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7"/>
  </p:notesMasterIdLst>
  <p:handoutMasterIdLst>
    <p:handoutMasterId r:id="rId28"/>
  </p:handoutMasterIdLst>
  <p:sldIdLst>
    <p:sldId id="256" r:id="rId2"/>
    <p:sldId id="278" r:id="rId3"/>
    <p:sldId id="283" r:id="rId4"/>
    <p:sldId id="257" r:id="rId5"/>
    <p:sldId id="277" r:id="rId6"/>
    <p:sldId id="282" r:id="rId7"/>
    <p:sldId id="263" r:id="rId8"/>
    <p:sldId id="264" r:id="rId9"/>
    <p:sldId id="265" r:id="rId10"/>
    <p:sldId id="266" r:id="rId11"/>
    <p:sldId id="279" r:id="rId12"/>
    <p:sldId id="267" r:id="rId13"/>
    <p:sldId id="268" r:id="rId14"/>
    <p:sldId id="286" r:id="rId15"/>
    <p:sldId id="287" r:id="rId16"/>
    <p:sldId id="288" r:id="rId17"/>
    <p:sldId id="289" r:id="rId18"/>
    <p:sldId id="284" r:id="rId19"/>
    <p:sldId id="285" r:id="rId20"/>
    <p:sldId id="290" r:id="rId21"/>
    <p:sldId id="291" r:id="rId22"/>
    <p:sldId id="292" r:id="rId23"/>
    <p:sldId id="293" r:id="rId24"/>
    <p:sldId id="294" r:id="rId25"/>
    <p:sldId id="295" r:id="rId26"/>
  </p:sldIdLst>
  <p:sldSz cx="10058400" cy="7772400"/>
  <p:notesSz cx="6858000" cy="9144000"/>
  <p:defaultTextStyle>
    <a:defPPr>
      <a:defRPr lang="en-US"/>
    </a:defPPr>
    <a:lvl1pPr algn="l" defTabSz="5080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1pPr>
    <a:lvl2pPr marL="508000" indent="-50800" algn="l" defTabSz="5080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2pPr>
    <a:lvl3pPr marL="1017588" indent="-103188" algn="l" defTabSz="5080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3pPr>
    <a:lvl4pPr marL="1527175" indent="-155575" algn="l" defTabSz="5080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4pPr>
    <a:lvl5pPr marL="2036763" indent="-207963" algn="l" defTabSz="5080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87"/>
    <p:restoredTop sz="86560"/>
  </p:normalViewPr>
  <p:slideViewPr>
    <p:cSldViewPr snapToGrid="0" snapToObjects="1">
      <p:cViewPr varScale="1">
        <p:scale>
          <a:sx n="73" d="100"/>
          <a:sy n="73" d="100"/>
        </p:scale>
        <p:origin x="1244" y="72"/>
      </p:cViewPr>
      <p:guideLst>
        <p:guide orient="horz" pos="2448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36D0E28-0A19-1444-B9D1-ADD2BB0C25E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7E463F-20FF-DB45-9D74-7B9CF52B320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fld id="{F21B5774-A4D3-8E40-B5C0-A7FAEF8E6DD2}" type="datetimeFigureOut">
              <a:rPr lang="en-US"/>
              <a:pPr>
                <a:defRPr/>
              </a:pPr>
              <a:t>9/24/2018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BC049C-FC8B-FC4B-AFB4-D136DF96EE7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4C35B8-3C62-6844-B1AA-A5677774788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fld id="{48B22F6E-E3BD-574C-9977-6F54CD0181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28D42F3-4F00-6B43-8810-76952654F9B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15C8BD-77EE-7348-9986-74B294259DF9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fld id="{C7930269-E823-514D-AF55-06605E7E22F3}" type="datetimeFigureOut">
              <a:rPr lang="en-US"/>
              <a:pPr>
                <a:defRPr/>
              </a:pPr>
              <a:t>9/24/2018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8F48642B-98D8-1A42-B174-3B6473FAD27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A225CC16-4101-314A-8075-D79369131B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C607DB-6CA5-1943-850E-B432299210A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E44EF8-DA77-F34C-9065-F17C8B7F6E8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fld id="{66F85F7F-955E-DC4C-9DCA-B4432C193F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F85F7F-955E-DC4C-9DCA-B4432C193FE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9641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F85F7F-955E-DC4C-9DCA-B4432C193FE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5635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Image Placeholder 1">
            <a:extLst>
              <a:ext uri="{FF2B5EF4-FFF2-40B4-BE49-F238E27FC236}">
                <a16:creationId xmlns:a16="http://schemas.microsoft.com/office/drawing/2014/main" id="{60565223-17CF-B94E-B546-4E90DA66536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4" name="Notes Placeholder 2">
            <a:extLst>
              <a:ext uri="{FF2B5EF4-FFF2-40B4-BE49-F238E27FC236}">
                <a16:creationId xmlns:a16="http://schemas.microsoft.com/office/drawing/2014/main" id="{3302DA08-6721-E741-A9AC-A28FE57DA81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3315" name="Slide Number Placeholder 3">
            <a:extLst>
              <a:ext uri="{FF2B5EF4-FFF2-40B4-BE49-F238E27FC236}">
                <a16:creationId xmlns:a16="http://schemas.microsoft.com/office/drawing/2014/main" id="{1AD103FF-5DD7-2E43-9C04-DDCB076E91A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23CD3DB-A10B-3F4C-B5EE-5928D2B648CB}" type="slidenum">
              <a:rPr lang="en-US" altLang="en-US" smtClean="0">
                <a:latin typeface="Verdana" panose="020B0604030504040204" pitchFamily="34" charset="0"/>
                <a:ea typeface="ＭＳ Ｐゴシック" panose="020B0600070205080204" pitchFamily="34" charset="-128"/>
              </a:rPr>
              <a:pPr/>
              <a:t>8</a:t>
            </a:fld>
            <a:endParaRPr lang="en-US" altLang="en-US">
              <a:latin typeface="Verdana" panose="020B060403050404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F85F7F-955E-DC4C-9DCA-B4432C193FE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7086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>
            <a:extLst>
              <a:ext uri="{FF2B5EF4-FFF2-40B4-BE49-F238E27FC236}">
                <a16:creationId xmlns:a16="http://schemas.microsoft.com/office/drawing/2014/main" id="{EE4CA5BD-C5C3-B84A-AAFD-C6FC900808F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1328F57E-1B17-F941-8395-3D9B0988CE3A}" type="slidenum">
              <a:rPr lang="en-US" altLang="en-US" smtClean="0"/>
              <a:pPr>
                <a:spcBef>
                  <a:spcPct val="0"/>
                </a:spcBef>
              </a:pPr>
              <a:t>18</a:t>
            </a:fld>
            <a:endParaRPr lang="en-US" altLang="en-US"/>
          </a:p>
        </p:txBody>
      </p:sp>
      <p:sp>
        <p:nvSpPr>
          <p:cNvPr id="8195" name="Text Box 2">
            <a:extLst>
              <a:ext uri="{FF2B5EF4-FFF2-40B4-BE49-F238E27FC236}">
                <a16:creationId xmlns:a16="http://schemas.microsoft.com/office/drawing/2014/main" id="{18E19C94-D38C-8F4C-A64A-7229970239B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6" name="Text Box 3">
            <a:extLst>
              <a:ext uri="{FF2B5EF4-FFF2-40B4-BE49-F238E27FC236}">
                <a16:creationId xmlns:a16="http://schemas.microsoft.com/office/drawing/2014/main" id="{F6A7899D-9985-4D4B-A9C4-9B197017165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513964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F11EE6B8-C55E-094E-9AE2-AC978565F79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B446438C-C6AE-6D46-8C24-E60754DDBB21}" type="slidenum">
              <a:rPr lang="en-US" altLang="en-US" smtClean="0"/>
              <a:pPr>
                <a:spcBef>
                  <a:spcPct val="0"/>
                </a:spcBef>
              </a:pPr>
              <a:t>19</a:t>
            </a:fld>
            <a:endParaRPr lang="en-US" altLang="en-US"/>
          </a:p>
        </p:txBody>
      </p:sp>
      <p:sp>
        <p:nvSpPr>
          <p:cNvPr id="10243" name="Text Box 2">
            <a:extLst>
              <a:ext uri="{FF2B5EF4-FFF2-40B4-BE49-F238E27FC236}">
                <a16:creationId xmlns:a16="http://schemas.microsoft.com/office/drawing/2014/main" id="{5618683A-D5DB-834D-BB16-AD7F6F73372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4" name="Text Box 3">
            <a:extLst>
              <a:ext uri="{FF2B5EF4-FFF2-40B4-BE49-F238E27FC236}">
                <a16:creationId xmlns:a16="http://schemas.microsoft.com/office/drawing/2014/main" id="{36EB2A0F-CF54-AA49-BE18-3E7EAC9B30C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735726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>
            <a:extLst>
              <a:ext uri="{FF2B5EF4-FFF2-40B4-BE49-F238E27FC236}">
                <a16:creationId xmlns:a16="http://schemas.microsoft.com/office/drawing/2014/main" id="{04298F60-177D-774E-9EE2-360AE43EA810}"/>
              </a:ext>
            </a:extLst>
          </p:cNvPr>
          <p:cNvGrpSpPr>
            <a:grpSpLocks/>
          </p:cNvGrpSpPr>
          <p:nvPr/>
        </p:nvGrpSpPr>
        <p:grpSpPr bwMode="auto">
          <a:xfrm>
            <a:off x="-11113" y="0"/>
            <a:ext cx="10086976" cy="604838"/>
            <a:chOff x="-6" y="-180"/>
            <a:chExt cx="5776" cy="516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9BB80F7E-E2A7-C743-8A5A-6F3E4144C716}"/>
                </a:ext>
              </a:extLst>
            </p:cNvPr>
            <p:cNvSpPr>
              <a:spLocks/>
            </p:cNvSpPr>
            <p:nvPr/>
          </p:nvSpPr>
          <p:spPr bwMode="auto">
            <a:xfrm>
              <a:off x="-6" y="-180"/>
              <a:ext cx="5772" cy="5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6" y="2"/>
                </a:cxn>
                <a:cxn ang="0">
                  <a:pos x="2542" y="0"/>
                </a:cxn>
                <a:cxn ang="0">
                  <a:pos x="4374" y="367"/>
                </a:cxn>
                <a:cxn ang="0">
                  <a:pos x="5766" y="55"/>
                </a:cxn>
                <a:cxn ang="0">
                  <a:pos x="5772" y="213"/>
                </a:cxn>
                <a:cxn ang="0">
                  <a:pos x="4302" y="439"/>
                </a:cxn>
                <a:cxn ang="0">
                  <a:pos x="1488" y="201"/>
                </a:cxn>
                <a:cxn ang="0">
                  <a:pos x="0" y="656"/>
                </a:cxn>
                <a:cxn ang="0">
                  <a:pos x="6" y="2"/>
                </a:cxn>
              </a:cxnLst>
              <a:rect l="0" t="0" r="0" b="0"/>
              <a:pathLst>
                <a:path w="5772" h="656">
                  <a:moveTo>
                    <a:pt x="6" y="2"/>
                  </a:moveTo>
                  <a:lnTo>
                    <a:pt x="2542" y="0"/>
                  </a:lnTo>
                  <a:cubicBezTo>
                    <a:pt x="2746" y="101"/>
                    <a:pt x="3828" y="367"/>
                    <a:pt x="4374" y="367"/>
                  </a:cubicBezTo>
                  <a:cubicBezTo>
                    <a:pt x="4920" y="367"/>
                    <a:pt x="5526" y="152"/>
                    <a:pt x="5766" y="55"/>
                  </a:cubicBezTo>
                  <a:lnTo>
                    <a:pt x="5772" y="213"/>
                  </a:lnTo>
                  <a:cubicBezTo>
                    <a:pt x="5670" y="257"/>
                    <a:pt x="5016" y="441"/>
                    <a:pt x="4302" y="439"/>
                  </a:cubicBezTo>
                  <a:cubicBezTo>
                    <a:pt x="3588" y="437"/>
                    <a:pt x="2205" y="165"/>
                    <a:pt x="1488" y="201"/>
                  </a:cubicBezTo>
                  <a:cubicBezTo>
                    <a:pt x="750" y="209"/>
                    <a:pt x="270" y="482"/>
                    <a:pt x="0" y="656"/>
                  </a:cubicBezTo>
                  <a:lnTo>
                    <a:pt x="6" y="2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shade val="50000"/>
                    <a:alpha val="45000"/>
                    <a:satMod val="120000"/>
                  </a:schemeClr>
                </a:gs>
                <a:gs pos="100000">
                  <a:schemeClr val="accent3">
                    <a:shade val="80000"/>
                    <a:alpha val="55000"/>
                    <a:satMod val="155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50941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  <a:cs typeface="Times New Roman" charset="0"/>
              </a:endParaRPr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4EB953FF-C30A-4145-8EF9-FD8A9902BC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8" y="-180"/>
              <a:ext cx="3072" cy="263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1668" y="564"/>
                </a:cxn>
                <a:cxn ang="0">
                  <a:pos x="3000" y="186"/>
                </a:cxn>
                <a:cxn ang="0">
                  <a:pos x="3000" y="6"/>
                </a:cxn>
                <a:cxn ang="0">
                  <a:pos x="0" y="0"/>
                </a:cxn>
              </a:cxnLst>
              <a:rect l="0" t="0" r="0" b="0"/>
              <a:pathLst>
                <a:path w="3000" h="595">
                  <a:moveTo>
                    <a:pt x="0" y="0"/>
                  </a:moveTo>
                  <a:cubicBezTo>
                    <a:pt x="174" y="102"/>
                    <a:pt x="1168" y="533"/>
                    <a:pt x="1668" y="564"/>
                  </a:cubicBezTo>
                  <a:cubicBezTo>
                    <a:pt x="2168" y="595"/>
                    <a:pt x="2778" y="279"/>
                    <a:pt x="3000" y="186"/>
                  </a:cubicBezTo>
                  <a:lnTo>
                    <a:pt x="3000" y="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shade val="50000"/>
                    <a:alpha val="30000"/>
                    <a:satMod val="130000"/>
                  </a:schemeClr>
                </a:gs>
                <a:gs pos="80000">
                  <a:schemeClr val="accent2">
                    <a:shade val="75000"/>
                    <a:alpha val="45000"/>
                    <a:satMod val="14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50941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  <a:cs typeface="Times New Roman" charset="0"/>
              </a:endParaRPr>
            </a:p>
          </p:txBody>
        </p:sp>
        <p:grpSp>
          <p:nvGrpSpPr>
            <p:cNvPr id="7" name="Group 1">
              <a:extLst>
                <a:ext uri="{FF2B5EF4-FFF2-40B4-BE49-F238E27FC236}">
                  <a16:creationId xmlns:a16="http://schemas.microsoft.com/office/drawing/2014/main" id="{2EF958EA-6E83-C44A-BD65-3F8706B23FB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-42"/>
              <a:ext cx="5770" cy="246"/>
              <a:chOff x="-13880" y="438044"/>
              <a:chExt cx="9173112" cy="427357"/>
            </a:xfrm>
          </p:grpSpPr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92703508-7140-314A-BA74-BF3349395EE1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3880" y="438118"/>
                <a:ext cx="9173112" cy="427283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966"/>
                  </a:cxn>
                  <a:cxn ang="0">
                    <a:pos x="1608" y="282"/>
                  </a:cxn>
                  <a:cxn ang="0">
                    <a:pos x="4110" y="1008"/>
                  </a:cxn>
                  <a:cxn ang="0">
                    <a:pos x="5772" y="0"/>
                  </a:cxn>
                </a:cxnLst>
                <a:rect l="0" t="0" r="0" b="0"/>
                <a:pathLst>
                  <a:path w="5772" h="1055">
                    <a:moveTo>
                      <a:pt x="0" y="966"/>
                    </a:moveTo>
                    <a:cubicBezTo>
                      <a:pt x="282" y="738"/>
                      <a:pt x="923" y="275"/>
                      <a:pt x="1608" y="282"/>
                    </a:cubicBezTo>
                    <a:cubicBezTo>
                      <a:pt x="2293" y="289"/>
                      <a:pt x="3416" y="1055"/>
                      <a:pt x="4110" y="1008"/>
                    </a:cubicBezTo>
                    <a:cubicBezTo>
                      <a:pt x="4804" y="961"/>
                      <a:pt x="5426" y="210"/>
                      <a:pt x="5772" y="0"/>
                    </a:cubicBezTo>
                  </a:path>
                </a:pathLst>
              </a:custGeom>
              <a:noFill/>
              <a:ln w="10795" cap="flat" cmpd="sng" algn="ctr">
                <a:gradFill>
                  <a:gsLst>
                    <a:gs pos="74000">
                      <a:schemeClr val="accent3">
                        <a:shade val="75000"/>
                      </a:schemeClr>
                    </a:gs>
                    <a:gs pos="86000">
                      <a:schemeClr val="tx1">
                        <a:alpha val="29000"/>
                      </a:schemeClr>
                    </a:gs>
                    <a:gs pos="16000">
                      <a:schemeClr val="accent2">
                        <a:shade val="75000"/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493963" indent="-207963" defTabSz="508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51163" indent="-207963" defTabSz="508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08363" indent="-207963" defTabSz="508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65563" indent="-207963" defTabSz="508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2000"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3E5B0A32-8F8F-A64D-B7D5-22130C2EBB01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0858" y="438044"/>
                <a:ext cx="9169042" cy="382392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732"/>
                  </a:cxn>
                  <a:cxn ang="0">
                    <a:pos x="1638" y="228"/>
                  </a:cxn>
                  <a:cxn ang="0">
                    <a:pos x="4122" y="816"/>
                  </a:cxn>
                  <a:cxn ang="0">
                    <a:pos x="5766" y="0"/>
                  </a:cxn>
                </a:cxnLst>
                <a:rect l="0" t="0" r="0" b="0"/>
                <a:pathLst>
                  <a:path w="5766" h="854">
                    <a:moveTo>
                      <a:pt x="0" y="732"/>
                    </a:moveTo>
                    <a:cubicBezTo>
                      <a:pt x="273" y="647"/>
                      <a:pt x="951" y="214"/>
                      <a:pt x="1638" y="228"/>
                    </a:cubicBezTo>
                    <a:cubicBezTo>
                      <a:pt x="2325" y="242"/>
                      <a:pt x="3434" y="854"/>
                      <a:pt x="4122" y="816"/>
                    </a:cubicBezTo>
                    <a:cubicBezTo>
                      <a:pt x="4810" y="778"/>
                      <a:pt x="5424" y="170"/>
                      <a:pt x="5766" y="0"/>
                    </a:cubicBezTo>
                  </a:path>
                </a:pathLst>
              </a:custGeom>
              <a:noFill/>
              <a:ln w="9525" cap="flat" cmpd="sng" algn="ctr">
                <a:gradFill>
                  <a:gsLst>
                    <a:gs pos="74000">
                      <a:schemeClr val="accent4"/>
                    </a:gs>
                    <a:gs pos="44000">
                      <a:schemeClr val="accent1"/>
                    </a:gs>
                    <a:gs pos="33000">
                      <a:schemeClr val="accent2"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493963" indent="-207963" defTabSz="508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51163" indent="-207963" defTabSz="508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08363" indent="-207963" defTabSz="508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65563" indent="-207963" defTabSz="508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2000"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81924" name="Title Placeholder 8"/>
          <p:cNvSpPr>
            <a:spLocks noGrp="1"/>
          </p:cNvSpPr>
          <p:nvPr>
            <p:ph type="ctrTitle"/>
          </p:nvPr>
        </p:nvSpPr>
        <p:spPr>
          <a:xfrm>
            <a:off x="754380" y="1381761"/>
            <a:ext cx="8549640" cy="1666028"/>
          </a:xfrm>
        </p:spPr>
        <p:txBody>
          <a:bodyPr/>
          <a:lstStyle>
            <a:lvl1pPr>
              <a:defRPr sz="53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1925" name="Text Placeholder 29"/>
          <p:cNvSpPr>
            <a:spLocks noGrp="1"/>
          </p:cNvSpPr>
          <p:nvPr>
            <p:ph type="subTitle" idx="1"/>
          </p:nvPr>
        </p:nvSpPr>
        <p:spPr>
          <a:xfrm>
            <a:off x="754380" y="3713480"/>
            <a:ext cx="8549640" cy="1986280"/>
          </a:xfrm>
          <a:ln w="9525"/>
        </p:spPr>
        <p:txBody>
          <a:bodyPr/>
          <a:lstStyle>
            <a:lvl1pPr marL="0" indent="0" algn="ctr">
              <a:buFont typeface="Wingdings 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1485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70"/>
            <a:ext cx="9052560" cy="79703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460" y="1554480"/>
            <a:ext cx="9806940" cy="58724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64634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797967"/>
            <a:ext cx="9052560" cy="79796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2176096"/>
            <a:ext cx="4442460" cy="5026152"/>
          </a:xfrm>
        </p:spPr>
        <p:txBody>
          <a:bodyPr/>
          <a:lstStyle>
            <a:lvl1pPr>
              <a:defRPr sz="29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020" y="2176096"/>
            <a:ext cx="4442460" cy="5026152"/>
          </a:xfrm>
        </p:spPr>
        <p:txBody>
          <a:bodyPr/>
          <a:lstStyle>
            <a:lvl1pPr>
              <a:defRPr sz="29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72104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797967"/>
            <a:ext cx="9052560" cy="79796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2102614"/>
            <a:ext cx="4444207" cy="747266"/>
          </a:xfrm>
        </p:spPr>
        <p:txBody>
          <a:bodyPr lIns="50941" tIns="0" rIns="50941" bIns="0" anchor="ctr">
            <a:noAutofit/>
          </a:bodyPr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109528" y="2107725"/>
            <a:ext cx="4445953" cy="742155"/>
          </a:xfrm>
        </p:spPr>
        <p:txBody>
          <a:bodyPr lIns="50941" tIns="0" rIns="50941" bIns="0" anchor="ctr"/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02920" y="2849880"/>
            <a:ext cx="4444207" cy="4358483"/>
          </a:xfrm>
        </p:spPr>
        <p:txBody>
          <a:bodyPr tIns="0"/>
          <a:lstStyle>
            <a:lvl1pPr>
              <a:defRPr sz="25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28" y="2849880"/>
            <a:ext cx="4445953" cy="4358483"/>
          </a:xfrm>
        </p:spPr>
        <p:txBody>
          <a:bodyPr tIns="0"/>
          <a:lstStyle>
            <a:lvl1pPr>
              <a:defRPr sz="25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735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4380" y="582932"/>
            <a:ext cx="3017520" cy="131699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9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754380" y="1899920"/>
            <a:ext cx="3017520" cy="5181600"/>
          </a:xfrm>
        </p:spPr>
        <p:txBody>
          <a:bodyPr lIns="20376" rIns="20376"/>
          <a:lstStyle>
            <a:lvl1pPr marL="0" indent="0" algn="l">
              <a:buNone/>
              <a:defRPr sz="1600"/>
            </a:lvl1pPr>
            <a:lvl2pPr indent="0" algn="l">
              <a:buNone/>
              <a:defRPr sz="1300"/>
            </a:lvl2pPr>
            <a:lvl3pPr indent="0" algn="l">
              <a:buNone/>
              <a:defRPr sz="1100"/>
            </a:lvl3pPr>
            <a:lvl4pPr indent="0" algn="l">
              <a:buNone/>
              <a:defRPr sz="1000"/>
            </a:lvl4pPr>
            <a:lvl5pPr indent="0" algn="l">
              <a:buNone/>
              <a:defRPr sz="1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932555" y="1899920"/>
            <a:ext cx="5622925" cy="5181600"/>
          </a:xfrm>
        </p:spPr>
        <p:txBody>
          <a:bodyPr tIns="0"/>
          <a:lstStyle>
            <a:lvl1pPr>
              <a:defRPr sz="3100"/>
            </a:lvl1pPr>
            <a:lvl2pPr>
              <a:defRPr sz="2900"/>
            </a:lvl2pPr>
            <a:lvl3pPr>
              <a:defRPr sz="27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55027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8286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8">
            <a:extLst>
              <a:ext uri="{FF2B5EF4-FFF2-40B4-BE49-F238E27FC236}">
                <a16:creationId xmlns:a16="http://schemas.microsoft.com/office/drawing/2014/main" id="{98238B5F-9295-C742-A0D4-5B1B5D119006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503238" y="498475"/>
            <a:ext cx="9051925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50941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9">
            <a:extLst>
              <a:ext uri="{FF2B5EF4-FFF2-40B4-BE49-F238E27FC236}">
                <a16:creationId xmlns:a16="http://schemas.microsoft.com/office/drawing/2014/main" id="{71E56BA9-E97C-5C4D-BCED-7CA8A1F25FB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250825" y="1554163"/>
            <a:ext cx="9807575" cy="587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grpSp>
        <p:nvGrpSpPr>
          <p:cNvPr id="1028" name="Group 24">
            <a:extLst>
              <a:ext uri="{FF2B5EF4-FFF2-40B4-BE49-F238E27FC236}">
                <a16:creationId xmlns:a16="http://schemas.microsoft.com/office/drawing/2014/main" id="{DE2AFF96-0587-9D40-96C3-F4B7370821F1}"/>
              </a:ext>
            </a:extLst>
          </p:cNvPr>
          <p:cNvGrpSpPr>
            <a:grpSpLocks/>
          </p:cNvGrpSpPr>
          <p:nvPr/>
        </p:nvGrpSpPr>
        <p:grpSpPr bwMode="auto">
          <a:xfrm>
            <a:off x="-11113" y="0"/>
            <a:ext cx="10086976" cy="604838"/>
            <a:chOff x="-6" y="-180"/>
            <a:chExt cx="5776" cy="516"/>
          </a:xfrm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EAA333B4-4CE1-CA4C-BC99-642055A62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-6" y="-180"/>
              <a:ext cx="5772" cy="5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6" y="2"/>
                </a:cxn>
                <a:cxn ang="0">
                  <a:pos x="2542" y="0"/>
                </a:cxn>
                <a:cxn ang="0">
                  <a:pos x="4374" y="367"/>
                </a:cxn>
                <a:cxn ang="0">
                  <a:pos x="5766" y="55"/>
                </a:cxn>
                <a:cxn ang="0">
                  <a:pos x="5772" y="213"/>
                </a:cxn>
                <a:cxn ang="0">
                  <a:pos x="4302" y="439"/>
                </a:cxn>
                <a:cxn ang="0">
                  <a:pos x="1488" y="201"/>
                </a:cxn>
                <a:cxn ang="0">
                  <a:pos x="0" y="656"/>
                </a:cxn>
                <a:cxn ang="0">
                  <a:pos x="6" y="2"/>
                </a:cxn>
              </a:cxnLst>
              <a:rect l="0" t="0" r="0" b="0"/>
              <a:pathLst>
                <a:path w="5772" h="656">
                  <a:moveTo>
                    <a:pt x="6" y="2"/>
                  </a:moveTo>
                  <a:lnTo>
                    <a:pt x="2542" y="0"/>
                  </a:lnTo>
                  <a:cubicBezTo>
                    <a:pt x="2746" y="101"/>
                    <a:pt x="3828" y="367"/>
                    <a:pt x="4374" y="367"/>
                  </a:cubicBezTo>
                  <a:cubicBezTo>
                    <a:pt x="4920" y="367"/>
                    <a:pt x="5526" y="152"/>
                    <a:pt x="5766" y="55"/>
                  </a:cubicBezTo>
                  <a:lnTo>
                    <a:pt x="5772" y="213"/>
                  </a:lnTo>
                  <a:cubicBezTo>
                    <a:pt x="5670" y="257"/>
                    <a:pt x="5016" y="441"/>
                    <a:pt x="4302" y="439"/>
                  </a:cubicBezTo>
                  <a:cubicBezTo>
                    <a:pt x="3588" y="437"/>
                    <a:pt x="2205" y="165"/>
                    <a:pt x="1488" y="201"/>
                  </a:cubicBezTo>
                  <a:cubicBezTo>
                    <a:pt x="750" y="209"/>
                    <a:pt x="270" y="482"/>
                    <a:pt x="0" y="656"/>
                  </a:cubicBezTo>
                  <a:lnTo>
                    <a:pt x="6" y="2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shade val="50000"/>
                    <a:alpha val="45000"/>
                    <a:satMod val="120000"/>
                  </a:schemeClr>
                </a:gs>
                <a:gs pos="100000">
                  <a:schemeClr val="accent3">
                    <a:shade val="80000"/>
                    <a:alpha val="55000"/>
                    <a:satMod val="155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50941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  <a:cs typeface="Times New Roman" charset="0"/>
              </a:endParaRPr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5A466F5F-6B3C-E745-AA38-F21E3D1D4E3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8" y="-180"/>
              <a:ext cx="3072" cy="263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1668" y="564"/>
                </a:cxn>
                <a:cxn ang="0">
                  <a:pos x="3000" y="186"/>
                </a:cxn>
                <a:cxn ang="0">
                  <a:pos x="3000" y="6"/>
                </a:cxn>
                <a:cxn ang="0">
                  <a:pos x="0" y="0"/>
                </a:cxn>
              </a:cxnLst>
              <a:rect l="0" t="0" r="0" b="0"/>
              <a:pathLst>
                <a:path w="3000" h="595">
                  <a:moveTo>
                    <a:pt x="0" y="0"/>
                  </a:moveTo>
                  <a:cubicBezTo>
                    <a:pt x="174" y="102"/>
                    <a:pt x="1168" y="533"/>
                    <a:pt x="1668" y="564"/>
                  </a:cubicBezTo>
                  <a:cubicBezTo>
                    <a:pt x="2168" y="595"/>
                    <a:pt x="2778" y="279"/>
                    <a:pt x="3000" y="186"/>
                  </a:cubicBezTo>
                  <a:lnTo>
                    <a:pt x="3000" y="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shade val="50000"/>
                    <a:alpha val="30000"/>
                    <a:satMod val="130000"/>
                  </a:schemeClr>
                </a:gs>
                <a:gs pos="80000">
                  <a:schemeClr val="accent2">
                    <a:shade val="75000"/>
                    <a:alpha val="45000"/>
                    <a:satMod val="14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50941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  <a:cs typeface="Times New Roman" charset="0"/>
              </a:endParaRPr>
            </a:p>
          </p:txBody>
        </p:sp>
        <p:grpSp>
          <p:nvGrpSpPr>
            <p:cNvPr id="1032" name="Group 1">
              <a:extLst>
                <a:ext uri="{FF2B5EF4-FFF2-40B4-BE49-F238E27FC236}">
                  <a16:creationId xmlns:a16="http://schemas.microsoft.com/office/drawing/2014/main" id="{15E3A9A2-F7E4-2247-8AAD-4C2E0F9844C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-42"/>
              <a:ext cx="5770" cy="246"/>
              <a:chOff x="-13880" y="438044"/>
              <a:chExt cx="9173112" cy="427357"/>
            </a:xfrm>
          </p:grpSpPr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DDA2B284-7A47-3E4F-A72D-3C73BB13E896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3880" y="438118"/>
                <a:ext cx="9173112" cy="427283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966"/>
                  </a:cxn>
                  <a:cxn ang="0">
                    <a:pos x="1608" y="282"/>
                  </a:cxn>
                  <a:cxn ang="0">
                    <a:pos x="4110" y="1008"/>
                  </a:cxn>
                  <a:cxn ang="0">
                    <a:pos x="5772" y="0"/>
                  </a:cxn>
                </a:cxnLst>
                <a:rect l="0" t="0" r="0" b="0"/>
                <a:pathLst>
                  <a:path w="5772" h="1055">
                    <a:moveTo>
                      <a:pt x="0" y="966"/>
                    </a:moveTo>
                    <a:cubicBezTo>
                      <a:pt x="282" y="738"/>
                      <a:pt x="923" y="275"/>
                      <a:pt x="1608" y="282"/>
                    </a:cubicBezTo>
                    <a:cubicBezTo>
                      <a:pt x="2293" y="289"/>
                      <a:pt x="3416" y="1055"/>
                      <a:pt x="4110" y="1008"/>
                    </a:cubicBezTo>
                    <a:cubicBezTo>
                      <a:pt x="4804" y="961"/>
                      <a:pt x="5426" y="210"/>
                      <a:pt x="5772" y="0"/>
                    </a:cubicBezTo>
                  </a:path>
                </a:pathLst>
              </a:custGeom>
              <a:noFill/>
              <a:ln w="10795" cap="flat" cmpd="sng" algn="ctr">
                <a:gradFill>
                  <a:gsLst>
                    <a:gs pos="74000">
                      <a:schemeClr val="accent3">
                        <a:shade val="75000"/>
                      </a:schemeClr>
                    </a:gs>
                    <a:gs pos="86000">
                      <a:schemeClr val="tx1">
                        <a:alpha val="29000"/>
                      </a:schemeClr>
                    </a:gs>
                    <a:gs pos="16000">
                      <a:schemeClr val="accent2">
                        <a:shade val="75000"/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493963" indent="-207963" defTabSz="508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51163" indent="-207963" defTabSz="508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08363" indent="-207963" defTabSz="508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65563" indent="-207963" defTabSz="508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2000"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C211D22A-2121-1448-8EE9-F43BFE41A547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0858" y="438044"/>
                <a:ext cx="9169042" cy="382392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732"/>
                  </a:cxn>
                  <a:cxn ang="0">
                    <a:pos x="1638" y="228"/>
                  </a:cxn>
                  <a:cxn ang="0">
                    <a:pos x="4122" y="816"/>
                  </a:cxn>
                  <a:cxn ang="0">
                    <a:pos x="5766" y="0"/>
                  </a:cxn>
                </a:cxnLst>
                <a:rect l="0" t="0" r="0" b="0"/>
                <a:pathLst>
                  <a:path w="5766" h="854">
                    <a:moveTo>
                      <a:pt x="0" y="732"/>
                    </a:moveTo>
                    <a:cubicBezTo>
                      <a:pt x="273" y="647"/>
                      <a:pt x="951" y="214"/>
                      <a:pt x="1638" y="228"/>
                    </a:cubicBezTo>
                    <a:cubicBezTo>
                      <a:pt x="2325" y="242"/>
                      <a:pt x="3434" y="854"/>
                      <a:pt x="4122" y="816"/>
                    </a:cubicBezTo>
                    <a:cubicBezTo>
                      <a:pt x="4810" y="778"/>
                      <a:pt x="5424" y="170"/>
                      <a:pt x="5766" y="0"/>
                    </a:cubicBezTo>
                  </a:path>
                </a:pathLst>
              </a:custGeom>
              <a:noFill/>
              <a:ln w="9525" cap="flat" cmpd="sng" algn="ctr">
                <a:gradFill>
                  <a:gsLst>
                    <a:gs pos="74000">
                      <a:schemeClr val="accent4"/>
                    </a:gs>
                    <a:gs pos="44000">
                      <a:schemeClr val="accent1"/>
                    </a:gs>
                    <a:gs pos="33000">
                      <a:schemeClr val="accent2"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493963" indent="-207963" defTabSz="508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51163" indent="-207963" defTabSz="508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08363" indent="-207963" defTabSz="508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65563" indent="-207963" defTabSz="508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2000"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56DC39-7899-824E-80DC-192B7F94A6E2}"/>
              </a:ext>
            </a:extLst>
          </p:cNvPr>
          <p:cNvSpPr txBox="1">
            <a:spLocks noGrp="1"/>
          </p:cNvSpPr>
          <p:nvPr userDrawn="1"/>
        </p:nvSpPr>
        <p:spPr>
          <a:xfrm>
            <a:off x="9159875" y="7288213"/>
            <a:ext cx="838200" cy="414337"/>
          </a:xfrm>
          <a:prstGeom prst="rect">
            <a:avLst/>
          </a:prstGeom>
          <a:noFill/>
        </p:spPr>
        <p:txBody>
          <a:bodyPr lIns="0" tIns="0" rIns="0" bIns="0" anchor="b"/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pPr algn="r" eaLnBrk="1" hangingPunct="1">
              <a:buFont typeface="Wingdings" charset="2"/>
              <a:buNone/>
              <a:defRPr/>
            </a:pPr>
            <a:fld id="{CFEF2BD2-9D2D-5C40-BAE0-8924DA9A6761}" type="slidenum">
              <a:rPr lang="en-US" altLang="en-US" sz="1300" smtClean="0">
                <a:solidFill>
                  <a:srgbClr val="424242"/>
                </a:solidFill>
              </a:rPr>
              <a:pPr algn="r" eaLnBrk="1" hangingPunct="1">
                <a:buFont typeface="Wingdings" charset="2"/>
                <a:buNone/>
                <a:defRPr/>
              </a:pPr>
              <a:t>‹#›</a:t>
            </a:fld>
            <a:endParaRPr lang="en-US" altLang="en-US" sz="1300">
              <a:solidFill>
                <a:srgbClr val="42424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0" r:id="rId2"/>
    <p:sldLayoutId id="2147483711" r:id="rId3"/>
    <p:sldLayoutId id="2147483712" r:id="rId4"/>
    <p:sldLayoutId id="2147483713" r:id="rId5"/>
    <p:sldLayoutId id="2147483714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900" kern="12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5pPr>
      <a:lvl6pPr marL="509412" algn="l" rtl="0" eaLnBrk="1" fontAlgn="base" hangingPunct="1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Verdana" pitchFamily="34" charset="0"/>
        </a:defRPr>
      </a:lvl6pPr>
      <a:lvl7pPr marL="1018824" algn="l" rtl="0" eaLnBrk="1" fontAlgn="base" hangingPunct="1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Verdana" pitchFamily="34" charset="0"/>
        </a:defRPr>
      </a:lvl7pPr>
      <a:lvl8pPr marL="1528237" algn="l" rtl="0" eaLnBrk="1" fontAlgn="base" hangingPunct="1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Verdana" pitchFamily="34" charset="0"/>
        </a:defRPr>
      </a:lvl8pPr>
      <a:lvl9pPr marL="2037649" algn="l" rtl="0" eaLnBrk="1" fontAlgn="base" hangingPunct="1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Verdana" pitchFamily="34" charset="0"/>
        </a:defRPr>
      </a:lvl9pPr>
    </p:titleStyle>
    <p:bodyStyle>
      <a:lvl1pPr marL="303213" indent="-303213" algn="l" rtl="0" eaLnBrk="0" fontAlgn="base" hangingPunct="0">
        <a:spcBef>
          <a:spcPct val="20000"/>
        </a:spcBef>
        <a:spcAft>
          <a:spcPct val="0"/>
        </a:spcAft>
        <a:buClr>
          <a:srgbClr val="EB641B"/>
        </a:buClr>
        <a:buSzPct val="95000"/>
        <a:buFont typeface="Wingdings 2" pitchFamily="2" charset="2"/>
        <a:buChar char=""/>
        <a:defRPr sz="25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12788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2" charset="2"/>
        <a:buChar char=""/>
        <a:defRPr sz="22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0175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2" charset="2"/>
        <a:buChar char="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322388" indent="-233363" algn="l" rtl="0" eaLnBrk="0" fontAlgn="base" hangingPunct="0">
        <a:spcBef>
          <a:spcPct val="20000"/>
        </a:spcBef>
        <a:spcAft>
          <a:spcPct val="0"/>
        </a:spcAft>
        <a:buClr>
          <a:srgbClr val="EB641B"/>
        </a:buClr>
        <a:buSzPct val="65000"/>
        <a:buFont typeface="Wingdings 2" pitchFamily="2" charset="2"/>
        <a:buChar char=""/>
        <a:defRPr sz="19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1628775" indent="-233363" algn="l" rtl="0" eaLnBrk="0" fontAlgn="base" hangingPunct="0">
        <a:spcBef>
          <a:spcPct val="20000"/>
        </a:spcBef>
        <a:spcAft>
          <a:spcPct val="0"/>
        </a:spcAft>
        <a:buClr>
          <a:srgbClr val="39639D"/>
        </a:buClr>
        <a:buSzPct val="65000"/>
        <a:buFont typeface="Wingdings 2" pitchFamily="2" charset="2"/>
        <a:buChar char=""/>
        <a:defRPr sz="19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1935767" indent="-234330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39531" indent="-203765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45179" indent="-203765" algn="l" rtl="0" eaLnBrk="1" latinLnBrk="0" hangingPunct="1">
        <a:spcBef>
          <a:spcPct val="20000"/>
        </a:spcBef>
        <a:buClr>
          <a:schemeClr val="tx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750826" indent="-203765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itle 1">
            <a:extLst>
              <a:ext uri="{FF2B5EF4-FFF2-40B4-BE49-F238E27FC236}">
                <a16:creationId xmlns:a16="http://schemas.microsoft.com/office/drawing/2014/main" id="{693B1BED-FF30-594F-A798-F7C26401DB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4063" y="1381125"/>
            <a:ext cx="8550275" cy="1666875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Building </a:t>
            </a:r>
            <a:r>
              <a:rPr lang="en-US" altLang="en-US" dirty="0">
                <a:ea typeface="ＭＳ Ｐゴシック" panose="020B0600070205080204" pitchFamily="34" charset="-128"/>
              </a:rPr>
              <a:t>Java Programs</a:t>
            </a:r>
          </a:p>
        </p:txBody>
      </p:sp>
      <p:sp>
        <p:nvSpPr>
          <p:cNvPr id="5122" name="Subtitle 2">
            <a:extLst>
              <a:ext uri="{FF2B5EF4-FFF2-40B4-BE49-F238E27FC236}">
                <a16:creationId xmlns:a16="http://schemas.microsoft.com/office/drawing/2014/main" id="{BE1BB175-1AA2-CB41-A827-4303F3E80C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4063" y="3713163"/>
            <a:ext cx="8550275" cy="1985962"/>
          </a:xfrm>
        </p:spPr>
        <p:txBody>
          <a:bodyPr/>
          <a:lstStyle/>
          <a:p>
            <a:pPr eaLnBrk="1" hangingPunct="1">
              <a:buFont typeface="Wingdings 2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Chapter </a:t>
            </a:r>
            <a:r>
              <a:rPr lang="en-US" altLang="en-US" dirty="0" smtClean="0">
                <a:ea typeface="ＭＳ Ｐゴシック" panose="020B0600070205080204" pitchFamily="34" charset="-128"/>
              </a:rPr>
              <a:t>15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>
              <a:buFont typeface="Wingdings 2" pitchFamily="2" charset="2"/>
              <a:buNone/>
            </a:pPr>
            <a:r>
              <a:rPr lang="en-US" altLang="en-US" dirty="0" err="1" smtClean="0">
                <a:latin typeface="Courier New" panose="02070309020205020404" pitchFamily="49" charset="0"/>
                <a:ea typeface="ＭＳ Ｐゴシック" panose="020B0600070205080204" pitchFamily="34" charset="-128"/>
              </a:rPr>
              <a:t>ArrayIntList</a:t>
            </a:r>
            <a:endParaRPr lang="en-US" altLang="en-US" dirty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buFont typeface="Wingdings 2" pitchFamily="2" charset="2"/>
              <a:buNone/>
            </a:pPr>
            <a:endParaRPr lang="en-US" altLang="en-US" dirty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buFont typeface="Wingdings 2" pitchFamily="2" charset="2"/>
              <a:buNone/>
            </a:pPr>
            <a:r>
              <a:rPr lang="en-US" altLang="en-US" b="1" dirty="0">
                <a:ea typeface="ＭＳ Ｐゴシック" panose="020B0600070205080204" pitchFamily="34" charset="-128"/>
              </a:rPr>
              <a:t>reading: </a:t>
            </a:r>
            <a:r>
              <a:rPr lang="en-US" altLang="en-US" b="1" dirty="0" smtClean="0">
                <a:ea typeface="ＭＳ Ｐゴシック" panose="020B0600070205080204" pitchFamily="34" charset="-128"/>
              </a:rPr>
              <a:t>15.1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>
              <a:buFont typeface="Wingdings 2" pitchFamily="2" charset="2"/>
              <a:buNone/>
            </a:pPr>
            <a:endParaRPr lang="en-US" altLang="en-US" dirty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>
            <a:extLst>
              <a:ext uri="{FF2B5EF4-FFF2-40B4-BE49-F238E27FC236}">
                <a16:creationId xmlns:a16="http://schemas.microsoft.com/office/drawing/2014/main" id="{215F6D21-0B84-5F48-AD3E-CAEE3222FE6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03238" y="498475"/>
            <a:ext cx="9051925" cy="796925"/>
          </a:xfrm>
        </p:spPr>
        <p:txBody>
          <a:bodyPr/>
          <a:lstStyle/>
          <a:p>
            <a:pPr eaLnBrk="1" hangingPunct="1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ArrayList</a:t>
            </a:r>
            <a:r>
              <a:rPr lang="en-US" altLang="en-US">
                <a:ea typeface="ＭＳ Ｐゴシック" panose="020B0600070205080204" pitchFamily="34" charset="-128"/>
              </a:rPr>
              <a:t> methods (10.1)*</a:t>
            </a:r>
          </a:p>
        </p:txBody>
      </p:sp>
      <p:graphicFrame>
        <p:nvGraphicFramePr>
          <p:cNvPr id="132099" name="Group 3">
            <a:extLst>
              <a:ext uri="{FF2B5EF4-FFF2-40B4-BE49-F238E27FC236}">
                <a16:creationId xmlns:a16="http://schemas.microsoft.com/office/drawing/2014/main" id="{80477D3F-9E3C-4040-B56D-971ECD457259}"/>
              </a:ext>
            </a:extLst>
          </p:cNvPr>
          <p:cNvGraphicFramePr>
            <a:graphicFrameLocks noGrp="1"/>
          </p:cNvGraphicFramePr>
          <p:nvPr/>
        </p:nvGraphicFramePr>
        <p:xfrm>
          <a:off x="419100" y="1373188"/>
          <a:ext cx="9220200" cy="6190092"/>
        </p:xfrm>
        <a:graphic>
          <a:graphicData uri="http://schemas.openxmlformats.org/drawingml/2006/table">
            <a:tbl>
              <a:tblPr/>
              <a:tblGrid>
                <a:gridCol w="32083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118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407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1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add(</a:t>
                      </a:r>
                      <a:r>
                        <a:rPr kumimoji="0" lang="en-US" altLang="en-US" sz="2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value</a:t>
                      </a:r>
                      <a:r>
                        <a:rPr kumimoji="0" lang="en-US" alt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)</a:t>
                      </a:r>
                      <a:endParaRPr kumimoji="0" lang="en-US" altLang="en-US" sz="2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100584" marR="100584" marT="51794" marB="517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1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appends value at end of list</a:t>
                      </a:r>
                    </a:p>
                  </a:txBody>
                  <a:tcPr marL="100584" marR="100584" marT="51794" marB="517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506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1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add(</a:t>
                      </a:r>
                      <a:r>
                        <a:rPr kumimoji="0" lang="en-US" altLang="en-US" sz="2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index</a:t>
                      </a:r>
                      <a:r>
                        <a:rPr kumimoji="0" lang="en-US" alt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, </a:t>
                      </a:r>
                      <a:r>
                        <a:rPr kumimoji="0" lang="en-US" altLang="en-US" sz="2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value</a:t>
                      </a:r>
                      <a:r>
                        <a:rPr kumimoji="0" lang="en-US" alt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)</a:t>
                      </a:r>
                      <a:endParaRPr kumimoji="0" lang="en-US" altLang="en-US" sz="2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100584" marR="100584" marT="51794" marB="517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1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inserts given value just before the given index, shifting subsequent values to the right</a:t>
                      </a:r>
                    </a:p>
                  </a:txBody>
                  <a:tcPr marL="100584" marR="100584" marT="51794" marB="517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407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1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clear()</a:t>
                      </a:r>
                      <a:endParaRPr kumimoji="0" lang="en-US" altLang="en-US" sz="2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100584" marR="100584" marT="51794" marB="517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1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removes all elements of the list</a:t>
                      </a:r>
                    </a:p>
                  </a:txBody>
                  <a:tcPr marL="100584" marR="100584" marT="51794" marB="517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4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1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indexOf(</a:t>
                      </a:r>
                      <a:r>
                        <a:rPr kumimoji="0" lang="en-US" altLang="en-US" sz="2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value</a:t>
                      </a:r>
                      <a:r>
                        <a:rPr kumimoji="0" lang="en-US" alt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)</a:t>
                      </a:r>
                      <a:endParaRPr kumimoji="0" lang="en-US" altLang="en-US" sz="2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100584" marR="100584" marT="51794" marB="517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1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returns first index where given value is found in list (-1 if not found)</a:t>
                      </a:r>
                    </a:p>
                  </a:txBody>
                  <a:tcPr marL="100584" marR="100584" marT="51794" marB="517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407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1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get(</a:t>
                      </a:r>
                      <a:r>
                        <a:rPr kumimoji="0" lang="en-US" altLang="en-US" sz="2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index</a:t>
                      </a:r>
                      <a:r>
                        <a:rPr kumimoji="0" lang="en-US" alt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)</a:t>
                      </a:r>
                      <a:endParaRPr kumimoji="0" lang="en-US" altLang="en-US" sz="2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100584" marR="100584" marT="51794" marB="517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1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returns the value at given index</a:t>
                      </a:r>
                    </a:p>
                  </a:txBody>
                  <a:tcPr marL="100584" marR="100584" marT="51794" marB="517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4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1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remove(</a:t>
                      </a:r>
                      <a:r>
                        <a:rPr kumimoji="0" lang="en-US" altLang="en-US" sz="2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index</a:t>
                      </a:r>
                      <a:r>
                        <a:rPr kumimoji="0" lang="en-US" alt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)</a:t>
                      </a:r>
                      <a:endParaRPr kumimoji="0" lang="en-US" altLang="en-US" sz="2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100584" marR="100584" marT="51794" marB="517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1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removes/returns value at given index, shifting subsequent values to the left</a:t>
                      </a:r>
                    </a:p>
                  </a:txBody>
                  <a:tcPr marL="100584" marR="100584" marT="51794" marB="517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04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1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set(</a:t>
                      </a:r>
                      <a:r>
                        <a:rPr kumimoji="0" lang="en-US" altLang="en-US" sz="2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index</a:t>
                      </a:r>
                      <a:r>
                        <a:rPr kumimoji="0" lang="en-US" alt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, </a:t>
                      </a:r>
                      <a:r>
                        <a:rPr kumimoji="0" lang="en-US" altLang="en-US" sz="2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</a:rPr>
                        <a:t>value</a:t>
                      </a:r>
                      <a:r>
                        <a:rPr kumimoji="0" lang="en-US" alt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)</a:t>
                      </a:r>
                      <a:endParaRPr kumimoji="0" lang="en-US" altLang="en-US" sz="2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100584" marR="100584" marT="51794" marB="517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1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replaces value at given index with given value</a:t>
                      </a:r>
                    </a:p>
                  </a:txBody>
                  <a:tcPr marL="100584" marR="100584" marT="51794" marB="517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407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1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size()</a:t>
                      </a:r>
                      <a:endParaRPr kumimoji="0" lang="en-US" altLang="en-US" sz="2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100584" marR="100584" marT="51794" marB="517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1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returns the number of elements in list</a:t>
                      </a:r>
                    </a:p>
                  </a:txBody>
                  <a:tcPr marL="100584" marR="100584" marT="51794" marB="517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804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1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toString()</a:t>
                      </a:r>
                    </a:p>
                  </a:txBody>
                  <a:tcPr marL="100584" marR="100584" marT="51794" marB="517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1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returns a string representation of the list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such as </a:t>
                      </a:r>
                      <a:r>
                        <a:rPr kumimoji="0" lang="en-US" alt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"[3, 42, -7, 15]"</a:t>
                      </a:r>
                    </a:p>
                  </a:txBody>
                  <a:tcPr marL="100584" marR="100584" marT="51794" marB="5179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>
            <a:extLst>
              <a:ext uri="{FF2B5EF4-FFF2-40B4-BE49-F238E27FC236}">
                <a16:creationId xmlns:a16="http://schemas.microsoft.com/office/drawing/2014/main" id="{301616BE-F678-F145-AFE4-F8E4B5AABA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03238" y="498475"/>
            <a:ext cx="9051925" cy="796925"/>
          </a:xfrm>
        </p:spPr>
        <p:txBody>
          <a:bodyPr/>
          <a:lstStyle/>
          <a:p>
            <a:pPr eaLnBrk="1" hangingPunct="1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ArrayList</a:t>
            </a:r>
            <a:r>
              <a:rPr lang="en-US" altLang="en-US">
                <a:ea typeface="ＭＳ Ｐゴシック" panose="020B0600070205080204" pitchFamily="34" charset="-128"/>
              </a:rPr>
              <a:t> vs. array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029FD28F-19DA-3C47-A28D-579F302358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1766888"/>
            <a:ext cx="9686925" cy="572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273050" indent="-273050" defTabSz="914400" eaLnBrk="1" hangingPunct="1">
              <a:spcBef>
                <a:spcPct val="20000"/>
              </a:spcBef>
              <a:buFontTx/>
              <a:buChar char="•"/>
              <a:tabLst>
                <a:tab pos="4572000" algn="l"/>
              </a:tabLst>
              <a:defRPr/>
            </a:pPr>
            <a:r>
              <a:rPr lang="en-US" sz="2400" kern="0" dirty="0">
                <a:latin typeface="+mn-lt"/>
                <a:ea typeface="+mn-ea"/>
              </a:rPr>
              <a:t>construction</a:t>
            </a:r>
          </a:p>
          <a:p>
            <a:pPr marL="639763" lvl="1" indent="-246063" defTabSz="914400" eaLnBrk="1" hangingPunct="1">
              <a:lnSpc>
                <a:spcPct val="80000"/>
              </a:lnSpc>
              <a:spcBef>
                <a:spcPct val="20000"/>
              </a:spcBef>
              <a:tabLst>
                <a:tab pos="4572000" algn="l"/>
              </a:tabLst>
              <a:defRPr/>
            </a:pPr>
            <a:r>
              <a:rPr lang="en-US" sz="22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ourier New" charset="0"/>
                <a:ea typeface="ＭＳ Ｐゴシック" charset="-128"/>
                <a:cs typeface="ＭＳ Ｐゴシック" charset="-128"/>
              </a:rPr>
              <a:t>String[] names = new String[5];</a:t>
            </a:r>
          </a:p>
          <a:p>
            <a:pPr marL="639763" lvl="1" indent="-246063" defTabSz="914400" eaLnBrk="1" hangingPunct="1">
              <a:lnSpc>
                <a:spcPct val="80000"/>
              </a:lnSpc>
              <a:spcBef>
                <a:spcPct val="20000"/>
              </a:spcBef>
              <a:tabLst>
                <a:tab pos="4572000" algn="l"/>
              </a:tabLst>
              <a:defRPr/>
            </a:pPr>
            <a:r>
              <a:rPr lang="en-US" sz="2200" b="1" kern="0" dirty="0" err="1">
                <a:latin typeface="Courier New" charset="0"/>
                <a:ea typeface="ＭＳ Ｐゴシック" charset="-128"/>
                <a:cs typeface="ＭＳ Ｐゴシック" charset="-128"/>
              </a:rPr>
              <a:t>ArrayList</a:t>
            </a:r>
            <a:r>
              <a:rPr lang="en-US" sz="2200" b="1" kern="0" dirty="0">
                <a:latin typeface="Courier New" charset="0"/>
                <a:ea typeface="ＭＳ Ｐゴシック" charset="-128"/>
                <a:cs typeface="ＭＳ Ｐゴシック" charset="-128"/>
              </a:rPr>
              <a:t>&lt;String&gt; list = new </a:t>
            </a:r>
            <a:r>
              <a:rPr lang="en-US" sz="2200" b="1" kern="0" dirty="0" err="1">
                <a:latin typeface="Courier New" charset="0"/>
                <a:ea typeface="ＭＳ Ｐゴシック" charset="-128"/>
                <a:cs typeface="ＭＳ Ｐゴシック" charset="-128"/>
              </a:rPr>
              <a:t>ArrayList</a:t>
            </a:r>
            <a:r>
              <a:rPr lang="en-US" sz="2200" b="1" kern="0" dirty="0">
                <a:latin typeface="Courier New" charset="0"/>
                <a:ea typeface="ＭＳ Ｐゴシック" charset="-128"/>
                <a:cs typeface="ＭＳ Ｐゴシック" charset="-128"/>
              </a:rPr>
              <a:t>&lt;String&gt;();</a:t>
            </a:r>
            <a:endParaRPr lang="en-US" sz="2600" kern="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639763" lvl="1" indent="-246063" defTabSz="914400" eaLnBrk="1" hangingPunct="1">
              <a:lnSpc>
                <a:spcPct val="80000"/>
              </a:lnSpc>
              <a:spcBef>
                <a:spcPct val="20000"/>
              </a:spcBef>
              <a:tabLst>
                <a:tab pos="4572000" algn="l"/>
              </a:tabLst>
              <a:defRPr/>
            </a:pPr>
            <a:endParaRPr lang="en-US" sz="2400" kern="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273050" indent="-273050" defTabSz="914400" eaLnBrk="1" hangingPunct="1">
              <a:spcBef>
                <a:spcPct val="20000"/>
              </a:spcBef>
              <a:buFontTx/>
              <a:buChar char="•"/>
              <a:tabLst>
                <a:tab pos="4572000" algn="l"/>
              </a:tabLst>
              <a:defRPr/>
            </a:pPr>
            <a:r>
              <a:rPr lang="en-US" sz="2400" kern="0" dirty="0">
                <a:latin typeface="+mn-lt"/>
                <a:ea typeface="+mn-ea"/>
              </a:rPr>
              <a:t>storing a value</a:t>
            </a:r>
          </a:p>
          <a:p>
            <a:pPr marL="639763" lvl="1" indent="-246063" defTabSz="914400" eaLnBrk="1" hangingPunct="1">
              <a:lnSpc>
                <a:spcPct val="80000"/>
              </a:lnSpc>
              <a:spcBef>
                <a:spcPct val="20000"/>
              </a:spcBef>
              <a:tabLst>
                <a:tab pos="4572000" algn="l"/>
              </a:tabLst>
              <a:defRPr/>
            </a:pPr>
            <a:r>
              <a:rPr lang="en-US" sz="22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ourier New" charset="0"/>
                <a:ea typeface="ＭＳ Ｐゴシック" charset="-128"/>
                <a:cs typeface="ＭＳ Ｐゴシック" charset="-128"/>
              </a:rPr>
              <a:t>names[0] = "Jessica";</a:t>
            </a:r>
          </a:p>
          <a:p>
            <a:pPr marL="639763" lvl="1" indent="-246063" defTabSz="914400" eaLnBrk="1" hangingPunct="1">
              <a:lnSpc>
                <a:spcPct val="80000"/>
              </a:lnSpc>
              <a:spcBef>
                <a:spcPct val="20000"/>
              </a:spcBef>
              <a:tabLst>
                <a:tab pos="4572000" algn="l"/>
              </a:tabLst>
              <a:defRPr/>
            </a:pPr>
            <a:r>
              <a:rPr lang="en-US" sz="2200" b="1" kern="0" dirty="0" err="1">
                <a:latin typeface="Courier New" charset="0"/>
                <a:ea typeface="ＭＳ Ｐゴシック" charset="-128"/>
                <a:cs typeface="ＭＳ Ｐゴシック" charset="-128"/>
              </a:rPr>
              <a:t>list.add("Jessica</a:t>
            </a:r>
            <a:r>
              <a:rPr lang="en-US" sz="2200" b="1" kern="0" dirty="0">
                <a:latin typeface="Courier New" charset="0"/>
                <a:ea typeface="ＭＳ Ｐゴシック" charset="-128"/>
                <a:cs typeface="ＭＳ Ｐゴシック" charset="-128"/>
              </a:rPr>
              <a:t>");</a:t>
            </a:r>
          </a:p>
          <a:p>
            <a:pPr marL="639763" lvl="1" indent="-246063" defTabSz="914400" eaLnBrk="1" hangingPunct="1">
              <a:lnSpc>
                <a:spcPct val="80000"/>
              </a:lnSpc>
              <a:spcBef>
                <a:spcPct val="20000"/>
              </a:spcBef>
              <a:tabLst>
                <a:tab pos="4572000" algn="l"/>
              </a:tabLst>
              <a:defRPr/>
            </a:pPr>
            <a:endParaRPr lang="en-US" sz="2200" b="1" kern="0" dirty="0">
              <a:latin typeface="Courier New" charset="0"/>
              <a:ea typeface="ＭＳ Ｐゴシック" charset="-128"/>
              <a:cs typeface="ＭＳ Ｐゴシック" charset="-128"/>
            </a:endParaRPr>
          </a:p>
          <a:p>
            <a:pPr marL="273050" indent="-273050" defTabSz="914400" eaLnBrk="1" hangingPunct="1">
              <a:spcBef>
                <a:spcPct val="20000"/>
              </a:spcBef>
              <a:buFontTx/>
              <a:buChar char="•"/>
              <a:tabLst>
                <a:tab pos="4572000" algn="l"/>
              </a:tabLst>
              <a:defRPr/>
            </a:pPr>
            <a:r>
              <a:rPr lang="en-US" sz="2400" kern="0" dirty="0">
                <a:latin typeface="+mn-lt"/>
                <a:ea typeface="+mn-ea"/>
              </a:rPr>
              <a:t>retrieving a value</a:t>
            </a:r>
          </a:p>
          <a:p>
            <a:pPr marL="639763" lvl="1" indent="-246063" defTabSz="914400" eaLnBrk="1" hangingPunct="1">
              <a:lnSpc>
                <a:spcPct val="80000"/>
              </a:lnSpc>
              <a:spcBef>
                <a:spcPct val="20000"/>
              </a:spcBef>
              <a:tabLst>
                <a:tab pos="4572000" algn="l"/>
              </a:tabLst>
              <a:defRPr/>
            </a:pPr>
            <a:r>
              <a:rPr lang="en-US" sz="22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ourier New" charset="0"/>
                <a:ea typeface="ＭＳ Ｐゴシック" charset="-128"/>
                <a:cs typeface="ＭＳ Ｐゴシック" charset="-128"/>
              </a:rPr>
              <a:t>String </a:t>
            </a:r>
            <a:r>
              <a:rPr lang="en-US" sz="2200" kern="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urier New" charset="0"/>
                <a:ea typeface="ＭＳ Ｐゴシック" charset="-128"/>
                <a:cs typeface="ＭＳ Ｐゴシック" charset="-128"/>
              </a:rPr>
              <a:t>s</a:t>
            </a:r>
            <a:r>
              <a:rPr lang="en-US" sz="22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ourier New" charset="0"/>
                <a:ea typeface="ＭＳ Ｐゴシック" charset="-128"/>
                <a:cs typeface="ＭＳ Ｐゴシック" charset="-128"/>
              </a:rPr>
              <a:t> = names[0];</a:t>
            </a:r>
          </a:p>
          <a:p>
            <a:pPr marL="639763" lvl="1" indent="-246063" defTabSz="914400" eaLnBrk="1" hangingPunct="1">
              <a:lnSpc>
                <a:spcPct val="80000"/>
              </a:lnSpc>
              <a:spcBef>
                <a:spcPct val="20000"/>
              </a:spcBef>
              <a:tabLst>
                <a:tab pos="4572000" algn="l"/>
              </a:tabLst>
              <a:defRPr/>
            </a:pPr>
            <a:r>
              <a:rPr lang="en-US" sz="2200" b="1" kern="0" dirty="0">
                <a:latin typeface="Courier New" charset="0"/>
                <a:ea typeface="ＭＳ Ｐゴシック" charset="-128"/>
                <a:cs typeface="ＭＳ Ｐゴシック" charset="-128"/>
              </a:rPr>
              <a:t>String </a:t>
            </a:r>
            <a:r>
              <a:rPr lang="en-US" sz="2200" b="1" kern="0" dirty="0" err="1">
                <a:latin typeface="Courier New" charset="0"/>
                <a:ea typeface="ＭＳ Ｐゴシック" charset="-128"/>
                <a:cs typeface="ＭＳ Ｐゴシック" charset="-128"/>
              </a:rPr>
              <a:t>s</a:t>
            </a:r>
            <a:r>
              <a:rPr lang="en-US" sz="2200" b="1" kern="0" dirty="0">
                <a:latin typeface="Courier New" charset="0"/>
                <a:ea typeface="ＭＳ Ｐゴシック" charset="-128"/>
                <a:cs typeface="ＭＳ Ｐゴシック" charset="-128"/>
              </a:rPr>
              <a:t> = list.get(0);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>
            <a:extLst>
              <a:ext uri="{FF2B5EF4-FFF2-40B4-BE49-F238E27FC236}">
                <a16:creationId xmlns:a16="http://schemas.microsoft.com/office/drawing/2014/main" id="{D4661A32-07D4-E14C-B5E6-C90E52A383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03238" y="498475"/>
            <a:ext cx="9051925" cy="796925"/>
          </a:xfrm>
        </p:spPr>
        <p:txBody>
          <a:bodyPr/>
          <a:lstStyle/>
          <a:p>
            <a:pPr eaLnBrk="1" hangingPunct="1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ArrayList</a:t>
            </a:r>
            <a:r>
              <a:rPr lang="en-US" altLang="en-US">
                <a:ea typeface="ＭＳ Ｐゴシック" panose="020B0600070205080204" pitchFamily="34" charset="-128"/>
              </a:rPr>
              <a:t> vs. array</a:t>
            </a:r>
          </a:p>
        </p:txBody>
      </p:sp>
      <p:sp>
        <p:nvSpPr>
          <p:cNvPr id="17410" name="Rectangle 3">
            <a:extLst>
              <a:ext uri="{FF2B5EF4-FFF2-40B4-BE49-F238E27FC236}">
                <a16:creationId xmlns:a16="http://schemas.microsoft.com/office/drawing/2014/main" id="{73C3EF71-50C6-2746-BD7C-7DBA93DC626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50825" y="1554163"/>
            <a:ext cx="9807575" cy="5872162"/>
          </a:xfrm>
        </p:spPr>
        <p:txBody>
          <a:bodyPr/>
          <a:lstStyle/>
          <a:p>
            <a:pPr lvl="1" eaLnBrk="1" hangingPunct="1">
              <a:lnSpc>
                <a:spcPct val="80000"/>
              </a:lnSpc>
              <a:buFont typeface="Wingdings 2" pitchFamily="2" charset="2"/>
              <a:buNone/>
              <a:tabLst>
                <a:tab pos="5092700" algn="l"/>
              </a:tabLst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String[] names = new String[5];           </a:t>
            </a:r>
            <a:r>
              <a:rPr lang="en-US" altLang="en-US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construct</a:t>
            </a:r>
          </a:p>
          <a:p>
            <a:pPr lvl="1" eaLnBrk="1" hangingPunct="1">
              <a:lnSpc>
                <a:spcPct val="80000"/>
              </a:lnSpc>
              <a:buFont typeface="Wingdings 2" pitchFamily="2" charset="2"/>
              <a:buNone/>
              <a:tabLst>
                <a:tab pos="5092700" algn="l"/>
              </a:tabLst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names[0] = "Jessica";                     </a:t>
            </a:r>
            <a:r>
              <a:rPr lang="en-US" altLang="en-US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store</a:t>
            </a:r>
          </a:p>
          <a:p>
            <a:pPr lvl="1" eaLnBrk="1" hangingPunct="1">
              <a:lnSpc>
                <a:spcPct val="80000"/>
              </a:lnSpc>
              <a:buFont typeface="Wingdings 2" pitchFamily="2" charset="2"/>
              <a:buNone/>
              <a:tabLst>
                <a:tab pos="5092700" algn="l"/>
              </a:tabLst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String s = names[0];                      </a:t>
            </a:r>
            <a:r>
              <a:rPr lang="en-US" altLang="en-US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retrieve</a:t>
            </a:r>
          </a:p>
          <a:p>
            <a:pPr lvl="1" eaLnBrk="1" hangingPunct="1">
              <a:lnSpc>
                <a:spcPct val="80000"/>
              </a:lnSpc>
              <a:buFont typeface="Wingdings 2" pitchFamily="2" charset="2"/>
              <a:buNone/>
              <a:tabLst>
                <a:tab pos="5092700" algn="l"/>
              </a:tabLst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for (int i = 0; i &lt; names.length; i++) {</a:t>
            </a:r>
          </a:p>
          <a:p>
            <a:pPr lvl="1" eaLnBrk="1" hangingPunct="1">
              <a:lnSpc>
                <a:spcPct val="80000"/>
              </a:lnSpc>
              <a:buFont typeface="Wingdings 2" pitchFamily="2" charset="2"/>
              <a:buNone/>
              <a:tabLst>
                <a:tab pos="5092700" algn="l"/>
              </a:tabLst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if (names[i].startsWith("B")) { ... }</a:t>
            </a:r>
          </a:p>
          <a:p>
            <a:pPr lvl="1" eaLnBrk="1" hangingPunct="1">
              <a:lnSpc>
                <a:spcPct val="80000"/>
              </a:lnSpc>
              <a:buFont typeface="Wingdings 2" pitchFamily="2" charset="2"/>
              <a:buNone/>
              <a:tabLst>
                <a:tab pos="5092700" algn="l"/>
              </a:tabLst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                                         </a:t>
            </a:r>
            <a:r>
              <a:rPr lang="en-US" altLang="en-US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iterate</a:t>
            </a:r>
          </a:p>
          <a:p>
            <a:pPr lvl="1" eaLnBrk="1" hangingPunct="1">
              <a:lnSpc>
                <a:spcPct val="80000"/>
              </a:lnSpc>
              <a:buFont typeface="Wingdings 2" pitchFamily="2" charset="2"/>
              <a:buNone/>
              <a:tabLst>
                <a:tab pos="5092700" algn="l"/>
              </a:tabLst>
            </a:pPr>
            <a:endParaRPr lang="en-US" altLang="en-US">
              <a:solidFill>
                <a:schemeClr val="bg2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 typeface="Wingdings 2" pitchFamily="2" charset="2"/>
              <a:buNone/>
              <a:tabLst>
                <a:tab pos="5092700" algn="l"/>
              </a:tabLst>
            </a:pPr>
            <a:endParaRPr lang="en-US" altLang="en-US" b="1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 typeface="Wingdings 2" pitchFamily="2" charset="2"/>
              <a:buNone/>
              <a:tabLst>
                <a:tab pos="5092700" algn="l"/>
              </a:tabLst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ArrayList&lt;String&gt; list = new ArrayList&lt;String&gt;();</a:t>
            </a: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 typeface="Wingdings 2" pitchFamily="2" charset="2"/>
              <a:buNone/>
              <a:tabLst>
                <a:tab pos="5092700" algn="l"/>
              </a:tabLst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list.add(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"Jessica"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);                      </a:t>
            </a:r>
            <a:r>
              <a:rPr lang="en-US" altLang="en-US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store</a:t>
            </a:r>
          </a:p>
          <a:p>
            <a:pPr lvl="1" eaLnBrk="1" hangingPunct="1">
              <a:lnSpc>
                <a:spcPct val="80000"/>
              </a:lnSpc>
              <a:buFont typeface="Wingdings 2" pitchFamily="2" charset="2"/>
              <a:buNone/>
              <a:tabLst>
                <a:tab pos="5092700" algn="l"/>
              </a:tabLst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String s = 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list.get(0);                   </a:t>
            </a:r>
            <a:r>
              <a:rPr lang="en-US" altLang="en-US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retrieve</a:t>
            </a:r>
          </a:p>
          <a:p>
            <a:pPr lvl="1" eaLnBrk="1" hangingPunct="1">
              <a:lnSpc>
                <a:spcPct val="80000"/>
              </a:lnSpc>
              <a:buFont typeface="Wingdings 2" pitchFamily="2" charset="2"/>
              <a:buNone/>
              <a:tabLst>
                <a:tab pos="5092700" algn="l"/>
              </a:tabLst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for (int i = 0; i &lt; 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list.size()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; i++) {</a:t>
            </a:r>
          </a:p>
          <a:p>
            <a:pPr lvl="1" eaLnBrk="1" hangingPunct="1">
              <a:lnSpc>
                <a:spcPct val="80000"/>
              </a:lnSpc>
              <a:buFont typeface="Wingdings 2" pitchFamily="2" charset="2"/>
              <a:buNone/>
              <a:tabLst>
                <a:tab pos="5092700" algn="l"/>
              </a:tabLst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if (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list.get(i)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.startsWith("B")) { ... }</a:t>
            </a:r>
          </a:p>
          <a:p>
            <a:pPr lvl="1" eaLnBrk="1" hangingPunct="1">
              <a:lnSpc>
                <a:spcPct val="80000"/>
              </a:lnSpc>
              <a:buFont typeface="Wingdings 2" pitchFamily="2" charset="2"/>
              <a:buNone/>
              <a:tabLst>
                <a:tab pos="5092700" algn="l"/>
              </a:tabLst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                                         </a:t>
            </a:r>
            <a:r>
              <a:rPr lang="en-US" altLang="en-US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iterate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>
            <a:extLst>
              <a:ext uri="{FF2B5EF4-FFF2-40B4-BE49-F238E27FC236}">
                <a16:creationId xmlns:a16="http://schemas.microsoft.com/office/drawing/2014/main" id="{EB6B3481-ACC2-7D46-8659-5B201145461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03238" y="498475"/>
            <a:ext cx="9051925" cy="796925"/>
          </a:xfrm>
        </p:spPr>
        <p:txBody>
          <a:bodyPr/>
          <a:lstStyle/>
          <a:p>
            <a:pPr eaLnBrk="1" hangingPunct="1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ArrayList</a:t>
            </a:r>
            <a:r>
              <a:rPr lang="en-US" altLang="en-US" sz="4500">
                <a:ea typeface="ＭＳ Ｐゴシック" panose="020B0600070205080204" pitchFamily="34" charset="-128"/>
              </a:rPr>
              <a:t> as param/return</a:t>
            </a:r>
          </a:p>
        </p:txBody>
      </p:sp>
      <p:sp>
        <p:nvSpPr>
          <p:cNvPr id="18434" name="Rectangle 3">
            <a:extLst>
              <a:ext uri="{FF2B5EF4-FFF2-40B4-BE49-F238E27FC236}">
                <a16:creationId xmlns:a16="http://schemas.microsoft.com/office/drawing/2014/main" id="{7C80DA0A-D4FF-D84A-9906-D4E50B985BF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50825" y="1554163"/>
            <a:ext cx="9807575" cy="58721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1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	public static void </a:t>
            </a:r>
            <a:r>
              <a:rPr lang="en-US" altLang="en-US" sz="2100" b="1" dirty="0">
                <a:ea typeface="ＭＳ Ｐゴシック" panose="020B0600070205080204" pitchFamily="34" charset="-128"/>
              </a:rPr>
              <a:t>name</a:t>
            </a:r>
            <a:r>
              <a:rPr lang="en-US" altLang="en-US" sz="21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(</a:t>
            </a:r>
            <a:r>
              <a:rPr lang="en-US" altLang="en-US" sz="2100" dirty="0" err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ArrayList</a:t>
            </a:r>
            <a:r>
              <a:rPr lang="en-US" altLang="en-US" sz="2100" dirty="0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&lt;</a:t>
            </a:r>
            <a:r>
              <a:rPr lang="en-US" altLang="en-US" sz="2100" b="1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Type</a:t>
            </a:r>
            <a:r>
              <a:rPr lang="en-US" altLang="en-US" sz="2100" dirty="0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&gt; </a:t>
            </a:r>
            <a:r>
              <a:rPr lang="en-US" altLang="en-US" sz="2100" b="1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name</a:t>
            </a:r>
            <a:r>
              <a:rPr lang="en-US" altLang="en-US" sz="21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) {</a:t>
            </a:r>
            <a:r>
              <a:rPr lang="en-US" altLang="en-US" sz="2100" dirty="0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</a:t>
            </a:r>
            <a:r>
              <a:rPr lang="en-US" altLang="en-US" sz="2100" dirty="0" err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param</a:t>
            </a:r>
            <a:r>
              <a:rPr lang="en-US" altLang="en-US" sz="2100" dirty="0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1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	public static </a:t>
            </a:r>
            <a:r>
              <a:rPr lang="en-US" altLang="en-US" sz="2100" dirty="0" err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ArrayList</a:t>
            </a:r>
            <a:r>
              <a:rPr lang="en-US" altLang="en-US" sz="2100" dirty="0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&lt;</a:t>
            </a:r>
            <a:r>
              <a:rPr lang="en-US" altLang="en-US" sz="2100" b="1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Type</a:t>
            </a:r>
            <a:r>
              <a:rPr lang="en-US" altLang="en-US" sz="2100" dirty="0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&gt;</a:t>
            </a:r>
            <a:r>
              <a:rPr lang="en-US" altLang="en-US" sz="21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  <a:r>
              <a:rPr lang="en-US" altLang="en-US" sz="2100" b="1" dirty="0">
                <a:ea typeface="ＭＳ Ｐゴシック" panose="020B0600070205080204" pitchFamily="34" charset="-128"/>
              </a:rPr>
              <a:t>name</a:t>
            </a:r>
            <a:r>
              <a:rPr lang="en-US" altLang="en-US" sz="21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(</a:t>
            </a:r>
            <a:r>
              <a:rPr lang="en-US" altLang="en-US" sz="2100" b="1" dirty="0" err="1">
                <a:ea typeface="ＭＳ Ｐゴシック" panose="020B0600070205080204" pitchFamily="34" charset="-128"/>
              </a:rPr>
              <a:t>params</a:t>
            </a:r>
            <a:r>
              <a:rPr lang="en-US" altLang="en-US" sz="21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)  	</a:t>
            </a:r>
            <a:r>
              <a:rPr lang="en-US" altLang="en-US" sz="2100" dirty="0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return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2100" dirty="0">
              <a:solidFill>
                <a:srgbClr val="008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dirty="0">
                <a:ea typeface="ＭＳ Ｐゴシック" panose="020B0600070205080204" pitchFamily="34" charset="-128"/>
              </a:rPr>
              <a:t>Example: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 sz="900" b="1" dirty="0">
              <a:solidFill>
                <a:srgbClr val="008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 dirty="0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Returns count of plural words in the given list.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int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countPlural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(</a:t>
            </a:r>
            <a:r>
              <a:rPr lang="en-US" altLang="en-US" sz="2000" b="1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ArrayList</a:t>
            </a:r>
            <a:r>
              <a:rPr lang="en-US" altLang="en-US" sz="2000" b="1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&lt;String&gt; list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int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count = 0;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for (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int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i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= 0; 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i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&lt; 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list.size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(); 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i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++)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String 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str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= 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list.get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(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i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);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if (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str.endsWith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("s"))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count++;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}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   return count;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6AE7A27-1710-A245-AD79-08515AE737B3}"/>
              </a:ext>
            </a:extLst>
          </p:cNvPr>
          <p:cNvSpPr/>
          <p:nvPr/>
        </p:nvSpPr>
        <p:spPr>
          <a:xfrm>
            <a:off x="642620" y="1609090"/>
            <a:ext cx="9010650" cy="57137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1266" name="Title 1">
            <a:extLst>
              <a:ext uri="{FF2B5EF4-FFF2-40B4-BE49-F238E27FC236}">
                <a16:creationId xmlns:a16="http://schemas.microsoft.com/office/drawing/2014/main" id="{4BE6B442-9B83-1543-A56D-B01656442D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Client - Radio</a:t>
            </a:r>
          </a:p>
        </p:txBody>
      </p:sp>
      <p:pic>
        <p:nvPicPr>
          <p:cNvPr id="11267" name="Content Placeholder 9">
            <a:extLst>
              <a:ext uri="{FF2B5EF4-FFF2-40B4-BE49-F238E27FC236}">
                <a16:creationId xmlns:a16="http://schemas.microsoft.com/office/drawing/2014/main" id="{36455DBC-817E-A54A-9275-9FC1640B5D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6590" y="1623060"/>
            <a:ext cx="8996680" cy="5699760"/>
          </a:xfrm>
        </p:spPr>
      </p:pic>
    </p:spTree>
    <p:extLst>
      <p:ext uri="{BB962C8B-B14F-4D97-AF65-F5344CB8AC3E}">
        <p14:creationId xmlns:p14="http://schemas.microsoft.com/office/powerpoint/2010/main" val="51459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2B81679-984A-D14D-828C-D4C7FAAA8522}"/>
              </a:ext>
            </a:extLst>
          </p:cNvPr>
          <p:cNvSpPr/>
          <p:nvPr/>
        </p:nvSpPr>
        <p:spPr>
          <a:xfrm>
            <a:off x="642620" y="1609090"/>
            <a:ext cx="9010650" cy="5713730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2290" name="Title 1">
            <a:extLst>
              <a:ext uri="{FF2B5EF4-FFF2-40B4-BE49-F238E27FC236}">
                <a16:creationId xmlns:a16="http://schemas.microsoft.com/office/drawing/2014/main" id="{928D3539-E740-F24D-826B-C0019ADD9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Implementer - Radio</a:t>
            </a:r>
          </a:p>
        </p:txBody>
      </p:sp>
      <p:pic>
        <p:nvPicPr>
          <p:cNvPr id="12291" name="Content Placeholder 6">
            <a:extLst>
              <a:ext uri="{FF2B5EF4-FFF2-40B4-BE49-F238E27FC236}">
                <a16:creationId xmlns:a16="http://schemas.microsoft.com/office/drawing/2014/main" id="{084D152C-5680-4A42-A5E4-8B7A45BA78B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6590" y="1623060"/>
            <a:ext cx="8996680" cy="5699760"/>
          </a:xfrm>
        </p:spPr>
      </p:pic>
    </p:spTree>
    <p:extLst>
      <p:ext uri="{BB962C8B-B14F-4D97-AF65-F5344CB8AC3E}">
        <p14:creationId xmlns:p14="http://schemas.microsoft.com/office/powerpoint/2010/main" val="241318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>
            <a:extLst>
              <a:ext uri="{FF2B5EF4-FFF2-40B4-BE49-F238E27FC236}">
                <a16:creationId xmlns:a16="http://schemas.microsoft.com/office/drawing/2014/main" id="{9F26E470-9971-D84E-A92F-E7CF3FAED1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Client </a:t>
            </a:r>
            <a:r>
              <a:rPr lang="mr-IN" altLang="en-US">
                <a:ea typeface="ＭＳ Ｐゴシック" panose="020B0600070205080204" pitchFamily="34" charset="-128"/>
              </a:rPr>
              <a:t>–</a:t>
            </a:r>
            <a:r>
              <a:rPr lang="en-US" altLang="en-US">
                <a:ea typeface="ＭＳ Ｐゴシック" panose="020B0600070205080204" pitchFamily="34" charset="-128"/>
              </a:rPr>
              <a:t> ArrayList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CD75CBB-A2CC-2940-A54D-5BFC0A65A4BE}"/>
              </a:ext>
            </a:extLst>
          </p:cNvPr>
          <p:cNvSpPr/>
          <p:nvPr/>
        </p:nvSpPr>
        <p:spPr>
          <a:xfrm>
            <a:off x="642620" y="1609090"/>
            <a:ext cx="9010650" cy="57137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1" eaLnBrk="1" hangingPunct="1">
              <a:lnSpc>
                <a:spcPct val="150000"/>
              </a:lnSpc>
              <a:defRPr/>
            </a:pPr>
            <a:r>
              <a:rPr lang="en-US" sz="3960" dirty="0" err="1" smtClean="0"/>
              <a:t>ArrayList</a:t>
            </a:r>
            <a:r>
              <a:rPr lang="en-US" sz="3960" dirty="0" smtClean="0"/>
              <a:t>&lt;String&gt; </a:t>
            </a:r>
            <a:r>
              <a:rPr lang="en-US" sz="3960" dirty="0"/>
              <a:t>list: </a:t>
            </a:r>
          </a:p>
          <a:p>
            <a:pPr lvl="2" eaLnBrk="1" hangingPunct="1">
              <a:lnSpc>
                <a:spcPct val="150000"/>
              </a:lnSpc>
              <a:defRPr/>
            </a:pPr>
            <a:r>
              <a:rPr lang="en-US" sz="3960" dirty="0" smtClean="0"/>
              <a:t>[“a”, “b”, “c”]</a:t>
            </a:r>
            <a:endParaRPr lang="en-US" sz="3960" dirty="0"/>
          </a:p>
        </p:txBody>
      </p:sp>
    </p:spTree>
    <p:extLst>
      <p:ext uri="{BB962C8B-B14F-4D97-AF65-F5344CB8AC3E}">
        <p14:creationId xmlns:p14="http://schemas.microsoft.com/office/powerpoint/2010/main" val="159683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>
            <a:extLst>
              <a:ext uri="{FF2B5EF4-FFF2-40B4-BE49-F238E27FC236}">
                <a16:creationId xmlns:a16="http://schemas.microsoft.com/office/drawing/2014/main" id="{76BD716B-0193-8B43-B983-B34C0824A1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Implementer - ArrayList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456C87A-5A54-FA42-9001-79610546B633}"/>
              </a:ext>
            </a:extLst>
          </p:cNvPr>
          <p:cNvSpPr/>
          <p:nvPr/>
        </p:nvSpPr>
        <p:spPr>
          <a:xfrm>
            <a:off x="642620" y="1609090"/>
            <a:ext cx="9010650" cy="5713730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1" eaLnBrk="1" hangingPunct="1">
              <a:lnSpc>
                <a:spcPct val="150000"/>
              </a:lnSpc>
              <a:defRPr/>
            </a:pPr>
            <a:r>
              <a:rPr lang="en-US" sz="2640" dirty="0" smtClean="0"/>
              <a:t>String[] </a:t>
            </a:r>
            <a:r>
              <a:rPr lang="en-US" sz="2640" dirty="0" err="1"/>
              <a:t>elementData</a:t>
            </a:r>
            <a:r>
              <a:rPr lang="en-US" sz="2640" dirty="0"/>
              <a:t>: </a:t>
            </a:r>
          </a:p>
          <a:p>
            <a:pPr lvl="2" eaLnBrk="1" hangingPunct="1">
              <a:lnSpc>
                <a:spcPct val="150000"/>
              </a:lnSpc>
              <a:defRPr/>
            </a:pPr>
            <a:r>
              <a:rPr lang="en-US" sz="2640" dirty="0" smtClean="0"/>
              <a:t>[“a”, “b”, “c”, null, null, null, null, null, null]</a:t>
            </a:r>
            <a:endParaRPr lang="en-US" sz="2640" dirty="0"/>
          </a:p>
          <a:p>
            <a:pPr lvl="1" eaLnBrk="1" hangingPunct="1">
              <a:lnSpc>
                <a:spcPct val="150000"/>
              </a:lnSpc>
              <a:defRPr/>
            </a:pPr>
            <a:r>
              <a:rPr lang="en-US" sz="2640" dirty="0" err="1"/>
              <a:t>int</a:t>
            </a:r>
            <a:r>
              <a:rPr lang="en-US" sz="2640" dirty="0"/>
              <a:t> size: </a:t>
            </a:r>
          </a:p>
          <a:p>
            <a:pPr lvl="2" eaLnBrk="1" hangingPunct="1">
              <a:lnSpc>
                <a:spcPct val="150000"/>
              </a:lnSpc>
              <a:defRPr/>
            </a:pPr>
            <a:r>
              <a:rPr lang="en-US" sz="264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592317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1">
            <a:extLst>
              <a:ext uri="{FF2B5EF4-FFF2-40B4-BE49-F238E27FC236}">
                <a16:creationId xmlns:a16="http://schemas.microsoft.com/office/drawing/2014/main" id="{2BC07008-CD6D-4F40-8C0C-00C25969A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Recall: classes and objects</a:t>
            </a:r>
          </a:p>
        </p:txBody>
      </p:sp>
      <p:sp>
        <p:nvSpPr>
          <p:cNvPr id="210947" name="Rectangle 3">
            <a:extLst>
              <a:ext uri="{FF2B5EF4-FFF2-40B4-BE49-F238E27FC236}">
                <a16:creationId xmlns:a16="http://schemas.microsoft.com/office/drawing/2014/main" id="{ABDA9297-977C-834E-BB82-F508F12F56E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extLst>
            <a:ext uri="{91240B29-F687-4f45-9708-019B960494DF}"/>
          </a:extLst>
        </p:spPr>
        <p:txBody>
          <a:bodyPr vert="horz" wrap="square" lIns="99000" tIns="51480" rIns="99000" bIns="51480" numCol="1" anchor="t" anchorCtr="0" compatLnSpc="1">
            <a:prstTxWarp prst="textNoShape">
              <a:avLst/>
            </a:prstTxWarp>
          </a:bodyPr>
          <a:lstStyle/>
          <a:p>
            <a:pPr defTabSz="502920" eaLnBrk="1" hangingPunct="1">
              <a:buFont typeface="Tahoma" charset="0"/>
              <a:buChar char="•"/>
              <a:tabLst>
                <a:tab pos="1004094" algn="l"/>
                <a:tab pos="2009934" algn="l"/>
                <a:tab pos="3015774" algn="l"/>
                <a:tab pos="4021614" algn="l"/>
                <a:tab pos="5027454" algn="l"/>
                <a:tab pos="6033294" algn="l"/>
                <a:tab pos="7039134" algn="l"/>
                <a:tab pos="8044974" algn="l"/>
                <a:tab pos="9050814" algn="l"/>
                <a:tab pos="10056654" algn="l"/>
                <a:tab pos="11062494" algn="l"/>
              </a:tabLst>
              <a:defRPr/>
            </a:pPr>
            <a:r>
              <a:rPr lang="en-US" b="1">
                <a:cs typeface="+mn-cs"/>
              </a:rPr>
              <a:t>class</a:t>
            </a:r>
            <a:r>
              <a:rPr lang="en-US">
                <a:cs typeface="+mn-cs"/>
              </a:rPr>
              <a:t>: A program entity that represents:</a:t>
            </a:r>
          </a:p>
          <a:p>
            <a:pPr marL="759619" lvl="1" indent="-254953" defTabSz="502920" eaLnBrk="1" hangingPunct="1">
              <a:buFont typeface="Wingdings 2" charset="0"/>
              <a:buChar char=""/>
              <a:tabLst>
                <a:tab pos="1004094" algn="l"/>
                <a:tab pos="2009934" algn="l"/>
                <a:tab pos="3015774" algn="l"/>
                <a:tab pos="4021614" algn="l"/>
                <a:tab pos="5027454" algn="l"/>
                <a:tab pos="6033294" algn="l"/>
                <a:tab pos="7039134" algn="l"/>
                <a:tab pos="8044974" algn="l"/>
                <a:tab pos="9050814" algn="l"/>
                <a:tab pos="10056654" algn="l"/>
                <a:tab pos="11062494" algn="l"/>
              </a:tabLst>
              <a:defRPr/>
            </a:pPr>
            <a:r>
              <a:rPr lang="en-US"/>
              <a:t>A complete program or module, or</a:t>
            </a:r>
          </a:p>
          <a:p>
            <a:pPr marL="759619" lvl="1" indent="-254953" defTabSz="502920" eaLnBrk="1" hangingPunct="1">
              <a:buFont typeface="Wingdings 2" charset="0"/>
              <a:buChar char=""/>
              <a:tabLst>
                <a:tab pos="1004094" algn="l"/>
                <a:tab pos="2009934" algn="l"/>
                <a:tab pos="3015774" algn="l"/>
                <a:tab pos="4021614" algn="l"/>
                <a:tab pos="5027454" algn="l"/>
                <a:tab pos="6033294" algn="l"/>
                <a:tab pos="7039134" algn="l"/>
                <a:tab pos="8044974" algn="l"/>
                <a:tab pos="9050814" algn="l"/>
                <a:tab pos="10056654" algn="l"/>
                <a:tab pos="11062494" algn="l"/>
              </a:tabLst>
              <a:defRPr/>
            </a:pPr>
            <a:r>
              <a:rPr lang="en-US"/>
              <a:t>A template for a type of objects.</a:t>
            </a:r>
          </a:p>
          <a:p>
            <a:pPr marL="759619" lvl="1" indent="-254953" defTabSz="502920" eaLnBrk="1" hangingPunct="1">
              <a:buFont typeface="Wingdings 2" charset="0"/>
              <a:buChar char=""/>
              <a:tabLst>
                <a:tab pos="1004094" algn="l"/>
                <a:tab pos="2009934" algn="l"/>
                <a:tab pos="3015774" algn="l"/>
                <a:tab pos="4021614" algn="l"/>
                <a:tab pos="5027454" algn="l"/>
                <a:tab pos="6033294" algn="l"/>
                <a:tab pos="7039134" algn="l"/>
                <a:tab pos="8044974" algn="l"/>
                <a:tab pos="9050814" algn="l"/>
                <a:tab pos="10056654" algn="l"/>
                <a:tab pos="11062494" algn="l"/>
              </a:tabLst>
              <a:defRPr/>
            </a:pPr>
            <a:endParaRPr lang="en-US" sz="1100"/>
          </a:p>
          <a:p>
            <a:pPr marL="759619" lvl="1" indent="-254953" defTabSz="502920" eaLnBrk="1" hangingPunct="1">
              <a:buFont typeface="Wingdings 2" charset="0"/>
              <a:buChar char=""/>
              <a:tabLst>
                <a:tab pos="1004094" algn="l"/>
                <a:tab pos="2009934" algn="l"/>
                <a:tab pos="3015774" algn="l"/>
                <a:tab pos="4021614" algn="l"/>
                <a:tab pos="5027454" algn="l"/>
                <a:tab pos="6033294" algn="l"/>
                <a:tab pos="7039134" algn="l"/>
                <a:tab pos="8044974" algn="l"/>
                <a:tab pos="9050814" algn="l"/>
                <a:tab pos="10056654" algn="l"/>
                <a:tab pos="11062494" algn="l"/>
              </a:tabLst>
              <a:defRPr/>
            </a:pPr>
            <a:r>
              <a:rPr lang="en-US"/>
              <a:t>(</a:t>
            </a:r>
            <a:r>
              <a:rPr lang="en-US">
                <a:latin typeface="Courier New" charset="0"/>
              </a:rPr>
              <a:t>ArrayList</a:t>
            </a:r>
            <a:r>
              <a:rPr lang="en-US"/>
              <a:t> is a class that defines a type.)</a:t>
            </a:r>
          </a:p>
          <a:p>
            <a:pPr marL="759619" lvl="1" indent="-254953" defTabSz="502920" eaLnBrk="1" hangingPunct="1">
              <a:buFont typeface="Wingdings 2" charset="0"/>
              <a:buChar char=""/>
              <a:tabLst>
                <a:tab pos="1004094" algn="l"/>
                <a:tab pos="2009934" algn="l"/>
                <a:tab pos="3015774" algn="l"/>
                <a:tab pos="4021614" algn="l"/>
                <a:tab pos="5027454" algn="l"/>
                <a:tab pos="6033294" algn="l"/>
                <a:tab pos="7039134" algn="l"/>
                <a:tab pos="8044974" algn="l"/>
                <a:tab pos="9050814" algn="l"/>
                <a:tab pos="10056654" algn="l"/>
                <a:tab pos="11062494" algn="l"/>
              </a:tabLst>
              <a:defRPr/>
            </a:pPr>
            <a:endParaRPr lang="en-US"/>
          </a:p>
          <a:p>
            <a:pPr marL="759619" lvl="1" indent="-254953" defTabSz="502920" eaLnBrk="1" hangingPunct="1">
              <a:buFont typeface="Wingdings 2" charset="0"/>
              <a:buChar char=""/>
              <a:tabLst>
                <a:tab pos="1004094" algn="l"/>
                <a:tab pos="2009934" algn="l"/>
                <a:tab pos="3015774" algn="l"/>
                <a:tab pos="4021614" algn="l"/>
                <a:tab pos="5027454" algn="l"/>
                <a:tab pos="6033294" algn="l"/>
                <a:tab pos="7039134" algn="l"/>
                <a:tab pos="8044974" algn="l"/>
                <a:tab pos="9050814" algn="l"/>
                <a:tab pos="10056654" algn="l"/>
                <a:tab pos="11062494" algn="l"/>
              </a:tabLst>
              <a:defRPr/>
            </a:pPr>
            <a:endParaRPr lang="en-US"/>
          </a:p>
          <a:p>
            <a:pPr defTabSz="502920" eaLnBrk="1" hangingPunct="1">
              <a:buFont typeface="Tahoma" charset="0"/>
              <a:buChar char="•"/>
              <a:tabLst>
                <a:tab pos="1004094" algn="l"/>
                <a:tab pos="2009934" algn="l"/>
                <a:tab pos="3015774" algn="l"/>
                <a:tab pos="4021614" algn="l"/>
                <a:tab pos="5027454" algn="l"/>
                <a:tab pos="6033294" algn="l"/>
                <a:tab pos="7039134" algn="l"/>
                <a:tab pos="8044974" algn="l"/>
                <a:tab pos="9050814" algn="l"/>
                <a:tab pos="10056654" algn="l"/>
                <a:tab pos="11062494" algn="l"/>
              </a:tabLst>
              <a:defRPr/>
            </a:pPr>
            <a:r>
              <a:rPr lang="en-US" b="1">
                <a:cs typeface="+mn-cs"/>
              </a:rPr>
              <a:t>object</a:t>
            </a:r>
            <a:r>
              <a:rPr lang="en-US">
                <a:cs typeface="+mn-cs"/>
              </a:rPr>
              <a:t>: An entity that combines </a:t>
            </a:r>
            <a:r>
              <a:rPr lang="en-US" b="1">
                <a:cs typeface="+mn-cs"/>
              </a:rPr>
              <a:t>state</a:t>
            </a:r>
            <a:r>
              <a:rPr lang="en-US">
                <a:cs typeface="+mn-cs"/>
              </a:rPr>
              <a:t> and </a:t>
            </a:r>
            <a:r>
              <a:rPr lang="en-US" b="1">
                <a:cs typeface="+mn-cs"/>
              </a:rPr>
              <a:t>behavior</a:t>
            </a:r>
            <a:r>
              <a:rPr lang="en-US">
                <a:cs typeface="+mn-cs"/>
              </a:rPr>
              <a:t>.</a:t>
            </a:r>
          </a:p>
          <a:p>
            <a:pPr marL="759619" lvl="1" indent="-254953" defTabSz="502920" eaLnBrk="1" hangingPunct="1">
              <a:lnSpc>
                <a:spcPct val="110000"/>
              </a:lnSpc>
              <a:spcBef>
                <a:spcPts val="220"/>
              </a:spcBef>
              <a:buFont typeface="Tahoma" charset="0"/>
              <a:buChar char="–"/>
              <a:tabLst>
                <a:tab pos="1004094" algn="l"/>
                <a:tab pos="2009934" algn="l"/>
                <a:tab pos="3015774" algn="l"/>
                <a:tab pos="4021614" algn="l"/>
                <a:tab pos="5027454" algn="l"/>
                <a:tab pos="6033294" algn="l"/>
                <a:tab pos="7039134" algn="l"/>
                <a:tab pos="8044974" algn="l"/>
                <a:tab pos="9050814" algn="l"/>
                <a:tab pos="10056654" algn="l"/>
                <a:tab pos="11062494" algn="l"/>
              </a:tabLst>
              <a:defRPr/>
            </a:pPr>
            <a:endParaRPr lang="en-US" sz="880" b="1"/>
          </a:p>
          <a:p>
            <a:pPr marL="759619" lvl="1" indent="-254953" defTabSz="502920" eaLnBrk="1" hangingPunct="1">
              <a:lnSpc>
                <a:spcPct val="110000"/>
              </a:lnSpc>
              <a:buFont typeface="Tahoma" charset="0"/>
              <a:buChar char="–"/>
              <a:tabLst>
                <a:tab pos="1004094" algn="l"/>
                <a:tab pos="2009934" algn="l"/>
                <a:tab pos="3015774" algn="l"/>
                <a:tab pos="4021614" algn="l"/>
                <a:tab pos="5027454" algn="l"/>
                <a:tab pos="6033294" algn="l"/>
                <a:tab pos="7039134" algn="l"/>
                <a:tab pos="8044974" algn="l"/>
                <a:tab pos="9050814" algn="l"/>
                <a:tab pos="10056654" algn="l"/>
                <a:tab pos="11062494" algn="l"/>
              </a:tabLst>
              <a:defRPr/>
            </a:pPr>
            <a:r>
              <a:rPr lang="en-US" b="1"/>
              <a:t>object-oriented programming (OOP)</a:t>
            </a:r>
            <a:r>
              <a:rPr lang="en-US"/>
              <a:t>: Programs that perform their behavior as interactions between objects.</a:t>
            </a:r>
          </a:p>
          <a:p>
            <a:pPr marL="759619" lvl="1" indent="-254953" defTabSz="502920" eaLnBrk="1" hangingPunct="1">
              <a:lnSpc>
                <a:spcPct val="110000"/>
              </a:lnSpc>
              <a:spcBef>
                <a:spcPts val="220"/>
              </a:spcBef>
              <a:buFont typeface="Tahoma" charset="0"/>
              <a:buChar char="–"/>
              <a:tabLst>
                <a:tab pos="1004094" algn="l"/>
                <a:tab pos="2009934" algn="l"/>
                <a:tab pos="3015774" algn="l"/>
                <a:tab pos="4021614" algn="l"/>
                <a:tab pos="5027454" algn="l"/>
                <a:tab pos="6033294" algn="l"/>
                <a:tab pos="7039134" algn="l"/>
                <a:tab pos="8044974" algn="l"/>
                <a:tab pos="9050814" algn="l"/>
                <a:tab pos="10056654" algn="l"/>
                <a:tab pos="11062494" algn="l"/>
              </a:tabLst>
              <a:defRPr/>
            </a:pPr>
            <a:endParaRPr lang="en-US" sz="880" b="1"/>
          </a:p>
          <a:p>
            <a:pPr marL="759619" lvl="1" indent="-254953" defTabSz="502920" eaLnBrk="1" hangingPunct="1">
              <a:lnSpc>
                <a:spcPct val="110000"/>
              </a:lnSpc>
              <a:buFont typeface="Tahoma" charset="0"/>
              <a:buChar char="–"/>
              <a:tabLst>
                <a:tab pos="1004094" algn="l"/>
                <a:tab pos="2009934" algn="l"/>
                <a:tab pos="3015774" algn="l"/>
                <a:tab pos="4021614" algn="l"/>
                <a:tab pos="5027454" algn="l"/>
                <a:tab pos="6033294" algn="l"/>
                <a:tab pos="7039134" algn="l"/>
                <a:tab pos="8044974" algn="l"/>
                <a:tab pos="9050814" algn="l"/>
                <a:tab pos="10056654" algn="l"/>
                <a:tab pos="11062494" algn="l"/>
              </a:tabLst>
              <a:defRPr/>
            </a:pPr>
            <a:r>
              <a:rPr lang="en-US" b="1"/>
              <a:t>abstraction</a:t>
            </a:r>
            <a:r>
              <a:rPr lang="en-US"/>
              <a:t>: Separation between concepts and details.</a:t>
            </a:r>
            <a:br>
              <a:rPr lang="en-US"/>
            </a:br>
            <a:r>
              <a:rPr lang="en-US"/>
              <a:t>Objects provide abstraction in programming.</a:t>
            </a:r>
          </a:p>
        </p:txBody>
      </p:sp>
      <p:pic>
        <p:nvPicPr>
          <p:cNvPr id="7171" name="Picture 4">
            <a:extLst>
              <a:ext uri="{FF2B5EF4-FFF2-40B4-BE49-F238E27FC236}">
                <a16:creationId xmlns:a16="http://schemas.microsoft.com/office/drawing/2014/main" id="{D5B0556C-227C-E647-972F-69CFA25F1F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1" t="5925" r="10794" b="3209"/>
          <a:stretch>
            <a:fillRect/>
          </a:stretch>
        </p:blipFill>
        <p:spPr bwMode="auto">
          <a:xfrm>
            <a:off x="7543800" y="2964180"/>
            <a:ext cx="686277" cy="108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5">
            <a:extLst>
              <a:ext uri="{FF2B5EF4-FFF2-40B4-BE49-F238E27FC236}">
                <a16:creationId xmlns:a16="http://schemas.microsoft.com/office/drawing/2014/main" id="{224208E7-609D-5346-8B4B-3B844F58B5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1" t="5925" r="10794" b="3209"/>
          <a:stretch>
            <a:fillRect/>
          </a:stretch>
        </p:blipFill>
        <p:spPr bwMode="auto">
          <a:xfrm>
            <a:off x="8382000" y="2964180"/>
            <a:ext cx="686277" cy="108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6">
            <a:extLst>
              <a:ext uri="{FF2B5EF4-FFF2-40B4-BE49-F238E27FC236}">
                <a16:creationId xmlns:a16="http://schemas.microsoft.com/office/drawing/2014/main" id="{2E95ED45-D5E1-994C-B1F6-41D39193DF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1" t="5925" r="10794" b="3209"/>
          <a:stretch>
            <a:fillRect/>
          </a:stretch>
        </p:blipFill>
        <p:spPr bwMode="auto">
          <a:xfrm>
            <a:off x="9220200" y="2964180"/>
            <a:ext cx="686277" cy="108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7">
            <a:extLst>
              <a:ext uri="{FF2B5EF4-FFF2-40B4-BE49-F238E27FC236}">
                <a16:creationId xmlns:a16="http://schemas.microsoft.com/office/drawing/2014/main" id="{F87F2499-ED60-F640-A279-9E9CC082AF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6720" y="1371601"/>
            <a:ext cx="1508760" cy="1150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0952" name="Line 8">
            <a:extLst>
              <a:ext uri="{FF2B5EF4-FFF2-40B4-BE49-F238E27FC236}">
                <a16:creationId xmlns:a16="http://schemas.microsoft.com/office/drawing/2014/main" id="{74F93CAD-39D7-E54D-B874-26F999990C9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298180" y="2545080"/>
            <a:ext cx="502920" cy="25146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210953" name="Line 9">
            <a:extLst>
              <a:ext uri="{FF2B5EF4-FFF2-40B4-BE49-F238E27FC236}">
                <a16:creationId xmlns:a16="http://schemas.microsoft.com/office/drawing/2014/main" id="{46E31C1A-687B-2A42-BB3A-A3CD283C5159}"/>
              </a:ext>
            </a:extLst>
          </p:cNvPr>
          <p:cNvSpPr>
            <a:spLocks noChangeShapeType="1"/>
          </p:cNvSpPr>
          <p:nvPr/>
        </p:nvSpPr>
        <p:spPr bwMode="auto">
          <a:xfrm>
            <a:off x="8801100" y="2545080"/>
            <a:ext cx="0" cy="33528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210954" name="Line 10">
            <a:extLst>
              <a:ext uri="{FF2B5EF4-FFF2-40B4-BE49-F238E27FC236}">
                <a16:creationId xmlns:a16="http://schemas.microsoft.com/office/drawing/2014/main" id="{D29196F5-DD00-A846-97AB-17DA30B72A95}"/>
              </a:ext>
            </a:extLst>
          </p:cNvPr>
          <p:cNvSpPr>
            <a:spLocks noChangeShapeType="1"/>
          </p:cNvSpPr>
          <p:nvPr/>
        </p:nvSpPr>
        <p:spPr bwMode="auto">
          <a:xfrm>
            <a:off x="8801100" y="2545080"/>
            <a:ext cx="502920" cy="25146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2793015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itle 1">
            <a:extLst>
              <a:ext uri="{FF2B5EF4-FFF2-40B4-BE49-F238E27FC236}">
                <a16:creationId xmlns:a16="http://schemas.microsoft.com/office/drawing/2014/main" id="{97FDBF67-4A28-5349-B7D2-C9E1092C22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Elements of a class</a:t>
            </a:r>
          </a:p>
        </p:txBody>
      </p:sp>
      <p:sp>
        <p:nvSpPr>
          <p:cNvPr id="215043" name="Rectangle 3">
            <a:extLst>
              <a:ext uri="{FF2B5EF4-FFF2-40B4-BE49-F238E27FC236}">
                <a16:creationId xmlns:a16="http://schemas.microsoft.com/office/drawing/2014/main" id="{554CD2BD-B654-8445-9765-B27FCABC44A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extLst>
            <a:ext uri="{91240B29-F687-4f45-9708-019B960494DF}"/>
          </a:extLst>
        </p:spPr>
        <p:txBody>
          <a:bodyPr vert="horz" wrap="square" lIns="99000" tIns="51480" rIns="99000" bIns="51480" numCol="1" anchor="t" anchorCtr="0" compatLnSpc="1">
            <a:prstTxWarp prst="textNoShape">
              <a:avLst/>
            </a:prstTxWarp>
          </a:bodyPr>
          <a:lstStyle/>
          <a:p>
            <a:pPr marL="253207" indent="-253207" defTabSz="502920" eaLnBrk="1" hangingPunct="1">
              <a:lnSpc>
                <a:spcPct val="80000"/>
              </a:lnSpc>
              <a:buNone/>
              <a:tabLst>
                <a:tab pos="1002348" algn="l"/>
                <a:tab pos="2008188" algn="l"/>
                <a:tab pos="3014028" algn="l"/>
                <a:tab pos="4019868" algn="l"/>
                <a:tab pos="5025708" algn="l"/>
                <a:tab pos="6031548" algn="l"/>
                <a:tab pos="7037388" algn="l"/>
                <a:tab pos="8043228" algn="l"/>
                <a:tab pos="9049068" algn="l"/>
                <a:tab pos="10054908" algn="l"/>
                <a:tab pos="11060748" algn="l"/>
              </a:tabLst>
              <a:defRPr/>
            </a:pPr>
            <a:r>
              <a:rPr lang="en-US" dirty="0">
                <a:latin typeface="Courier New" charset="0"/>
                <a:cs typeface="+mn-cs"/>
              </a:rPr>
              <a:t>public class </a:t>
            </a:r>
            <a:r>
              <a:rPr lang="en-US" dirty="0" err="1">
                <a:latin typeface="Courier New" charset="0"/>
                <a:cs typeface="+mn-cs"/>
              </a:rPr>
              <a:t>BankAccount</a:t>
            </a:r>
            <a:r>
              <a:rPr lang="en-US" dirty="0">
                <a:latin typeface="Courier New" charset="0"/>
                <a:cs typeface="+mn-cs"/>
              </a:rPr>
              <a:t> {</a:t>
            </a:r>
          </a:p>
          <a:p>
            <a:pPr marL="253207" indent="-253207" defTabSz="502920" eaLnBrk="1" hangingPunct="1">
              <a:lnSpc>
                <a:spcPct val="80000"/>
              </a:lnSpc>
              <a:buNone/>
              <a:tabLst>
                <a:tab pos="1002348" algn="l"/>
                <a:tab pos="2008188" algn="l"/>
                <a:tab pos="3014028" algn="l"/>
                <a:tab pos="4019868" algn="l"/>
                <a:tab pos="5025708" algn="l"/>
                <a:tab pos="6031548" algn="l"/>
                <a:tab pos="7037388" algn="l"/>
                <a:tab pos="8043228" algn="l"/>
                <a:tab pos="9049068" algn="l"/>
                <a:tab pos="10054908" algn="l"/>
                <a:tab pos="11060748" algn="l"/>
              </a:tabLst>
              <a:defRPr/>
            </a:pPr>
            <a:r>
              <a:rPr lang="en-US" dirty="0">
                <a:latin typeface="Courier New" charset="0"/>
                <a:cs typeface="+mn-cs"/>
              </a:rPr>
              <a:t>    private String name;     </a:t>
            </a:r>
            <a:r>
              <a:rPr lang="en-US" b="1" dirty="0">
                <a:solidFill>
                  <a:srgbClr val="008000"/>
                </a:solidFill>
                <a:latin typeface="Courier New" charset="0"/>
                <a:cs typeface="+mn-cs"/>
              </a:rPr>
              <a:t>// fields:</a:t>
            </a:r>
          </a:p>
          <a:p>
            <a:pPr marL="253207" indent="-253207" defTabSz="502920" eaLnBrk="1" hangingPunct="1">
              <a:lnSpc>
                <a:spcPct val="80000"/>
              </a:lnSpc>
              <a:buNone/>
              <a:tabLst>
                <a:tab pos="1002348" algn="l"/>
                <a:tab pos="2008188" algn="l"/>
                <a:tab pos="3014028" algn="l"/>
                <a:tab pos="4019868" algn="l"/>
                <a:tab pos="5025708" algn="l"/>
                <a:tab pos="6031548" algn="l"/>
                <a:tab pos="7037388" algn="l"/>
                <a:tab pos="8043228" algn="l"/>
                <a:tab pos="9049068" algn="l"/>
                <a:tab pos="10054908" algn="l"/>
                <a:tab pos="11060748" algn="l"/>
              </a:tabLst>
              <a:defRPr/>
            </a:pPr>
            <a:r>
              <a:rPr lang="en-US" dirty="0">
                <a:latin typeface="Courier New" charset="0"/>
                <a:cs typeface="+mn-cs"/>
              </a:rPr>
              <a:t>    private </a:t>
            </a:r>
            <a:r>
              <a:rPr lang="en-US" dirty="0" err="1">
                <a:latin typeface="Courier New" charset="0"/>
                <a:cs typeface="+mn-cs"/>
              </a:rPr>
              <a:t>int</a:t>
            </a:r>
            <a:r>
              <a:rPr lang="en-US" dirty="0">
                <a:latin typeface="Courier New" charset="0"/>
                <a:cs typeface="+mn-cs"/>
              </a:rPr>
              <a:t> id;          </a:t>
            </a:r>
            <a:r>
              <a:rPr lang="en-US" b="1" dirty="0">
                <a:solidFill>
                  <a:srgbClr val="008000"/>
                </a:solidFill>
                <a:latin typeface="Courier New" charset="0"/>
                <a:cs typeface="+mn-cs"/>
              </a:rPr>
              <a:t>//  </a:t>
            </a:r>
            <a:r>
              <a:rPr lang="en-US" dirty="0">
                <a:solidFill>
                  <a:srgbClr val="008000"/>
                </a:solidFill>
                <a:latin typeface="Courier New" charset="0"/>
                <a:cs typeface="+mn-cs"/>
              </a:rPr>
              <a:t>data </a:t>
            </a:r>
            <a:r>
              <a:rPr lang="en-US" i="1" dirty="0">
                <a:solidFill>
                  <a:srgbClr val="008000"/>
                </a:solidFill>
                <a:latin typeface="Courier New" charset="0"/>
                <a:cs typeface="+mn-cs"/>
              </a:rPr>
              <a:t>encapsulated</a:t>
            </a:r>
          </a:p>
          <a:p>
            <a:pPr marL="253207" indent="-253207" defTabSz="502920" eaLnBrk="1" hangingPunct="1">
              <a:lnSpc>
                <a:spcPct val="80000"/>
              </a:lnSpc>
              <a:buNone/>
              <a:tabLst>
                <a:tab pos="1002348" algn="l"/>
                <a:tab pos="2008188" algn="l"/>
                <a:tab pos="3014028" algn="l"/>
                <a:tab pos="4019868" algn="l"/>
                <a:tab pos="5025708" algn="l"/>
                <a:tab pos="6031548" algn="l"/>
                <a:tab pos="7037388" algn="l"/>
                <a:tab pos="8043228" algn="l"/>
                <a:tab pos="9049068" algn="l"/>
                <a:tab pos="10054908" algn="l"/>
                <a:tab pos="11060748" algn="l"/>
              </a:tabLst>
              <a:defRPr/>
            </a:pPr>
            <a:r>
              <a:rPr lang="en-US" dirty="0">
                <a:latin typeface="Courier New" charset="0"/>
                <a:cs typeface="+mn-cs"/>
              </a:rPr>
              <a:t>    private double balance;  </a:t>
            </a:r>
            <a:r>
              <a:rPr lang="en-US" b="1" dirty="0">
                <a:solidFill>
                  <a:srgbClr val="008000"/>
                </a:solidFill>
                <a:latin typeface="Courier New" charset="0"/>
                <a:cs typeface="+mn-cs"/>
              </a:rPr>
              <a:t>//  </a:t>
            </a:r>
            <a:r>
              <a:rPr lang="en-US" dirty="0">
                <a:solidFill>
                  <a:srgbClr val="008000"/>
                </a:solidFill>
                <a:latin typeface="Courier New" charset="0"/>
                <a:cs typeface="+mn-cs"/>
              </a:rPr>
              <a:t>inside each object</a:t>
            </a:r>
          </a:p>
          <a:p>
            <a:pPr marL="253207" indent="-253207" defTabSz="502920" eaLnBrk="1" hangingPunct="1">
              <a:lnSpc>
                <a:spcPct val="80000"/>
              </a:lnSpc>
              <a:buNone/>
              <a:tabLst>
                <a:tab pos="1002348" algn="l"/>
                <a:tab pos="2008188" algn="l"/>
                <a:tab pos="3014028" algn="l"/>
                <a:tab pos="4019868" algn="l"/>
                <a:tab pos="5025708" algn="l"/>
                <a:tab pos="6031548" algn="l"/>
                <a:tab pos="7037388" algn="l"/>
                <a:tab pos="8043228" algn="l"/>
                <a:tab pos="9049068" algn="l"/>
                <a:tab pos="10054908" algn="l"/>
                <a:tab pos="11060748" algn="l"/>
              </a:tabLst>
              <a:defRPr/>
            </a:pPr>
            <a:endParaRPr lang="en-US" sz="1100" b="1" dirty="0">
              <a:solidFill>
                <a:srgbClr val="008000"/>
              </a:solidFill>
              <a:latin typeface="Courier New" charset="0"/>
              <a:cs typeface="+mn-cs"/>
            </a:endParaRPr>
          </a:p>
          <a:p>
            <a:pPr marL="253207" indent="-253207" defTabSz="502920" eaLnBrk="1" hangingPunct="1">
              <a:lnSpc>
                <a:spcPct val="80000"/>
              </a:lnSpc>
              <a:buNone/>
              <a:tabLst>
                <a:tab pos="1002348" algn="l"/>
                <a:tab pos="2008188" algn="l"/>
                <a:tab pos="3014028" algn="l"/>
                <a:tab pos="4019868" algn="l"/>
                <a:tab pos="5025708" algn="l"/>
                <a:tab pos="6031548" algn="l"/>
                <a:tab pos="7037388" algn="l"/>
                <a:tab pos="8043228" algn="l"/>
                <a:tab pos="9049068" algn="l"/>
                <a:tab pos="10054908" algn="l"/>
                <a:tab pos="11060748" algn="l"/>
              </a:tabLst>
              <a:defRPr/>
            </a:pPr>
            <a:r>
              <a:rPr lang="en-US" dirty="0">
                <a:latin typeface="Courier New" charset="0"/>
                <a:cs typeface="+mn-cs"/>
              </a:rPr>
              <a:t>    public </a:t>
            </a:r>
            <a:r>
              <a:rPr lang="en-US" dirty="0" err="1">
                <a:latin typeface="Courier New" charset="0"/>
                <a:cs typeface="+mn-cs"/>
              </a:rPr>
              <a:t>BankAccount</a:t>
            </a:r>
            <a:r>
              <a:rPr lang="en-US" dirty="0">
                <a:latin typeface="Courier New" charset="0"/>
                <a:cs typeface="+mn-cs"/>
              </a:rPr>
              <a:t>(String name, </a:t>
            </a:r>
            <a:r>
              <a:rPr lang="en-US" dirty="0" err="1">
                <a:latin typeface="Courier New" charset="0"/>
                <a:cs typeface="+mn-cs"/>
              </a:rPr>
              <a:t>int</a:t>
            </a:r>
            <a:r>
              <a:rPr lang="en-US" dirty="0">
                <a:latin typeface="Courier New" charset="0"/>
                <a:cs typeface="+mn-cs"/>
              </a:rPr>
              <a:t> id) {</a:t>
            </a:r>
          </a:p>
          <a:p>
            <a:pPr marL="253207" indent="-253207" defTabSz="502920" eaLnBrk="1" hangingPunct="1">
              <a:lnSpc>
                <a:spcPct val="80000"/>
              </a:lnSpc>
              <a:buNone/>
              <a:tabLst>
                <a:tab pos="1002348" algn="l"/>
                <a:tab pos="2008188" algn="l"/>
                <a:tab pos="3014028" algn="l"/>
                <a:tab pos="4019868" algn="l"/>
                <a:tab pos="5025708" algn="l"/>
                <a:tab pos="6031548" algn="l"/>
                <a:tab pos="7037388" algn="l"/>
                <a:tab pos="8043228" algn="l"/>
                <a:tab pos="9049068" algn="l"/>
                <a:tab pos="10054908" algn="l"/>
                <a:tab pos="11060748" algn="l"/>
              </a:tabLst>
              <a:defRPr/>
            </a:pPr>
            <a:r>
              <a:rPr lang="en-US" dirty="0">
                <a:latin typeface="Courier New" charset="0"/>
                <a:cs typeface="+mn-cs"/>
              </a:rPr>
              <a:t>        </a:t>
            </a:r>
            <a:r>
              <a:rPr lang="en-US" b="1" dirty="0" err="1">
                <a:solidFill>
                  <a:schemeClr val="accent2"/>
                </a:solidFill>
                <a:latin typeface="Courier New" charset="0"/>
              </a:rPr>
              <a:t>this</a:t>
            </a:r>
            <a:r>
              <a:rPr lang="en-US" dirty="0" err="1">
                <a:latin typeface="Courier New" charset="0"/>
                <a:cs typeface="+mn-cs"/>
              </a:rPr>
              <a:t>.name</a:t>
            </a:r>
            <a:r>
              <a:rPr lang="en-US" dirty="0">
                <a:latin typeface="Courier New" charset="0"/>
                <a:cs typeface="+mn-cs"/>
              </a:rPr>
              <a:t> = name;     </a:t>
            </a:r>
            <a:r>
              <a:rPr lang="en-US" b="1" dirty="0">
                <a:solidFill>
                  <a:srgbClr val="008000"/>
                </a:solidFill>
                <a:latin typeface="Courier New" charset="0"/>
                <a:cs typeface="+mn-cs"/>
              </a:rPr>
              <a:t>// constructor:</a:t>
            </a:r>
          </a:p>
          <a:p>
            <a:pPr marL="253207" indent="-253207" defTabSz="502920" eaLnBrk="1" hangingPunct="1">
              <a:lnSpc>
                <a:spcPct val="80000"/>
              </a:lnSpc>
              <a:buNone/>
              <a:tabLst>
                <a:tab pos="1002348" algn="l"/>
                <a:tab pos="2008188" algn="l"/>
                <a:tab pos="3014028" algn="l"/>
                <a:tab pos="4019868" algn="l"/>
                <a:tab pos="5025708" algn="l"/>
                <a:tab pos="6031548" algn="l"/>
                <a:tab pos="7037388" algn="l"/>
                <a:tab pos="8043228" algn="l"/>
                <a:tab pos="9049068" algn="l"/>
                <a:tab pos="10054908" algn="l"/>
                <a:tab pos="11060748" algn="l"/>
              </a:tabLst>
              <a:defRPr/>
            </a:pPr>
            <a:r>
              <a:rPr lang="en-US" dirty="0">
                <a:latin typeface="Courier New" charset="0"/>
                <a:cs typeface="+mn-cs"/>
              </a:rPr>
              <a:t>        </a:t>
            </a:r>
            <a:r>
              <a:rPr lang="en-US" b="1" dirty="0" err="1">
                <a:solidFill>
                  <a:schemeClr val="accent2"/>
                </a:solidFill>
                <a:latin typeface="Courier New" charset="0"/>
              </a:rPr>
              <a:t>this</a:t>
            </a:r>
            <a:r>
              <a:rPr lang="en-US" dirty="0" err="1">
                <a:latin typeface="Courier New" charset="0"/>
                <a:cs typeface="+mn-cs"/>
              </a:rPr>
              <a:t>.id</a:t>
            </a:r>
            <a:r>
              <a:rPr lang="en-US" dirty="0">
                <a:latin typeface="Courier New" charset="0"/>
                <a:cs typeface="+mn-cs"/>
              </a:rPr>
              <a:t> = id;         </a:t>
            </a:r>
            <a:r>
              <a:rPr lang="en-US" b="1" dirty="0">
                <a:solidFill>
                  <a:srgbClr val="008000"/>
                </a:solidFill>
                <a:latin typeface="Courier New" charset="0"/>
                <a:cs typeface="+mn-cs"/>
              </a:rPr>
              <a:t>//  </a:t>
            </a:r>
            <a:r>
              <a:rPr lang="en-US" dirty="0">
                <a:solidFill>
                  <a:srgbClr val="008000"/>
                </a:solidFill>
                <a:latin typeface="Courier New" charset="0"/>
                <a:cs typeface="+mn-cs"/>
              </a:rPr>
              <a:t>initializes</a:t>
            </a:r>
          </a:p>
          <a:p>
            <a:pPr marL="253207" indent="-253207" defTabSz="502920" eaLnBrk="1" hangingPunct="1">
              <a:lnSpc>
                <a:spcPct val="80000"/>
              </a:lnSpc>
              <a:buNone/>
              <a:tabLst>
                <a:tab pos="1002348" algn="l"/>
                <a:tab pos="2008188" algn="l"/>
                <a:tab pos="3014028" algn="l"/>
                <a:tab pos="4019868" algn="l"/>
                <a:tab pos="5025708" algn="l"/>
                <a:tab pos="6031548" algn="l"/>
                <a:tab pos="7037388" algn="l"/>
                <a:tab pos="8043228" algn="l"/>
                <a:tab pos="9049068" algn="l"/>
                <a:tab pos="10054908" algn="l"/>
                <a:tab pos="11060748" algn="l"/>
              </a:tabLst>
              <a:defRPr/>
            </a:pPr>
            <a:r>
              <a:rPr lang="en-US" dirty="0">
                <a:latin typeface="Courier New" charset="0"/>
                <a:cs typeface="+mn-cs"/>
              </a:rPr>
              <a:t>        </a:t>
            </a:r>
            <a:r>
              <a:rPr lang="en-US" b="1" dirty="0" err="1">
                <a:solidFill>
                  <a:schemeClr val="accent2"/>
                </a:solidFill>
                <a:latin typeface="Courier New" charset="0"/>
              </a:rPr>
              <a:t>this</a:t>
            </a:r>
            <a:r>
              <a:rPr lang="en-US" dirty="0" err="1">
                <a:latin typeface="Courier New" charset="0"/>
                <a:cs typeface="+mn-cs"/>
              </a:rPr>
              <a:t>.balance</a:t>
            </a:r>
            <a:r>
              <a:rPr lang="en-US" dirty="0">
                <a:latin typeface="Courier New" charset="0"/>
                <a:cs typeface="+mn-cs"/>
              </a:rPr>
              <a:t> = 0.0;   </a:t>
            </a:r>
            <a:r>
              <a:rPr lang="en-US" b="1" dirty="0">
                <a:solidFill>
                  <a:srgbClr val="008000"/>
                </a:solidFill>
                <a:latin typeface="Courier New" charset="0"/>
                <a:cs typeface="+mn-cs"/>
              </a:rPr>
              <a:t>//  </a:t>
            </a:r>
            <a:r>
              <a:rPr lang="en-US" dirty="0">
                <a:solidFill>
                  <a:srgbClr val="008000"/>
                </a:solidFill>
                <a:latin typeface="Courier New" charset="0"/>
                <a:cs typeface="+mn-cs"/>
              </a:rPr>
              <a:t>new objects</a:t>
            </a:r>
          </a:p>
          <a:p>
            <a:pPr marL="253207" indent="-253207" defTabSz="502920" eaLnBrk="1" hangingPunct="1">
              <a:lnSpc>
                <a:spcPct val="80000"/>
              </a:lnSpc>
              <a:buNone/>
              <a:tabLst>
                <a:tab pos="1002348" algn="l"/>
                <a:tab pos="2008188" algn="l"/>
                <a:tab pos="3014028" algn="l"/>
                <a:tab pos="4019868" algn="l"/>
                <a:tab pos="5025708" algn="l"/>
                <a:tab pos="6031548" algn="l"/>
                <a:tab pos="7037388" algn="l"/>
                <a:tab pos="8043228" algn="l"/>
                <a:tab pos="9049068" algn="l"/>
                <a:tab pos="10054908" algn="l"/>
                <a:tab pos="11060748" algn="l"/>
              </a:tabLst>
              <a:defRPr/>
            </a:pPr>
            <a:r>
              <a:rPr lang="en-US" dirty="0">
                <a:latin typeface="Courier New" charset="0"/>
                <a:cs typeface="+mn-cs"/>
              </a:rPr>
              <a:t>    }</a:t>
            </a:r>
          </a:p>
          <a:p>
            <a:pPr marL="253207" indent="-253207" defTabSz="502920" eaLnBrk="1" hangingPunct="1">
              <a:lnSpc>
                <a:spcPct val="80000"/>
              </a:lnSpc>
              <a:buNone/>
              <a:tabLst>
                <a:tab pos="1002348" algn="l"/>
                <a:tab pos="2008188" algn="l"/>
                <a:tab pos="3014028" algn="l"/>
                <a:tab pos="4019868" algn="l"/>
                <a:tab pos="5025708" algn="l"/>
                <a:tab pos="6031548" algn="l"/>
                <a:tab pos="7037388" algn="l"/>
                <a:tab pos="8043228" algn="l"/>
                <a:tab pos="9049068" algn="l"/>
                <a:tab pos="10054908" algn="l"/>
                <a:tab pos="11060748" algn="l"/>
              </a:tabLst>
              <a:defRPr/>
            </a:pPr>
            <a:endParaRPr lang="en-US" sz="1100" dirty="0">
              <a:latin typeface="Courier New" charset="0"/>
              <a:cs typeface="+mn-cs"/>
            </a:endParaRPr>
          </a:p>
          <a:p>
            <a:pPr marL="253207" indent="-253207" defTabSz="502920" eaLnBrk="1" hangingPunct="1">
              <a:lnSpc>
                <a:spcPct val="80000"/>
              </a:lnSpc>
              <a:buNone/>
              <a:tabLst>
                <a:tab pos="1002348" algn="l"/>
                <a:tab pos="2008188" algn="l"/>
                <a:tab pos="3014028" algn="l"/>
                <a:tab pos="4019868" algn="l"/>
                <a:tab pos="5025708" algn="l"/>
                <a:tab pos="6031548" algn="l"/>
                <a:tab pos="7037388" algn="l"/>
                <a:tab pos="8043228" algn="l"/>
                <a:tab pos="9049068" algn="l"/>
                <a:tab pos="10054908" algn="l"/>
                <a:tab pos="11060748" algn="l"/>
              </a:tabLst>
              <a:defRPr/>
            </a:pPr>
            <a:r>
              <a:rPr lang="en-US" dirty="0">
                <a:latin typeface="Courier New" charset="0"/>
                <a:cs typeface="+mn-cs"/>
              </a:rPr>
              <a:t>    public void deposit(double amount) {</a:t>
            </a:r>
          </a:p>
          <a:p>
            <a:pPr marL="253207" indent="-253207" defTabSz="502920" eaLnBrk="1" hangingPunct="1">
              <a:lnSpc>
                <a:spcPct val="80000"/>
              </a:lnSpc>
              <a:buNone/>
              <a:tabLst>
                <a:tab pos="1002348" algn="l"/>
                <a:tab pos="2008188" algn="l"/>
                <a:tab pos="3014028" algn="l"/>
                <a:tab pos="4019868" algn="l"/>
                <a:tab pos="5025708" algn="l"/>
                <a:tab pos="6031548" algn="l"/>
                <a:tab pos="7037388" algn="l"/>
                <a:tab pos="8043228" algn="l"/>
                <a:tab pos="9049068" algn="l"/>
                <a:tab pos="10054908" algn="l"/>
                <a:tab pos="11060748" algn="l"/>
              </a:tabLst>
              <a:defRPr/>
            </a:pPr>
            <a:r>
              <a:rPr lang="en-US" dirty="0">
                <a:latin typeface="Courier New" charset="0"/>
                <a:cs typeface="+mn-cs"/>
              </a:rPr>
              <a:t>        </a:t>
            </a:r>
            <a:r>
              <a:rPr lang="en-US" b="1" dirty="0" err="1">
                <a:solidFill>
                  <a:schemeClr val="accent2"/>
                </a:solidFill>
                <a:latin typeface="Courier New" charset="0"/>
                <a:cs typeface="+mn-cs"/>
              </a:rPr>
              <a:t>this</a:t>
            </a:r>
            <a:r>
              <a:rPr lang="en-US" dirty="0" err="1">
                <a:latin typeface="Courier New" charset="0"/>
                <a:cs typeface="+mn-cs"/>
              </a:rPr>
              <a:t>.balance</a:t>
            </a:r>
            <a:r>
              <a:rPr lang="en-US" dirty="0">
                <a:latin typeface="Courier New" charset="0"/>
                <a:cs typeface="+mn-cs"/>
              </a:rPr>
              <a:t> += amount; </a:t>
            </a:r>
            <a:r>
              <a:rPr lang="en-US" b="1" dirty="0">
                <a:solidFill>
                  <a:srgbClr val="008000"/>
                </a:solidFill>
                <a:latin typeface="Courier New" charset="0"/>
                <a:cs typeface="+mn-cs"/>
              </a:rPr>
              <a:t>// instance method:</a:t>
            </a:r>
          </a:p>
          <a:p>
            <a:pPr marL="253207" indent="-253207" defTabSz="502920" eaLnBrk="1" hangingPunct="1">
              <a:lnSpc>
                <a:spcPct val="80000"/>
              </a:lnSpc>
              <a:buNone/>
              <a:tabLst>
                <a:tab pos="1002348" algn="l"/>
                <a:tab pos="2008188" algn="l"/>
                <a:tab pos="3014028" algn="l"/>
                <a:tab pos="4019868" algn="l"/>
                <a:tab pos="5025708" algn="l"/>
                <a:tab pos="6031548" algn="l"/>
                <a:tab pos="7037388" algn="l"/>
                <a:tab pos="8043228" algn="l"/>
                <a:tab pos="9049068" algn="l"/>
                <a:tab pos="10054908" algn="l"/>
                <a:tab pos="11060748" algn="l"/>
              </a:tabLst>
              <a:defRPr/>
            </a:pPr>
            <a:r>
              <a:rPr lang="en-US" dirty="0">
                <a:latin typeface="Courier New" charset="0"/>
                <a:cs typeface="+mn-cs"/>
              </a:rPr>
              <a:t>    }                           </a:t>
            </a:r>
            <a:r>
              <a:rPr lang="en-US" b="1" dirty="0">
                <a:solidFill>
                  <a:srgbClr val="008000"/>
                </a:solidFill>
                <a:latin typeface="Courier New" charset="0"/>
                <a:cs typeface="+mn-cs"/>
              </a:rPr>
              <a:t>//  </a:t>
            </a:r>
            <a:r>
              <a:rPr lang="en-US" dirty="0">
                <a:solidFill>
                  <a:srgbClr val="008000"/>
                </a:solidFill>
                <a:latin typeface="Courier New" charset="0"/>
                <a:cs typeface="+mn-cs"/>
              </a:rPr>
              <a:t>each object's</a:t>
            </a:r>
          </a:p>
          <a:p>
            <a:pPr marL="253207" indent="-253207" defTabSz="502920" eaLnBrk="1" hangingPunct="1">
              <a:lnSpc>
                <a:spcPct val="80000"/>
              </a:lnSpc>
              <a:buNone/>
              <a:tabLst>
                <a:tab pos="1002348" algn="l"/>
                <a:tab pos="2008188" algn="l"/>
                <a:tab pos="3014028" algn="l"/>
                <a:tab pos="4019868" algn="l"/>
                <a:tab pos="5025708" algn="l"/>
                <a:tab pos="6031548" algn="l"/>
                <a:tab pos="7037388" algn="l"/>
                <a:tab pos="8043228" algn="l"/>
                <a:tab pos="9049068" algn="l"/>
                <a:tab pos="10054908" algn="l"/>
                <a:tab pos="11060748" algn="l"/>
              </a:tabLst>
              <a:defRPr/>
            </a:pPr>
            <a:r>
              <a:rPr lang="en-US" dirty="0">
                <a:latin typeface="Courier New" charset="0"/>
                <a:cs typeface="+mn-cs"/>
              </a:rPr>
              <a:t>    ...                         </a:t>
            </a:r>
            <a:r>
              <a:rPr lang="en-US" b="1" dirty="0">
                <a:solidFill>
                  <a:srgbClr val="008000"/>
                </a:solidFill>
                <a:latin typeface="Courier New" charset="0"/>
                <a:cs typeface="+mn-cs"/>
              </a:rPr>
              <a:t>//  </a:t>
            </a:r>
            <a:r>
              <a:rPr lang="en-US" dirty="0">
                <a:solidFill>
                  <a:srgbClr val="008000"/>
                </a:solidFill>
                <a:latin typeface="Courier New" charset="0"/>
                <a:cs typeface="+mn-cs"/>
              </a:rPr>
              <a:t>behavior</a:t>
            </a:r>
          </a:p>
          <a:p>
            <a:pPr marL="253207" indent="-253207" defTabSz="502920" eaLnBrk="1" hangingPunct="1">
              <a:lnSpc>
                <a:spcPct val="80000"/>
              </a:lnSpc>
              <a:buNone/>
              <a:tabLst>
                <a:tab pos="1002348" algn="l"/>
                <a:tab pos="2008188" algn="l"/>
                <a:tab pos="3014028" algn="l"/>
                <a:tab pos="4019868" algn="l"/>
                <a:tab pos="5025708" algn="l"/>
                <a:tab pos="6031548" algn="l"/>
                <a:tab pos="7037388" algn="l"/>
                <a:tab pos="8043228" algn="l"/>
                <a:tab pos="9049068" algn="l"/>
                <a:tab pos="10054908" algn="l"/>
                <a:tab pos="11060748" algn="l"/>
              </a:tabLst>
              <a:defRPr/>
            </a:pPr>
            <a:r>
              <a:rPr lang="en-US" dirty="0">
                <a:latin typeface="Courier New" charset="0"/>
                <a:cs typeface="+mn-cs"/>
              </a:rPr>
              <a:t>}</a:t>
            </a:r>
          </a:p>
        </p:txBody>
      </p:sp>
      <p:sp>
        <p:nvSpPr>
          <p:cNvPr id="215044" name="Text Box 4">
            <a:extLst>
              <a:ext uri="{FF2B5EF4-FFF2-40B4-BE49-F238E27FC236}">
                <a16:creationId xmlns:a16="http://schemas.microsoft.com/office/drawing/2014/main" id="{D37FE722-07C2-1D41-8586-C85ABF0D11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0221" y="7071361"/>
            <a:ext cx="643342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Tahoma" charset="0"/>
                <a:ea typeface="+mn-ea"/>
              </a:rPr>
              <a:t>"</a:t>
            </a:r>
            <a:r>
              <a:rPr lang="en-US" b="1" dirty="0">
                <a:latin typeface="Tahoma" charset="0"/>
                <a:ea typeface="+mn-ea"/>
              </a:rPr>
              <a:t>implicit parameter</a:t>
            </a:r>
            <a:r>
              <a:rPr lang="en-US" dirty="0">
                <a:latin typeface="Tahoma" charset="0"/>
                <a:ea typeface="+mn-ea"/>
              </a:rPr>
              <a:t>": object on which a method was called</a:t>
            </a:r>
          </a:p>
        </p:txBody>
      </p:sp>
      <p:sp>
        <p:nvSpPr>
          <p:cNvPr id="215045" name="Line 5">
            <a:extLst>
              <a:ext uri="{FF2B5EF4-FFF2-40B4-BE49-F238E27FC236}">
                <a16:creationId xmlns:a16="http://schemas.microsoft.com/office/drawing/2014/main" id="{B7FEF163-A777-474C-BEF9-46C3A244E37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095500" y="5981700"/>
            <a:ext cx="0" cy="108966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575ADEA-2E08-4B4C-AE3D-C478B37872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9105" y="1371600"/>
            <a:ext cx="4295775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4CD439E-6638-C04E-B0F7-90B5070D68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0415" y="3582353"/>
            <a:ext cx="3848735" cy="1596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B0ACEE8-537E-0946-8B30-C94C690225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9665" y="5677852"/>
            <a:ext cx="3848735" cy="1594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E405C1F-723E-D347-A9D7-0ADAF7A37E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0220" y="5983447"/>
            <a:ext cx="3848735" cy="1596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5B2C1D8-BEEE-5944-85A9-9DD7FADBA0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2679" y="5917090"/>
            <a:ext cx="3848735" cy="1596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43553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>
            <a:extLst>
              <a:ext uri="{FF2B5EF4-FFF2-40B4-BE49-F238E27FC236}">
                <a16:creationId xmlns:a16="http://schemas.microsoft.com/office/drawing/2014/main" id="{53ACA7EA-D7A5-9541-B77C-874DF1BEFC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763" y="1825625"/>
            <a:ext cx="7302500" cy="543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41F7E40-694E-D840-86A7-37C8D815367D}"/>
              </a:ext>
            </a:extLst>
          </p:cNvPr>
          <p:cNvSpPr txBox="1"/>
          <p:nvPr/>
        </p:nvSpPr>
        <p:spPr>
          <a:xfrm>
            <a:off x="835025" y="649288"/>
            <a:ext cx="8943975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800" dirty="0">
                <a:latin typeface="+mj-lt"/>
                <a:ea typeface="ＭＳ Ｐゴシック" charset="-128"/>
              </a:rPr>
              <a:t>Welcome to CSE 143!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>
            <a:extLst>
              <a:ext uri="{FF2B5EF4-FFF2-40B4-BE49-F238E27FC236}">
                <a16:creationId xmlns:a16="http://schemas.microsoft.com/office/drawing/2014/main" id="{A00486CA-01A7-3C4D-B033-ECAA838F5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ArrayList</a:t>
            </a:r>
            <a:r>
              <a:rPr lang="en-US" altLang="en-US">
                <a:ea typeface="ＭＳ Ｐゴシック" panose="020B0600070205080204" pitchFamily="34" charset="-128"/>
              </a:rPr>
              <a:t> implementation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101720-7426-0E4A-8511-C21234C246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What is an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ArrayList</a:t>
            </a:r>
            <a:r>
              <a:rPr lang="en-US" altLang="en-US">
                <a:ea typeface="ＭＳ Ｐゴシック" panose="020B0600070205080204" pitchFamily="34" charset="-128"/>
              </a:rPr>
              <a:t>'s behavior?  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add, remove, indexOf, etc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What is an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ArrayList</a:t>
            </a:r>
            <a:r>
              <a:rPr lang="en-US" altLang="en-US">
                <a:ea typeface="ＭＳ Ｐゴシック" panose="020B0600070205080204" pitchFamily="34" charset="-128"/>
              </a:rPr>
              <a:t>'s state?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Many elements of the same type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For example, unfilled array</a:t>
            </a: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  <p:graphicFrame>
        <p:nvGraphicFramePr>
          <p:cNvPr id="4" name="Group 99">
            <a:extLst>
              <a:ext uri="{FF2B5EF4-FFF2-40B4-BE49-F238E27FC236}">
                <a16:creationId xmlns:a16="http://schemas.microsoft.com/office/drawing/2014/main" id="{8816D717-30EC-0E4C-BFEA-49A3FCDE3F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2254412"/>
              </p:ext>
            </p:extLst>
          </p:nvPr>
        </p:nvGraphicFramePr>
        <p:xfrm>
          <a:off x="782320" y="4621372"/>
          <a:ext cx="8521703" cy="2291080"/>
        </p:xfrm>
        <a:graphic>
          <a:graphicData uri="http://schemas.openxmlformats.org/drawingml/2006/table">
            <a:tbl>
              <a:tblPr/>
              <a:tblGrid>
                <a:gridCol w="9621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4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141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192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83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111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0944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0944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0944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0944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0944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57277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index</a:t>
                      </a: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0</a:t>
                      </a: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</a:t>
                      </a: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</a:t>
                      </a: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3</a:t>
                      </a: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4</a:t>
                      </a: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5</a:t>
                      </a: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6</a:t>
                      </a: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...</a:t>
                      </a: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98</a:t>
                      </a: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99</a:t>
                      </a: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277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value</a:t>
                      </a: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x-none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17</a:t>
                      </a:r>
                    </a:p>
                  </a:txBody>
                  <a:tcPr marL="100584" marR="100584" marT="50292" marB="502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x-none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93208</a:t>
                      </a:r>
                      <a:endParaRPr kumimoji="0" lang="en-US" altLang="x-none" sz="2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292" marB="502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x-none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2053278</a:t>
                      </a:r>
                      <a:endParaRPr kumimoji="0" lang="en-US" altLang="x-none" sz="2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292" marB="502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x-none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10</a:t>
                      </a:r>
                      <a:endParaRPr kumimoji="0" lang="en-US" altLang="x-none" sz="2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292" marB="502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x-none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3</a:t>
                      </a:r>
                    </a:p>
                  </a:txBody>
                  <a:tcPr marL="100584" marR="100584" marT="50292" marB="502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x-none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0</a:t>
                      </a:r>
                    </a:p>
                  </a:txBody>
                  <a:tcPr marL="100584" marR="100584" marT="50292" marB="502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x-none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0</a:t>
                      </a:r>
                    </a:p>
                  </a:txBody>
                  <a:tcPr marL="100584" marR="100584" marT="50292" marB="502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x-none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...</a:t>
                      </a:r>
                    </a:p>
                  </a:txBody>
                  <a:tcPr marL="100584" marR="100584" marT="50292" marB="502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x-none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0</a:t>
                      </a:r>
                    </a:p>
                  </a:txBody>
                  <a:tcPr marL="100584" marR="100584" marT="50292" marB="502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x-none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0</a:t>
                      </a:r>
                    </a:p>
                  </a:txBody>
                  <a:tcPr marL="100584" marR="100584" marT="50292" marB="502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277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x-none" altLang="x-none" sz="22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277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size</a:t>
                      </a: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x-none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5</a:t>
                      </a: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x-none" altLang="x-none" sz="2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292" marB="5029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778099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>
            <a:extLst>
              <a:ext uri="{FF2B5EF4-FFF2-40B4-BE49-F238E27FC236}">
                <a16:creationId xmlns:a16="http://schemas.microsoft.com/office/drawing/2014/main" id="{D2E8E53D-2019-CB49-94FE-3EEF6564BF5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400">
                <a:latin typeface="Courier New" panose="02070309020205020404" pitchFamily="49" charset="0"/>
                <a:ea typeface="ＭＳ Ｐゴシック" panose="020B0600070205080204" pitchFamily="34" charset="-128"/>
              </a:rPr>
              <a:t>ArrayIntList</a:t>
            </a:r>
            <a:r>
              <a:rPr lang="en-US" altLang="en-US" sz="4400">
                <a:ea typeface="ＭＳ Ｐゴシック" panose="020B0600070205080204" pitchFamily="34" charset="-128"/>
              </a:rPr>
              <a:t> implementation</a:t>
            </a:r>
            <a:endParaRPr lang="en-US" altLang="en-US" sz="396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</p:txBody>
      </p:sp>
      <p:sp>
        <p:nvSpPr>
          <p:cNvPr id="130051" name="Rectangle 3">
            <a:extLst>
              <a:ext uri="{FF2B5EF4-FFF2-40B4-BE49-F238E27FC236}">
                <a16:creationId xmlns:a16="http://schemas.microsoft.com/office/drawing/2014/main" id="{C2DBAC50-07A4-504E-A3CF-51F9405C204C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tabLst>
                <a:tab pos="4023360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Simpler than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ArrayList&lt;E&gt;</a:t>
            </a:r>
          </a:p>
          <a:p>
            <a:pPr lvl="1" eaLnBrk="1" hangingPunct="1">
              <a:tabLst>
                <a:tab pos="4023360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No generics (only stores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int</a:t>
            </a:r>
            <a:r>
              <a:rPr lang="en-US" altLang="en-US">
                <a:ea typeface="ＭＳ Ｐゴシック" panose="020B0600070205080204" pitchFamily="34" charset="-128"/>
              </a:rPr>
              <a:t>s)</a:t>
            </a:r>
          </a:p>
          <a:p>
            <a:pPr lvl="1" eaLnBrk="1" hangingPunct="1">
              <a:tabLst>
                <a:tab pos="4023360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Fewer methods: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add(</a:t>
            </a:r>
            <a:r>
              <a:rPr lang="en-US" altLang="en-US" b="1">
                <a:ea typeface="ＭＳ Ｐゴシック" panose="020B0600070205080204" pitchFamily="34" charset="-128"/>
              </a:rPr>
              <a:t>value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)</a:t>
            </a:r>
            <a:r>
              <a:rPr lang="en-US" altLang="en-US">
                <a:ea typeface="ＭＳ Ｐゴシック" panose="020B0600070205080204" pitchFamily="34" charset="-128"/>
              </a:rPr>
              <a:t>,	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add(</a:t>
            </a:r>
            <a:r>
              <a:rPr lang="en-US" altLang="en-US" b="1">
                <a:ea typeface="ＭＳ Ｐゴシック" panose="020B0600070205080204" pitchFamily="34" charset="-128"/>
              </a:rPr>
              <a:t>index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, </a:t>
            </a:r>
            <a:r>
              <a:rPr lang="en-US" altLang="en-US" b="1">
                <a:ea typeface="ＭＳ Ｐゴシック" panose="020B0600070205080204" pitchFamily="34" charset="-128"/>
              </a:rPr>
              <a:t>value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),</a:t>
            </a:r>
            <a:r>
              <a:rPr lang="en-US" altLang="en-US">
                <a:ea typeface="ＭＳ Ｐゴシック" panose="020B0600070205080204" pitchFamily="34" charset="-128"/>
              </a:rPr>
              <a:t>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get(</a:t>
            </a:r>
            <a:r>
              <a:rPr lang="en-US" altLang="en-US" b="1">
                <a:ea typeface="ＭＳ Ｐゴシック" panose="020B0600070205080204" pitchFamily="34" charset="-128"/>
              </a:rPr>
              <a:t>index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)</a:t>
            </a:r>
            <a:r>
              <a:rPr lang="en-US" altLang="en-US">
                <a:ea typeface="ＭＳ Ｐゴシック" panose="020B0600070205080204" pitchFamily="34" charset="-128"/>
              </a:rPr>
              <a:t>,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set(</a:t>
            </a:r>
            <a:r>
              <a:rPr lang="en-US" altLang="en-US" b="1">
                <a:ea typeface="ＭＳ Ｐゴシック" panose="020B0600070205080204" pitchFamily="34" charset="-128"/>
              </a:rPr>
              <a:t>index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, </a:t>
            </a:r>
            <a:r>
              <a:rPr lang="en-US" altLang="en-US" b="1">
                <a:ea typeface="ＭＳ Ｐゴシック" panose="020B0600070205080204" pitchFamily="34" charset="-128"/>
              </a:rPr>
              <a:t>value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),</a:t>
            </a:r>
            <a:r>
              <a:rPr lang="en-US" altLang="en-US">
                <a:ea typeface="ＭＳ Ｐゴシック" panose="020B0600070205080204" pitchFamily="34" charset="-128"/>
              </a:rPr>
              <a:t>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size(), isEmpty(),</a:t>
            </a:r>
            <a:r>
              <a:rPr lang="en-US" altLang="en-US">
                <a:ea typeface="ＭＳ Ｐゴシック" panose="020B0600070205080204" pitchFamily="34" charset="-128"/>
              </a:rPr>
              <a:t>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remove(</a:t>
            </a:r>
            <a:r>
              <a:rPr lang="en-US" altLang="en-US" b="1">
                <a:ea typeface="ＭＳ Ｐゴシック" panose="020B0600070205080204" pitchFamily="34" charset="-128"/>
              </a:rPr>
              <a:t>index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),</a:t>
            </a:r>
            <a:r>
              <a:rPr lang="en-US" altLang="en-US">
                <a:ea typeface="ＭＳ Ｐゴシック" panose="020B0600070205080204" pitchFamily="34" charset="-128"/>
              </a:rPr>
              <a:t>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indexOf(</a:t>
            </a:r>
            <a:r>
              <a:rPr lang="en-US" altLang="en-US" b="1">
                <a:ea typeface="ＭＳ Ｐゴシック" panose="020B0600070205080204" pitchFamily="34" charset="-128"/>
              </a:rPr>
              <a:t>value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), contains(</a:t>
            </a:r>
            <a:r>
              <a:rPr lang="en-US" altLang="en-US" b="1">
                <a:ea typeface="ＭＳ Ｐゴシック" panose="020B0600070205080204" pitchFamily="34" charset="-128"/>
              </a:rPr>
              <a:t>value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), toString(),</a:t>
            </a:r>
          </a:p>
          <a:p>
            <a:pPr lvl="1" eaLnBrk="1" hangingPunct="1">
              <a:tabLst>
                <a:tab pos="4023360" algn="l"/>
              </a:tabLst>
            </a:pPr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>
              <a:tabLst>
                <a:tab pos="4023360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Fields?</a:t>
            </a:r>
          </a:p>
          <a:p>
            <a:pPr lvl="1" eaLnBrk="1" hangingPunct="1">
              <a:tabLst>
                <a:tab pos="4023360" algn="l"/>
              </a:tabLst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int[]</a:t>
            </a:r>
          </a:p>
          <a:p>
            <a:pPr lvl="1" eaLnBrk="1" hangingPunct="1">
              <a:tabLst>
                <a:tab pos="4023360" algn="l"/>
              </a:tabLst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int</a:t>
            </a:r>
            <a:r>
              <a:rPr lang="en-US" altLang="en-US">
                <a:ea typeface="ＭＳ Ｐゴシック" panose="020B0600070205080204" pitchFamily="34" charset="-128"/>
              </a:rPr>
              <a:t> to keep track of the number of elements added</a:t>
            </a:r>
          </a:p>
          <a:p>
            <a:pPr lvl="1" eaLnBrk="1" hangingPunct="1">
              <a:tabLst>
                <a:tab pos="4023360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The default capacity (array length) will be 10</a:t>
            </a:r>
          </a:p>
        </p:txBody>
      </p:sp>
    </p:spTree>
    <p:extLst>
      <p:ext uri="{BB962C8B-B14F-4D97-AF65-F5344CB8AC3E}">
        <p14:creationId xmlns:p14="http://schemas.microsoft.com/office/powerpoint/2010/main" val="395516658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>
            <a:extLst>
              <a:ext uri="{FF2B5EF4-FFF2-40B4-BE49-F238E27FC236}">
                <a16:creationId xmlns:a16="http://schemas.microsoft.com/office/drawing/2014/main" id="{F24857D4-1023-1443-BECC-E50DDD12E83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Implementing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add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45411" name="Rectangle 3">
            <a:extLst>
              <a:ext uri="{FF2B5EF4-FFF2-40B4-BE49-F238E27FC236}">
                <a16:creationId xmlns:a16="http://schemas.microsoft.com/office/drawing/2014/main" id="{C94DAE6F-9852-C845-9FC3-C0E341AC3655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How do we add to the end of a list?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endParaRPr lang="en-US" altLang="en-US" sz="88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200">
                <a:latin typeface="Courier New" panose="02070309020205020404" pitchFamily="49" charset="0"/>
                <a:ea typeface="ＭＳ Ｐゴシック" panose="020B0600070205080204" pitchFamily="34" charset="-128"/>
              </a:rPr>
              <a:t>	public void </a:t>
            </a:r>
            <a:r>
              <a:rPr lang="en-US" altLang="en-US" sz="2200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add</a:t>
            </a:r>
            <a:r>
              <a:rPr lang="en-US" altLang="en-US" sz="2200">
                <a:latin typeface="Courier New" panose="02070309020205020404" pitchFamily="49" charset="0"/>
                <a:ea typeface="ＭＳ Ｐゴシック" panose="020B0600070205080204" pitchFamily="34" charset="-128"/>
              </a:rPr>
              <a:t>(int value) {  </a:t>
            </a:r>
            <a:r>
              <a:rPr lang="en-US" altLang="en-US" sz="22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just put the element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200">
                <a:latin typeface="Courier New" panose="02070309020205020404" pitchFamily="49" charset="0"/>
                <a:ea typeface="ＭＳ Ｐゴシック" panose="020B0600070205080204" pitchFamily="34" charset="-128"/>
              </a:rPr>
              <a:t>	    list[size] = value;       </a:t>
            </a:r>
            <a:r>
              <a:rPr lang="en-US" altLang="en-US" sz="22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in the last slot,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200">
                <a:latin typeface="Courier New" panose="02070309020205020404" pitchFamily="49" charset="0"/>
                <a:ea typeface="ＭＳ Ｐゴシック" panose="020B0600070205080204" pitchFamily="34" charset="-128"/>
              </a:rPr>
              <a:t>	    size++;                   </a:t>
            </a:r>
            <a:r>
              <a:rPr lang="en-US" altLang="en-US" sz="22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and increase the size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200">
                <a:latin typeface="Courier New" panose="02070309020205020404" pitchFamily="49" charset="0"/>
                <a:ea typeface="ＭＳ Ｐゴシック" panose="020B0600070205080204" pitchFamily="34" charset="-128"/>
              </a:rPr>
              <a:t>	}</a:t>
            </a: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list.add(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42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);</a:t>
            </a:r>
          </a:p>
        </p:txBody>
      </p:sp>
      <p:graphicFrame>
        <p:nvGraphicFramePr>
          <p:cNvPr id="145412" name="Group 4">
            <a:extLst>
              <a:ext uri="{FF2B5EF4-FFF2-40B4-BE49-F238E27FC236}">
                <a16:creationId xmlns:a16="http://schemas.microsoft.com/office/drawing/2014/main" id="{D1BB66B7-FD27-BF4C-A703-2E263DEA1BFB}"/>
              </a:ext>
            </a:extLst>
          </p:cNvPr>
          <p:cNvGraphicFramePr>
            <a:graphicFrameLocks noGrp="1"/>
          </p:cNvGraphicFramePr>
          <p:nvPr/>
        </p:nvGraphicFramePr>
        <p:xfrm>
          <a:off x="1341120" y="3299460"/>
          <a:ext cx="7208521" cy="1309689"/>
        </p:xfrm>
        <a:graphic>
          <a:graphicData uri="http://schemas.openxmlformats.org/drawingml/2006/table">
            <a:tbl>
              <a:tblPr/>
              <a:tblGrid>
                <a:gridCol w="9831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16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99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234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99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2515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2341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2341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2341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2166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2341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4365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index</a:t>
                      </a:r>
                    </a:p>
                  </a:txBody>
                  <a:tcPr marL="100584" marR="100584" marT="50305" marB="5030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0</a:t>
                      </a: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</a:t>
                      </a: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</a:t>
                      </a: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3</a:t>
                      </a: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4</a:t>
                      </a: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5</a:t>
                      </a: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6</a:t>
                      </a: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7</a:t>
                      </a: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8</a:t>
                      </a: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9</a:t>
                      </a: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5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value</a:t>
                      </a:r>
                    </a:p>
                  </a:txBody>
                  <a:tcPr marL="100584" marR="100584" marT="50305" marB="5030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3</a:t>
                      </a:r>
                    </a:p>
                  </a:txBody>
                  <a:tcPr marL="100584" marR="100584" marT="50305" marB="503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8</a:t>
                      </a:r>
                    </a:p>
                  </a:txBody>
                  <a:tcPr marL="100584" marR="100584" marT="50305" marB="503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9</a:t>
                      </a:r>
                    </a:p>
                  </a:txBody>
                  <a:tcPr marL="100584" marR="100584" marT="50305" marB="503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7</a:t>
                      </a:r>
                    </a:p>
                  </a:txBody>
                  <a:tcPr marL="100584" marR="100584" marT="50305" marB="503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5</a:t>
                      </a:r>
                    </a:p>
                  </a:txBody>
                  <a:tcPr marL="100584" marR="100584" marT="50305" marB="503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12</a:t>
                      </a:r>
                    </a:p>
                  </a:txBody>
                  <a:tcPr marL="100584" marR="100584" marT="50305" marB="503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0</a:t>
                      </a:r>
                    </a:p>
                  </a:txBody>
                  <a:tcPr marL="100584" marR="100584" marT="50305" marB="503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0</a:t>
                      </a:r>
                    </a:p>
                  </a:txBody>
                  <a:tcPr marL="100584" marR="100584" marT="50305" marB="503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0</a:t>
                      </a:r>
                    </a:p>
                  </a:txBody>
                  <a:tcPr marL="100584" marR="100584" marT="50305" marB="503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0</a:t>
                      </a:r>
                    </a:p>
                  </a:txBody>
                  <a:tcPr marL="100584" marR="100584" marT="50305" marB="503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65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size</a:t>
                      </a:r>
                    </a:p>
                  </a:txBody>
                  <a:tcPr marL="100584" marR="100584" marT="50305" marB="5030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6</a:t>
                      </a: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45462" name="Group 54">
            <a:extLst>
              <a:ext uri="{FF2B5EF4-FFF2-40B4-BE49-F238E27FC236}">
                <a16:creationId xmlns:a16="http://schemas.microsoft.com/office/drawing/2014/main" id="{D07EC532-7EE0-0140-9DCE-54C05D1B306E}"/>
              </a:ext>
            </a:extLst>
          </p:cNvPr>
          <p:cNvGraphicFramePr>
            <a:graphicFrameLocks noGrp="1"/>
          </p:cNvGraphicFramePr>
          <p:nvPr/>
        </p:nvGraphicFramePr>
        <p:xfrm>
          <a:off x="1341120" y="5730240"/>
          <a:ext cx="7208521" cy="1309689"/>
        </p:xfrm>
        <a:graphic>
          <a:graphicData uri="http://schemas.openxmlformats.org/drawingml/2006/table">
            <a:tbl>
              <a:tblPr/>
              <a:tblGrid>
                <a:gridCol w="9831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16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99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234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99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2515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2341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2341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2341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2166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2341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4365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index</a:t>
                      </a:r>
                    </a:p>
                  </a:txBody>
                  <a:tcPr marL="100584" marR="100584" marT="50305" marB="5030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0</a:t>
                      </a: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</a:t>
                      </a: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</a:t>
                      </a: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3</a:t>
                      </a: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4</a:t>
                      </a: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5</a:t>
                      </a: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6</a:t>
                      </a: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7</a:t>
                      </a: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8</a:t>
                      </a: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9</a:t>
                      </a: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5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value</a:t>
                      </a:r>
                    </a:p>
                  </a:txBody>
                  <a:tcPr marL="100584" marR="100584" marT="50305" marB="5030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3</a:t>
                      </a:r>
                    </a:p>
                  </a:txBody>
                  <a:tcPr marL="100584" marR="100584" marT="50305" marB="503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8</a:t>
                      </a:r>
                    </a:p>
                  </a:txBody>
                  <a:tcPr marL="100584" marR="100584" marT="50305" marB="503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9</a:t>
                      </a:r>
                    </a:p>
                  </a:txBody>
                  <a:tcPr marL="100584" marR="100584" marT="50305" marB="503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7</a:t>
                      </a:r>
                    </a:p>
                  </a:txBody>
                  <a:tcPr marL="100584" marR="100584" marT="50305" marB="503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5</a:t>
                      </a:r>
                    </a:p>
                  </a:txBody>
                  <a:tcPr marL="100584" marR="100584" marT="50305" marB="503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12</a:t>
                      </a:r>
                    </a:p>
                  </a:txBody>
                  <a:tcPr marL="100584" marR="100584" marT="50305" marB="503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1" i="0" u="none" strike="noStrike" cap="none" normalizeH="0" baseline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42</a:t>
                      </a:r>
                    </a:p>
                  </a:txBody>
                  <a:tcPr marL="100584" marR="100584" marT="50305" marB="503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0</a:t>
                      </a:r>
                    </a:p>
                  </a:txBody>
                  <a:tcPr marL="100584" marR="100584" marT="50305" marB="503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0</a:t>
                      </a:r>
                    </a:p>
                  </a:txBody>
                  <a:tcPr marL="100584" marR="100584" marT="50305" marB="503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0</a:t>
                      </a:r>
                    </a:p>
                  </a:txBody>
                  <a:tcPr marL="100584" marR="100584" marT="50305" marB="503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65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size</a:t>
                      </a:r>
                    </a:p>
                  </a:txBody>
                  <a:tcPr marL="100584" marR="100584" marT="50305" marB="5030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2200" b="1" i="0" u="none" strike="noStrike" cap="none" normalizeH="0" baseline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7</a:t>
                      </a: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100584" marR="100584" marT="50305" marB="50305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394176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5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5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5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5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>
            <a:extLst>
              <a:ext uri="{FF2B5EF4-FFF2-40B4-BE49-F238E27FC236}">
                <a16:creationId xmlns:a16="http://schemas.microsoft.com/office/drawing/2014/main" id="{41FDC651-F423-124D-8E61-D141590B3E7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Printing an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ArrayIntList</a:t>
            </a:r>
          </a:p>
        </p:txBody>
      </p:sp>
      <p:sp>
        <p:nvSpPr>
          <p:cNvPr id="164867" name="Rectangle 3">
            <a:extLst>
              <a:ext uri="{FF2B5EF4-FFF2-40B4-BE49-F238E27FC236}">
                <a16:creationId xmlns:a16="http://schemas.microsoft.com/office/drawing/2014/main" id="{139DF7F3-D426-8848-8A41-7E1BE80088DE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Let's add a method that allows clients to print a list's elements.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You may be tempted to write a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print</a:t>
            </a:r>
            <a:r>
              <a:rPr lang="en-US" altLang="en-US">
                <a:ea typeface="ＭＳ Ｐゴシック" panose="020B0600070205080204" pitchFamily="34" charset="-128"/>
              </a:rPr>
              <a:t> method: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endParaRPr lang="en-US" altLang="en-US" sz="88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	// client code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ArrayIntList list = new ArrayIntList();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...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list.print();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2" eaLnBrk="1" hangingPunct="1"/>
            <a:r>
              <a:rPr lang="en-US" altLang="en-US">
                <a:ea typeface="ＭＳ Ｐゴシック" panose="020B0600070205080204" pitchFamily="34" charset="-128"/>
              </a:rPr>
              <a:t>Why is this a bad idea?  What would be better?</a:t>
            </a:r>
          </a:p>
        </p:txBody>
      </p:sp>
    </p:spTree>
    <p:extLst>
      <p:ext uri="{BB962C8B-B14F-4D97-AF65-F5344CB8AC3E}">
        <p14:creationId xmlns:p14="http://schemas.microsoft.com/office/powerpoint/2010/main" val="319533996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4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4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4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64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48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>
            <a:extLst>
              <a:ext uri="{FF2B5EF4-FFF2-40B4-BE49-F238E27FC236}">
                <a16:creationId xmlns:a16="http://schemas.microsoft.com/office/drawing/2014/main" id="{031E38D1-EBEF-D940-890F-426034901BD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The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toString</a:t>
            </a:r>
            <a:r>
              <a:rPr lang="en-US" altLang="en-US">
                <a:ea typeface="ＭＳ Ｐゴシック" panose="020B0600070205080204" pitchFamily="34" charset="-128"/>
              </a:rPr>
              <a:t> method</a:t>
            </a:r>
          </a:p>
        </p:txBody>
      </p:sp>
      <p:sp>
        <p:nvSpPr>
          <p:cNvPr id="165891" name="Rectangle 3">
            <a:extLst>
              <a:ext uri="{FF2B5EF4-FFF2-40B4-BE49-F238E27FC236}">
                <a16:creationId xmlns:a16="http://schemas.microsoft.com/office/drawing/2014/main" id="{7105AC7F-D218-A046-878F-36FBFCCDFCF2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en-US" altLang="en-US">
                <a:ea typeface="ＭＳ Ｐゴシック" panose="020B0600070205080204" pitchFamily="34" charset="-128"/>
              </a:rPr>
              <a:t>Tells Java how to convert an object into a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String</a:t>
            </a:r>
            <a:endParaRPr lang="en-US" altLang="en-US" sz="990"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ArrayIntList list = new ArrayIntList();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System.out.println("list is " + 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list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           </a:t>
            </a:r>
            <a:r>
              <a:rPr lang="en-US" altLang="en-US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("list is " + list.toString());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endParaRPr lang="en-US" altLang="en-US">
              <a:solidFill>
                <a:srgbClr val="008000"/>
              </a:solidFill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110000"/>
              </a:lnSpc>
            </a:pPr>
            <a:r>
              <a:rPr lang="en-US" altLang="en-US">
                <a:ea typeface="ＭＳ Ｐゴシック" panose="020B0600070205080204" pitchFamily="34" charset="-128"/>
              </a:rPr>
              <a:t>Syntax: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public String toString() {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    </a:t>
            </a:r>
            <a:r>
              <a:rPr lang="en-US" altLang="en-US" b="1">
                <a:ea typeface="ＭＳ Ｐゴシック" panose="020B0600070205080204" pitchFamily="34" charset="-128"/>
              </a:rPr>
              <a:t>code that returns a suitable String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;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}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110000"/>
              </a:lnSpc>
            </a:pPr>
            <a:r>
              <a:rPr lang="en-US" altLang="en-US">
                <a:ea typeface="ＭＳ Ｐゴシック" panose="020B0600070205080204" pitchFamily="34" charset="-128"/>
              </a:rPr>
              <a:t>Every class has a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toString</a:t>
            </a:r>
            <a:r>
              <a:rPr lang="en-US" altLang="en-US">
                <a:ea typeface="ＭＳ Ｐゴシック" panose="020B0600070205080204" pitchFamily="34" charset="-128"/>
              </a:rPr>
              <a:t>, even if it isn't in your code.</a:t>
            </a:r>
          </a:p>
          <a:p>
            <a:pPr lvl="1" eaLnBrk="1" hangingPunct="1">
              <a:lnSpc>
                <a:spcPct val="110000"/>
              </a:lnSpc>
            </a:pPr>
            <a:r>
              <a:rPr lang="en-US" altLang="en-US">
                <a:ea typeface="ＭＳ Ｐゴシック" panose="020B0600070205080204" pitchFamily="34" charset="-128"/>
              </a:rPr>
              <a:t>The default is the class's name and a hex (base-16) number:</a:t>
            </a:r>
            <a:endParaRPr lang="en-US" altLang="en-US" sz="99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11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ArrayIntList@9e8c34</a:t>
            </a:r>
          </a:p>
        </p:txBody>
      </p:sp>
    </p:spTree>
    <p:extLst>
      <p:ext uri="{BB962C8B-B14F-4D97-AF65-F5344CB8AC3E}">
        <p14:creationId xmlns:p14="http://schemas.microsoft.com/office/powerpoint/2010/main" val="40270129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58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589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589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>
            <a:extLst>
              <a:ext uri="{FF2B5EF4-FFF2-40B4-BE49-F238E27FC236}">
                <a16:creationId xmlns:a16="http://schemas.microsoft.com/office/drawing/2014/main" id="{A7589EB9-63BF-E944-8119-7E95D3535D9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toString</a:t>
            </a:r>
            <a:r>
              <a:rPr lang="en-US" altLang="en-US">
                <a:ea typeface="ＭＳ Ｐゴシック" panose="020B0600070205080204" pitchFamily="34" charset="-128"/>
              </a:rPr>
              <a:t> solution</a:t>
            </a:r>
          </a:p>
        </p:txBody>
      </p:sp>
      <p:sp>
        <p:nvSpPr>
          <p:cNvPr id="20482" name="Rectangle 3">
            <a:extLst>
              <a:ext uri="{FF2B5EF4-FFF2-40B4-BE49-F238E27FC236}">
                <a16:creationId xmlns:a16="http://schemas.microsoft.com/office/drawing/2014/main" id="{D56667C6-8303-D842-8D80-89362B66746D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Returns a String representation of the list.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String 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toString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() 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if (size == 0) 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return "[]";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 else 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String result = "[" + elementData[0];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for (int i = 1; i &lt; size; i++) 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result += ", " + elementData[i];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}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result += "]";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return result;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11915211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Context for CSE 143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CSE 142</a:t>
            </a:r>
          </a:p>
          <a:p>
            <a:r>
              <a:rPr lang="en-US" dirty="0" smtClean="0"/>
              <a:t>Control: loops, if/else, methods, parameters, returns</a:t>
            </a:r>
          </a:p>
          <a:p>
            <a:r>
              <a:rPr lang="en-US" dirty="0" smtClean="0"/>
              <a:t>I/O: Scanners, user input, files</a:t>
            </a:r>
          </a:p>
          <a:p>
            <a:r>
              <a:rPr lang="en-US" dirty="0" smtClean="0"/>
              <a:t>Data: primitive types (</a:t>
            </a:r>
            <a:r>
              <a:rPr lang="en-US" dirty="0" err="1" smtClean="0"/>
              <a:t>int</a:t>
            </a:r>
            <a:r>
              <a:rPr lang="en-US" dirty="0" smtClean="0"/>
              <a:t>, double, etc.), </a:t>
            </a:r>
            <a:r>
              <a:rPr lang="en-US" i="1" dirty="0" smtClean="0"/>
              <a:t>arrays</a:t>
            </a:r>
            <a:r>
              <a:rPr lang="en-US" dirty="0" smtClean="0"/>
              <a:t>, </a:t>
            </a:r>
            <a:r>
              <a:rPr lang="en-US" i="1" dirty="0" smtClean="0"/>
              <a:t>classes</a:t>
            </a:r>
            <a:endParaRPr lang="en-US" dirty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 smtClean="0"/>
              <a:t>CSE 143</a:t>
            </a:r>
          </a:p>
          <a:p>
            <a:r>
              <a:rPr lang="en-US" dirty="0" smtClean="0"/>
              <a:t>Control: recursion</a:t>
            </a:r>
          </a:p>
          <a:p>
            <a:r>
              <a:rPr lang="en-US" dirty="0" smtClean="0"/>
              <a:t>Data</a:t>
            </a:r>
          </a:p>
          <a:p>
            <a:pPr lvl="1"/>
            <a:r>
              <a:rPr lang="en-US" dirty="0" smtClean="0"/>
              <a:t>Java collections</a:t>
            </a:r>
          </a:p>
          <a:p>
            <a:pPr lvl="1"/>
            <a:r>
              <a:rPr lang="en-US" dirty="0" smtClean="0"/>
              <a:t>Classes + Object Oriented Programming</a:t>
            </a:r>
          </a:p>
          <a:p>
            <a:r>
              <a:rPr lang="en-US" dirty="0" smtClean="0"/>
              <a:t>Best of CS</a:t>
            </a:r>
          </a:p>
        </p:txBody>
      </p:sp>
    </p:spTree>
    <p:extLst>
      <p:ext uri="{BB962C8B-B14F-4D97-AF65-F5344CB8AC3E}">
        <p14:creationId xmlns:p14="http://schemas.microsoft.com/office/powerpoint/2010/main" val="3095386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>
            <a:extLst>
              <a:ext uri="{FF2B5EF4-FFF2-40B4-BE49-F238E27FC236}">
                <a16:creationId xmlns:a16="http://schemas.microsoft.com/office/drawing/2014/main" id="{9548C0CB-ECFE-954E-992D-CF002F42FF1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03238" y="498475"/>
            <a:ext cx="9051925" cy="796925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Recall: Arrays (7.1)</a:t>
            </a:r>
          </a:p>
        </p:txBody>
      </p:sp>
      <p:sp>
        <p:nvSpPr>
          <p:cNvPr id="8194" name="Rectangle 3">
            <a:extLst>
              <a:ext uri="{FF2B5EF4-FFF2-40B4-BE49-F238E27FC236}">
                <a16:creationId xmlns:a16="http://schemas.microsoft.com/office/drawing/2014/main" id="{F552A460-EB3E-A944-BA79-929D3EBA5B3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50825" y="1554163"/>
            <a:ext cx="9807575" cy="5872162"/>
          </a:xfrm>
        </p:spPr>
        <p:txBody>
          <a:bodyPr/>
          <a:lstStyle/>
          <a:p>
            <a:pPr eaLnBrk="1" hangingPunct="1">
              <a:tabLst>
                <a:tab pos="2230438" algn="l"/>
              </a:tabLst>
            </a:pPr>
            <a:r>
              <a:rPr lang="en-US" altLang="en-US" b="1">
                <a:ea typeface="ＭＳ Ｐゴシック" panose="020B0600070205080204" pitchFamily="34" charset="-128"/>
              </a:rPr>
              <a:t>array</a:t>
            </a:r>
            <a:r>
              <a:rPr lang="en-US" altLang="en-US">
                <a:ea typeface="ＭＳ Ｐゴシック" panose="020B0600070205080204" pitchFamily="34" charset="-128"/>
              </a:rPr>
              <a:t>: object that stores many values of the same type.</a:t>
            </a:r>
          </a:p>
          <a:p>
            <a:pPr lvl="1" eaLnBrk="1" hangingPunct="1">
              <a:tabLst>
                <a:tab pos="2230438" algn="l"/>
              </a:tabLst>
            </a:pPr>
            <a:r>
              <a:rPr lang="en-US" altLang="en-US" b="1">
                <a:ea typeface="ＭＳ Ｐゴシック" panose="020B0600070205080204" pitchFamily="34" charset="-128"/>
              </a:rPr>
              <a:t>element</a:t>
            </a:r>
            <a:r>
              <a:rPr lang="en-US" altLang="en-US">
                <a:ea typeface="ＭＳ Ｐゴシック" panose="020B0600070205080204" pitchFamily="34" charset="-128"/>
              </a:rPr>
              <a:t>:	One value in an array.</a:t>
            </a:r>
          </a:p>
          <a:p>
            <a:pPr lvl="1" eaLnBrk="1" hangingPunct="1">
              <a:tabLst>
                <a:tab pos="2230438" algn="l"/>
              </a:tabLst>
            </a:pPr>
            <a:r>
              <a:rPr lang="en-US" altLang="en-US" b="1">
                <a:ea typeface="ＭＳ Ｐゴシック" panose="020B0600070205080204" pitchFamily="34" charset="-128"/>
              </a:rPr>
              <a:t>index</a:t>
            </a:r>
            <a:r>
              <a:rPr lang="en-US" altLang="en-US">
                <a:ea typeface="ＭＳ Ｐゴシック" panose="020B0600070205080204" pitchFamily="34" charset="-128"/>
              </a:rPr>
              <a:t>:	0-based integer to access an element from an array.</a:t>
            </a:r>
          </a:p>
          <a:p>
            <a:pPr lvl="1" eaLnBrk="1" hangingPunct="1">
              <a:tabLst>
                <a:tab pos="2230438" algn="l"/>
              </a:tabLst>
            </a:pPr>
            <a:r>
              <a:rPr lang="en-US" altLang="en-US" b="1">
                <a:ea typeface="ＭＳ Ｐゴシック" panose="020B0600070205080204" pitchFamily="34" charset="-128"/>
              </a:rPr>
              <a:t>length</a:t>
            </a:r>
            <a:r>
              <a:rPr lang="en-US" altLang="en-US">
                <a:ea typeface="ＭＳ Ｐゴシック" panose="020B0600070205080204" pitchFamily="34" charset="-128"/>
              </a:rPr>
              <a:t>:	Number of elements in the array.</a:t>
            </a:r>
          </a:p>
        </p:txBody>
      </p:sp>
      <p:graphicFrame>
        <p:nvGraphicFramePr>
          <p:cNvPr id="1824772" name="Group 4">
            <a:extLst>
              <a:ext uri="{FF2B5EF4-FFF2-40B4-BE49-F238E27FC236}">
                <a16:creationId xmlns:a16="http://schemas.microsoft.com/office/drawing/2014/main" id="{115E1005-9A60-B04F-B3F7-7BB9101EA65B}"/>
              </a:ext>
            </a:extLst>
          </p:cNvPr>
          <p:cNvGraphicFramePr>
            <a:graphicFrameLocks noGrp="1"/>
          </p:cNvGraphicFramePr>
          <p:nvPr/>
        </p:nvGraphicFramePr>
        <p:xfrm>
          <a:off x="1155700" y="3692525"/>
          <a:ext cx="7058022" cy="1179514"/>
        </p:xfrm>
        <a:graphic>
          <a:graphicData uri="http://schemas.openxmlformats.org/drawingml/2006/table">
            <a:tbl>
              <a:tblPr/>
              <a:tblGrid>
                <a:gridCol w="9621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4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4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094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94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1116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0941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0941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0941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0941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0941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58975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3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index</a:t>
                      </a:r>
                    </a:p>
                  </a:txBody>
                  <a:tcPr marL="100579" marR="100579" marT="51783" marB="5178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3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0</a:t>
                      </a:r>
                    </a:p>
                  </a:txBody>
                  <a:tcPr marL="100579" marR="100579" marT="51783" marB="5178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3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1</a:t>
                      </a:r>
                    </a:p>
                  </a:txBody>
                  <a:tcPr marL="100579" marR="100579" marT="51783" marB="5178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3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2</a:t>
                      </a:r>
                    </a:p>
                  </a:txBody>
                  <a:tcPr marL="100579" marR="100579" marT="51783" marB="5178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3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3</a:t>
                      </a:r>
                    </a:p>
                  </a:txBody>
                  <a:tcPr marL="100579" marR="100579" marT="51783" marB="5178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3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4</a:t>
                      </a:r>
                    </a:p>
                  </a:txBody>
                  <a:tcPr marL="100579" marR="100579" marT="51783" marB="5178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3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5</a:t>
                      </a:r>
                    </a:p>
                  </a:txBody>
                  <a:tcPr marL="100579" marR="100579" marT="51783" marB="5178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3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6</a:t>
                      </a:r>
                    </a:p>
                  </a:txBody>
                  <a:tcPr marL="100579" marR="100579" marT="51783" marB="5178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3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7</a:t>
                      </a:r>
                    </a:p>
                  </a:txBody>
                  <a:tcPr marL="100579" marR="100579" marT="51783" marB="5178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3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8</a:t>
                      </a:r>
                    </a:p>
                  </a:txBody>
                  <a:tcPr marL="100579" marR="100579" marT="51783" marB="5178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3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9</a:t>
                      </a:r>
                    </a:p>
                  </a:txBody>
                  <a:tcPr marL="100579" marR="100579" marT="51783" marB="5178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975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3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value</a:t>
                      </a:r>
                    </a:p>
                  </a:txBody>
                  <a:tcPr marL="100579" marR="100579" marT="51783" marB="51783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12</a:t>
                      </a:r>
                    </a:p>
                  </a:txBody>
                  <a:tcPr marL="100579" marR="100579" marT="51783" marB="517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49</a:t>
                      </a:r>
                    </a:p>
                  </a:txBody>
                  <a:tcPr marL="100579" marR="100579" marT="51783" marB="517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-2</a:t>
                      </a:r>
                    </a:p>
                  </a:txBody>
                  <a:tcPr marL="100579" marR="100579" marT="51783" marB="517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26</a:t>
                      </a:r>
                    </a:p>
                  </a:txBody>
                  <a:tcPr marL="100579" marR="100579" marT="51783" marB="517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5</a:t>
                      </a:r>
                    </a:p>
                  </a:txBody>
                  <a:tcPr marL="100579" marR="100579" marT="51783" marB="517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17</a:t>
                      </a:r>
                    </a:p>
                  </a:txBody>
                  <a:tcPr marL="100579" marR="100579" marT="51783" marB="517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-6</a:t>
                      </a:r>
                    </a:p>
                  </a:txBody>
                  <a:tcPr marL="100579" marR="100579" marT="51783" marB="517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84</a:t>
                      </a:r>
                    </a:p>
                  </a:txBody>
                  <a:tcPr marL="100579" marR="100579" marT="51783" marB="517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72</a:t>
                      </a:r>
                    </a:p>
                  </a:txBody>
                  <a:tcPr marL="100579" marR="100579" marT="51783" marB="517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3</a:t>
                      </a:r>
                    </a:p>
                  </a:txBody>
                  <a:tcPr marL="100579" marR="100579" marT="51783" marB="517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8231" name="Group 55">
            <a:extLst>
              <a:ext uri="{FF2B5EF4-FFF2-40B4-BE49-F238E27FC236}">
                <a16:creationId xmlns:a16="http://schemas.microsoft.com/office/drawing/2014/main" id="{A1633951-E096-2D45-B2CA-FE755AF412A1}"/>
              </a:ext>
            </a:extLst>
          </p:cNvPr>
          <p:cNvGrpSpPr>
            <a:grpSpLocks/>
          </p:cNvGrpSpPr>
          <p:nvPr/>
        </p:nvGrpSpPr>
        <p:grpSpPr bwMode="auto">
          <a:xfrm>
            <a:off x="1744663" y="4987925"/>
            <a:ext cx="6888162" cy="947738"/>
            <a:chOff x="999" y="3600"/>
            <a:chExt cx="3945" cy="527"/>
          </a:xfrm>
        </p:grpSpPr>
        <p:grpSp>
          <p:nvGrpSpPr>
            <p:cNvPr id="8233" name="Group 56">
              <a:extLst>
                <a:ext uri="{FF2B5EF4-FFF2-40B4-BE49-F238E27FC236}">
                  <a16:creationId xmlns:a16="http://schemas.microsoft.com/office/drawing/2014/main" id="{D256E95C-6927-FE43-8790-EEDE0A951C9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99" y="3600"/>
              <a:ext cx="816" cy="527"/>
              <a:chOff x="999" y="3600"/>
              <a:chExt cx="816" cy="527"/>
            </a:xfrm>
          </p:grpSpPr>
          <p:sp>
            <p:nvSpPr>
              <p:cNvPr id="8240" name="Line 57">
                <a:extLst>
                  <a:ext uri="{FF2B5EF4-FFF2-40B4-BE49-F238E27FC236}">
                    <a16:creationId xmlns:a16="http://schemas.microsoft.com/office/drawing/2014/main" id="{B8ED5FB3-68ED-E841-944B-44F7B9349A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92" y="3600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8241" name="Text Box 58">
                <a:extLst>
                  <a:ext uri="{FF2B5EF4-FFF2-40B4-BE49-F238E27FC236}">
                    <a16:creationId xmlns:a16="http://schemas.microsoft.com/office/drawing/2014/main" id="{78E5CA16-5CBE-D24B-A178-6453B43D3CD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99" y="3888"/>
                <a:ext cx="816" cy="23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EB641B"/>
                  </a:buClr>
                  <a:buSzPct val="95000"/>
                  <a:buFont typeface="Wingdings 2" pitchFamily="2" charset="2"/>
                  <a:buChar char=""/>
                  <a:defRPr sz="25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 pitchFamily="2" charset="2"/>
                  <a:buChar char=""/>
                  <a:defRPr sz="22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indent="-27305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 pitchFamily="2" charset="2"/>
                  <a:buChar char="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322388" indent="-233363">
                  <a:spcBef>
                    <a:spcPct val="20000"/>
                  </a:spcBef>
                  <a:buClr>
                    <a:srgbClr val="EB641B"/>
                  </a:buClr>
                  <a:buSzPct val="65000"/>
                  <a:buFont typeface="Wingdings 2" pitchFamily="2" charset="2"/>
                  <a:buChar char=""/>
                  <a:defRPr sz="19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1628775" indent="-233363">
                  <a:spcBef>
                    <a:spcPct val="20000"/>
                  </a:spcBef>
                  <a:buClr>
                    <a:srgbClr val="39639D"/>
                  </a:buClr>
                  <a:buSzPct val="65000"/>
                  <a:buFont typeface="Wingdings 2" pitchFamily="2" charset="2"/>
                  <a:buChar char=""/>
                  <a:defRPr sz="19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085975" indent="-233363" defTabSz="5080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itchFamily="2" charset="2"/>
                  <a:buChar char=""/>
                  <a:defRPr sz="19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543175" indent="-233363" defTabSz="5080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itchFamily="2" charset="2"/>
                  <a:buChar char=""/>
                  <a:defRPr sz="19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000375" indent="-233363" defTabSz="5080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itchFamily="2" charset="2"/>
                  <a:buChar char=""/>
                  <a:defRPr sz="19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457575" indent="-233363" defTabSz="5080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itchFamily="2" charset="2"/>
                  <a:buChar char=""/>
                  <a:defRPr sz="19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2200">
                    <a:latin typeface="Tahoma" panose="020B0604030504040204" pitchFamily="34" charset="0"/>
                  </a:rPr>
                  <a:t>element 0</a:t>
                </a:r>
              </a:p>
            </p:txBody>
          </p:sp>
        </p:grpSp>
        <p:grpSp>
          <p:nvGrpSpPr>
            <p:cNvPr id="8234" name="Group 59">
              <a:extLst>
                <a:ext uri="{FF2B5EF4-FFF2-40B4-BE49-F238E27FC236}">
                  <a16:creationId xmlns:a16="http://schemas.microsoft.com/office/drawing/2014/main" id="{6B8203DF-38BB-E84F-B7F3-E7EF7774725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91" y="3600"/>
              <a:ext cx="816" cy="527"/>
              <a:chOff x="999" y="3600"/>
              <a:chExt cx="816" cy="527"/>
            </a:xfrm>
          </p:grpSpPr>
          <p:sp>
            <p:nvSpPr>
              <p:cNvPr id="8238" name="Line 60">
                <a:extLst>
                  <a:ext uri="{FF2B5EF4-FFF2-40B4-BE49-F238E27FC236}">
                    <a16:creationId xmlns:a16="http://schemas.microsoft.com/office/drawing/2014/main" id="{30376526-762E-D447-9D05-3BE56313D8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92" y="3600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8239" name="Text Box 61">
                <a:extLst>
                  <a:ext uri="{FF2B5EF4-FFF2-40B4-BE49-F238E27FC236}">
                    <a16:creationId xmlns:a16="http://schemas.microsoft.com/office/drawing/2014/main" id="{8C0F9DFB-E9A9-3D40-AD24-5363D54949D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99" y="3888"/>
                <a:ext cx="816" cy="23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EB641B"/>
                  </a:buClr>
                  <a:buSzPct val="95000"/>
                  <a:buFont typeface="Wingdings 2" pitchFamily="2" charset="2"/>
                  <a:buChar char=""/>
                  <a:defRPr sz="25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 pitchFamily="2" charset="2"/>
                  <a:buChar char=""/>
                  <a:defRPr sz="22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indent="-27305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 pitchFamily="2" charset="2"/>
                  <a:buChar char="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322388" indent="-233363">
                  <a:spcBef>
                    <a:spcPct val="20000"/>
                  </a:spcBef>
                  <a:buClr>
                    <a:srgbClr val="EB641B"/>
                  </a:buClr>
                  <a:buSzPct val="65000"/>
                  <a:buFont typeface="Wingdings 2" pitchFamily="2" charset="2"/>
                  <a:buChar char=""/>
                  <a:defRPr sz="19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1628775" indent="-233363">
                  <a:spcBef>
                    <a:spcPct val="20000"/>
                  </a:spcBef>
                  <a:buClr>
                    <a:srgbClr val="39639D"/>
                  </a:buClr>
                  <a:buSzPct val="65000"/>
                  <a:buFont typeface="Wingdings 2" pitchFamily="2" charset="2"/>
                  <a:buChar char=""/>
                  <a:defRPr sz="19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085975" indent="-233363" defTabSz="5080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itchFamily="2" charset="2"/>
                  <a:buChar char=""/>
                  <a:defRPr sz="19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543175" indent="-233363" defTabSz="5080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itchFamily="2" charset="2"/>
                  <a:buChar char=""/>
                  <a:defRPr sz="19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000375" indent="-233363" defTabSz="5080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itchFamily="2" charset="2"/>
                  <a:buChar char=""/>
                  <a:defRPr sz="19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457575" indent="-233363" defTabSz="5080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itchFamily="2" charset="2"/>
                  <a:buChar char=""/>
                  <a:defRPr sz="19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2200">
                    <a:latin typeface="Tahoma" panose="020B0604030504040204" pitchFamily="34" charset="0"/>
                  </a:rPr>
                  <a:t>element 4</a:t>
                </a:r>
              </a:p>
            </p:txBody>
          </p:sp>
        </p:grpSp>
        <p:grpSp>
          <p:nvGrpSpPr>
            <p:cNvPr id="8235" name="Group 62">
              <a:extLst>
                <a:ext uri="{FF2B5EF4-FFF2-40B4-BE49-F238E27FC236}">
                  <a16:creationId xmlns:a16="http://schemas.microsoft.com/office/drawing/2014/main" id="{CA2A5066-08A4-5443-ABC4-D92F834EB9E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28" y="3600"/>
              <a:ext cx="816" cy="527"/>
              <a:chOff x="999" y="3600"/>
              <a:chExt cx="816" cy="527"/>
            </a:xfrm>
          </p:grpSpPr>
          <p:sp>
            <p:nvSpPr>
              <p:cNvPr id="8236" name="Line 63">
                <a:extLst>
                  <a:ext uri="{FF2B5EF4-FFF2-40B4-BE49-F238E27FC236}">
                    <a16:creationId xmlns:a16="http://schemas.microsoft.com/office/drawing/2014/main" id="{14E57322-ADA2-8C48-86DF-5DD959CC55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92" y="3600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8237" name="Text Box 64">
                <a:extLst>
                  <a:ext uri="{FF2B5EF4-FFF2-40B4-BE49-F238E27FC236}">
                    <a16:creationId xmlns:a16="http://schemas.microsoft.com/office/drawing/2014/main" id="{64451C7C-BB1D-B843-AEAF-89B8151488A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99" y="3888"/>
                <a:ext cx="816" cy="23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EB641B"/>
                  </a:buClr>
                  <a:buSzPct val="95000"/>
                  <a:buFont typeface="Wingdings 2" pitchFamily="2" charset="2"/>
                  <a:buChar char=""/>
                  <a:defRPr sz="25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 pitchFamily="2" charset="2"/>
                  <a:buChar char=""/>
                  <a:defRPr sz="22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indent="-27305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 pitchFamily="2" charset="2"/>
                  <a:buChar char="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322388" indent="-233363">
                  <a:spcBef>
                    <a:spcPct val="20000"/>
                  </a:spcBef>
                  <a:buClr>
                    <a:srgbClr val="EB641B"/>
                  </a:buClr>
                  <a:buSzPct val="65000"/>
                  <a:buFont typeface="Wingdings 2" pitchFamily="2" charset="2"/>
                  <a:buChar char=""/>
                  <a:defRPr sz="19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1628775" indent="-233363">
                  <a:spcBef>
                    <a:spcPct val="20000"/>
                  </a:spcBef>
                  <a:buClr>
                    <a:srgbClr val="39639D"/>
                  </a:buClr>
                  <a:buSzPct val="65000"/>
                  <a:buFont typeface="Wingdings 2" pitchFamily="2" charset="2"/>
                  <a:buChar char=""/>
                  <a:defRPr sz="19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085975" indent="-233363" defTabSz="5080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itchFamily="2" charset="2"/>
                  <a:buChar char=""/>
                  <a:defRPr sz="19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543175" indent="-233363" defTabSz="5080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itchFamily="2" charset="2"/>
                  <a:buChar char=""/>
                  <a:defRPr sz="19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000375" indent="-233363" defTabSz="5080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itchFamily="2" charset="2"/>
                  <a:buChar char=""/>
                  <a:defRPr sz="19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457575" indent="-233363" defTabSz="5080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itchFamily="2" charset="2"/>
                  <a:buChar char=""/>
                  <a:defRPr sz="1900"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2200">
                    <a:latin typeface="Tahoma" panose="020B0604030504040204" pitchFamily="34" charset="0"/>
                  </a:rPr>
                  <a:t>element 9</a:t>
                </a:r>
              </a:p>
            </p:txBody>
          </p:sp>
        </p:grpSp>
      </p:grpSp>
      <p:sp>
        <p:nvSpPr>
          <p:cNvPr id="8232" name="Text Box 64">
            <a:extLst>
              <a:ext uri="{FF2B5EF4-FFF2-40B4-BE49-F238E27FC236}">
                <a16:creationId xmlns:a16="http://schemas.microsoft.com/office/drawing/2014/main" id="{60E69D21-96B8-4E4D-87A6-F986A4D64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35425" y="6530975"/>
            <a:ext cx="1760538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1882" tIns="50941" rIns="101882" bIns="50941">
            <a:spAutoFit/>
          </a:bodyPr>
          <a:lstStyle>
            <a:lvl1pPr>
              <a:spcBef>
                <a:spcPct val="20000"/>
              </a:spcBef>
              <a:buClr>
                <a:srgbClr val="EB641B"/>
              </a:buClr>
              <a:buSzPct val="95000"/>
              <a:buFont typeface="Wingdings 2" pitchFamily="2" charset="2"/>
              <a:buChar char=""/>
              <a:defRPr sz="25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2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indent="-27305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2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322388" indent="-233363">
              <a:spcBef>
                <a:spcPct val="20000"/>
              </a:spcBef>
              <a:buClr>
                <a:srgbClr val="EB641B"/>
              </a:buClr>
              <a:buSzPct val="65000"/>
              <a:buFont typeface="Wingdings 2" pitchFamily="2" charset="2"/>
              <a:buChar char=""/>
              <a:defRPr sz="19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1628775" indent="-233363">
              <a:spcBef>
                <a:spcPct val="20000"/>
              </a:spcBef>
              <a:buClr>
                <a:srgbClr val="39639D"/>
              </a:buClr>
              <a:buSzPct val="65000"/>
              <a:buFont typeface="Wingdings 2" pitchFamily="2" charset="2"/>
              <a:buChar char=""/>
              <a:defRPr sz="19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085975" indent="-233363" defTabSz="508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9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543175" indent="-233363" defTabSz="508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9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000375" indent="-233363" defTabSz="508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9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457575" indent="-233363" defTabSz="508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9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 i="1">
                <a:latin typeface="Tahoma" panose="020B0604030504040204" pitchFamily="34" charset="0"/>
              </a:rPr>
              <a:t>length = 10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itle 1">
            <a:extLst>
              <a:ext uri="{FF2B5EF4-FFF2-40B4-BE49-F238E27FC236}">
                <a16:creationId xmlns:a16="http://schemas.microsoft.com/office/drawing/2014/main" id="{D41446A1-4243-1B43-A212-9C5428238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238" y="498475"/>
            <a:ext cx="9051925" cy="796925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Array Limitations</a:t>
            </a:r>
          </a:p>
        </p:txBody>
      </p:sp>
      <p:sp>
        <p:nvSpPr>
          <p:cNvPr id="9218" name="Content Placeholder 2">
            <a:extLst>
              <a:ext uri="{FF2B5EF4-FFF2-40B4-BE49-F238E27FC236}">
                <a16:creationId xmlns:a16="http://schemas.microsoft.com/office/drawing/2014/main" id="{6EADFCCC-8E47-F04A-8AB0-647C7D1302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5" y="1554163"/>
            <a:ext cx="9807575" cy="5872162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Fixed-size</a:t>
            </a: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Adding or removing from middle is hard</a:t>
            </a: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Not much built-in functionality (need Arrays class)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le 1">
            <a:extLst>
              <a:ext uri="{FF2B5EF4-FFF2-40B4-BE49-F238E27FC236}">
                <a16:creationId xmlns:a16="http://schemas.microsoft.com/office/drawing/2014/main" id="{80720A92-6CFF-194A-8F44-78792840ED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238" y="498475"/>
            <a:ext cx="9051925" cy="796925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Collections</a:t>
            </a:r>
          </a:p>
        </p:txBody>
      </p:sp>
      <p:sp>
        <p:nvSpPr>
          <p:cNvPr id="10242" name="Content Placeholder 2">
            <a:extLst>
              <a:ext uri="{FF2B5EF4-FFF2-40B4-BE49-F238E27FC236}">
                <a16:creationId xmlns:a16="http://schemas.microsoft.com/office/drawing/2014/main" id="{B37F93D9-4FA5-4E4E-B16D-A9CB9C0FAF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5" y="1554163"/>
            <a:ext cx="9807575" cy="5872162"/>
          </a:xfrm>
        </p:spPr>
        <p:txBody>
          <a:bodyPr/>
          <a:lstStyle/>
          <a:p>
            <a:r>
              <a:rPr lang="en-US" altLang="en-US" b="1">
                <a:ea typeface="ＭＳ Ｐゴシック" panose="020B0600070205080204" pitchFamily="34" charset="-128"/>
              </a:rPr>
              <a:t>collection</a:t>
            </a:r>
            <a:r>
              <a:rPr lang="en-US" altLang="en-US">
                <a:ea typeface="ＭＳ Ｐゴシック" panose="020B0600070205080204" pitchFamily="34" charset="-128"/>
              </a:rPr>
              <a:t>: an object that stores data;  a.k.a. "data structure"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the objects stored are called </a:t>
            </a:r>
            <a:r>
              <a:rPr lang="en-US" altLang="en-US" b="1">
                <a:ea typeface="ＭＳ Ｐゴシック" panose="020B0600070205080204" pitchFamily="34" charset="-128"/>
              </a:rPr>
              <a:t>elements</a:t>
            </a:r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some collections maintain an ordering; some allow duplicates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typical operations: </a:t>
            </a:r>
            <a:r>
              <a:rPr lang="en-US" altLang="en-US" i="1">
                <a:ea typeface="ＭＳ Ｐゴシック" panose="020B0600070205080204" pitchFamily="34" charset="-128"/>
              </a:rPr>
              <a:t>add</a:t>
            </a:r>
            <a:r>
              <a:rPr lang="en-US" altLang="en-US">
                <a:ea typeface="ＭＳ Ｐゴシック" panose="020B0600070205080204" pitchFamily="34" charset="-128"/>
              </a:rPr>
              <a:t>, </a:t>
            </a:r>
            <a:r>
              <a:rPr lang="en-US" altLang="en-US" i="1">
                <a:ea typeface="ＭＳ Ｐゴシック" panose="020B0600070205080204" pitchFamily="34" charset="-128"/>
              </a:rPr>
              <a:t>remove</a:t>
            </a:r>
            <a:r>
              <a:rPr lang="en-US" altLang="en-US">
                <a:ea typeface="ＭＳ Ｐゴシック" panose="020B0600070205080204" pitchFamily="34" charset="-128"/>
              </a:rPr>
              <a:t>, </a:t>
            </a:r>
            <a:r>
              <a:rPr lang="en-US" altLang="en-US" i="1">
                <a:ea typeface="ＭＳ Ｐゴシック" panose="020B0600070205080204" pitchFamily="34" charset="-128"/>
              </a:rPr>
              <a:t>clear</a:t>
            </a:r>
            <a:r>
              <a:rPr lang="en-US" altLang="en-US">
                <a:ea typeface="ＭＳ Ｐゴシック" panose="020B0600070205080204" pitchFamily="34" charset="-128"/>
              </a:rPr>
              <a:t>, </a:t>
            </a:r>
            <a:r>
              <a:rPr lang="en-US" altLang="en-US" i="1">
                <a:ea typeface="ＭＳ Ｐゴシック" panose="020B0600070205080204" pitchFamily="34" charset="-128"/>
              </a:rPr>
              <a:t>contains</a:t>
            </a:r>
            <a:r>
              <a:rPr lang="en-US" altLang="en-US">
                <a:ea typeface="ＭＳ Ｐゴシック" panose="020B0600070205080204" pitchFamily="34" charset="-128"/>
              </a:rPr>
              <a:t> (search), </a:t>
            </a:r>
            <a:r>
              <a:rPr lang="en-US" altLang="en-US" i="1">
                <a:ea typeface="ＭＳ Ｐゴシック" panose="020B0600070205080204" pitchFamily="34" charset="-128"/>
              </a:rPr>
              <a:t>size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examples found in the Java class libraries: 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(covered in this course!)</a:t>
            </a:r>
          </a:p>
          <a:p>
            <a:pPr lvl="2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ArrayList</a:t>
            </a:r>
            <a:r>
              <a:rPr lang="en-US" altLang="en-US">
                <a:ea typeface="ＭＳ Ｐゴシック" panose="020B0600070205080204" pitchFamily="34" charset="-128"/>
              </a:rPr>
              <a:t>,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LinkedList</a:t>
            </a:r>
            <a:r>
              <a:rPr lang="en-US" altLang="en-US">
                <a:ea typeface="ＭＳ Ｐゴシック" panose="020B0600070205080204" pitchFamily="34" charset="-128"/>
              </a:rPr>
              <a:t>,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HashMap</a:t>
            </a:r>
            <a:r>
              <a:rPr lang="en-US" altLang="en-US">
                <a:ea typeface="ＭＳ Ｐゴシック" panose="020B0600070205080204" pitchFamily="34" charset="-128"/>
              </a:rPr>
              <a:t>,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TreeSet</a:t>
            </a:r>
            <a:r>
              <a:rPr lang="en-US" altLang="en-US">
                <a:ea typeface="ＭＳ Ｐゴシック" panose="020B0600070205080204" pitchFamily="34" charset="-128"/>
              </a:rPr>
              <a:t>,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PriorityQueue</a:t>
            </a:r>
          </a:p>
          <a:p>
            <a:pPr lvl="2"/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all collections are in the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java.util</a:t>
            </a:r>
            <a:r>
              <a:rPr lang="en-US" altLang="en-US">
                <a:ea typeface="ＭＳ Ｐゴシック" panose="020B0600070205080204" pitchFamily="34" charset="-128"/>
              </a:rPr>
              <a:t> package</a:t>
            </a:r>
          </a:p>
          <a:p>
            <a:pPr lvl="2"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import java.util.*;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2">
            <a:extLst>
              <a:ext uri="{FF2B5EF4-FFF2-40B4-BE49-F238E27FC236}">
                <a16:creationId xmlns:a16="http://schemas.microsoft.com/office/drawing/2014/main" id="{966C7814-90C2-DF47-B3C6-00D5F15543A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03238" y="498475"/>
            <a:ext cx="9051925" cy="796925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Lists</a:t>
            </a:r>
          </a:p>
        </p:txBody>
      </p:sp>
      <p:sp>
        <p:nvSpPr>
          <p:cNvPr id="11266" name="Rectangle 3">
            <a:extLst>
              <a:ext uri="{FF2B5EF4-FFF2-40B4-BE49-F238E27FC236}">
                <a16:creationId xmlns:a16="http://schemas.microsoft.com/office/drawing/2014/main" id="{DEECB87E-BA27-6047-92B9-00198E8785A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50825" y="1554163"/>
            <a:ext cx="9807575" cy="5872162"/>
          </a:xfrm>
        </p:spPr>
        <p:txBody>
          <a:bodyPr/>
          <a:lstStyle/>
          <a:p>
            <a:pPr lvl="2" eaLnBrk="1" hangingPunct="1">
              <a:buFontTx/>
              <a:buNone/>
            </a:pPr>
            <a:endParaRPr lang="en-US" altLang="en-US" sz="11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b="1">
                <a:ea typeface="ＭＳ Ｐゴシック" panose="020B0600070205080204" pitchFamily="34" charset="-128"/>
              </a:rPr>
              <a:t>list</a:t>
            </a:r>
            <a:r>
              <a:rPr lang="en-US" altLang="en-US">
                <a:ea typeface="ＭＳ Ｐゴシック" panose="020B0600070205080204" pitchFamily="34" charset="-128"/>
              </a:rPr>
              <a:t>: a collection of elements with 0-based </a:t>
            </a:r>
            <a:r>
              <a:rPr lang="en-US" altLang="en-US" b="1">
                <a:ea typeface="ＭＳ Ｐゴシック" panose="020B0600070205080204" pitchFamily="34" charset="-128"/>
              </a:rPr>
              <a:t>indexes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elements can be added to the front, back, or elsewhere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a list has a </a:t>
            </a:r>
            <a:r>
              <a:rPr lang="en-US" altLang="en-US" b="1">
                <a:ea typeface="ＭＳ Ｐゴシック" panose="020B0600070205080204" pitchFamily="34" charset="-128"/>
              </a:rPr>
              <a:t>size</a:t>
            </a:r>
            <a:r>
              <a:rPr lang="en-US" altLang="en-US">
                <a:ea typeface="ＭＳ Ｐゴシック" panose="020B0600070205080204" pitchFamily="34" charset="-128"/>
              </a:rPr>
              <a:t> (number of elements that have been added)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This is just a high level idea, haven’t said how to do it in Java</a:t>
            </a:r>
          </a:p>
          <a:p>
            <a:pPr lvl="2" eaLnBrk="1" hangingPunct="1"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</p:txBody>
      </p:sp>
      <p:pic>
        <p:nvPicPr>
          <p:cNvPr id="11267" name="Picture 4" descr="art08_03">
            <a:extLst>
              <a:ext uri="{FF2B5EF4-FFF2-40B4-BE49-F238E27FC236}">
                <a16:creationId xmlns:a16="http://schemas.microsoft.com/office/drawing/2014/main" id="{2488F12A-499A-A24A-90B8-165926A2A28B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2213" y="3875088"/>
            <a:ext cx="7596187" cy="320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>
            <a:extLst>
              <a:ext uri="{FF2B5EF4-FFF2-40B4-BE49-F238E27FC236}">
                <a16:creationId xmlns:a16="http://schemas.microsoft.com/office/drawing/2014/main" id="{0D13F351-25C4-B44A-BCFA-347780A89E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03238" y="498475"/>
            <a:ext cx="9051925" cy="796925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List Abstraction</a:t>
            </a:r>
          </a:p>
        </p:txBody>
      </p:sp>
      <p:sp>
        <p:nvSpPr>
          <p:cNvPr id="131075" name="Rectangle 3">
            <a:extLst>
              <a:ext uri="{FF2B5EF4-FFF2-40B4-BE49-F238E27FC236}">
                <a16:creationId xmlns:a16="http://schemas.microsoft.com/office/drawing/2014/main" id="{E2A0BFB0-B29D-6B4E-AC09-A98C5927328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50825" y="1554163"/>
            <a:ext cx="9807575" cy="5872162"/>
          </a:xfrm>
        </p:spPr>
        <p:txBody>
          <a:bodyPr/>
          <a:lstStyle/>
          <a:p>
            <a:pPr marL="304232" indent="-304232" eaLnBrk="1" hangingPunct="1">
              <a:buFont typeface="Wingdings 2" charset="0"/>
              <a:buChar char=""/>
              <a:defRPr/>
            </a:pPr>
            <a:r>
              <a:rPr lang="en-US" dirty="0"/>
              <a:t>Like an array that resizes to fit its contents. </a:t>
            </a:r>
          </a:p>
          <a:p>
            <a:pPr marL="712824" lvl="1" indent="-274163" eaLnBrk="1" hangingPunct="1">
              <a:buFont typeface="Wingdings 2" charset="0"/>
              <a:buChar char=""/>
              <a:defRPr/>
            </a:pPr>
            <a:endParaRPr lang="en-US" dirty="0"/>
          </a:p>
          <a:p>
            <a:pPr marL="304232" indent="-304232" eaLnBrk="1" hangingPunct="1">
              <a:buFont typeface="Wingdings 2" charset="0"/>
              <a:buChar char=""/>
              <a:defRPr/>
            </a:pPr>
            <a:r>
              <a:rPr lang="en-US" dirty="0"/>
              <a:t>When a list is created, it is initially empty.</a:t>
            </a:r>
          </a:p>
          <a:p>
            <a:pPr marL="712824" lvl="1" indent="-274163" eaLnBrk="1" hangingPunct="1">
              <a:buFont typeface="Wingdings 2" charset="0"/>
              <a:buChar char=""/>
              <a:defRPr/>
            </a:pPr>
            <a:endParaRPr lang="en-US" sz="900" dirty="0"/>
          </a:p>
          <a:p>
            <a:pPr marL="712824" lvl="1" indent="-274163" eaLnBrk="1" hangingPunct="1">
              <a:buFontTx/>
              <a:buNone/>
              <a:defRPr/>
            </a:pPr>
            <a:r>
              <a:rPr lang="en-US" dirty="0">
                <a:latin typeface="Courier New" charset="0"/>
              </a:rPr>
              <a:t>	[]</a:t>
            </a:r>
          </a:p>
          <a:p>
            <a:pPr marL="712824" lvl="1" indent="-274163" eaLnBrk="1" hangingPunct="1">
              <a:buFont typeface="Wingdings 2" charset="0"/>
              <a:buChar char=""/>
              <a:defRPr/>
            </a:pPr>
            <a:endParaRPr lang="en-US" dirty="0">
              <a:latin typeface="Courier New" charset="0"/>
            </a:endParaRPr>
          </a:p>
          <a:p>
            <a:pPr marL="304232" indent="-304232" eaLnBrk="1" hangingPunct="1">
              <a:buFont typeface="Wingdings 2" charset="0"/>
              <a:buChar char=""/>
              <a:defRPr/>
            </a:pPr>
            <a:r>
              <a:rPr lang="en-US" dirty="0"/>
              <a:t>Use </a:t>
            </a:r>
            <a:r>
              <a:rPr lang="en-US" sz="2200" dirty="0">
                <a:latin typeface="Courier New" charset="0"/>
                <a:ea typeface="ＭＳ Ｐゴシック" charset="-128"/>
                <a:cs typeface="+mn-cs"/>
              </a:rPr>
              <a:t>add</a:t>
            </a:r>
            <a:r>
              <a:rPr lang="en-US" dirty="0"/>
              <a:t> methods to add to different locations in list</a:t>
            </a:r>
          </a:p>
          <a:p>
            <a:pPr marL="712824" lvl="1" indent="-274163" eaLnBrk="1" hangingPunct="1">
              <a:buFont typeface="Wingdings 2" charset="0"/>
              <a:buChar char=""/>
              <a:defRPr/>
            </a:pPr>
            <a:endParaRPr lang="en-US" sz="900" dirty="0"/>
          </a:p>
          <a:p>
            <a:pPr marL="712824" lvl="1" indent="-274163" eaLnBrk="1" hangingPunct="1">
              <a:buFontTx/>
              <a:buNone/>
              <a:defRPr/>
            </a:pPr>
            <a:r>
              <a:rPr lang="en-US" dirty="0">
                <a:latin typeface="Courier New" charset="0"/>
              </a:rPr>
              <a:t>	[hello, ABC, goodbye, okay]</a:t>
            </a:r>
          </a:p>
          <a:p>
            <a:pPr marL="712824" lvl="1" indent="-274163" eaLnBrk="1" hangingPunct="1">
              <a:buFont typeface="Wingdings 2" charset="0"/>
              <a:buChar char=""/>
              <a:defRPr/>
            </a:pPr>
            <a:endParaRPr lang="en-US" dirty="0">
              <a:latin typeface="Courier New" charset="0"/>
            </a:endParaRPr>
          </a:p>
          <a:p>
            <a:pPr marL="712824" lvl="1" indent="-274163" eaLnBrk="1" hangingPunct="1">
              <a:buFont typeface="Wingdings 2" charset="0"/>
              <a:buChar char=""/>
              <a:defRPr/>
            </a:pPr>
            <a:r>
              <a:rPr lang="en-US" dirty="0"/>
              <a:t>The list object keeps track of the element values that have been added to it, their order, indexes, and its total size.</a:t>
            </a:r>
          </a:p>
          <a:p>
            <a:pPr marL="712824" lvl="1" indent="-274163" eaLnBrk="1" hangingPunct="1">
              <a:buFont typeface="Wingdings 2" charset="0"/>
              <a:buChar char=""/>
              <a:defRPr/>
            </a:pPr>
            <a:r>
              <a:rPr lang="en-US" dirty="0"/>
              <a:t>You can add, remove, get, set, ... any index at any time.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>
            <a:extLst>
              <a:ext uri="{FF2B5EF4-FFF2-40B4-BE49-F238E27FC236}">
                <a16:creationId xmlns:a16="http://schemas.microsoft.com/office/drawing/2014/main" id="{A2F13657-8808-D749-AD49-1AE359EBCA7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03238" y="498475"/>
            <a:ext cx="9051925" cy="796925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Type parameters (generics)</a:t>
            </a:r>
          </a:p>
        </p:txBody>
      </p:sp>
      <p:sp>
        <p:nvSpPr>
          <p:cNvPr id="14338" name="Rectangle 3">
            <a:extLst>
              <a:ext uri="{FF2B5EF4-FFF2-40B4-BE49-F238E27FC236}">
                <a16:creationId xmlns:a16="http://schemas.microsoft.com/office/drawing/2014/main" id="{A1526862-A652-084D-B30A-66CF82B8295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50825" y="1554163"/>
            <a:ext cx="9807575" cy="587216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ArrayList&lt;</a:t>
            </a:r>
            <a:r>
              <a:rPr lang="en-US" altLang="en-US" b="1">
                <a:ea typeface="ＭＳ Ｐゴシック" panose="020B0600070205080204" pitchFamily="34" charset="-128"/>
              </a:rPr>
              <a:t>Type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&gt; </a:t>
            </a:r>
            <a:r>
              <a:rPr lang="en-US" altLang="en-US" b="1">
                <a:ea typeface="ＭＳ Ｐゴシック" panose="020B0600070205080204" pitchFamily="34" charset="-128"/>
              </a:rPr>
              <a:t>name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= new ArrayList&lt;</a:t>
            </a:r>
            <a:r>
              <a:rPr lang="en-US" altLang="en-US" b="1">
                <a:ea typeface="ＭＳ Ｐゴシック" panose="020B0600070205080204" pitchFamily="34" charset="-128"/>
              </a:rPr>
              <a:t>Type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&gt;();</a:t>
            </a:r>
          </a:p>
          <a:p>
            <a:pPr eaLnBrk="1" hangingPunct="1"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When constructing an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ArrayList</a:t>
            </a:r>
            <a:r>
              <a:rPr lang="en-US" altLang="en-US">
                <a:ea typeface="ＭＳ Ｐゴシック" panose="020B0600070205080204" pitchFamily="34" charset="-128"/>
              </a:rPr>
              <a:t>, you must specify the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type of its elements in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&lt;</a:t>
            </a:r>
            <a:r>
              <a:rPr lang="en-US" altLang="en-US">
                <a:ea typeface="ＭＳ Ｐゴシック" panose="020B0600070205080204" pitchFamily="34" charset="-128"/>
              </a:rPr>
              <a:t>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&gt;</a:t>
            </a: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This is called a </a:t>
            </a:r>
            <a:r>
              <a:rPr lang="en-US" altLang="en-US" i="1">
                <a:ea typeface="ＭＳ Ｐゴシック" panose="020B0600070205080204" pitchFamily="34" charset="-128"/>
              </a:rPr>
              <a:t>type parameter</a:t>
            </a:r>
            <a:r>
              <a:rPr lang="en-US" altLang="en-US">
                <a:ea typeface="ＭＳ Ｐゴシック" panose="020B0600070205080204" pitchFamily="34" charset="-128"/>
              </a:rPr>
              <a:t> ;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ArrayList</a:t>
            </a:r>
            <a:r>
              <a:rPr lang="en-US" altLang="en-US">
                <a:ea typeface="ＭＳ Ｐゴシック" panose="020B0600070205080204" pitchFamily="34" charset="-128"/>
              </a:rPr>
              <a:t> is a </a:t>
            </a:r>
            <a:r>
              <a:rPr lang="en-US" altLang="en-US" i="1">
                <a:ea typeface="ＭＳ Ｐゴシック" panose="020B0600070205080204" pitchFamily="34" charset="-128"/>
              </a:rPr>
              <a:t>generic </a:t>
            </a:r>
            <a:r>
              <a:rPr lang="en-US" altLang="en-US">
                <a:ea typeface="ＭＳ Ｐゴシック" panose="020B0600070205080204" pitchFamily="34" charset="-128"/>
              </a:rPr>
              <a:t>class.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Allows the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ArrayList</a:t>
            </a:r>
            <a:r>
              <a:rPr lang="en-US" altLang="en-US">
                <a:ea typeface="ＭＳ Ｐゴシック" panose="020B0600070205080204" pitchFamily="34" charset="-128"/>
              </a:rPr>
              <a:t> class to store lists of different types.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Arrays use a similar idea with </a:t>
            </a:r>
            <a:r>
              <a:rPr lang="en-US" altLang="en-US" sz="2500" b="1">
                <a:ea typeface="ＭＳ Ｐゴシック" panose="020B0600070205080204" pitchFamily="34" charset="-128"/>
              </a:rPr>
              <a:t>Type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[]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ArrayList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&lt;String&gt;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names = new ArrayList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&lt;String&gt;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();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names.add("Marty Stepp");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names.add("Stuart Reges");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se142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cse142.thmx</Template>
  <TotalTime>3179</TotalTime>
  <Words>1049</Words>
  <Application>Microsoft Office PowerPoint</Application>
  <PresentationFormat>Custom</PresentationFormat>
  <Paragraphs>347</Paragraphs>
  <Slides>25</Slides>
  <Notes>6</Notes>
  <HiddenSlides>17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5" baseType="lpstr">
      <vt:lpstr>MS PGothic</vt:lpstr>
      <vt:lpstr>Arial</vt:lpstr>
      <vt:lpstr>Calibri</vt:lpstr>
      <vt:lpstr>Courier New</vt:lpstr>
      <vt:lpstr>Tahoma</vt:lpstr>
      <vt:lpstr>Times New Roman</vt:lpstr>
      <vt:lpstr>Verdana</vt:lpstr>
      <vt:lpstr>Wingdings</vt:lpstr>
      <vt:lpstr>Wingdings 2</vt:lpstr>
      <vt:lpstr>cse142</vt:lpstr>
      <vt:lpstr>Building Java Programs</vt:lpstr>
      <vt:lpstr>PowerPoint Presentation</vt:lpstr>
      <vt:lpstr>Context for CSE 143</vt:lpstr>
      <vt:lpstr>Recall: Arrays (7.1)</vt:lpstr>
      <vt:lpstr>Array Limitations</vt:lpstr>
      <vt:lpstr>Collections</vt:lpstr>
      <vt:lpstr>Lists</vt:lpstr>
      <vt:lpstr>List Abstraction</vt:lpstr>
      <vt:lpstr>Type parameters (generics)</vt:lpstr>
      <vt:lpstr>ArrayList methods (10.1)*</vt:lpstr>
      <vt:lpstr>ArrayList vs. array</vt:lpstr>
      <vt:lpstr>ArrayList vs. array</vt:lpstr>
      <vt:lpstr>ArrayList as param/return</vt:lpstr>
      <vt:lpstr>Client - Radio</vt:lpstr>
      <vt:lpstr>Implementer - Radio</vt:lpstr>
      <vt:lpstr>Client – ArrayList</vt:lpstr>
      <vt:lpstr>Implementer - ArrayList</vt:lpstr>
      <vt:lpstr>Recall: classes and objects</vt:lpstr>
      <vt:lpstr>Elements of a class</vt:lpstr>
      <vt:lpstr>ArrayList implementation</vt:lpstr>
      <vt:lpstr>ArrayIntList implementation</vt:lpstr>
      <vt:lpstr>Implementing add</vt:lpstr>
      <vt:lpstr>Printing an ArrayIntList</vt:lpstr>
      <vt:lpstr>The toString method</vt:lpstr>
      <vt:lpstr>toString solution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 Java Programs</dc:title>
  <dc:creator>Microsoft Office User</dc:creator>
  <cp:lastModifiedBy>cse</cp:lastModifiedBy>
  <cp:revision>27</cp:revision>
  <cp:lastPrinted>2016-03-28T07:57:57Z</cp:lastPrinted>
  <dcterms:created xsi:type="dcterms:W3CDTF">2016-03-28T06:04:32Z</dcterms:created>
  <dcterms:modified xsi:type="dcterms:W3CDTF">2018-09-26T21:13:22Z</dcterms:modified>
</cp:coreProperties>
</file>