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8" r:id="rId3"/>
    <p:sldId id="283" r:id="rId4"/>
    <p:sldId id="257" r:id="rId5"/>
    <p:sldId id="277" r:id="rId6"/>
    <p:sldId id="282" r:id="rId7"/>
    <p:sldId id="263" r:id="rId8"/>
    <p:sldId id="264" r:id="rId9"/>
    <p:sldId id="265" r:id="rId10"/>
    <p:sldId id="266" r:id="rId11"/>
    <p:sldId id="279" r:id="rId12"/>
    <p:sldId id="267" r:id="rId13"/>
    <p:sldId id="268" r:id="rId14"/>
    <p:sldId id="286" r:id="rId15"/>
    <p:sldId id="287" r:id="rId16"/>
    <p:sldId id="288" r:id="rId17"/>
    <p:sldId id="289" r:id="rId18"/>
    <p:sldId id="284" r:id="rId19"/>
    <p:sldId id="285" r:id="rId20"/>
    <p:sldId id="290" r:id="rId21"/>
    <p:sldId id="291" r:id="rId22"/>
    <p:sldId id="292" r:id="rId23"/>
    <p:sldId id="293" r:id="rId24"/>
    <p:sldId id="294" r:id="rId25"/>
    <p:sldId id="295" r:id="rId26"/>
  </p:sldIdLst>
  <p:sldSz cx="10058400" cy="7772400"/>
  <p:notesSz cx="6858000" cy="9144000"/>
  <p:defaultTextStyle>
    <a:defPPr>
      <a:defRPr lang="en-US"/>
    </a:defPPr>
    <a:lvl1pPr algn="l" defTabSz="5080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508000" indent="-50800" algn="l" defTabSz="5080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1017588" indent="-103188" algn="l" defTabSz="5080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527175" indent="-155575" algn="l" defTabSz="5080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2036763" indent="-207963" algn="l" defTabSz="5080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7"/>
    <p:restoredTop sz="86560"/>
  </p:normalViewPr>
  <p:slideViewPr>
    <p:cSldViewPr snapToGrid="0" snapToObjects="1">
      <p:cViewPr varScale="1">
        <p:scale>
          <a:sx n="73" d="100"/>
          <a:sy n="73" d="100"/>
        </p:scale>
        <p:origin x="1244" y="7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6D0E28-0A19-1444-B9D1-ADD2BB0C25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7E463F-20FF-DB45-9D74-7B9CF52B32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F21B5774-A4D3-8E40-B5C0-A7FAEF8E6DD2}" type="datetimeFigureOut">
              <a:rPr lang="en-US"/>
              <a:pPr>
                <a:defRPr/>
              </a:pPr>
              <a:t>9/24/2018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C049C-FC8B-FC4B-AFB4-D136DF96EE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C35B8-3C62-6844-B1AA-A567777478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48B22F6E-E3BD-574C-9977-6F54CD018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8D42F3-4F00-6B43-8810-76952654F9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5C8BD-77EE-7348-9986-74B294259D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C7930269-E823-514D-AF55-06605E7E22F3}" type="datetimeFigureOut">
              <a:rPr lang="en-US"/>
              <a:pPr>
                <a:defRPr/>
              </a:pPr>
              <a:t>9/24/2018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F48642B-98D8-1A42-B174-3B6473FAD2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225CC16-4101-314A-8075-D79369131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607DB-6CA5-1943-850E-B432299210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44EF8-DA77-F34C-9065-F17C8B7F6E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66F85F7F-955E-DC4C-9DCA-B4432C193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85F7F-955E-DC4C-9DCA-B4432C193FE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6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85F7F-955E-DC4C-9DCA-B4432C193FE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6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>
            <a:extLst>
              <a:ext uri="{FF2B5EF4-FFF2-40B4-BE49-F238E27FC236}">
                <a16:creationId xmlns:a16="http://schemas.microsoft.com/office/drawing/2014/main" id="{60565223-17CF-B94E-B546-4E90DA6653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>
            <a:extLst>
              <a:ext uri="{FF2B5EF4-FFF2-40B4-BE49-F238E27FC236}">
                <a16:creationId xmlns:a16="http://schemas.microsoft.com/office/drawing/2014/main" id="{3302DA08-6721-E741-A9AC-A28FE57DA8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1AD103FF-5DD7-2E43-9C04-DDCB076E91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3CD3DB-A10B-3F4C-B5EE-5928D2B648CB}" type="slidenum">
              <a:rPr lang="en-US" alt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/>
              <a:t>8</a:t>
            </a:fld>
            <a:endParaRPr lang="en-US" alt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85F7F-955E-DC4C-9DCA-B4432C193FE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08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EE4CA5BD-C5C3-B84A-AAFD-C6FC900808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328F57E-1B17-F941-8395-3D9B0988CE3A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18E19C94-D38C-8F4C-A64A-7229970239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F6A7899D-9985-4D4B-A9C4-9B1970171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1396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11EE6B8-C55E-094E-9AE2-AC978565F7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446438C-C6AE-6D46-8C24-E60754DDBB21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5618683A-D5DB-834D-BB16-AD7F6F7337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Text Box 3">
            <a:extLst>
              <a:ext uri="{FF2B5EF4-FFF2-40B4-BE49-F238E27FC236}">
                <a16:creationId xmlns:a16="http://schemas.microsoft.com/office/drawing/2014/main" id="{36EB2A0F-CF54-AA49-BE18-3E7EAC9B3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357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04298F60-177D-774E-9EE2-360AE43EA810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0"/>
            <a:ext cx="10086976" cy="604838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BB80F7E-E2A7-C743-8A5A-6F3E4144C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094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EB953FF-C30A-4145-8EF9-FD8A9902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094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2EF958EA-6E83-C44A-BD65-3F8706B23F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92703508-7140-314A-BA74-BF3349395EE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4939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511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083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655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3E5B0A32-8F8F-A64D-B7D5-22130C2EBB0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4939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511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083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655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754380" y="1381761"/>
            <a:ext cx="8549640" cy="1666028"/>
          </a:xfrm>
        </p:spPr>
        <p:txBody>
          <a:bodyPr/>
          <a:lstStyle>
            <a:lvl1pPr>
              <a:defRPr sz="5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754380" y="3713480"/>
            <a:ext cx="8549640" cy="198628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8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70"/>
            <a:ext cx="9052560" cy="797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" y="1554480"/>
            <a:ext cx="9806940" cy="5872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63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97967"/>
            <a:ext cx="9052560" cy="7979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176096"/>
            <a:ext cx="4442460" cy="5026152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176096"/>
            <a:ext cx="4442460" cy="5026152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10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97967"/>
            <a:ext cx="9052560" cy="7979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102614"/>
            <a:ext cx="4444207" cy="747266"/>
          </a:xfrm>
        </p:spPr>
        <p:txBody>
          <a:bodyPr lIns="50941" tIns="0" rIns="50941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09528" y="2107725"/>
            <a:ext cx="4445953" cy="742155"/>
          </a:xfrm>
        </p:spPr>
        <p:txBody>
          <a:bodyPr lIns="50941" tIns="0" rIns="50941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2920" y="2849880"/>
            <a:ext cx="4444207" cy="4358483"/>
          </a:xfrm>
        </p:spPr>
        <p:txBody>
          <a:bodyPr tIns="0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849880"/>
            <a:ext cx="4445953" cy="4358483"/>
          </a:xfrm>
        </p:spPr>
        <p:txBody>
          <a:bodyPr tIns="0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3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582932"/>
            <a:ext cx="3017520" cy="131699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4380" y="1899920"/>
            <a:ext cx="3017520" cy="5181600"/>
          </a:xfrm>
        </p:spPr>
        <p:txBody>
          <a:bodyPr lIns="20376" rIns="20376"/>
          <a:lstStyle>
            <a:lvl1pPr marL="0" indent="0" algn="l">
              <a:buNone/>
              <a:defRPr sz="16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32555" y="1899920"/>
            <a:ext cx="5622925" cy="5181600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7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502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28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98238B5F-9295-C742-A0D4-5B1B5D1190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3238" y="498475"/>
            <a:ext cx="90519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0941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71E56BA9-E97C-5C4D-BCED-7CA8A1F25F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50825" y="1554163"/>
            <a:ext cx="9807575" cy="587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DE2AFF96-0587-9D40-96C3-F4B7370821F1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0"/>
            <a:ext cx="10086976" cy="604838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AA333B4-4CE1-CA4C-BC99-642055A62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094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A466F5F-6B3C-E745-AA38-F21E3D1D4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0941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15E3A9A2-F7E4-2247-8AAD-4C2E0F9844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DDA2B284-7A47-3E4F-A72D-3C73BB13E896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4939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511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083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655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C211D22A-2121-1448-8EE9-F43BFE41A54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4939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511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083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65563" indent="-207963" defTabSz="508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6DC39-7899-824E-80DC-192B7F94A6E2}"/>
              </a:ext>
            </a:extLst>
          </p:cNvPr>
          <p:cNvSpPr txBox="1">
            <a:spLocks noGrp="1"/>
          </p:cNvSpPr>
          <p:nvPr userDrawn="1"/>
        </p:nvSpPr>
        <p:spPr>
          <a:xfrm>
            <a:off x="9159875" y="7288213"/>
            <a:ext cx="838200" cy="414337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CFEF2BD2-9D2D-5C40-BAE0-8924DA9A6761}" type="slidenum">
              <a:rPr lang="en-US" altLang="en-US" sz="13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3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509412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</a:defRPr>
      </a:lvl6pPr>
      <a:lvl7pPr marL="1018824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</a:defRPr>
      </a:lvl7pPr>
      <a:lvl8pPr marL="1528237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</a:defRPr>
      </a:lvl8pPr>
      <a:lvl9pPr marL="2037649"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</a:defRPr>
      </a:lvl9pPr>
    </p:titleStyle>
    <p:bodyStyle>
      <a:lvl1pPr marL="303213" indent="-303213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12788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0175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22388" indent="-233363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628775" indent="-233363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935767" indent="-23433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531" indent="-20376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45179" indent="-203765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50826" indent="-20376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693B1BED-FF30-594F-A798-F7C26401D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063" y="1381125"/>
            <a:ext cx="8550275" cy="16668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Building </a:t>
            </a:r>
            <a:r>
              <a:rPr lang="en-US" altLang="en-US" dirty="0">
                <a:ea typeface="ＭＳ Ｐゴシック" panose="020B0600070205080204" pitchFamily="34" charset="-128"/>
              </a:rPr>
              <a:t>Java Programs</a:t>
            </a:r>
          </a:p>
        </p:txBody>
      </p:sp>
      <p:sp>
        <p:nvSpPr>
          <p:cNvPr id="5122" name="Subtitle 2">
            <a:extLst>
              <a:ext uri="{FF2B5EF4-FFF2-40B4-BE49-F238E27FC236}">
                <a16:creationId xmlns:a16="http://schemas.microsoft.com/office/drawing/2014/main" id="{BE1BB175-1AA2-CB41-A827-4303F3E80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063" y="3713163"/>
            <a:ext cx="8550275" cy="1985962"/>
          </a:xfrm>
        </p:spPr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Chapter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15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dirty="0" err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reading: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15.1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215F6D21-0B84-5F48-AD3E-CAEE3222F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475"/>
            <a:ext cx="9051925" cy="796925"/>
          </a:xfrm>
        </p:spPr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 methods (10.1)*</a:t>
            </a:r>
          </a:p>
        </p:txBody>
      </p:sp>
      <p:graphicFrame>
        <p:nvGraphicFramePr>
          <p:cNvPr id="132099" name="Group 3">
            <a:extLst>
              <a:ext uri="{FF2B5EF4-FFF2-40B4-BE49-F238E27FC236}">
                <a16:creationId xmlns:a16="http://schemas.microsoft.com/office/drawing/2014/main" id="{80477D3F-9E3C-4040-B56D-971ECD457259}"/>
              </a:ext>
            </a:extLst>
          </p:cNvPr>
          <p:cNvGraphicFramePr>
            <a:graphicFrameLocks noGrp="1"/>
          </p:cNvGraphicFramePr>
          <p:nvPr/>
        </p:nvGraphicFramePr>
        <p:xfrm>
          <a:off x="419100" y="1373188"/>
          <a:ext cx="9220200" cy="6190092"/>
        </p:xfrm>
        <a:graphic>
          <a:graphicData uri="http://schemas.openxmlformats.org/drawingml/2006/table">
            <a:tbl>
              <a:tblPr/>
              <a:tblGrid>
                <a:gridCol w="3208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1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0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add(</a:t>
                      </a:r>
                      <a:r>
                        <a:rPr kumimoji="0" lang="en-US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appends value at end of list</a:t>
                      </a: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5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add(</a:t>
                      </a:r>
                      <a:r>
                        <a:rPr kumimoji="0" lang="en-US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index</a:t>
                      </a: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inserts given value just before the given index, shifting subsequent values to the right</a:t>
                      </a: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clear()</a:t>
                      </a:r>
                      <a:endParaRPr kumimoji="0" lang="en-US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all elements of the list</a:t>
                      </a: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indexOf(</a:t>
                      </a:r>
                      <a:r>
                        <a:rPr kumimoji="0" lang="en-US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first index where given value is found in list (-1 if not found)</a:t>
                      </a: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0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get(</a:t>
                      </a:r>
                      <a:r>
                        <a:rPr kumimoji="0" lang="en-US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index</a:t>
                      </a: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value at given index</a:t>
                      </a: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4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</a:t>
                      </a:r>
                      <a:r>
                        <a:rPr kumimoji="0" lang="en-US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index</a:t>
                      </a: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removes/returns value at given index, shifting subsequent values to the left</a:t>
                      </a: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4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set(</a:t>
                      </a:r>
                      <a:r>
                        <a:rPr kumimoji="0" lang="en-US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index</a:t>
                      </a: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replaces value at given index with given value</a:t>
                      </a: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0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number of elements in list</a:t>
                      </a: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4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toString()</a:t>
                      </a: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a string representation of the list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such as </a:t>
                      </a:r>
                      <a:r>
                        <a:rPr kumimoji="0" lang="en-US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"[3, 42, -7, 15]"</a:t>
                      </a:r>
                    </a:p>
                  </a:txBody>
                  <a:tcPr marL="100584" marR="100584" marT="51794" marB="51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301616BE-F678-F145-AFE4-F8E4B5AAB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475"/>
            <a:ext cx="9051925" cy="796925"/>
          </a:xfrm>
        </p:spPr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 vs. array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29FD28F-19DA-3C47-A28D-579F30235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66888"/>
            <a:ext cx="9686925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3050" indent="-273050" defTabSz="914400" eaLnBrk="1" hangingPunct="1">
              <a:spcBef>
                <a:spcPct val="20000"/>
              </a:spcBef>
              <a:buFontTx/>
              <a:buChar char="•"/>
              <a:tabLst>
                <a:tab pos="4572000" algn="l"/>
              </a:tabLst>
              <a:defRPr/>
            </a:pPr>
            <a:r>
              <a:rPr lang="en-US" sz="2400" kern="0" dirty="0">
                <a:latin typeface="+mn-lt"/>
                <a:ea typeface="+mn-ea"/>
              </a:rPr>
              <a:t>construction</a:t>
            </a:r>
          </a:p>
          <a:p>
            <a:pPr marL="639763" lvl="1" indent="-246063" defTabSz="914400" eaLnBrk="1" hangingPunct="1">
              <a:lnSpc>
                <a:spcPct val="80000"/>
              </a:lnSpc>
              <a:spcBef>
                <a:spcPct val="20000"/>
              </a:spcBef>
              <a:tabLst>
                <a:tab pos="4572000" algn="l"/>
              </a:tabLst>
              <a:defRPr/>
            </a:pPr>
            <a:r>
              <a:rPr lang="en-US" sz="2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ＭＳ Ｐゴシック" charset="-128"/>
                <a:cs typeface="ＭＳ Ｐゴシック" charset="-128"/>
              </a:rPr>
              <a:t>String[] names = new String[5];</a:t>
            </a:r>
          </a:p>
          <a:p>
            <a:pPr marL="639763" lvl="1" indent="-246063" defTabSz="914400" eaLnBrk="1" hangingPunct="1">
              <a:lnSpc>
                <a:spcPct val="80000"/>
              </a:lnSpc>
              <a:spcBef>
                <a:spcPct val="20000"/>
              </a:spcBef>
              <a:tabLst>
                <a:tab pos="4572000" algn="l"/>
              </a:tabLst>
              <a:defRPr/>
            </a:pPr>
            <a:r>
              <a:rPr lang="en-US" sz="2200" b="1" kern="0" dirty="0" err="1">
                <a:latin typeface="Courier New" charset="0"/>
                <a:ea typeface="ＭＳ Ｐゴシック" charset="-128"/>
                <a:cs typeface="ＭＳ Ｐゴシック" charset="-128"/>
              </a:rPr>
              <a:t>ArrayList</a:t>
            </a:r>
            <a:r>
              <a:rPr lang="en-US" sz="2200" b="1" kern="0" dirty="0">
                <a:latin typeface="Courier New" charset="0"/>
                <a:ea typeface="ＭＳ Ｐゴシック" charset="-128"/>
                <a:cs typeface="ＭＳ Ｐゴシック" charset="-128"/>
              </a:rPr>
              <a:t>&lt;String&gt; list = new </a:t>
            </a:r>
            <a:r>
              <a:rPr lang="en-US" sz="2200" b="1" kern="0" dirty="0" err="1">
                <a:latin typeface="Courier New" charset="0"/>
                <a:ea typeface="ＭＳ Ｐゴシック" charset="-128"/>
                <a:cs typeface="ＭＳ Ｐゴシック" charset="-128"/>
              </a:rPr>
              <a:t>ArrayList</a:t>
            </a:r>
            <a:r>
              <a:rPr lang="en-US" sz="2200" b="1" kern="0" dirty="0">
                <a:latin typeface="Courier New" charset="0"/>
                <a:ea typeface="ＭＳ Ｐゴシック" charset="-128"/>
                <a:cs typeface="ＭＳ Ｐゴシック" charset="-128"/>
              </a:rPr>
              <a:t>&lt;String&gt;();</a:t>
            </a:r>
            <a:endParaRPr lang="en-US" sz="2600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639763" lvl="1" indent="-246063" defTabSz="914400" eaLnBrk="1" hangingPunct="1">
              <a:lnSpc>
                <a:spcPct val="80000"/>
              </a:lnSpc>
              <a:spcBef>
                <a:spcPct val="20000"/>
              </a:spcBef>
              <a:tabLst>
                <a:tab pos="4572000" algn="l"/>
              </a:tabLst>
              <a:defRPr/>
            </a:pPr>
            <a:endParaRPr lang="en-US" sz="2400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273050" indent="-273050" defTabSz="914400" eaLnBrk="1" hangingPunct="1">
              <a:spcBef>
                <a:spcPct val="20000"/>
              </a:spcBef>
              <a:buFontTx/>
              <a:buChar char="•"/>
              <a:tabLst>
                <a:tab pos="4572000" algn="l"/>
              </a:tabLst>
              <a:defRPr/>
            </a:pPr>
            <a:r>
              <a:rPr lang="en-US" sz="2400" kern="0" dirty="0">
                <a:latin typeface="+mn-lt"/>
                <a:ea typeface="+mn-ea"/>
              </a:rPr>
              <a:t>storing a value</a:t>
            </a:r>
          </a:p>
          <a:p>
            <a:pPr marL="639763" lvl="1" indent="-246063" defTabSz="914400" eaLnBrk="1" hangingPunct="1">
              <a:lnSpc>
                <a:spcPct val="80000"/>
              </a:lnSpc>
              <a:spcBef>
                <a:spcPct val="20000"/>
              </a:spcBef>
              <a:tabLst>
                <a:tab pos="4572000" algn="l"/>
              </a:tabLst>
              <a:defRPr/>
            </a:pPr>
            <a:r>
              <a:rPr lang="en-US" sz="2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ＭＳ Ｐゴシック" charset="-128"/>
                <a:cs typeface="ＭＳ Ｐゴシック" charset="-128"/>
              </a:rPr>
              <a:t>names[0] = "Jessica";</a:t>
            </a:r>
          </a:p>
          <a:p>
            <a:pPr marL="639763" lvl="1" indent="-246063" defTabSz="914400" eaLnBrk="1" hangingPunct="1">
              <a:lnSpc>
                <a:spcPct val="80000"/>
              </a:lnSpc>
              <a:spcBef>
                <a:spcPct val="20000"/>
              </a:spcBef>
              <a:tabLst>
                <a:tab pos="4572000" algn="l"/>
              </a:tabLst>
              <a:defRPr/>
            </a:pPr>
            <a:r>
              <a:rPr lang="en-US" sz="2200" b="1" kern="0" dirty="0" err="1">
                <a:latin typeface="Courier New" charset="0"/>
                <a:ea typeface="ＭＳ Ｐゴシック" charset="-128"/>
                <a:cs typeface="ＭＳ Ｐゴシック" charset="-128"/>
              </a:rPr>
              <a:t>list.add("Jessica</a:t>
            </a:r>
            <a:r>
              <a:rPr lang="en-US" sz="2200" b="1" kern="0" dirty="0">
                <a:latin typeface="Courier New" charset="0"/>
                <a:ea typeface="ＭＳ Ｐゴシック" charset="-128"/>
                <a:cs typeface="ＭＳ Ｐゴシック" charset="-128"/>
              </a:rPr>
              <a:t>");</a:t>
            </a:r>
          </a:p>
          <a:p>
            <a:pPr marL="639763" lvl="1" indent="-246063" defTabSz="914400" eaLnBrk="1" hangingPunct="1">
              <a:lnSpc>
                <a:spcPct val="80000"/>
              </a:lnSpc>
              <a:spcBef>
                <a:spcPct val="20000"/>
              </a:spcBef>
              <a:tabLst>
                <a:tab pos="4572000" algn="l"/>
              </a:tabLst>
              <a:defRPr/>
            </a:pPr>
            <a:endParaRPr lang="en-US" sz="2200" b="1" kern="0" dirty="0">
              <a:latin typeface="Courier New" charset="0"/>
              <a:ea typeface="ＭＳ Ｐゴシック" charset="-128"/>
              <a:cs typeface="ＭＳ Ｐゴシック" charset="-128"/>
            </a:endParaRPr>
          </a:p>
          <a:p>
            <a:pPr marL="273050" indent="-273050" defTabSz="914400" eaLnBrk="1" hangingPunct="1">
              <a:spcBef>
                <a:spcPct val="20000"/>
              </a:spcBef>
              <a:buFontTx/>
              <a:buChar char="•"/>
              <a:tabLst>
                <a:tab pos="4572000" algn="l"/>
              </a:tabLst>
              <a:defRPr/>
            </a:pPr>
            <a:r>
              <a:rPr lang="en-US" sz="2400" kern="0" dirty="0">
                <a:latin typeface="+mn-lt"/>
                <a:ea typeface="+mn-ea"/>
              </a:rPr>
              <a:t>retrieving a value</a:t>
            </a:r>
          </a:p>
          <a:p>
            <a:pPr marL="639763" lvl="1" indent="-246063" defTabSz="914400" eaLnBrk="1" hangingPunct="1">
              <a:lnSpc>
                <a:spcPct val="80000"/>
              </a:lnSpc>
              <a:spcBef>
                <a:spcPct val="20000"/>
              </a:spcBef>
              <a:tabLst>
                <a:tab pos="4572000" algn="l"/>
              </a:tabLst>
              <a:defRPr/>
            </a:pPr>
            <a:r>
              <a:rPr lang="en-US" sz="2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ＭＳ Ｐゴシック" charset="-128"/>
                <a:cs typeface="ＭＳ Ｐゴシック" charset="-128"/>
              </a:rPr>
              <a:t>String </a:t>
            </a:r>
            <a:r>
              <a:rPr lang="en-US" sz="22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ＭＳ Ｐゴシック" charset="-128"/>
                <a:cs typeface="ＭＳ Ｐゴシック" charset="-128"/>
              </a:rPr>
              <a:t>s</a:t>
            </a:r>
            <a:r>
              <a:rPr lang="en-US" sz="2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ＭＳ Ｐゴシック" charset="-128"/>
                <a:cs typeface="ＭＳ Ｐゴシック" charset="-128"/>
              </a:rPr>
              <a:t> = names[0];</a:t>
            </a:r>
          </a:p>
          <a:p>
            <a:pPr marL="639763" lvl="1" indent="-246063" defTabSz="914400" eaLnBrk="1" hangingPunct="1">
              <a:lnSpc>
                <a:spcPct val="80000"/>
              </a:lnSpc>
              <a:spcBef>
                <a:spcPct val="20000"/>
              </a:spcBef>
              <a:tabLst>
                <a:tab pos="4572000" algn="l"/>
              </a:tabLst>
              <a:defRPr/>
            </a:pPr>
            <a:r>
              <a:rPr lang="en-US" sz="2200" b="1" kern="0" dirty="0">
                <a:latin typeface="Courier New" charset="0"/>
                <a:ea typeface="ＭＳ Ｐゴシック" charset="-128"/>
                <a:cs typeface="ＭＳ Ｐゴシック" charset="-128"/>
              </a:rPr>
              <a:t>String </a:t>
            </a:r>
            <a:r>
              <a:rPr lang="en-US" sz="2200" b="1" kern="0" dirty="0" err="1">
                <a:latin typeface="Courier New" charset="0"/>
                <a:ea typeface="ＭＳ Ｐゴシック" charset="-128"/>
                <a:cs typeface="ＭＳ Ｐゴシック" charset="-128"/>
              </a:rPr>
              <a:t>s</a:t>
            </a:r>
            <a:r>
              <a:rPr lang="en-US" sz="2200" b="1" kern="0" dirty="0">
                <a:latin typeface="Courier New" charset="0"/>
                <a:ea typeface="ＭＳ Ｐゴシック" charset="-128"/>
                <a:cs typeface="ＭＳ Ｐゴシック" charset="-128"/>
              </a:rPr>
              <a:t> = list.get(0);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D4661A32-07D4-E14C-B5E6-C90E52A38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475"/>
            <a:ext cx="9051925" cy="796925"/>
          </a:xfrm>
        </p:spPr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 vs. array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73C3EF71-50C6-2746-BD7C-7DBA93DC6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554163"/>
            <a:ext cx="9807575" cy="5872162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String[] names = new String[5];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construct</a:t>
            </a: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names[0] = "Jessica";          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store</a:t>
            </a: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String s = names[0];           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retrieve</a:t>
            </a: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for (int i = 0; i &lt; names.length; i++) {</a:t>
            </a: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(names[i].startsWith("B")) { ... }</a:t>
            </a: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                              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iterate</a:t>
            </a: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endParaRPr lang="en-US" altLang="en-US">
              <a:solidFill>
                <a:schemeClr val="bg2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endParaRPr lang="en-US" altLang="en-US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ArrayList&lt;String&gt; list = new ArrayList&lt;String&gt;();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list.add(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"Jessica"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);           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store</a:t>
            </a: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String s =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list.get(0);        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retrieve</a:t>
            </a: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for (int i = 0; i &lt;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list.size()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 i++) {</a:t>
            </a: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list.get(i)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.startsWith("B")) { ... }</a:t>
            </a: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  <a:tabLst>
                <a:tab pos="50927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                              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iterate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EB6B3481-ACC2-7D46-8659-5B2011454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475"/>
            <a:ext cx="9051925" cy="796925"/>
          </a:xfrm>
        </p:spPr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 sz="4500">
                <a:ea typeface="ＭＳ Ｐゴシック" panose="020B0600070205080204" pitchFamily="34" charset="-128"/>
              </a:rPr>
              <a:t> as param/return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7C80DA0A-D4FF-D84A-9906-D4E50B985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554163"/>
            <a:ext cx="9807575" cy="5872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1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static void </a:t>
            </a:r>
            <a:r>
              <a:rPr lang="en-US" altLang="en-US" sz="2100" b="1" dirty="0">
                <a:ea typeface="ＭＳ Ｐゴシック" panose="020B0600070205080204" pitchFamily="34" charset="-128"/>
              </a:rPr>
              <a:t>name</a:t>
            </a:r>
            <a:r>
              <a:rPr lang="en-US" altLang="en-US" sz="21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sz="21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 sz="21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&lt;</a:t>
            </a:r>
            <a:r>
              <a:rPr lang="en-US" altLang="en-US" sz="21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Type</a:t>
            </a:r>
            <a:r>
              <a:rPr lang="en-US" altLang="en-US" sz="21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 </a:t>
            </a:r>
            <a:r>
              <a:rPr lang="en-US" altLang="en-US" sz="21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name</a:t>
            </a:r>
            <a:r>
              <a:rPr lang="en-US" altLang="en-US" sz="21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  <a:r>
              <a:rPr lang="en-US" altLang="en-US" sz="21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</a:t>
            </a:r>
            <a:r>
              <a:rPr lang="en-US" altLang="en-US" sz="2100" dirty="0" err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param</a:t>
            </a:r>
            <a:r>
              <a:rPr lang="en-US" altLang="en-US" sz="21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1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static </a:t>
            </a:r>
            <a:r>
              <a:rPr lang="en-US" altLang="en-US" sz="21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 sz="21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&lt;</a:t>
            </a:r>
            <a:r>
              <a:rPr lang="en-US" altLang="en-US" sz="21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Type</a:t>
            </a:r>
            <a:r>
              <a:rPr lang="en-US" altLang="en-US" sz="21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</a:t>
            </a:r>
            <a:r>
              <a:rPr lang="en-US" altLang="en-US" sz="21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sz="2100" b="1" dirty="0">
                <a:ea typeface="ＭＳ Ｐゴシック" panose="020B0600070205080204" pitchFamily="34" charset="-128"/>
              </a:rPr>
              <a:t>name</a:t>
            </a:r>
            <a:r>
              <a:rPr lang="en-US" altLang="en-US" sz="21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sz="2100" b="1" dirty="0" err="1">
                <a:ea typeface="ＭＳ Ｐゴシック" panose="020B0600070205080204" pitchFamily="34" charset="-128"/>
              </a:rPr>
              <a:t>params</a:t>
            </a:r>
            <a:r>
              <a:rPr lang="en-US" altLang="en-US" sz="21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  	</a:t>
            </a:r>
            <a:r>
              <a:rPr lang="en-US" altLang="en-US" sz="2100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100" dirty="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Example: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900" b="1" dirty="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Returns count of plural words in the given list.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countPlural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sz="20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&lt;String&gt; list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count = 0;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0;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&lt;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list.size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();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++)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String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str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list.get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if 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str.endsWith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("s"))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count++;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count;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6AE7A27-1710-A245-AD79-08515AE737B3}"/>
              </a:ext>
            </a:extLst>
          </p:cNvPr>
          <p:cNvSpPr/>
          <p:nvPr/>
        </p:nvSpPr>
        <p:spPr>
          <a:xfrm>
            <a:off x="642620" y="1609090"/>
            <a:ext cx="9010650" cy="5713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4BE6B442-9B83-1543-A56D-B0165644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Client - Radio</a:t>
            </a:r>
          </a:p>
        </p:txBody>
      </p:sp>
      <p:pic>
        <p:nvPicPr>
          <p:cNvPr id="11267" name="Content Placeholder 9">
            <a:extLst>
              <a:ext uri="{FF2B5EF4-FFF2-40B4-BE49-F238E27FC236}">
                <a16:creationId xmlns:a16="http://schemas.microsoft.com/office/drawing/2014/main" id="{36455DBC-817E-A54A-9275-9FC1640B5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590" y="1623060"/>
            <a:ext cx="8996680" cy="5699760"/>
          </a:xfrm>
        </p:spPr>
      </p:pic>
    </p:spTree>
    <p:extLst>
      <p:ext uri="{BB962C8B-B14F-4D97-AF65-F5344CB8AC3E}">
        <p14:creationId xmlns:p14="http://schemas.microsoft.com/office/powerpoint/2010/main" val="5145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B81679-984A-D14D-828C-D4C7FAAA8522}"/>
              </a:ext>
            </a:extLst>
          </p:cNvPr>
          <p:cNvSpPr/>
          <p:nvPr/>
        </p:nvSpPr>
        <p:spPr>
          <a:xfrm>
            <a:off x="642620" y="1609090"/>
            <a:ext cx="9010650" cy="571373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928D3539-E740-F24D-826B-C0019ADD9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Implementer - Radio</a:t>
            </a:r>
          </a:p>
        </p:txBody>
      </p:sp>
      <p:pic>
        <p:nvPicPr>
          <p:cNvPr id="12291" name="Content Placeholder 6">
            <a:extLst>
              <a:ext uri="{FF2B5EF4-FFF2-40B4-BE49-F238E27FC236}">
                <a16:creationId xmlns:a16="http://schemas.microsoft.com/office/drawing/2014/main" id="{084D152C-5680-4A42-A5E4-8B7A45BA7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590" y="1623060"/>
            <a:ext cx="8996680" cy="5699760"/>
          </a:xfrm>
        </p:spPr>
      </p:pic>
    </p:spTree>
    <p:extLst>
      <p:ext uri="{BB962C8B-B14F-4D97-AF65-F5344CB8AC3E}">
        <p14:creationId xmlns:p14="http://schemas.microsoft.com/office/powerpoint/2010/main" val="2413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9F26E470-9971-D84E-A92F-E7CF3FAE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Client </a:t>
            </a:r>
            <a:r>
              <a:rPr lang="mr-IN" altLang="en-US">
                <a:ea typeface="ＭＳ Ｐゴシック" panose="020B0600070205080204" pitchFamily="34" charset="-128"/>
              </a:rPr>
              <a:t>–</a:t>
            </a:r>
            <a:r>
              <a:rPr lang="en-US" altLang="en-US">
                <a:ea typeface="ＭＳ Ｐゴシック" panose="020B0600070205080204" pitchFamily="34" charset="-128"/>
              </a:rPr>
              <a:t> ArrayList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D75CBB-A2CC-2940-A54D-5BFC0A65A4BE}"/>
              </a:ext>
            </a:extLst>
          </p:cNvPr>
          <p:cNvSpPr/>
          <p:nvPr/>
        </p:nvSpPr>
        <p:spPr>
          <a:xfrm>
            <a:off x="642620" y="1609090"/>
            <a:ext cx="9010650" cy="5713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1" hangingPunct="1">
              <a:lnSpc>
                <a:spcPct val="150000"/>
              </a:lnSpc>
              <a:defRPr/>
            </a:pPr>
            <a:r>
              <a:rPr lang="en-US" sz="3960" dirty="0" err="1" smtClean="0"/>
              <a:t>ArrayList</a:t>
            </a:r>
            <a:r>
              <a:rPr lang="en-US" sz="3960" dirty="0" smtClean="0"/>
              <a:t>&lt;String&gt; </a:t>
            </a:r>
            <a:r>
              <a:rPr lang="en-US" sz="3960" dirty="0"/>
              <a:t>list: 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en-US" sz="3960" dirty="0" smtClean="0"/>
              <a:t>[“a”, “b”, “c”]</a:t>
            </a:r>
            <a:endParaRPr lang="en-US" sz="3960" dirty="0"/>
          </a:p>
        </p:txBody>
      </p:sp>
    </p:spTree>
    <p:extLst>
      <p:ext uri="{BB962C8B-B14F-4D97-AF65-F5344CB8AC3E}">
        <p14:creationId xmlns:p14="http://schemas.microsoft.com/office/powerpoint/2010/main" val="1596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76BD716B-0193-8B43-B983-B34C0824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Implementer - ArrayList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6C87A-5A54-FA42-9001-79610546B633}"/>
              </a:ext>
            </a:extLst>
          </p:cNvPr>
          <p:cNvSpPr/>
          <p:nvPr/>
        </p:nvSpPr>
        <p:spPr>
          <a:xfrm>
            <a:off x="642620" y="1609090"/>
            <a:ext cx="9010650" cy="571373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1" hangingPunct="1">
              <a:lnSpc>
                <a:spcPct val="150000"/>
              </a:lnSpc>
              <a:defRPr/>
            </a:pPr>
            <a:r>
              <a:rPr lang="en-US" sz="2640" dirty="0" smtClean="0"/>
              <a:t>String[] </a:t>
            </a:r>
            <a:r>
              <a:rPr lang="en-US" sz="2640" dirty="0" err="1"/>
              <a:t>elementData</a:t>
            </a:r>
            <a:r>
              <a:rPr lang="en-US" sz="2640" dirty="0"/>
              <a:t>: 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en-US" sz="2640" dirty="0" smtClean="0"/>
              <a:t>[“a”, “b”, “c”, null, null, null, null, null, null]</a:t>
            </a:r>
            <a:endParaRPr lang="en-US" sz="2640" dirty="0"/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640" dirty="0" err="1"/>
              <a:t>int</a:t>
            </a:r>
            <a:r>
              <a:rPr lang="en-US" sz="2640" dirty="0"/>
              <a:t> size: 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en-US" sz="264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9231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2BC07008-CD6D-4F40-8C0C-00C25969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Recall: classes and objects</a:t>
            </a: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ABDA9297-977C-834E-BB82-F508F12F56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/>
          </a:extLst>
        </p:spPr>
        <p:txBody>
          <a:bodyPr vert="horz" wrap="square" lIns="99000" tIns="51480" rIns="99000" bIns="51480" numCol="1" anchor="t" anchorCtr="0" compatLnSpc="1">
            <a:prstTxWarp prst="textNoShape">
              <a:avLst/>
            </a:prstTxWarp>
          </a:bodyPr>
          <a:lstStyle/>
          <a:p>
            <a:pPr defTabSz="502920" eaLnBrk="1" hangingPunct="1">
              <a:buFont typeface="Tahoma" charset="0"/>
              <a:buChar char="•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r>
              <a:rPr lang="en-US" b="1">
                <a:cs typeface="+mn-cs"/>
              </a:rPr>
              <a:t>class</a:t>
            </a:r>
            <a:r>
              <a:rPr lang="en-US">
                <a:cs typeface="+mn-cs"/>
              </a:rPr>
              <a:t>: A program entity that represents:</a:t>
            </a:r>
          </a:p>
          <a:p>
            <a:pPr marL="759619" lvl="1" indent="-254953" defTabSz="502920" eaLnBrk="1" hangingPunct="1">
              <a:buFont typeface="Wingdings 2" charset="0"/>
              <a:buChar char="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r>
              <a:rPr lang="en-US"/>
              <a:t>A complete program or module, or</a:t>
            </a:r>
          </a:p>
          <a:p>
            <a:pPr marL="759619" lvl="1" indent="-254953" defTabSz="502920" eaLnBrk="1" hangingPunct="1">
              <a:buFont typeface="Wingdings 2" charset="0"/>
              <a:buChar char="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r>
              <a:rPr lang="en-US"/>
              <a:t>A template for a type of objects.</a:t>
            </a:r>
          </a:p>
          <a:p>
            <a:pPr marL="759619" lvl="1" indent="-254953" defTabSz="502920" eaLnBrk="1" hangingPunct="1">
              <a:buFont typeface="Wingdings 2" charset="0"/>
              <a:buChar char="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endParaRPr lang="en-US" sz="1100"/>
          </a:p>
          <a:p>
            <a:pPr marL="759619" lvl="1" indent="-254953" defTabSz="502920" eaLnBrk="1" hangingPunct="1">
              <a:buFont typeface="Wingdings 2" charset="0"/>
              <a:buChar char="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r>
              <a:rPr lang="en-US"/>
              <a:t>(</a:t>
            </a:r>
            <a:r>
              <a:rPr lang="en-US">
                <a:latin typeface="Courier New" charset="0"/>
              </a:rPr>
              <a:t>ArrayList</a:t>
            </a:r>
            <a:r>
              <a:rPr lang="en-US"/>
              <a:t> is a class that defines a type.)</a:t>
            </a:r>
          </a:p>
          <a:p>
            <a:pPr marL="759619" lvl="1" indent="-254953" defTabSz="502920" eaLnBrk="1" hangingPunct="1">
              <a:buFont typeface="Wingdings 2" charset="0"/>
              <a:buChar char="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endParaRPr lang="en-US"/>
          </a:p>
          <a:p>
            <a:pPr marL="759619" lvl="1" indent="-254953" defTabSz="502920" eaLnBrk="1" hangingPunct="1">
              <a:buFont typeface="Wingdings 2" charset="0"/>
              <a:buChar char="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endParaRPr lang="en-US"/>
          </a:p>
          <a:p>
            <a:pPr defTabSz="502920" eaLnBrk="1" hangingPunct="1">
              <a:buFont typeface="Tahoma" charset="0"/>
              <a:buChar char="•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r>
              <a:rPr lang="en-US" b="1">
                <a:cs typeface="+mn-cs"/>
              </a:rPr>
              <a:t>object</a:t>
            </a:r>
            <a:r>
              <a:rPr lang="en-US">
                <a:cs typeface="+mn-cs"/>
              </a:rPr>
              <a:t>: An entity that combines </a:t>
            </a:r>
            <a:r>
              <a:rPr lang="en-US" b="1">
                <a:cs typeface="+mn-cs"/>
              </a:rPr>
              <a:t>state</a:t>
            </a:r>
            <a:r>
              <a:rPr lang="en-US">
                <a:cs typeface="+mn-cs"/>
              </a:rPr>
              <a:t> and </a:t>
            </a:r>
            <a:r>
              <a:rPr lang="en-US" b="1">
                <a:cs typeface="+mn-cs"/>
              </a:rPr>
              <a:t>behavior</a:t>
            </a:r>
            <a:r>
              <a:rPr lang="en-US">
                <a:cs typeface="+mn-cs"/>
              </a:rPr>
              <a:t>.</a:t>
            </a:r>
          </a:p>
          <a:p>
            <a:pPr marL="759619" lvl="1" indent="-254953" defTabSz="502920" eaLnBrk="1" hangingPunct="1">
              <a:lnSpc>
                <a:spcPct val="110000"/>
              </a:lnSpc>
              <a:spcBef>
                <a:spcPts val="220"/>
              </a:spcBef>
              <a:buFont typeface="Tahoma" charset="0"/>
              <a:buChar char="–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endParaRPr lang="en-US" sz="880" b="1"/>
          </a:p>
          <a:p>
            <a:pPr marL="759619" lvl="1" indent="-254953" defTabSz="502920" eaLnBrk="1" hangingPunct="1">
              <a:lnSpc>
                <a:spcPct val="110000"/>
              </a:lnSpc>
              <a:buFont typeface="Tahoma" charset="0"/>
              <a:buChar char="–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r>
              <a:rPr lang="en-US" b="1"/>
              <a:t>object-oriented programming (OOP)</a:t>
            </a:r>
            <a:r>
              <a:rPr lang="en-US"/>
              <a:t>: Programs that perform their behavior as interactions between objects.</a:t>
            </a:r>
          </a:p>
          <a:p>
            <a:pPr marL="759619" lvl="1" indent="-254953" defTabSz="502920" eaLnBrk="1" hangingPunct="1">
              <a:lnSpc>
                <a:spcPct val="110000"/>
              </a:lnSpc>
              <a:spcBef>
                <a:spcPts val="220"/>
              </a:spcBef>
              <a:buFont typeface="Tahoma" charset="0"/>
              <a:buChar char="–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endParaRPr lang="en-US" sz="880" b="1"/>
          </a:p>
          <a:p>
            <a:pPr marL="759619" lvl="1" indent="-254953" defTabSz="502920" eaLnBrk="1" hangingPunct="1">
              <a:lnSpc>
                <a:spcPct val="110000"/>
              </a:lnSpc>
              <a:buFont typeface="Tahoma" charset="0"/>
              <a:buChar char="–"/>
              <a:tabLst>
                <a:tab pos="1004094" algn="l"/>
                <a:tab pos="2009934" algn="l"/>
                <a:tab pos="3015774" algn="l"/>
                <a:tab pos="4021614" algn="l"/>
                <a:tab pos="5027454" algn="l"/>
                <a:tab pos="6033294" algn="l"/>
                <a:tab pos="7039134" algn="l"/>
                <a:tab pos="8044974" algn="l"/>
                <a:tab pos="9050814" algn="l"/>
                <a:tab pos="10056654" algn="l"/>
                <a:tab pos="11062494" algn="l"/>
              </a:tabLst>
              <a:defRPr/>
            </a:pPr>
            <a:r>
              <a:rPr lang="en-US" b="1"/>
              <a:t>abstraction</a:t>
            </a:r>
            <a:r>
              <a:rPr lang="en-US"/>
              <a:t>: Separation between concepts and details.</a:t>
            </a:r>
            <a:br>
              <a:rPr lang="en-US"/>
            </a:br>
            <a:r>
              <a:rPr lang="en-US"/>
              <a:t>Objects provide abstraction in programming.</a:t>
            </a:r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D5B0556C-227C-E647-972F-69CFA25F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5925" r="10794" b="3209"/>
          <a:stretch>
            <a:fillRect/>
          </a:stretch>
        </p:blipFill>
        <p:spPr bwMode="auto">
          <a:xfrm>
            <a:off x="7543800" y="2964180"/>
            <a:ext cx="686277" cy="10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>
            <a:extLst>
              <a:ext uri="{FF2B5EF4-FFF2-40B4-BE49-F238E27FC236}">
                <a16:creationId xmlns:a16="http://schemas.microsoft.com/office/drawing/2014/main" id="{224208E7-609D-5346-8B4B-3B844F58B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5925" r="10794" b="3209"/>
          <a:stretch>
            <a:fillRect/>
          </a:stretch>
        </p:blipFill>
        <p:spPr bwMode="auto">
          <a:xfrm>
            <a:off x="8382000" y="2964180"/>
            <a:ext cx="686277" cy="10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>
            <a:extLst>
              <a:ext uri="{FF2B5EF4-FFF2-40B4-BE49-F238E27FC236}">
                <a16:creationId xmlns:a16="http://schemas.microsoft.com/office/drawing/2014/main" id="{2E95ED45-D5E1-994C-B1F6-41D39193D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5925" r="10794" b="3209"/>
          <a:stretch>
            <a:fillRect/>
          </a:stretch>
        </p:blipFill>
        <p:spPr bwMode="auto">
          <a:xfrm>
            <a:off x="9220200" y="2964180"/>
            <a:ext cx="686277" cy="10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F87F2499-ED60-F640-A279-9E9CC082A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0" y="1371601"/>
            <a:ext cx="1508760" cy="115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2" name="Line 8">
            <a:extLst>
              <a:ext uri="{FF2B5EF4-FFF2-40B4-BE49-F238E27FC236}">
                <a16:creationId xmlns:a16="http://schemas.microsoft.com/office/drawing/2014/main" id="{74F93CAD-39D7-E54D-B874-26F999990C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98180" y="2545080"/>
            <a:ext cx="502920" cy="2514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10953" name="Line 9">
            <a:extLst>
              <a:ext uri="{FF2B5EF4-FFF2-40B4-BE49-F238E27FC236}">
                <a16:creationId xmlns:a16="http://schemas.microsoft.com/office/drawing/2014/main" id="{46E31C1A-687B-2A42-BB3A-A3CD283C5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100" y="2545080"/>
            <a:ext cx="0" cy="3352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10954" name="Line 10">
            <a:extLst>
              <a:ext uri="{FF2B5EF4-FFF2-40B4-BE49-F238E27FC236}">
                <a16:creationId xmlns:a16="http://schemas.microsoft.com/office/drawing/2014/main" id="{D29196F5-DD00-A846-97AB-17DA30B72A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100" y="2545080"/>
            <a:ext cx="502920" cy="2514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79301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97FDBF67-4A28-5349-B7D2-C9E1092C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Elements of a class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554CD2BD-B654-8445-9765-B27FCABC44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/>
          </a:extLst>
        </p:spPr>
        <p:txBody>
          <a:bodyPr vert="horz" wrap="square" lIns="99000" tIns="51480" rIns="99000" bIns="51480" numCol="1" anchor="t" anchorCtr="0" compatLnSpc="1">
            <a:prstTxWarp prst="textNoShape">
              <a:avLst/>
            </a:prstTxWarp>
          </a:bodyPr>
          <a:lstStyle/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public class </a:t>
            </a:r>
            <a:r>
              <a:rPr lang="en-US" dirty="0" err="1">
                <a:latin typeface="Courier New" charset="0"/>
                <a:cs typeface="+mn-cs"/>
              </a:rPr>
              <a:t>BankAccount</a:t>
            </a:r>
            <a:r>
              <a:rPr lang="en-US" dirty="0">
                <a:latin typeface="Courier New" charset="0"/>
                <a:cs typeface="+mn-cs"/>
              </a:rPr>
              <a:t> {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private String name;   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+mn-cs"/>
              </a:rPr>
              <a:t>// fields: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private </a:t>
            </a:r>
            <a:r>
              <a:rPr lang="en-US" dirty="0" err="1">
                <a:latin typeface="Courier New" charset="0"/>
                <a:cs typeface="+mn-cs"/>
              </a:rPr>
              <a:t>int</a:t>
            </a:r>
            <a:r>
              <a:rPr lang="en-US" dirty="0">
                <a:latin typeface="Courier New" charset="0"/>
                <a:cs typeface="+mn-cs"/>
              </a:rPr>
              <a:t> id;        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+mn-cs"/>
              </a:rPr>
              <a:t>//  </a:t>
            </a:r>
            <a:r>
              <a:rPr lang="en-US" dirty="0">
                <a:solidFill>
                  <a:srgbClr val="008000"/>
                </a:solidFill>
                <a:latin typeface="Courier New" charset="0"/>
                <a:cs typeface="+mn-cs"/>
              </a:rPr>
              <a:t>data </a:t>
            </a:r>
            <a:r>
              <a:rPr lang="en-US" i="1" dirty="0">
                <a:solidFill>
                  <a:srgbClr val="008000"/>
                </a:solidFill>
                <a:latin typeface="Courier New" charset="0"/>
                <a:cs typeface="+mn-cs"/>
              </a:rPr>
              <a:t>encapsulated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private double balance;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+mn-cs"/>
              </a:rPr>
              <a:t>//  </a:t>
            </a:r>
            <a:r>
              <a:rPr lang="en-US" dirty="0">
                <a:solidFill>
                  <a:srgbClr val="008000"/>
                </a:solidFill>
                <a:latin typeface="Courier New" charset="0"/>
                <a:cs typeface="+mn-cs"/>
              </a:rPr>
              <a:t>inside each object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endParaRPr lang="en-US" sz="1100" b="1" dirty="0">
              <a:solidFill>
                <a:srgbClr val="008000"/>
              </a:solidFill>
              <a:latin typeface="Courier New" charset="0"/>
              <a:cs typeface="+mn-cs"/>
            </a:endParaRP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public </a:t>
            </a:r>
            <a:r>
              <a:rPr lang="en-US" dirty="0" err="1">
                <a:latin typeface="Courier New" charset="0"/>
                <a:cs typeface="+mn-cs"/>
              </a:rPr>
              <a:t>BankAccount</a:t>
            </a:r>
            <a:r>
              <a:rPr lang="en-US" dirty="0">
                <a:latin typeface="Courier New" charset="0"/>
                <a:cs typeface="+mn-cs"/>
              </a:rPr>
              <a:t>(String name, </a:t>
            </a:r>
            <a:r>
              <a:rPr lang="en-US" dirty="0" err="1">
                <a:latin typeface="Courier New" charset="0"/>
                <a:cs typeface="+mn-cs"/>
              </a:rPr>
              <a:t>int</a:t>
            </a:r>
            <a:r>
              <a:rPr lang="en-US" dirty="0">
                <a:latin typeface="Courier New" charset="0"/>
                <a:cs typeface="+mn-cs"/>
              </a:rPr>
              <a:t> id) {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    </a:t>
            </a:r>
            <a:r>
              <a:rPr lang="en-US" b="1" dirty="0" err="1">
                <a:solidFill>
                  <a:schemeClr val="accent2"/>
                </a:solidFill>
                <a:latin typeface="Courier New" charset="0"/>
              </a:rPr>
              <a:t>this</a:t>
            </a:r>
            <a:r>
              <a:rPr lang="en-US" dirty="0" err="1">
                <a:latin typeface="Courier New" charset="0"/>
                <a:cs typeface="+mn-cs"/>
              </a:rPr>
              <a:t>.name</a:t>
            </a:r>
            <a:r>
              <a:rPr lang="en-US" dirty="0">
                <a:latin typeface="Courier New" charset="0"/>
                <a:cs typeface="+mn-cs"/>
              </a:rPr>
              <a:t> = name;   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+mn-cs"/>
              </a:rPr>
              <a:t>// constructor: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    </a:t>
            </a:r>
            <a:r>
              <a:rPr lang="en-US" b="1" dirty="0" err="1">
                <a:solidFill>
                  <a:schemeClr val="accent2"/>
                </a:solidFill>
                <a:latin typeface="Courier New" charset="0"/>
              </a:rPr>
              <a:t>this</a:t>
            </a:r>
            <a:r>
              <a:rPr lang="en-US" dirty="0" err="1">
                <a:latin typeface="Courier New" charset="0"/>
                <a:cs typeface="+mn-cs"/>
              </a:rPr>
              <a:t>.id</a:t>
            </a:r>
            <a:r>
              <a:rPr lang="en-US" dirty="0">
                <a:latin typeface="Courier New" charset="0"/>
                <a:cs typeface="+mn-cs"/>
              </a:rPr>
              <a:t> = id;       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+mn-cs"/>
              </a:rPr>
              <a:t>//  </a:t>
            </a:r>
            <a:r>
              <a:rPr lang="en-US" dirty="0">
                <a:solidFill>
                  <a:srgbClr val="008000"/>
                </a:solidFill>
                <a:latin typeface="Courier New" charset="0"/>
                <a:cs typeface="+mn-cs"/>
              </a:rPr>
              <a:t>initializes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    </a:t>
            </a:r>
            <a:r>
              <a:rPr lang="en-US" b="1" dirty="0" err="1">
                <a:solidFill>
                  <a:schemeClr val="accent2"/>
                </a:solidFill>
                <a:latin typeface="Courier New" charset="0"/>
              </a:rPr>
              <a:t>this</a:t>
            </a:r>
            <a:r>
              <a:rPr lang="en-US" dirty="0" err="1">
                <a:latin typeface="Courier New" charset="0"/>
                <a:cs typeface="+mn-cs"/>
              </a:rPr>
              <a:t>.balance</a:t>
            </a:r>
            <a:r>
              <a:rPr lang="en-US" dirty="0">
                <a:latin typeface="Courier New" charset="0"/>
                <a:cs typeface="+mn-cs"/>
              </a:rPr>
              <a:t> = 0.0; 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+mn-cs"/>
              </a:rPr>
              <a:t>//  </a:t>
            </a:r>
            <a:r>
              <a:rPr lang="en-US" dirty="0">
                <a:solidFill>
                  <a:srgbClr val="008000"/>
                </a:solidFill>
                <a:latin typeface="Courier New" charset="0"/>
                <a:cs typeface="+mn-cs"/>
              </a:rPr>
              <a:t>new objects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}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endParaRPr lang="en-US" sz="1100" dirty="0">
              <a:latin typeface="Courier New" charset="0"/>
              <a:cs typeface="+mn-cs"/>
            </a:endParaRP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public void deposit(double amount) {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    </a:t>
            </a:r>
            <a:r>
              <a:rPr lang="en-US" b="1" dirty="0" err="1">
                <a:solidFill>
                  <a:schemeClr val="accent2"/>
                </a:solidFill>
                <a:latin typeface="Courier New" charset="0"/>
                <a:cs typeface="+mn-cs"/>
              </a:rPr>
              <a:t>this</a:t>
            </a:r>
            <a:r>
              <a:rPr lang="en-US" dirty="0" err="1">
                <a:latin typeface="Courier New" charset="0"/>
                <a:cs typeface="+mn-cs"/>
              </a:rPr>
              <a:t>.balance</a:t>
            </a:r>
            <a:r>
              <a:rPr lang="en-US" dirty="0">
                <a:latin typeface="Courier New" charset="0"/>
                <a:cs typeface="+mn-cs"/>
              </a:rPr>
              <a:t> += amount;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+mn-cs"/>
              </a:rPr>
              <a:t>// instance method: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}                         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+mn-cs"/>
              </a:rPr>
              <a:t>//  </a:t>
            </a:r>
            <a:r>
              <a:rPr lang="en-US" dirty="0">
                <a:solidFill>
                  <a:srgbClr val="008000"/>
                </a:solidFill>
                <a:latin typeface="Courier New" charset="0"/>
                <a:cs typeface="+mn-cs"/>
              </a:rPr>
              <a:t>each object's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    ...                       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+mn-cs"/>
              </a:rPr>
              <a:t>//  </a:t>
            </a:r>
            <a:r>
              <a:rPr lang="en-US" dirty="0">
                <a:solidFill>
                  <a:srgbClr val="008000"/>
                </a:solidFill>
                <a:latin typeface="Courier New" charset="0"/>
                <a:cs typeface="+mn-cs"/>
              </a:rPr>
              <a:t>behavior</a:t>
            </a:r>
          </a:p>
          <a:p>
            <a:pPr marL="253207" indent="-253207" defTabSz="502920" eaLnBrk="1" hangingPunct="1">
              <a:lnSpc>
                <a:spcPct val="80000"/>
              </a:lnSpc>
              <a:buNone/>
              <a:tabLst>
                <a:tab pos="1002348" algn="l"/>
                <a:tab pos="2008188" algn="l"/>
                <a:tab pos="3014028" algn="l"/>
                <a:tab pos="4019868" algn="l"/>
                <a:tab pos="5025708" algn="l"/>
                <a:tab pos="6031548" algn="l"/>
                <a:tab pos="7037388" algn="l"/>
                <a:tab pos="8043228" algn="l"/>
                <a:tab pos="9049068" algn="l"/>
                <a:tab pos="10054908" algn="l"/>
                <a:tab pos="11060748" algn="l"/>
              </a:tabLst>
              <a:defRPr/>
            </a:pPr>
            <a:r>
              <a:rPr lang="en-US" dirty="0">
                <a:latin typeface="Courier New" charset="0"/>
                <a:cs typeface="+mn-cs"/>
              </a:rPr>
              <a:t>}</a:t>
            </a:r>
          </a:p>
        </p:txBody>
      </p:sp>
      <p:sp>
        <p:nvSpPr>
          <p:cNvPr id="215044" name="Text Box 4">
            <a:extLst>
              <a:ext uri="{FF2B5EF4-FFF2-40B4-BE49-F238E27FC236}">
                <a16:creationId xmlns:a16="http://schemas.microsoft.com/office/drawing/2014/main" id="{D37FE722-07C2-1D41-8586-C85ABF0D1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221" y="7071361"/>
            <a:ext cx="64334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ahoma" charset="0"/>
                <a:ea typeface="+mn-ea"/>
              </a:rPr>
              <a:t>"</a:t>
            </a:r>
            <a:r>
              <a:rPr lang="en-US" b="1" dirty="0">
                <a:latin typeface="Tahoma" charset="0"/>
                <a:ea typeface="+mn-ea"/>
              </a:rPr>
              <a:t>implicit parameter</a:t>
            </a:r>
            <a:r>
              <a:rPr lang="en-US" dirty="0">
                <a:latin typeface="Tahoma" charset="0"/>
                <a:ea typeface="+mn-ea"/>
              </a:rPr>
              <a:t>": object on which a method was called</a:t>
            </a:r>
          </a:p>
        </p:txBody>
      </p:sp>
      <p:sp>
        <p:nvSpPr>
          <p:cNvPr id="215045" name="Line 5">
            <a:extLst>
              <a:ext uri="{FF2B5EF4-FFF2-40B4-BE49-F238E27FC236}">
                <a16:creationId xmlns:a16="http://schemas.microsoft.com/office/drawing/2014/main" id="{B7FEF163-A777-474C-BEF9-46C3A244E3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95500" y="5981700"/>
            <a:ext cx="0" cy="10896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75ADEA-2E08-4B4C-AE3D-C478B3787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105" y="1371600"/>
            <a:ext cx="42957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CD439E-6638-C04E-B0F7-90B5070D6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415" y="3582353"/>
            <a:ext cx="3848735" cy="159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0ACEE8-537E-0946-8B30-C94C69022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665" y="5677852"/>
            <a:ext cx="3848735" cy="159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405C1F-723E-D347-A9D7-0ADAF7A37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20" y="5983447"/>
            <a:ext cx="3848735" cy="159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B2C1D8-BEEE-5944-85A9-9DD7FADBA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79" y="5917090"/>
            <a:ext cx="3848735" cy="159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355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53ACA7EA-D7A5-9541-B77C-874DF1BEF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825625"/>
            <a:ext cx="73025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1F7E40-694E-D840-86A7-37C8D815367D}"/>
              </a:ext>
            </a:extLst>
          </p:cNvPr>
          <p:cNvSpPr txBox="1"/>
          <p:nvPr/>
        </p:nvSpPr>
        <p:spPr>
          <a:xfrm>
            <a:off x="835025" y="649288"/>
            <a:ext cx="89439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latin typeface="+mj-lt"/>
                <a:ea typeface="ＭＳ Ｐゴシック" charset="-128"/>
              </a:rPr>
              <a:t>Welcome to CSE 143!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A00486CA-01A7-3C4D-B033-ECAA838F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01720-7426-0E4A-8511-C21234C24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an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's behavior? 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add, remove, indexOf, etc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an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's state?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Many elements of the same type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For example, unfilled array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Group 99">
            <a:extLst>
              <a:ext uri="{FF2B5EF4-FFF2-40B4-BE49-F238E27FC236}">
                <a16:creationId xmlns:a16="http://schemas.microsoft.com/office/drawing/2014/main" id="{8816D717-30EC-0E4C-BFEA-49A3FCDE3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254412"/>
              </p:ext>
            </p:extLst>
          </p:nvPr>
        </p:nvGraphicFramePr>
        <p:xfrm>
          <a:off x="782320" y="4621372"/>
          <a:ext cx="8521703" cy="2291080"/>
        </p:xfrm>
        <a:graphic>
          <a:graphicData uri="http://schemas.openxmlformats.org/drawingml/2006/table">
            <a:tbl>
              <a:tblPr/>
              <a:tblGrid>
                <a:gridCol w="962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9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1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4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44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727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index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7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93208</a:t>
                      </a:r>
                      <a:endParaRPr kumimoji="0" lang="en-US" altLang="x-non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2053278</a:t>
                      </a:r>
                      <a:endParaRPr kumimoji="0" lang="en-US" altLang="x-non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  <a:endParaRPr kumimoji="0" lang="en-US" altLang="x-non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292" marB="50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7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7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size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292" marB="502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7809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D2E8E53D-2019-CB49-94FE-3EEF6564B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 sz="4400">
                <a:ea typeface="ＭＳ Ｐゴシック" panose="020B0600070205080204" pitchFamily="34" charset="-128"/>
              </a:rPr>
              <a:t> implementation</a:t>
            </a:r>
            <a:endParaRPr lang="en-US" altLang="en-US" sz="396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C2DBAC50-07A4-504E-A3CF-51F9405C20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402336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Simpler than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ArrayList&lt;E&gt;</a:t>
            </a:r>
          </a:p>
          <a:p>
            <a:pPr lvl="1" eaLnBrk="1" hangingPunct="1">
              <a:tabLst>
                <a:tab pos="402336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No generics (only stores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>
                <a:ea typeface="ＭＳ Ｐゴシック" panose="020B0600070205080204" pitchFamily="34" charset="-128"/>
              </a:rPr>
              <a:t>s)</a:t>
            </a:r>
          </a:p>
          <a:p>
            <a:pPr lvl="1" eaLnBrk="1" hangingPunct="1">
              <a:tabLst>
                <a:tab pos="402336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Fewer methods: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add(</a:t>
            </a:r>
            <a:r>
              <a:rPr lang="en-US" altLang="en-US" b="1">
                <a:ea typeface="ＭＳ Ｐゴシック" panose="020B0600070205080204" pitchFamily="34" charset="-128"/>
              </a:rPr>
              <a:t>value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  <a:r>
              <a:rPr lang="en-US" altLang="en-US">
                <a:ea typeface="ＭＳ Ｐゴシック" panose="020B0600070205080204" pitchFamily="34" charset="-128"/>
              </a:rPr>
              <a:t>,	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add(</a:t>
            </a:r>
            <a:r>
              <a:rPr lang="en-US" altLang="en-US" b="1">
                <a:ea typeface="ＭＳ Ｐゴシック" panose="020B0600070205080204" pitchFamily="34" charset="-128"/>
              </a:rPr>
              <a:t>index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, </a:t>
            </a:r>
            <a:r>
              <a:rPr lang="en-US" altLang="en-US" b="1">
                <a:ea typeface="ＭＳ Ｐゴシック" panose="020B0600070205080204" pitchFamily="34" charset="-128"/>
              </a:rPr>
              <a:t>value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),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get(</a:t>
            </a:r>
            <a:r>
              <a:rPr lang="en-US" altLang="en-US" b="1">
                <a:ea typeface="ＭＳ Ｐゴシック" panose="020B0600070205080204" pitchFamily="34" charset="-128"/>
              </a:rPr>
              <a:t>index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set(</a:t>
            </a:r>
            <a:r>
              <a:rPr lang="en-US" altLang="en-US" b="1">
                <a:ea typeface="ＭＳ Ｐゴシック" panose="020B0600070205080204" pitchFamily="34" charset="-128"/>
              </a:rPr>
              <a:t>index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, </a:t>
            </a:r>
            <a:r>
              <a:rPr lang="en-US" altLang="en-US" b="1">
                <a:ea typeface="ＭＳ Ｐゴシック" panose="020B0600070205080204" pitchFamily="34" charset="-128"/>
              </a:rPr>
              <a:t>value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),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size(), isEmpty(),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remove(</a:t>
            </a:r>
            <a:r>
              <a:rPr lang="en-US" altLang="en-US" b="1">
                <a:ea typeface="ＭＳ Ｐゴシック" panose="020B0600070205080204" pitchFamily="34" charset="-128"/>
              </a:rPr>
              <a:t>index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),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indexOf(</a:t>
            </a:r>
            <a:r>
              <a:rPr lang="en-US" altLang="en-US" b="1">
                <a:ea typeface="ＭＳ Ｐゴシック" panose="020B0600070205080204" pitchFamily="34" charset="-128"/>
              </a:rPr>
              <a:t>value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), contains(</a:t>
            </a:r>
            <a:r>
              <a:rPr lang="en-US" altLang="en-US" b="1">
                <a:ea typeface="ＭＳ Ｐゴシック" panose="020B0600070205080204" pitchFamily="34" charset="-128"/>
              </a:rPr>
              <a:t>value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), toString(),</a:t>
            </a:r>
          </a:p>
          <a:p>
            <a:pPr lvl="1" eaLnBrk="1" hangingPunct="1">
              <a:tabLst>
                <a:tab pos="402336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402336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Fields?</a:t>
            </a:r>
          </a:p>
          <a:p>
            <a:pPr lvl="1" eaLnBrk="1" hangingPunct="1">
              <a:tabLst>
                <a:tab pos="402336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int[]</a:t>
            </a:r>
          </a:p>
          <a:p>
            <a:pPr lvl="1" eaLnBrk="1" hangingPunct="1">
              <a:tabLst>
                <a:tab pos="402336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>
                <a:ea typeface="ＭＳ Ｐゴシック" panose="020B0600070205080204" pitchFamily="34" charset="-128"/>
              </a:rPr>
              <a:t> to keep track of the number of elements added</a:t>
            </a:r>
          </a:p>
          <a:p>
            <a:pPr lvl="1" eaLnBrk="1" hangingPunct="1">
              <a:tabLst>
                <a:tab pos="402336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The default capacity (array length) will be 10</a:t>
            </a:r>
          </a:p>
        </p:txBody>
      </p:sp>
    </p:spTree>
    <p:extLst>
      <p:ext uri="{BB962C8B-B14F-4D97-AF65-F5344CB8AC3E}">
        <p14:creationId xmlns:p14="http://schemas.microsoft.com/office/powerpoint/2010/main" val="39551665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F24857D4-1023-1443-BECC-E50DDD12E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Implementing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C94DAE6F-9852-C845-9FC3-C0E341AC36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do we add to the end of a list?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88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void </a:t>
            </a:r>
            <a:r>
              <a:rPr lang="en-US" altLang="en-US" sz="22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  <a:r>
              <a:rPr lang="en-US" altLang="en-US" sz="22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 value) {  </a:t>
            </a:r>
            <a:r>
              <a:rPr lang="en-US" altLang="en-US" sz="22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just put the element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list[size] = value;       </a:t>
            </a:r>
            <a:r>
              <a:rPr lang="en-US" altLang="en-US" sz="22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in the last slot,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size++;                   </a:t>
            </a:r>
            <a:r>
              <a:rPr lang="en-US" altLang="en-US" sz="22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and increase the size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list.add(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42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</p:txBody>
      </p:sp>
      <p:graphicFrame>
        <p:nvGraphicFramePr>
          <p:cNvPr id="145412" name="Group 4">
            <a:extLst>
              <a:ext uri="{FF2B5EF4-FFF2-40B4-BE49-F238E27FC236}">
                <a16:creationId xmlns:a16="http://schemas.microsoft.com/office/drawing/2014/main" id="{D1BB66B7-FD27-BF4C-A703-2E263DEA1BFB}"/>
              </a:ext>
            </a:extLst>
          </p:cNvPr>
          <p:cNvGraphicFramePr>
            <a:graphicFrameLocks noGrp="1"/>
          </p:cNvGraphicFramePr>
          <p:nvPr/>
        </p:nvGraphicFramePr>
        <p:xfrm>
          <a:off x="1341120" y="3299460"/>
          <a:ext cx="7208521" cy="1309689"/>
        </p:xfrm>
        <a:graphic>
          <a:graphicData uri="http://schemas.openxmlformats.org/drawingml/2006/table">
            <a:tbl>
              <a:tblPr/>
              <a:tblGrid>
                <a:gridCol w="983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3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51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3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34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3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16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34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6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index</a:t>
                      </a:r>
                    </a:p>
                  </a:txBody>
                  <a:tcPr marL="100584" marR="100584" marT="50305" marB="503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</a:p>
                  </a:txBody>
                  <a:tcPr marL="100584" marR="100584" marT="50305" marB="503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size</a:t>
                      </a:r>
                    </a:p>
                  </a:txBody>
                  <a:tcPr marL="100584" marR="100584" marT="50305" marB="503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5462" name="Group 54">
            <a:extLst>
              <a:ext uri="{FF2B5EF4-FFF2-40B4-BE49-F238E27FC236}">
                <a16:creationId xmlns:a16="http://schemas.microsoft.com/office/drawing/2014/main" id="{D07EC532-7EE0-0140-9DCE-54C05D1B306E}"/>
              </a:ext>
            </a:extLst>
          </p:cNvPr>
          <p:cNvGraphicFramePr>
            <a:graphicFrameLocks noGrp="1"/>
          </p:cNvGraphicFramePr>
          <p:nvPr/>
        </p:nvGraphicFramePr>
        <p:xfrm>
          <a:off x="1341120" y="5730240"/>
          <a:ext cx="7208521" cy="1309689"/>
        </p:xfrm>
        <a:graphic>
          <a:graphicData uri="http://schemas.openxmlformats.org/drawingml/2006/table">
            <a:tbl>
              <a:tblPr/>
              <a:tblGrid>
                <a:gridCol w="983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3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51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3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34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3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16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34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6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index</a:t>
                      </a:r>
                    </a:p>
                  </a:txBody>
                  <a:tcPr marL="100584" marR="100584" marT="50305" marB="503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</a:p>
                  </a:txBody>
                  <a:tcPr marL="100584" marR="100584" marT="50305" marB="503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100584" marR="100584" marT="50305" marB="50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size</a:t>
                      </a:r>
                    </a:p>
                  </a:txBody>
                  <a:tcPr marL="100584" marR="100584" marT="50305" marB="503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100584" marR="100584" marT="50305" marB="50305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9417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41FDC651-F423-124D-8E61-D141590B3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Printing an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139DF7F3-D426-8848-8A41-7E1BE80088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Let's add a method that allows clients to print a list's elements.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You may be tempted to write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print</a:t>
            </a:r>
            <a:r>
              <a:rPr lang="en-US" altLang="en-US">
                <a:ea typeface="ＭＳ Ｐゴシック" panose="020B0600070205080204" pitchFamily="34" charset="-128"/>
              </a:rPr>
              <a:t> method: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8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// client code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ArrayIntList list = new ArrayIntList();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...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list.print();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Why is this a bad idea?  What would be better?</a:t>
            </a:r>
          </a:p>
        </p:txBody>
      </p:sp>
    </p:spTree>
    <p:extLst>
      <p:ext uri="{BB962C8B-B14F-4D97-AF65-F5344CB8AC3E}">
        <p14:creationId xmlns:p14="http://schemas.microsoft.com/office/powerpoint/2010/main" val="31953399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031E38D1-EBEF-D940-890F-426034901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toString</a:t>
            </a:r>
            <a:r>
              <a:rPr lang="en-US" altLang="en-US">
                <a:ea typeface="ＭＳ Ｐゴシック" panose="020B0600070205080204" pitchFamily="34" charset="-128"/>
              </a:rPr>
              <a:t> method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7105AC7F-D218-A046-878F-36FBFCCDFC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Tells Java how to convert an object into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String</a:t>
            </a:r>
            <a:endParaRPr lang="en-US" altLang="en-US" sz="99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ArrayIntList list = new ArrayIntList();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System.out.println("list is " +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("list is " + list.toString());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solidFill>
                <a:srgbClr val="008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Syntax: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String toString() {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</a:t>
            </a:r>
            <a:r>
              <a:rPr lang="en-US" altLang="en-US" b="1">
                <a:ea typeface="ＭＳ Ｐゴシック" panose="020B0600070205080204" pitchFamily="34" charset="-128"/>
              </a:rPr>
              <a:t>code that returns a suitable String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Every class has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toString</a:t>
            </a:r>
            <a:r>
              <a:rPr lang="en-US" altLang="en-US">
                <a:ea typeface="ＭＳ Ｐゴシック" panose="020B0600070205080204" pitchFamily="34" charset="-128"/>
              </a:rPr>
              <a:t>, even if it isn't in your code.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The default is the class's name and a hex (base-16) number:</a:t>
            </a:r>
            <a:endParaRPr lang="en-US" altLang="en-US" sz="99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ArrayIntList@9e8c34</a:t>
            </a:r>
          </a:p>
        </p:txBody>
      </p:sp>
    </p:spTree>
    <p:extLst>
      <p:ext uri="{BB962C8B-B14F-4D97-AF65-F5344CB8AC3E}">
        <p14:creationId xmlns:p14="http://schemas.microsoft.com/office/powerpoint/2010/main" val="4027012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5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A7589EB9-63BF-E944-8119-7E95D3535D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toString</a:t>
            </a:r>
            <a:r>
              <a:rPr lang="en-US" altLang="en-US">
                <a:ea typeface="ＭＳ Ｐゴシック" panose="020B0600070205080204" pitchFamily="34" charset="-128"/>
              </a:rPr>
              <a:t> solution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D56667C6-8303-D842-8D80-89362B6674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Returns a String representation of the list.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String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toString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(size == 0)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"[]";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String result = "[" + elementData[0];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for (int i = 1; i &lt; size; i++)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result += ", " + elementData[i];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result += "]";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result;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191521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for CSE 143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CSE 142</a:t>
            </a:r>
          </a:p>
          <a:p>
            <a:r>
              <a:rPr lang="en-US" dirty="0" smtClean="0"/>
              <a:t>Control: loops, if/else, methods, parameters, returns</a:t>
            </a:r>
          </a:p>
          <a:p>
            <a:r>
              <a:rPr lang="en-US" dirty="0" smtClean="0"/>
              <a:t>I/O: Scanners, user input, files</a:t>
            </a:r>
          </a:p>
          <a:p>
            <a:r>
              <a:rPr lang="en-US" dirty="0" smtClean="0"/>
              <a:t>Data: primitive types (</a:t>
            </a:r>
            <a:r>
              <a:rPr lang="en-US" dirty="0" err="1" smtClean="0"/>
              <a:t>int</a:t>
            </a:r>
            <a:r>
              <a:rPr lang="en-US" dirty="0" smtClean="0"/>
              <a:t>, double, etc.), </a:t>
            </a:r>
            <a:r>
              <a:rPr lang="en-US" i="1" dirty="0" smtClean="0"/>
              <a:t>arrays</a:t>
            </a:r>
            <a:r>
              <a:rPr lang="en-US" dirty="0" smtClean="0"/>
              <a:t>, </a:t>
            </a:r>
            <a:r>
              <a:rPr lang="en-US" i="1" dirty="0" smtClean="0"/>
              <a:t>classes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CSE 143</a:t>
            </a:r>
          </a:p>
          <a:p>
            <a:r>
              <a:rPr lang="en-US" dirty="0" smtClean="0"/>
              <a:t>Control: recursion</a:t>
            </a:r>
          </a:p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Java collections</a:t>
            </a:r>
          </a:p>
          <a:p>
            <a:pPr lvl="1"/>
            <a:r>
              <a:rPr lang="en-US" dirty="0" smtClean="0"/>
              <a:t>Classes + Object Oriented Programming</a:t>
            </a:r>
          </a:p>
          <a:p>
            <a:r>
              <a:rPr lang="en-US" dirty="0" smtClean="0"/>
              <a:t>Best of CS</a:t>
            </a:r>
          </a:p>
        </p:txBody>
      </p:sp>
    </p:spTree>
    <p:extLst>
      <p:ext uri="{BB962C8B-B14F-4D97-AF65-F5344CB8AC3E}">
        <p14:creationId xmlns:p14="http://schemas.microsoft.com/office/powerpoint/2010/main" val="30953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9548C0CB-ECFE-954E-992D-CF002F42F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475"/>
            <a:ext cx="9051925" cy="7969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Recall: Arrays (7.1)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F552A460-EB3E-A944-BA79-929D3EBA5B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554163"/>
            <a:ext cx="9807575" cy="5872162"/>
          </a:xfrm>
        </p:spPr>
        <p:txBody>
          <a:bodyPr/>
          <a:lstStyle/>
          <a:p>
            <a:pPr eaLnBrk="1" hangingPunct="1">
              <a:tabLst>
                <a:tab pos="2230438" algn="l"/>
              </a:tabLst>
            </a:pPr>
            <a:r>
              <a:rPr lang="en-US" altLang="en-US" b="1">
                <a:ea typeface="ＭＳ Ｐゴシック" panose="020B0600070205080204" pitchFamily="34" charset="-128"/>
              </a:rPr>
              <a:t>array</a:t>
            </a:r>
            <a:r>
              <a:rPr lang="en-US" altLang="en-US">
                <a:ea typeface="ＭＳ Ｐゴシック" panose="020B0600070205080204" pitchFamily="34" charset="-128"/>
              </a:rPr>
              <a:t>: object that stores many values of the same type.</a:t>
            </a:r>
          </a:p>
          <a:p>
            <a:pPr lvl="1" eaLnBrk="1" hangingPunct="1">
              <a:tabLst>
                <a:tab pos="2230438" algn="l"/>
              </a:tabLst>
            </a:pPr>
            <a:r>
              <a:rPr lang="en-US" altLang="en-US" b="1">
                <a:ea typeface="ＭＳ Ｐゴシック" panose="020B0600070205080204" pitchFamily="34" charset="-128"/>
              </a:rPr>
              <a:t>element</a:t>
            </a:r>
            <a:r>
              <a:rPr lang="en-US" altLang="en-US">
                <a:ea typeface="ＭＳ Ｐゴシック" panose="020B0600070205080204" pitchFamily="34" charset="-128"/>
              </a:rPr>
              <a:t>:	One value in an array.</a:t>
            </a:r>
          </a:p>
          <a:p>
            <a:pPr lvl="1" eaLnBrk="1" hangingPunct="1">
              <a:tabLst>
                <a:tab pos="2230438" algn="l"/>
              </a:tabLst>
            </a:pPr>
            <a:r>
              <a:rPr lang="en-US" altLang="en-US" b="1">
                <a:ea typeface="ＭＳ Ｐゴシック" panose="020B0600070205080204" pitchFamily="34" charset="-128"/>
              </a:rPr>
              <a:t>index</a:t>
            </a:r>
            <a:r>
              <a:rPr lang="en-US" altLang="en-US">
                <a:ea typeface="ＭＳ Ｐゴシック" panose="020B0600070205080204" pitchFamily="34" charset="-128"/>
              </a:rPr>
              <a:t>:	0-based integer to access an element from an array.</a:t>
            </a:r>
          </a:p>
          <a:p>
            <a:pPr lvl="1" eaLnBrk="1" hangingPunct="1">
              <a:tabLst>
                <a:tab pos="2230438" algn="l"/>
              </a:tabLst>
            </a:pPr>
            <a:r>
              <a:rPr lang="en-US" altLang="en-US" b="1">
                <a:ea typeface="ＭＳ Ｐゴシック" panose="020B0600070205080204" pitchFamily="34" charset="-128"/>
              </a:rPr>
              <a:t>length</a:t>
            </a:r>
            <a:r>
              <a:rPr lang="en-US" altLang="en-US">
                <a:ea typeface="ＭＳ Ｐゴシック" panose="020B0600070205080204" pitchFamily="34" charset="-128"/>
              </a:rPr>
              <a:t>:	Number of elements in the array.</a:t>
            </a:r>
          </a:p>
        </p:txBody>
      </p:sp>
      <p:graphicFrame>
        <p:nvGraphicFramePr>
          <p:cNvPr id="1824772" name="Group 4">
            <a:extLst>
              <a:ext uri="{FF2B5EF4-FFF2-40B4-BE49-F238E27FC236}">
                <a16:creationId xmlns:a16="http://schemas.microsoft.com/office/drawing/2014/main" id="{115E1005-9A60-B04F-B3F7-7BB9101EA65B}"/>
              </a:ext>
            </a:extLst>
          </p:cNvPr>
          <p:cNvGraphicFramePr>
            <a:graphicFrameLocks noGrp="1"/>
          </p:cNvGraphicFramePr>
          <p:nvPr/>
        </p:nvGraphicFramePr>
        <p:xfrm>
          <a:off x="1155700" y="3692525"/>
          <a:ext cx="7058022" cy="1179514"/>
        </p:xfrm>
        <a:graphic>
          <a:graphicData uri="http://schemas.openxmlformats.org/drawingml/2006/table">
            <a:tbl>
              <a:tblPr/>
              <a:tblGrid>
                <a:gridCol w="96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1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4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4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4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4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4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897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index</a:t>
                      </a:r>
                    </a:p>
                  </a:txBody>
                  <a:tcPr marL="100579" marR="100579" marT="51783" marB="517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L="100579" marR="100579" marT="51783" marB="517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</a:p>
                  </a:txBody>
                  <a:tcPr marL="100579" marR="100579" marT="51783" marB="517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</a:p>
                  </a:txBody>
                  <a:tcPr marL="100579" marR="100579" marT="51783" marB="517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marL="100579" marR="100579" marT="51783" marB="517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</a:p>
                  </a:txBody>
                  <a:tcPr marL="100579" marR="100579" marT="51783" marB="517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</a:p>
                  </a:txBody>
                  <a:tcPr marL="100579" marR="100579" marT="51783" marB="517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6</a:t>
                      </a:r>
                    </a:p>
                  </a:txBody>
                  <a:tcPr marL="100579" marR="100579" marT="51783" marB="517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7</a:t>
                      </a:r>
                    </a:p>
                  </a:txBody>
                  <a:tcPr marL="100579" marR="100579" marT="51783" marB="517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8</a:t>
                      </a:r>
                    </a:p>
                  </a:txBody>
                  <a:tcPr marL="100579" marR="100579" marT="51783" marB="517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9</a:t>
                      </a:r>
                    </a:p>
                  </a:txBody>
                  <a:tcPr marL="100579" marR="100579" marT="51783" marB="517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value</a:t>
                      </a:r>
                    </a:p>
                  </a:txBody>
                  <a:tcPr marL="100579" marR="100579" marT="51783" marB="5178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12</a:t>
                      </a:r>
                    </a:p>
                  </a:txBody>
                  <a:tcPr marL="100579" marR="100579" marT="51783" marB="51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49</a:t>
                      </a:r>
                    </a:p>
                  </a:txBody>
                  <a:tcPr marL="100579" marR="100579" marT="51783" marB="51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-2</a:t>
                      </a:r>
                    </a:p>
                  </a:txBody>
                  <a:tcPr marL="100579" marR="100579" marT="51783" marB="51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26</a:t>
                      </a:r>
                    </a:p>
                  </a:txBody>
                  <a:tcPr marL="100579" marR="100579" marT="51783" marB="51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</a:p>
                  </a:txBody>
                  <a:tcPr marL="100579" marR="100579" marT="51783" marB="51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17</a:t>
                      </a:r>
                    </a:p>
                  </a:txBody>
                  <a:tcPr marL="100579" marR="100579" marT="51783" marB="51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-6</a:t>
                      </a:r>
                    </a:p>
                  </a:txBody>
                  <a:tcPr marL="100579" marR="100579" marT="51783" marB="51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84</a:t>
                      </a:r>
                    </a:p>
                  </a:txBody>
                  <a:tcPr marL="100579" marR="100579" marT="51783" marB="51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72</a:t>
                      </a:r>
                    </a:p>
                  </a:txBody>
                  <a:tcPr marL="100579" marR="100579" marT="51783" marB="51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marL="100579" marR="100579" marT="51783" marB="51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231" name="Group 55">
            <a:extLst>
              <a:ext uri="{FF2B5EF4-FFF2-40B4-BE49-F238E27FC236}">
                <a16:creationId xmlns:a16="http://schemas.microsoft.com/office/drawing/2014/main" id="{A1633951-E096-2D45-B2CA-FE755AF412A1}"/>
              </a:ext>
            </a:extLst>
          </p:cNvPr>
          <p:cNvGrpSpPr>
            <a:grpSpLocks/>
          </p:cNvGrpSpPr>
          <p:nvPr/>
        </p:nvGrpSpPr>
        <p:grpSpPr bwMode="auto">
          <a:xfrm>
            <a:off x="1744663" y="4987925"/>
            <a:ext cx="6888162" cy="947738"/>
            <a:chOff x="999" y="3600"/>
            <a:chExt cx="3945" cy="527"/>
          </a:xfrm>
        </p:grpSpPr>
        <p:grpSp>
          <p:nvGrpSpPr>
            <p:cNvPr id="8233" name="Group 56">
              <a:extLst>
                <a:ext uri="{FF2B5EF4-FFF2-40B4-BE49-F238E27FC236}">
                  <a16:creationId xmlns:a16="http://schemas.microsoft.com/office/drawing/2014/main" id="{D256E95C-6927-FE43-8790-EEDE0A951C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9" y="3600"/>
              <a:ext cx="816" cy="527"/>
              <a:chOff x="999" y="3600"/>
              <a:chExt cx="816" cy="527"/>
            </a:xfrm>
          </p:grpSpPr>
          <p:sp>
            <p:nvSpPr>
              <p:cNvPr id="8240" name="Line 57">
                <a:extLst>
                  <a:ext uri="{FF2B5EF4-FFF2-40B4-BE49-F238E27FC236}">
                    <a16:creationId xmlns:a16="http://schemas.microsoft.com/office/drawing/2014/main" id="{B8ED5FB3-68ED-E841-944B-44F7B9349A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36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41" name="Text Box 58">
                <a:extLst>
                  <a:ext uri="{FF2B5EF4-FFF2-40B4-BE49-F238E27FC236}">
                    <a16:creationId xmlns:a16="http://schemas.microsoft.com/office/drawing/2014/main" id="{78E5CA16-5CBE-D24B-A178-6453B43D3C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9" y="3888"/>
                <a:ext cx="816" cy="23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EB641B"/>
                  </a:buClr>
                  <a:buSzPct val="95000"/>
                  <a:buFont typeface="Wingdings 2" pitchFamily="2" charset="2"/>
                  <a:buChar char=""/>
                  <a:defRPr sz="25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2" charset="2"/>
                  <a:buChar char="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indent="-2730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itchFamily="2" charset="2"/>
                  <a:buChar char="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322388" indent="-233363">
                  <a:spcBef>
                    <a:spcPct val="20000"/>
                  </a:spcBef>
                  <a:buClr>
                    <a:srgbClr val="EB641B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1628775" indent="-233363">
                  <a:spcBef>
                    <a:spcPct val="20000"/>
                  </a:spcBef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085975" indent="-233363" defTabSz="508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543175" indent="-233363" defTabSz="508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000375" indent="-233363" defTabSz="508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457575" indent="-233363" defTabSz="508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200">
                    <a:latin typeface="Tahoma" panose="020B0604030504040204" pitchFamily="34" charset="0"/>
                  </a:rPr>
                  <a:t>element 0</a:t>
                </a:r>
              </a:p>
            </p:txBody>
          </p:sp>
        </p:grpSp>
        <p:grpSp>
          <p:nvGrpSpPr>
            <p:cNvPr id="8234" name="Group 59">
              <a:extLst>
                <a:ext uri="{FF2B5EF4-FFF2-40B4-BE49-F238E27FC236}">
                  <a16:creationId xmlns:a16="http://schemas.microsoft.com/office/drawing/2014/main" id="{6B8203DF-38BB-E84F-B7F3-E7EF777472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1" y="3600"/>
              <a:ext cx="816" cy="527"/>
              <a:chOff x="999" y="3600"/>
              <a:chExt cx="816" cy="527"/>
            </a:xfrm>
          </p:grpSpPr>
          <p:sp>
            <p:nvSpPr>
              <p:cNvPr id="8238" name="Line 60">
                <a:extLst>
                  <a:ext uri="{FF2B5EF4-FFF2-40B4-BE49-F238E27FC236}">
                    <a16:creationId xmlns:a16="http://schemas.microsoft.com/office/drawing/2014/main" id="{30376526-762E-D447-9D05-3BE56313D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36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39" name="Text Box 61">
                <a:extLst>
                  <a:ext uri="{FF2B5EF4-FFF2-40B4-BE49-F238E27FC236}">
                    <a16:creationId xmlns:a16="http://schemas.microsoft.com/office/drawing/2014/main" id="{8C0F9DFB-E9A9-3D40-AD24-5363D54949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9" y="3888"/>
                <a:ext cx="816" cy="23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EB641B"/>
                  </a:buClr>
                  <a:buSzPct val="95000"/>
                  <a:buFont typeface="Wingdings 2" pitchFamily="2" charset="2"/>
                  <a:buChar char=""/>
                  <a:defRPr sz="25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2" charset="2"/>
                  <a:buChar char="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indent="-2730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itchFamily="2" charset="2"/>
                  <a:buChar char="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322388" indent="-233363">
                  <a:spcBef>
                    <a:spcPct val="20000"/>
                  </a:spcBef>
                  <a:buClr>
                    <a:srgbClr val="EB641B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1628775" indent="-233363">
                  <a:spcBef>
                    <a:spcPct val="20000"/>
                  </a:spcBef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085975" indent="-233363" defTabSz="508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543175" indent="-233363" defTabSz="508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000375" indent="-233363" defTabSz="508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457575" indent="-233363" defTabSz="508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200">
                    <a:latin typeface="Tahoma" panose="020B0604030504040204" pitchFamily="34" charset="0"/>
                  </a:rPr>
                  <a:t>element 4</a:t>
                </a:r>
              </a:p>
            </p:txBody>
          </p:sp>
        </p:grpSp>
        <p:grpSp>
          <p:nvGrpSpPr>
            <p:cNvPr id="8235" name="Group 62">
              <a:extLst>
                <a:ext uri="{FF2B5EF4-FFF2-40B4-BE49-F238E27FC236}">
                  <a16:creationId xmlns:a16="http://schemas.microsoft.com/office/drawing/2014/main" id="{CA2A5066-08A4-5443-ABC4-D92F834EB9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3600"/>
              <a:ext cx="816" cy="527"/>
              <a:chOff x="999" y="3600"/>
              <a:chExt cx="816" cy="527"/>
            </a:xfrm>
          </p:grpSpPr>
          <p:sp>
            <p:nvSpPr>
              <p:cNvPr id="8236" name="Line 63">
                <a:extLst>
                  <a:ext uri="{FF2B5EF4-FFF2-40B4-BE49-F238E27FC236}">
                    <a16:creationId xmlns:a16="http://schemas.microsoft.com/office/drawing/2014/main" id="{14E57322-ADA2-8C48-86DF-5DD959CC5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36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37" name="Text Box 64">
                <a:extLst>
                  <a:ext uri="{FF2B5EF4-FFF2-40B4-BE49-F238E27FC236}">
                    <a16:creationId xmlns:a16="http://schemas.microsoft.com/office/drawing/2014/main" id="{64451C7C-BB1D-B843-AEAF-89B8151488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9" y="3888"/>
                <a:ext cx="816" cy="23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EB641B"/>
                  </a:buClr>
                  <a:buSzPct val="95000"/>
                  <a:buFont typeface="Wingdings 2" pitchFamily="2" charset="2"/>
                  <a:buChar char=""/>
                  <a:defRPr sz="25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2" charset="2"/>
                  <a:buChar char="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indent="-2730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itchFamily="2" charset="2"/>
                  <a:buChar char="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322388" indent="-233363">
                  <a:spcBef>
                    <a:spcPct val="20000"/>
                  </a:spcBef>
                  <a:buClr>
                    <a:srgbClr val="EB641B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1628775" indent="-233363">
                  <a:spcBef>
                    <a:spcPct val="20000"/>
                  </a:spcBef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085975" indent="-233363" defTabSz="508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543175" indent="-233363" defTabSz="508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000375" indent="-233363" defTabSz="508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457575" indent="-233363" defTabSz="508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9639D"/>
                  </a:buClr>
                  <a:buSzPct val="65000"/>
                  <a:buFont typeface="Wingdings 2" pitchFamily="2" charset="2"/>
                  <a:buChar char="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200">
                    <a:latin typeface="Tahoma" panose="020B0604030504040204" pitchFamily="34" charset="0"/>
                  </a:rPr>
                  <a:t>element 9</a:t>
                </a:r>
              </a:p>
            </p:txBody>
          </p:sp>
        </p:grpSp>
      </p:grpSp>
      <p:sp>
        <p:nvSpPr>
          <p:cNvPr id="8232" name="Text Box 64">
            <a:extLst>
              <a:ext uri="{FF2B5EF4-FFF2-40B4-BE49-F238E27FC236}">
                <a16:creationId xmlns:a16="http://schemas.microsoft.com/office/drawing/2014/main" id="{60E69D21-96B8-4E4D-87A6-F986A4D6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5" y="6530975"/>
            <a:ext cx="176053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322388" indent="-233363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1628775" indent="-233363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085975" indent="-233363" defTabSz="508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543175" indent="-233363" defTabSz="508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000375" indent="-233363" defTabSz="508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457575" indent="-233363" defTabSz="508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i="1">
                <a:latin typeface="Tahoma" panose="020B0604030504040204" pitchFamily="34" charset="0"/>
              </a:rPr>
              <a:t>length = 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D41446A1-4243-1B43-A212-9C5428238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475"/>
            <a:ext cx="9051925" cy="7969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Array Limitations</a:t>
            </a:r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6EADFCCC-8E47-F04A-8AB0-647C7D130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554163"/>
            <a:ext cx="9807575" cy="5872162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Fixed-size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Adding or removing from middle is hard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Not much built-in functionality (need Arrays class)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80720A92-6CFF-194A-8F44-78792840E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475"/>
            <a:ext cx="9051925" cy="7969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Collections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B37F93D9-4FA5-4E4E-B16D-A9CB9C0FA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554163"/>
            <a:ext cx="9807575" cy="5872162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collection</a:t>
            </a:r>
            <a:r>
              <a:rPr lang="en-US" altLang="en-US">
                <a:ea typeface="ＭＳ Ｐゴシック" panose="020B0600070205080204" pitchFamily="34" charset="-128"/>
              </a:rPr>
              <a:t>: an object that stores data;  a.k.a. "data structure"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objects stored are called </a:t>
            </a:r>
            <a:r>
              <a:rPr lang="en-US" altLang="en-US" b="1">
                <a:ea typeface="ＭＳ Ｐゴシック" panose="020B0600070205080204" pitchFamily="34" charset="-128"/>
              </a:rPr>
              <a:t>elements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some collections maintain an ordering; some allow duplicates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typical operations: </a:t>
            </a:r>
            <a:r>
              <a:rPr lang="en-US" altLang="en-US" i="1">
                <a:ea typeface="ＭＳ Ｐゴシック" panose="020B0600070205080204" pitchFamily="34" charset="-128"/>
              </a:rPr>
              <a:t>add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 i="1">
                <a:ea typeface="ＭＳ Ｐゴシック" panose="020B0600070205080204" pitchFamily="34" charset="-128"/>
              </a:rPr>
              <a:t>remove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 i="1">
                <a:ea typeface="ＭＳ Ｐゴシック" panose="020B0600070205080204" pitchFamily="34" charset="-128"/>
              </a:rPr>
              <a:t>clear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 i="1">
                <a:ea typeface="ＭＳ Ｐゴシック" panose="020B0600070205080204" pitchFamily="34" charset="-128"/>
              </a:rPr>
              <a:t>contains</a:t>
            </a:r>
            <a:r>
              <a:rPr lang="en-US" altLang="en-US">
                <a:ea typeface="ＭＳ Ｐゴシック" panose="020B0600070205080204" pitchFamily="34" charset="-128"/>
              </a:rPr>
              <a:t> (search), </a:t>
            </a:r>
            <a:r>
              <a:rPr lang="en-US" altLang="en-US" i="1">
                <a:ea typeface="ＭＳ Ｐゴシック" panose="020B0600070205080204" pitchFamily="34" charset="-128"/>
              </a:rPr>
              <a:t>size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examples found in the Java class libraries: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(covered in this course!)</a:t>
            </a:r>
          </a:p>
          <a:p>
            <a:pPr lvl="2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HashMap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TreeSet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PriorityQueue</a:t>
            </a:r>
          </a:p>
          <a:p>
            <a:pPr lvl="2"/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 collections are in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java.util</a:t>
            </a:r>
            <a:r>
              <a:rPr lang="en-US" altLang="en-US">
                <a:ea typeface="ＭＳ Ｐゴシック" panose="020B0600070205080204" pitchFamily="34" charset="-128"/>
              </a:rPr>
              <a:t> package</a:t>
            </a:r>
          </a:p>
          <a:p>
            <a:pPr lvl="2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import java.util.*;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966C7814-90C2-DF47-B3C6-00D5F15543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475"/>
            <a:ext cx="9051925" cy="7969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Lists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DEECB87E-BA27-6047-92B9-00198E878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554163"/>
            <a:ext cx="9807575" cy="5872162"/>
          </a:xfrm>
        </p:spPr>
        <p:txBody>
          <a:bodyPr/>
          <a:lstStyle/>
          <a:p>
            <a:pPr lvl="2" eaLnBrk="1" hangingPunct="1">
              <a:buFontTx/>
              <a:buNone/>
            </a:pPr>
            <a:endParaRPr lang="en-US" altLang="en-US" sz="11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list</a:t>
            </a:r>
            <a:r>
              <a:rPr lang="en-US" altLang="en-US">
                <a:ea typeface="ＭＳ Ｐゴシック" panose="020B0600070205080204" pitchFamily="34" charset="-128"/>
              </a:rPr>
              <a:t>: a collection of elements with 0-based </a:t>
            </a:r>
            <a:r>
              <a:rPr lang="en-US" altLang="en-US" b="1">
                <a:ea typeface="ＭＳ Ｐゴシック" panose="020B0600070205080204" pitchFamily="34" charset="-128"/>
              </a:rPr>
              <a:t>indexes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elements can be added to the front, back, or elsewhere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 list has a </a:t>
            </a:r>
            <a:r>
              <a:rPr lang="en-US" altLang="en-US" b="1">
                <a:ea typeface="ＭＳ Ｐゴシック" panose="020B0600070205080204" pitchFamily="34" charset="-128"/>
              </a:rPr>
              <a:t>size</a:t>
            </a:r>
            <a:r>
              <a:rPr lang="en-US" altLang="en-US">
                <a:ea typeface="ＭＳ Ｐゴシック" panose="020B0600070205080204" pitchFamily="34" charset="-128"/>
              </a:rPr>
              <a:t> (number of elements that have been added)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This is just a high level idea, haven’t said how to do it in Java</a:t>
            </a:r>
          </a:p>
          <a:p>
            <a:pPr lvl="2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pic>
        <p:nvPicPr>
          <p:cNvPr id="11267" name="Picture 4" descr="art08_03">
            <a:extLst>
              <a:ext uri="{FF2B5EF4-FFF2-40B4-BE49-F238E27FC236}">
                <a16:creationId xmlns:a16="http://schemas.microsoft.com/office/drawing/2014/main" id="{2488F12A-499A-A24A-90B8-165926A2A28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3875088"/>
            <a:ext cx="7596187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0D13F351-25C4-B44A-BCFA-347780A89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475"/>
            <a:ext cx="9051925" cy="7969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List Abstraction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E2A0BFB0-B29D-6B4E-AC09-A98C59273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554163"/>
            <a:ext cx="9807575" cy="5872162"/>
          </a:xfrm>
        </p:spPr>
        <p:txBody>
          <a:bodyPr/>
          <a:lstStyle/>
          <a:p>
            <a:pPr marL="304232" indent="-304232" eaLnBrk="1" hangingPunct="1">
              <a:buFont typeface="Wingdings 2" charset="0"/>
              <a:buChar char=""/>
              <a:defRPr/>
            </a:pPr>
            <a:r>
              <a:rPr lang="en-US" dirty="0"/>
              <a:t>Like an array that resizes to fit its contents. </a:t>
            </a:r>
          </a:p>
          <a:p>
            <a:pPr marL="712824" lvl="1" indent="-274163" eaLnBrk="1" hangingPunct="1">
              <a:buFont typeface="Wingdings 2" charset="0"/>
              <a:buChar char=""/>
              <a:defRPr/>
            </a:pPr>
            <a:endParaRPr lang="en-US" dirty="0"/>
          </a:p>
          <a:p>
            <a:pPr marL="304232" indent="-304232" eaLnBrk="1" hangingPunct="1">
              <a:buFont typeface="Wingdings 2" charset="0"/>
              <a:buChar char=""/>
              <a:defRPr/>
            </a:pPr>
            <a:r>
              <a:rPr lang="en-US" dirty="0"/>
              <a:t>When a list is created, it is initially empty.</a:t>
            </a:r>
          </a:p>
          <a:p>
            <a:pPr marL="712824" lvl="1" indent="-274163" eaLnBrk="1" hangingPunct="1">
              <a:buFont typeface="Wingdings 2" charset="0"/>
              <a:buChar char=""/>
              <a:defRPr/>
            </a:pPr>
            <a:endParaRPr lang="en-US" sz="900" dirty="0"/>
          </a:p>
          <a:p>
            <a:pPr marL="712824" lvl="1" indent="-274163" eaLnBrk="1" hangingPunct="1">
              <a:buFontTx/>
              <a:buNone/>
              <a:defRPr/>
            </a:pPr>
            <a:r>
              <a:rPr lang="en-US" dirty="0">
                <a:latin typeface="Courier New" charset="0"/>
              </a:rPr>
              <a:t>	[]</a:t>
            </a:r>
          </a:p>
          <a:p>
            <a:pPr marL="712824" lvl="1" indent="-274163" eaLnBrk="1" hangingPunct="1">
              <a:buFont typeface="Wingdings 2" charset="0"/>
              <a:buChar char=""/>
              <a:defRPr/>
            </a:pPr>
            <a:endParaRPr lang="en-US" dirty="0">
              <a:latin typeface="Courier New" charset="0"/>
            </a:endParaRPr>
          </a:p>
          <a:p>
            <a:pPr marL="304232" indent="-304232" eaLnBrk="1" hangingPunct="1">
              <a:buFont typeface="Wingdings 2" charset="0"/>
              <a:buChar char=""/>
              <a:defRPr/>
            </a:pPr>
            <a:r>
              <a:rPr lang="en-US" dirty="0"/>
              <a:t>Use </a:t>
            </a:r>
            <a:r>
              <a:rPr lang="en-US" sz="2200" dirty="0">
                <a:latin typeface="Courier New" charset="0"/>
                <a:ea typeface="ＭＳ Ｐゴシック" charset="-128"/>
                <a:cs typeface="+mn-cs"/>
              </a:rPr>
              <a:t>add</a:t>
            </a:r>
            <a:r>
              <a:rPr lang="en-US" dirty="0"/>
              <a:t> methods to add to different locations in list</a:t>
            </a:r>
          </a:p>
          <a:p>
            <a:pPr marL="712824" lvl="1" indent="-274163" eaLnBrk="1" hangingPunct="1">
              <a:buFont typeface="Wingdings 2" charset="0"/>
              <a:buChar char=""/>
              <a:defRPr/>
            </a:pPr>
            <a:endParaRPr lang="en-US" sz="900" dirty="0"/>
          </a:p>
          <a:p>
            <a:pPr marL="712824" lvl="1" indent="-274163" eaLnBrk="1" hangingPunct="1">
              <a:buFontTx/>
              <a:buNone/>
              <a:defRPr/>
            </a:pPr>
            <a:r>
              <a:rPr lang="en-US" dirty="0">
                <a:latin typeface="Courier New" charset="0"/>
              </a:rPr>
              <a:t>	[hello, ABC, goodbye, okay]</a:t>
            </a:r>
          </a:p>
          <a:p>
            <a:pPr marL="712824" lvl="1" indent="-274163" eaLnBrk="1" hangingPunct="1">
              <a:buFont typeface="Wingdings 2" charset="0"/>
              <a:buChar char=""/>
              <a:defRPr/>
            </a:pPr>
            <a:endParaRPr lang="en-US" dirty="0">
              <a:latin typeface="Courier New" charset="0"/>
            </a:endParaRPr>
          </a:p>
          <a:p>
            <a:pPr marL="712824" lvl="1" indent="-274163" eaLnBrk="1" hangingPunct="1">
              <a:buFont typeface="Wingdings 2" charset="0"/>
              <a:buChar char=""/>
              <a:defRPr/>
            </a:pPr>
            <a:r>
              <a:rPr lang="en-US" dirty="0"/>
              <a:t>The list object keeps track of the element values that have been added to it, their order, indexes, and its total size.</a:t>
            </a:r>
          </a:p>
          <a:p>
            <a:pPr marL="712824" lvl="1" indent="-274163" eaLnBrk="1" hangingPunct="1">
              <a:buFont typeface="Wingdings 2" charset="0"/>
              <a:buChar char=""/>
              <a:defRPr/>
            </a:pPr>
            <a:r>
              <a:rPr lang="en-US" dirty="0"/>
              <a:t>You can add, remove, get, set, ... any index at any time.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A2F13657-8808-D749-AD49-1AE359EBC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498475"/>
            <a:ext cx="9051925" cy="7969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Type parameters (generics)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A1526862-A652-084D-B30A-66CF82B82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554163"/>
            <a:ext cx="9807575" cy="58721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ArrayList&lt;</a:t>
            </a:r>
            <a:r>
              <a:rPr lang="en-US" altLang="en-US" b="1">
                <a:ea typeface="ＭＳ Ｐゴシック" panose="020B0600070205080204" pitchFamily="34" charset="-128"/>
              </a:rPr>
              <a:t>Type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&gt; </a:t>
            </a:r>
            <a:r>
              <a:rPr lang="en-US" altLang="en-US" b="1">
                <a:ea typeface="ＭＳ Ｐゴシック" panose="020B0600070205080204" pitchFamily="34" charset="-128"/>
              </a:rPr>
              <a:t>name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= new ArrayList&lt;</a:t>
            </a:r>
            <a:r>
              <a:rPr lang="en-US" altLang="en-US" b="1">
                <a:ea typeface="ＭＳ Ｐゴシック" panose="020B0600070205080204" pitchFamily="34" charset="-128"/>
              </a:rPr>
              <a:t>Type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&gt;();</a:t>
            </a:r>
          </a:p>
          <a:p>
            <a:pPr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When constructing an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, you must specify the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type of its elements in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&gt;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This is called a </a:t>
            </a:r>
            <a:r>
              <a:rPr lang="en-US" altLang="en-US" i="1">
                <a:ea typeface="ＭＳ Ｐゴシック" panose="020B0600070205080204" pitchFamily="34" charset="-128"/>
              </a:rPr>
              <a:t>type parameter</a:t>
            </a:r>
            <a:r>
              <a:rPr lang="en-US" altLang="en-US">
                <a:ea typeface="ＭＳ Ｐゴシック" panose="020B0600070205080204" pitchFamily="34" charset="-128"/>
              </a:rPr>
              <a:t> ;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 is a </a:t>
            </a:r>
            <a:r>
              <a:rPr lang="en-US" altLang="en-US" i="1">
                <a:ea typeface="ＭＳ Ｐゴシック" panose="020B0600070205080204" pitchFamily="34" charset="-128"/>
              </a:rPr>
              <a:t>generic </a:t>
            </a:r>
            <a:r>
              <a:rPr lang="en-US" altLang="en-US">
                <a:ea typeface="ＭＳ Ｐゴシック" panose="020B0600070205080204" pitchFamily="34" charset="-128"/>
              </a:rPr>
              <a:t>class.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Allows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 class to store lists of different types.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Arrays use a similar idea with </a:t>
            </a:r>
            <a:r>
              <a:rPr lang="en-US" altLang="en-US" sz="2500" b="1">
                <a:ea typeface="ＭＳ Ｐゴシック" panose="020B0600070205080204" pitchFamily="34" charset="-128"/>
              </a:rPr>
              <a:t>Type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[]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&lt;String&gt;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names = new ArrayList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&lt;String&gt;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names.add("Marty Stepp");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names.add("Stuart Reges");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2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cse142.thmx</Template>
  <TotalTime>3179</TotalTime>
  <Words>1049</Words>
  <Application>Microsoft Office PowerPoint</Application>
  <PresentationFormat>Custom</PresentationFormat>
  <Paragraphs>347</Paragraphs>
  <Slides>25</Slides>
  <Notes>6</Notes>
  <HiddenSlides>17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MS PGothic</vt:lpstr>
      <vt:lpstr>Arial</vt:lpstr>
      <vt:lpstr>Calibri</vt:lpstr>
      <vt:lpstr>Courier New</vt:lpstr>
      <vt:lpstr>Tahoma</vt:lpstr>
      <vt:lpstr>Times New Roman</vt:lpstr>
      <vt:lpstr>Verdana</vt:lpstr>
      <vt:lpstr>Wingdings</vt:lpstr>
      <vt:lpstr>Wingdings 2</vt:lpstr>
      <vt:lpstr>cse142</vt:lpstr>
      <vt:lpstr>Building Java Programs</vt:lpstr>
      <vt:lpstr>PowerPoint Presentation</vt:lpstr>
      <vt:lpstr>Context for CSE 143</vt:lpstr>
      <vt:lpstr>Recall: Arrays (7.1)</vt:lpstr>
      <vt:lpstr>Array Limitations</vt:lpstr>
      <vt:lpstr>Collections</vt:lpstr>
      <vt:lpstr>Lists</vt:lpstr>
      <vt:lpstr>List Abstraction</vt:lpstr>
      <vt:lpstr>Type parameters (generics)</vt:lpstr>
      <vt:lpstr>ArrayList methods (10.1)*</vt:lpstr>
      <vt:lpstr>ArrayList vs. array</vt:lpstr>
      <vt:lpstr>ArrayList vs. array</vt:lpstr>
      <vt:lpstr>ArrayList as param/return</vt:lpstr>
      <vt:lpstr>Client - Radio</vt:lpstr>
      <vt:lpstr>Implementer - Radio</vt:lpstr>
      <vt:lpstr>Client – ArrayList</vt:lpstr>
      <vt:lpstr>Implementer - ArrayList</vt:lpstr>
      <vt:lpstr>Recall: classes and objects</vt:lpstr>
      <vt:lpstr>Elements of a class</vt:lpstr>
      <vt:lpstr>ArrayList implementation</vt:lpstr>
      <vt:lpstr>ArrayIntList implementation</vt:lpstr>
      <vt:lpstr>Implementing add</vt:lpstr>
      <vt:lpstr>Printing an ArrayIntList</vt:lpstr>
      <vt:lpstr>The toString method</vt:lpstr>
      <vt:lpstr>toString 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Microsoft Office User</dc:creator>
  <cp:lastModifiedBy>cse</cp:lastModifiedBy>
  <cp:revision>27</cp:revision>
  <cp:lastPrinted>2016-03-28T07:57:57Z</cp:lastPrinted>
  <dcterms:created xsi:type="dcterms:W3CDTF">2016-03-28T06:04:32Z</dcterms:created>
  <dcterms:modified xsi:type="dcterms:W3CDTF">2018-09-26T21:13:22Z</dcterms:modified>
</cp:coreProperties>
</file>