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8" r:id="rId3"/>
    <p:sldId id="280" r:id="rId4"/>
    <p:sldId id="277" r:id="rId5"/>
    <p:sldId id="28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28ABB7-28F2-42C8-8CF7-79CF421FCCDC}" v="1" dt="2021-02-19T20:24:26.3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916" y="8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tt Wortzman" userId="f28ab72c354ddfd1" providerId="LiveId" clId="{372BC8C5-AA9D-4B2E-909C-C09F68E6FA9D}"/>
    <pc:docChg chg="modSld">
      <pc:chgData name="Brett Wortzman" userId="f28ab72c354ddfd1" providerId="LiveId" clId="{372BC8C5-AA9D-4B2E-909C-C09F68E6FA9D}" dt="2021-02-20T05:45:03.164" v="1" actId="729"/>
      <pc:docMkLst>
        <pc:docMk/>
      </pc:docMkLst>
      <pc:sldChg chg="mod modShow">
        <pc:chgData name="Brett Wortzman" userId="f28ab72c354ddfd1" providerId="LiveId" clId="{372BC8C5-AA9D-4B2E-909C-C09F68E6FA9D}" dt="2021-02-20T05:45:03.164" v="1" actId="729"/>
        <pc:sldMkLst>
          <pc:docMk/>
          <pc:sldMk cId="0" sldId="256"/>
        </pc:sldMkLst>
      </pc:sldChg>
      <pc:sldChg chg="mod modShow">
        <pc:chgData name="Brett Wortzman" userId="f28ab72c354ddfd1" providerId="LiveId" clId="{372BC8C5-AA9D-4B2E-909C-C09F68E6FA9D}" dt="2021-02-20T05:45:03.164" v="1" actId="729"/>
        <pc:sldMkLst>
          <pc:docMk/>
          <pc:sldMk cId="0" sldId="257"/>
        </pc:sldMkLst>
      </pc:sldChg>
      <pc:sldChg chg="mod modShow">
        <pc:chgData name="Brett Wortzman" userId="f28ab72c354ddfd1" providerId="LiveId" clId="{372BC8C5-AA9D-4B2E-909C-C09F68E6FA9D}" dt="2021-02-20T05:45:03.164" v="1" actId="729"/>
        <pc:sldMkLst>
          <pc:docMk/>
          <pc:sldMk cId="0" sldId="258"/>
        </pc:sldMkLst>
      </pc:sldChg>
      <pc:sldChg chg="mod modShow">
        <pc:chgData name="Brett Wortzman" userId="f28ab72c354ddfd1" providerId="LiveId" clId="{372BC8C5-AA9D-4B2E-909C-C09F68E6FA9D}" dt="2021-02-20T05:45:03.164" v="1" actId="729"/>
        <pc:sldMkLst>
          <pc:docMk/>
          <pc:sldMk cId="0" sldId="259"/>
        </pc:sldMkLst>
      </pc:sldChg>
      <pc:sldChg chg="mod modShow">
        <pc:chgData name="Brett Wortzman" userId="f28ab72c354ddfd1" providerId="LiveId" clId="{372BC8C5-AA9D-4B2E-909C-C09F68E6FA9D}" dt="2021-02-20T05:45:03.164" v="1" actId="729"/>
        <pc:sldMkLst>
          <pc:docMk/>
          <pc:sldMk cId="0" sldId="260"/>
        </pc:sldMkLst>
      </pc:sldChg>
      <pc:sldChg chg="mod modShow">
        <pc:chgData name="Brett Wortzman" userId="f28ab72c354ddfd1" providerId="LiveId" clId="{372BC8C5-AA9D-4B2E-909C-C09F68E6FA9D}" dt="2021-02-20T05:45:03.164" v="1" actId="729"/>
        <pc:sldMkLst>
          <pc:docMk/>
          <pc:sldMk cId="0" sldId="261"/>
        </pc:sldMkLst>
      </pc:sldChg>
      <pc:sldChg chg="mod modShow">
        <pc:chgData name="Brett Wortzman" userId="f28ab72c354ddfd1" providerId="LiveId" clId="{372BC8C5-AA9D-4B2E-909C-C09F68E6FA9D}" dt="2021-02-20T05:45:03.164" v="1" actId="729"/>
        <pc:sldMkLst>
          <pc:docMk/>
          <pc:sldMk cId="0" sldId="262"/>
        </pc:sldMkLst>
      </pc:sldChg>
      <pc:sldChg chg="mod modShow">
        <pc:chgData name="Brett Wortzman" userId="f28ab72c354ddfd1" providerId="LiveId" clId="{372BC8C5-AA9D-4B2E-909C-C09F68E6FA9D}" dt="2021-02-20T05:45:03.164" v="1" actId="729"/>
        <pc:sldMkLst>
          <pc:docMk/>
          <pc:sldMk cId="0" sldId="263"/>
        </pc:sldMkLst>
      </pc:sldChg>
      <pc:sldChg chg="mod modShow">
        <pc:chgData name="Brett Wortzman" userId="f28ab72c354ddfd1" providerId="LiveId" clId="{372BC8C5-AA9D-4B2E-909C-C09F68E6FA9D}" dt="2021-02-20T05:45:03.164" v="1" actId="729"/>
        <pc:sldMkLst>
          <pc:docMk/>
          <pc:sldMk cId="0" sldId="264"/>
        </pc:sldMkLst>
      </pc:sldChg>
      <pc:sldChg chg="mod modShow">
        <pc:chgData name="Brett Wortzman" userId="f28ab72c354ddfd1" providerId="LiveId" clId="{372BC8C5-AA9D-4B2E-909C-C09F68E6FA9D}" dt="2021-02-20T05:45:03.164" v="1" actId="729"/>
        <pc:sldMkLst>
          <pc:docMk/>
          <pc:sldMk cId="0" sldId="265"/>
        </pc:sldMkLst>
      </pc:sldChg>
      <pc:sldChg chg="mod modShow">
        <pc:chgData name="Brett Wortzman" userId="f28ab72c354ddfd1" providerId="LiveId" clId="{372BC8C5-AA9D-4B2E-909C-C09F68E6FA9D}" dt="2021-02-20T05:45:03.164" v="1" actId="729"/>
        <pc:sldMkLst>
          <pc:docMk/>
          <pc:sldMk cId="0" sldId="266"/>
        </pc:sldMkLst>
      </pc:sldChg>
      <pc:sldChg chg="mod modShow">
        <pc:chgData name="Brett Wortzman" userId="f28ab72c354ddfd1" providerId="LiveId" clId="{372BC8C5-AA9D-4B2E-909C-C09F68E6FA9D}" dt="2021-02-20T05:45:03.164" v="1" actId="729"/>
        <pc:sldMkLst>
          <pc:docMk/>
          <pc:sldMk cId="0" sldId="267"/>
        </pc:sldMkLst>
      </pc:sldChg>
      <pc:sldChg chg="mod modShow">
        <pc:chgData name="Brett Wortzman" userId="f28ab72c354ddfd1" providerId="LiveId" clId="{372BC8C5-AA9D-4B2E-909C-C09F68E6FA9D}" dt="2021-02-20T05:45:03.164" v="1" actId="729"/>
        <pc:sldMkLst>
          <pc:docMk/>
          <pc:sldMk cId="0" sldId="268"/>
        </pc:sldMkLst>
      </pc:sldChg>
      <pc:sldChg chg="mod modShow">
        <pc:chgData name="Brett Wortzman" userId="f28ab72c354ddfd1" providerId="LiveId" clId="{372BC8C5-AA9D-4B2E-909C-C09F68E6FA9D}" dt="2021-02-20T05:45:03.164" v="1" actId="729"/>
        <pc:sldMkLst>
          <pc:docMk/>
          <pc:sldMk cId="0" sldId="269"/>
        </pc:sldMkLst>
      </pc:sldChg>
      <pc:sldChg chg="mod modShow">
        <pc:chgData name="Brett Wortzman" userId="f28ab72c354ddfd1" providerId="LiveId" clId="{372BC8C5-AA9D-4B2E-909C-C09F68E6FA9D}" dt="2021-02-20T05:45:03.164" v="1" actId="729"/>
        <pc:sldMkLst>
          <pc:docMk/>
          <pc:sldMk cId="0" sldId="270"/>
        </pc:sldMkLst>
      </pc:sldChg>
      <pc:sldChg chg="mod modShow">
        <pc:chgData name="Brett Wortzman" userId="f28ab72c354ddfd1" providerId="LiveId" clId="{372BC8C5-AA9D-4B2E-909C-C09F68E6FA9D}" dt="2021-02-20T05:45:03.164" v="1" actId="729"/>
        <pc:sldMkLst>
          <pc:docMk/>
          <pc:sldMk cId="0" sldId="271"/>
        </pc:sldMkLst>
      </pc:sldChg>
      <pc:sldChg chg="mod modShow">
        <pc:chgData name="Brett Wortzman" userId="f28ab72c354ddfd1" providerId="LiveId" clId="{372BC8C5-AA9D-4B2E-909C-C09F68E6FA9D}" dt="2021-02-20T05:45:03.164" v="1" actId="729"/>
        <pc:sldMkLst>
          <pc:docMk/>
          <pc:sldMk cId="0" sldId="272"/>
        </pc:sldMkLst>
      </pc:sldChg>
      <pc:sldChg chg="mod modShow">
        <pc:chgData name="Brett Wortzman" userId="f28ab72c354ddfd1" providerId="LiveId" clId="{372BC8C5-AA9D-4B2E-909C-C09F68E6FA9D}" dt="2021-02-20T05:45:03.164" v="1" actId="729"/>
        <pc:sldMkLst>
          <pc:docMk/>
          <pc:sldMk cId="0" sldId="273"/>
        </pc:sldMkLst>
      </pc:sldChg>
      <pc:sldChg chg="mod modShow">
        <pc:chgData name="Brett Wortzman" userId="f28ab72c354ddfd1" providerId="LiveId" clId="{372BC8C5-AA9D-4B2E-909C-C09F68E6FA9D}" dt="2021-02-20T05:45:03.164" v="1" actId="729"/>
        <pc:sldMkLst>
          <pc:docMk/>
          <pc:sldMk cId="0" sldId="274"/>
        </pc:sldMkLst>
      </pc:sldChg>
      <pc:sldChg chg="mod modShow">
        <pc:chgData name="Brett Wortzman" userId="f28ab72c354ddfd1" providerId="LiveId" clId="{372BC8C5-AA9D-4B2E-909C-C09F68E6FA9D}" dt="2021-02-20T05:45:03.164" v="1" actId="729"/>
        <pc:sldMkLst>
          <pc:docMk/>
          <pc:sldMk cId="0" sldId="275"/>
        </pc:sldMkLst>
      </pc:sldChg>
      <pc:sldChg chg="mod modShow">
        <pc:chgData name="Brett Wortzman" userId="f28ab72c354ddfd1" providerId="LiveId" clId="{372BC8C5-AA9D-4B2E-909C-C09F68E6FA9D}" dt="2021-02-20T05:45:03.164" v="1" actId="729"/>
        <pc:sldMkLst>
          <pc:docMk/>
          <pc:sldMk cId="0" sldId="277"/>
        </pc:sldMkLst>
      </pc:sldChg>
      <pc:sldChg chg="mod modShow">
        <pc:chgData name="Brett Wortzman" userId="f28ab72c354ddfd1" providerId="LiveId" clId="{372BC8C5-AA9D-4B2E-909C-C09F68E6FA9D}" dt="2021-02-20T05:45:03.164" v="1" actId="729"/>
        <pc:sldMkLst>
          <pc:docMk/>
          <pc:sldMk cId="0" sldId="278"/>
        </pc:sldMkLst>
      </pc:sldChg>
      <pc:sldChg chg="mod modShow">
        <pc:chgData name="Brett Wortzman" userId="f28ab72c354ddfd1" providerId="LiveId" clId="{372BC8C5-AA9D-4B2E-909C-C09F68E6FA9D}" dt="2021-02-20T05:45:03.164" v="1" actId="729"/>
        <pc:sldMkLst>
          <pc:docMk/>
          <pc:sldMk cId="234623958" sldId="280"/>
        </pc:sldMkLst>
      </pc:sldChg>
      <pc:sldChg chg="mod modShow">
        <pc:chgData name="Brett Wortzman" userId="f28ab72c354ddfd1" providerId="LiveId" clId="{372BC8C5-AA9D-4B2E-909C-C09F68E6FA9D}" dt="2021-02-20T05:45:03.164" v="1" actId="729"/>
        <pc:sldMkLst>
          <pc:docMk/>
          <pc:sldMk cId="1669526339" sldId="281"/>
        </pc:sldMkLst>
      </pc:sldChg>
    </pc:docChg>
  </pc:docChgLst>
  <pc:docChgLst>
    <pc:chgData name="Brett Wortzman" userId="f28ab72c354ddfd1" providerId="LiveId" clId="{8A28ABB7-28F2-42C8-8CF7-79CF421FCCDC}"/>
    <pc:docChg chg="modSld">
      <pc:chgData name="Brett Wortzman" userId="f28ab72c354ddfd1" providerId="LiveId" clId="{8A28ABB7-28F2-42C8-8CF7-79CF421FCCDC}" dt="2021-02-19T22:29:33.661" v="1" actId="729"/>
      <pc:docMkLst>
        <pc:docMk/>
      </pc:docMkLst>
      <pc:sldChg chg="mod modShow">
        <pc:chgData name="Brett Wortzman" userId="f28ab72c354ddfd1" providerId="LiveId" clId="{8A28ABB7-28F2-42C8-8CF7-79CF421FCCDC}" dt="2021-02-19T22:29:33.661" v="1" actId="729"/>
        <pc:sldMkLst>
          <pc:docMk/>
          <pc:sldMk cId="0" sldId="258"/>
        </pc:sldMkLst>
      </pc:sldChg>
      <pc:sldChg chg="mod modShow">
        <pc:chgData name="Brett Wortzman" userId="f28ab72c354ddfd1" providerId="LiveId" clId="{8A28ABB7-28F2-42C8-8CF7-79CF421FCCDC}" dt="2021-02-19T20:24:26.335" v="0" actId="729"/>
        <pc:sldMkLst>
          <pc:docMk/>
          <pc:sldMk cId="1669526339" sldId="2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420919-785E-CD40-9151-FE6CF42465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DB699-4CF5-E94F-B743-06EC8E43B5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EF5BAE74-7CDD-434F-9708-57801367FEA1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2416D-938E-CC42-BA5F-B00DCD9421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458B2-13E3-DF48-AF71-89551A9C16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EC922EB7-4BC1-8949-B09C-3C9828F8D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8:0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 2816,'-7'3'1408,"2"-10"256,5 7 1536,0 0-2688,5-6 0,-5 6 128,3-7 128,-3 7-1024,0 0 0,0 0 640,0 0 0,8 0-1152,2 0 0,6 0-640,7-13 0</inkml:trace>
  <inkml:trace contextRef="#ctx0" brushRef="#br0" timeOffset="813.92">99 68 2432,'-8'0'1152,"19"-15"512,-2 12 768,-9 3-2176,2-7 0,-2 7 128,0 0 0,0 0-640,0 0 128,0 0 384,5 0 0,-5 0-640,7 0 128,1-7-896,2 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8:0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34 3072,'-4'0'1536,"4"-20"-128,0 14 1920,0-1-2688,0 7 128,-7 0 128,-5 0 128,-2 7-1792,-2 3 0,9 6-384,3-6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234C92-D7F5-F547-BCB1-1488CE7C86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FA9BA-4707-1144-B600-DC56352AF64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60475AE-DF49-CA44-9A8D-3648B455D76B}" type="datetimeFigureOut">
              <a:rPr lang="en-US" altLang="x-none"/>
              <a:pPr>
                <a:defRPr/>
              </a:pPr>
              <a:t>2/19/2021</a:t>
            </a:fld>
            <a:endParaRPr lang="en-US" alt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899F19E-AD39-E64C-A846-F7F8472D7B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988C265-876B-7C47-9A78-0CF38A4B1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96F9D-B540-064B-9DE7-DFD826A62C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F8AD8-515F-8741-A29C-AA2F71328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29D375E-F716-8B4A-BC1A-566E10CD2C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E97BA21F-AAFD-7143-B0E5-10A78326F3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E48C208D-5F70-D045-B79D-BCFF46ABD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4F1E886A-B913-234A-ADB1-A26925D134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D4EABBF-6BFF-764B-9239-C83C15E09E11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C919FF4C-BF13-D943-937D-230304A65E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CBBEC42-1CC3-934C-A8A8-8EBFC5DDF601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3675AA44-E7C9-D04B-9DAF-780035ED2F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6D0056C-04FD-C14F-BACF-B74FF4D10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What about the case where root is unmodified?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B9631771-9CAD-AD43-BAB6-B4AE36D75EBC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EC2B4F3-304A-B049-80F3-7127A1ED9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BBBFA16-DB85-A746-A4B0-B253FE504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380DB865-484E-3644-BF75-03B9397331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7FCC4E6B-8DD2-0949-B581-71766FC8E4A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11E80DBD-9464-2848-8475-28F136F29E6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942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78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710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319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967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31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23C0B832-6233-DD4B-AC40-D047645B5C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D25C3F47-7397-FC4B-811C-4EA9FCE04D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C584BC65-33E3-0B4B-A374-ED1B11F789F6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3560110-99EA-C04D-BABA-BF00A1A1D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28E1AD6-BC70-B744-86C0-F673326BE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BB31A257-E3CA-7745-8DB7-7726D9FD8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58A9D52F-28EB-9B49-9446-67A44F9AD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47577C0F-7A35-7F4A-8ADA-41525A6EBC7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5A7F8-0165-3B4C-A8BC-0B08DC7276FD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7086D655-E37E-894E-AD22-2A26360016F8}" type="slidenum">
              <a:rPr lang="en-US" altLang="x-none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x-none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62A697C5-CFF3-874F-B4A4-38FE1E131E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</a:t>
            </a:r>
          </a:p>
        </p:txBody>
      </p:sp>
      <p:sp>
        <p:nvSpPr>
          <p:cNvPr id="4098" name="Subtitle 2">
            <a:extLst>
              <a:ext uri="{FF2B5EF4-FFF2-40B4-BE49-F238E27FC236}">
                <a16:creationId xmlns:a16="http://schemas.microsoft.com/office/drawing/2014/main" id="{8CD2578C-CC63-424B-9371-725F6896C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Binary Search Trees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reading: 17.3 – 17.4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B9D81EA3-2150-0940-B1E8-E8419000A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 solution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D3415DB0-311C-7344-B4F8-D8408D697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whether this BST contains the given integer.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boolean contains(int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contains(overallRoot,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private boolean contains(IntTreeNode node, int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(node == null)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false;   </a:t>
            </a: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base case: not found here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(node.data ==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true;    </a:t>
            </a: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base case: found here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if (node.data &gt;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contains(node.left,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   </a:t>
            </a: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root.data &lt; value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contains(node.right,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C6B1EDE0-1B94-EF40-BF00-37C2862CA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Adding to a BST</a:t>
            </a:r>
          </a:p>
        </p:txBody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146F797F-CC5F-E24F-8012-32ECF6ED0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Suppose we want to add new values to the BST below.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Where should the value 14 be added?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Where should 3 be added?  7?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If the tree is empty, where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should a new value be added?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the general algorithm?</a:t>
            </a:r>
          </a:p>
        </p:txBody>
      </p:sp>
      <p:grpSp>
        <p:nvGrpSpPr>
          <p:cNvPr id="11267" name="Group 4">
            <a:extLst>
              <a:ext uri="{FF2B5EF4-FFF2-40B4-BE49-F238E27FC236}">
                <a16:creationId xmlns:a16="http://schemas.microsoft.com/office/drawing/2014/main" id="{5616DD48-60B6-FE46-BFCA-7B53A8317AAE}"/>
              </a:ext>
            </a:extLst>
          </p:cNvPr>
          <p:cNvGrpSpPr>
            <a:grpSpLocks/>
          </p:cNvGrpSpPr>
          <p:nvPr/>
        </p:nvGrpSpPr>
        <p:grpSpPr bwMode="auto">
          <a:xfrm>
            <a:off x="5211763" y="2524125"/>
            <a:ext cx="3581400" cy="4033838"/>
            <a:chOff x="3408" y="1152"/>
            <a:chExt cx="2256" cy="2541"/>
          </a:xfrm>
        </p:grpSpPr>
        <p:sp>
          <p:nvSpPr>
            <p:cNvPr id="370693" name="Oval 5">
              <a:extLst>
                <a:ext uri="{FF2B5EF4-FFF2-40B4-BE49-F238E27FC236}">
                  <a16:creationId xmlns:a16="http://schemas.microsoft.com/office/drawing/2014/main" id="{01C5C675-DA7B-C446-B7C2-E274AE4731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02" y="2287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19</a:t>
              </a:r>
            </a:p>
          </p:txBody>
        </p:sp>
        <p:sp>
          <p:nvSpPr>
            <p:cNvPr id="370694" name="Oval 6">
              <a:extLst>
                <a:ext uri="{FF2B5EF4-FFF2-40B4-BE49-F238E27FC236}">
                  <a16:creationId xmlns:a16="http://schemas.microsoft.com/office/drawing/2014/main" id="{F70AA074-A295-7549-BBD6-5189EE50CA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67" y="2287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10</a:t>
              </a:r>
            </a:p>
          </p:txBody>
        </p:sp>
        <p:sp>
          <p:nvSpPr>
            <p:cNvPr id="370695" name="Oval 7">
              <a:extLst>
                <a:ext uri="{FF2B5EF4-FFF2-40B4-BE49-F238E27FC236}">
                  <a16:creationId xmlns:a16="http://schemas.microsoft.com/office/drawing/2014/main" id="{533D1E31-FBD1-1D4F-A133-7039E2E6CE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29" y="1686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11</a:t>
              </a:r>
            </a:p>
          </p:txBody>
        </p:sp>
        <p:sp>
          <p:nvSpPr>
            <p:cNvPr id="370696" name="Oval 8">
              <a:extLst>
                <a:ext uri="{FF2B5EF4-FFF2-40B4-BE49-F238E27FC236}">
                  <a16:creationId xmlns:a16="http://schemas.microsoft.com/office/drawing/2014/main" id="{52CE2DE7-A56F-5A41-BD8E-E805717B79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6" y="1686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5</a:t>
              </a:r>
            </a:p>
          </p:txBody>
        </p:sp>
        <p:sp>
          <p:nvSpPr>
            <p:cNvPr id="370697" name="Oval 9">
              <a:extLst>
                <a:ext uri="{FF2B5EF4-FFF2-40B4-BE49-F238E27FC236}">
                  <a16:creationId xmlns:a16="http://schemas.microsoft.com/office/drawing/2014/main" id="{39649316-F0D3-E643-B3F5-87FEB64D783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48" y="1152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</a:t>
              </a:r>
            </a:p>
          </p:txBody>
        </p:sp>
        <p:cxnSp>
          <p:nvCxnSpPr>
            <p:cNvPr id="11275" name="AutoShape 10">
              <a:extLst>
                <a:ext uri="{FF2B5EF4-FFF2-40B4-BE49-F238E27FC236}">
                  <a16:creationId xmlns:a16="http://schemas.microsoft.com/office/drawing/2014/main" id="{A04059F1-B58D-324C-BE4E-E55374848826}"/>
                </a:ext>
              </a:extLst>
            </p:cNvPr>
            <p:cNvCxnSpPr>
              <a:cxnSpLocks noChangeShapeType="1"/>
              <a:stCxn id="370697" idx="3"/>
              <a:endCxn id="370696" idx="0"/>
            </p:cNvCxnSpPr>
            <p:nvPr/>
          </p:nvCxnSpPr>
          <p:spPr bwMode="auto">
            <a:xfrm flipH="1">
              <a:off x="3828" y="1454"/>
              <a:ext cx="467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6" name="AutoShape 11">
              <a:extLst>
                <a:ext uri="{FF2B5EF4-FFF2-40B4-BE49-F238E27FC236}">
                  <a16:creationId xmlns:a16="http://schemas.microsoft.com/office/drawing/2014/main" id="{0029301E-4B5F-2748-A428-617CDE967EF0}"/>
                </a:ext>
              </a:extLst>
            </p:cNvPr>
            <p:cNvCxnSpPr>
              <a:cxnSpLocks noChangeShapeType="1"/>
              <a:stCxn id="370697" idx="5"/>
              <a:endCxn id="370695" idx="0"/>
            </p:cNvCxnSpPr>
            <p:nvPr/>
          </p:nvCxnSpPr>
          <p:spPr bwMode="auto">
            <a:xfrm>
              <a:off x="4523" y="1454"/>
              <a:ext cx="467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7" name="AutoShape 12">
              <a:extLst>
                <a:ext uri="{FF2B5EF4-FFF2-40B4-BE49-F238E27FC236}">
                  <a16:creationId xmlns:a16="http://schemas.microsoft.com/office/drawing/2014/main" id="{982DBF16-F034-2F4A-9251-8FA82B508D68}"/>
                </a:ext>
              </a:extLst>
            </p:cNvPr>
            <p:cNvCxnSpPr>
              <a:cxnSpLocks noChangeShapeType="1"/>
              <a:stCxn id="370695" idx="3"/>
              <a:endCxn id="370694" idx="0"/>
            </p:cNvCxnSpPr>
            <p:nvPr/>
          </p:nvCxnSpPr>
          <p:spPr bwMode="auto">
            <a:xfrm flipH="1">
              <a:off x="4729" y="1983"/>
              <a:ext cx="147" cy="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8" name="AutoShape 13">
              <a:extLst>
                <a:ext uri="{FF2B5EF4-FFF2-40B4-BE49-F238E27FC236}">
                  <a16:creationId xmlns:a16="http://schemas.microsoft.com/office/drawing/2014/main" id="{02F26677-CA28-3444-9C08-AECD92BA9274}"/>
                </a:ext>
              </a:extLst>
            </p:cNvPr>
            <p:cNvCxnSpPr>
              <a:cxnSpLocks noChangeShapeType="1"/>
              <a:stCxn id="370695" idx="5"/>
              <a:endCxn id="370693" idx="0"/>
            </p:cNvCxnSpPr>
            <p:nvPr/>
          </p:nvCxnSpPr>
          <p:spPr bwMode="auto">
            <a:xfrm>
              <a:off x="5105" y="1983"/>
              <a:ext cx="158" cy="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0702" name="Oval 14">
              <a:extLst>
                <a:ext uri="{FF2B5EF4-FFF2-40B4-BE49-F238E27FC236}">
                  <a16:creationId xmlns:a16="http://schemas.microsoft.com/office/drawing/2014/main" id="{CD18A82E-EF30-2E49-8018-D4DA29BD2A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00" y="2812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</a:t>
              </a:r>
            </a:p>
          </p:txBody>
        </p:sp>
        <p:sp>
          <p:nvSpPr>
            <p:cNvPr id="370703" name="Oval 15">
              <a:extLst>
                <a:ext uri="{FF2B5EF4-FFF2-40B4-BE49-F238E27FC236}">
                  <a16:creationId xmlns:a16="http://schemas.microsoft.com/office/drawing/2014/main" id="{5A770FC2-DE9D-994A-A4FD-DA75DD764E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08" y="2287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</a:t>
              </a:r>
            </a:p>
          </p:txBody>
        </p:sp>
        <p:cxnSp>
          <p:nvCxnSpPr>
            <p:cNvPr id="11281" name="AutoShape 16">
              <a:extLst>
                <a:ext uri="{FF2B5EF4-FFF2-40B4-BE49-F238E27FC236}">
                  <a16:creationId xmlns:a16="http://schemas.microsoft.com/office/drawing/2014/main" id="{E28BCDE9-2B13-1045-ABF5-875B263D27AA}"/>
                </a:ext>
              </a:extLst>
            </p:cNvPr>
            <p:cNvCxnSpPr>
              <a:cxnSpLocks noChangeShapeType="1"/>
              <a:stCxn id="370696" idx="3"/>
              <a:endCxn id="370703" idx="0"/>
            </p:cNvCxnSpPr>
            <p:nvPr/>
          </p:nvCxnSpPr>
          <p:spPr bwMode="auto">
            <a:xfrm flipH="1">
              <a:off x="3570" y="1987"/>
              <a:ext cx="144" cy="2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2" name="AutoShape 17">
              <a:extLst>
                <a:ext uri="{FF2B5EF4-FFF2-40B4-BE49-F238E27FC236}">
                  <a16:creationId xmlns:a16="http://schemas.microsoft.com/office/drawing/2014/main" id="{ACD7A1EC-C7F5-9C46-8A2E-04C2EC0F0941}"/>
                </a:ext>
              </a:extLst>
            </p:cNvPr>
            <p:cNvCxnSpPr>
              <a:cxnSpLocks noChangeShapeType="1"/>
              <a:stCxn id="370703" idx="5"/>
              <a:endCxn id="370702" idx="0"/>
            </p:cNvCxnSpPr>
            <p:nvPr/>
          </p:nvCxnSpPr>
          <p:spPr bwMode="auto">
            <a:xfrm>
              <a:off x="3684" y="2583"/>
              <a:ext cx="78" cy="2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0706" name="Oval 18">
              <a:extLst>
                <a:ext uri="{FF2B5EF4-FFF2-40B4-BE49-F238E27FC236}">
                  <a16:creationId xmlns:a16="http://schemas.microsoft.com/office/drawing/2014/main" id="{31322B4B-2B2C-C946-84FA-09A4B288067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49" y="2304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7</a:t>
              </a:r>
            </a:p>
          </p:txBody>
        </p:sp>
        <p:cxnSp>
          <p:nvCxnSpPr>
            <p:cNvPr id="11284" name="AutoShape 19">
              <a:extLst>
                <a:ext uri="{FF2B5EF4-FFF2-40B4-BE49-F238E27FC236}">
                  <a16:creationId xmlns:a16="http://schemas.microsoft.com/office/drawing/2014/main" id="{E4CB9C25-58BF-A64C-9367-ACAF4E73745C}"/>
                </a:ext>
              </a:extLst>
            </p:cNvPr>
            <p:cNvCxnSpPr>
              <a:cxnSpLocks noChangeShapeType="1"/>
              <a:stCxn id="370696" idx="5"/>
              <a:endCxn id="370706" idx="0"/>
            </p:cNvCxnSpPr>
            <p:nvPr/>
          </p:nvCxnSpPr>
          <p:spPr bwMode="auto">
            <a:xfrm>
              <a:off x="3943" y="1982"/>
              <a:ext cx="168" cy="3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0708" name="Oval 20">
              <a:extLst>
                <a:ext uri="{FF2B5EF4-FFF2-40B4-BE49-F238E27FC236}">
                  <a16:creationId xmlns:a16="http://schemas.microsoft.com/office/drawing/2014/main" id="{463CCBCB-E84E-F44C-96C7-DC2DD5D7A93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42" y="2832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25</a:t>
              </a:r>
            </a:p>
          </p:txBody>
        </p:sp>
        <p:cxnSp>
          <p:nvCxnSpPr>
            <p:cNvPr id="11286" name="AutoShape 21">
              <a:extLst>
                <a:ext uri="{FF2B5EF4-FFF2-40B4-BE49-F238E27FC236}">
                  <a16:creationId xmlns:a16="http://schemas.microsoft.com/office/drawing/2014/main" id="{62C979CB-CF1B-7448-9193-95A490610C6E}"/>
                </a:ext>
              </a:extLst>
            </p:cNvPr>
            <p:cNvCxnSpPr>
              <a:cxnSpLocks noChangeShapeType="1"/>
              <a:stCxn id="370693" idx="5"/>
              <a:endCxn id="370708" idx="0"/>
            </p:cNvCxnSpPr>
            <p:nvPr/>
          </p:nvCxnSpPr>
          <p:spPr bwMode="auto">
            <a:xfrm>
              <a:off x="5377" y="2583"/>
              <a:ext cx="126" cy="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0710" name="Oval 22">
              <a:extLst>
                <a:ext uri="{FF2B5EF4-FFF2-40B4-BE49-F238E27FC236}">
                  <a16:creationId xmlns:a16="http://schemas.microsoft.com/office/drawing/2014/main" id="{A346B7A1-8C85-3549-96A3-648D84E44B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02" y="3360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22</a:t>
              </a:r>
            </a:p>
          </p:txBody>
        </p:sp>
        <p:cxnSp>
          <p:nvCxnSpPr>
            <p:cNvPr id="11288" name="AutoShape 23">
              <a:extLst>
                <a:ext uri="{FF2B5EF4-FFF2-40B4-BE49-F238E27FC236}">
                  <a16:creationId xmlns:a16="http://schemas.microsoft.com/office/drawing/2014/main" id="{942AE3EB-10C7-E242-8F9E-713E61DBEF17}"/>
                </a:ext>
              </a:extLst>
            </p:cNvPr>
            <p:cNvCxnSpPr>
              <a:cxnSpLocks noChangeShapeType="1"/>
              <a:stCxn id="370708" idx="3"/>
              <a:endCxn id="370710" idx="0"/>
            </p:cNvCxnSpPr>
            <p:nvPr/>
          </p:nvCxnSpPr>
          <p:spPr bwMode="auto">
            <a:xfrm flipH="1">
              <a:off x="5263" y="3128"/>
              <a:ext cx="126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70712" name="Text Box 24">
            <a:extLst>
              <a:ext uri="{FF2B5EF4-FFF2-40B4-BE49-F238E27FC236}">
                <a16:creationId xmlns:a16="http://schemas.microsoft.com/office/drawing/2014/main" id="{83CE4BF8-B4DD-C447-83FA-AE8E931E4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963" y="1914525"/>
            <a:ext cx="1458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overall root</a:t>
            </a:r>
          </a:p>
        </p:txBody>
      </p:sp>
      <p:cxnSp>
        <p:nvCxnSpPr>
          <p:cNvPr id="11269" name="AutoShape 25">
            <a:extLst>
              <a:ext uri="{FF2B5EF4-FFF2-40B4-BE49-F238E27FC236}">
                <a16:creationId xmlns:a16="http://schemas.microsoft.com/office/drawing/2014/main" id="{A9D7DE2C-43B6-8A4E-BD3C-E6A1610FD55B}"/>
              </a:ext>
            </a:extLst>
          </p:cNvPr>
          <p:cNvCxnSpPr>
            <a:cxnSpLocks noChangeShapeType="1"/>
            <a:stCxn id="370712" idx="2"/>
          </p:cNvCxnSpPr>
          <p:nvPr/>
        </p:nvCxnSpPr>
        <p:spPr bwMode="auto">
          <a:xfrm>
            <a:off x="6780213" y="2311400"/>
            <a:ext cx="1587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0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A4DB8AA4-1E06-0E4F-BA95-4243F4DA6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Adding exercise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0CE68540-FB49-A647-8E76-B35E3753B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Draw what a binary search tree would look like if the following values were added to an initially empty tree in this order: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50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20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75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98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80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31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150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39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23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11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77</a:t>
            </a:r>
          </a:p>
        </p:txBody>
      </p:sp>
      <p:sp>
        <p:nvSpPr>
          <p:cNvPr id="381961" name="Oval 9">
            <a:extLst>
              <a:ext uri="{FF2B5EF4-FFF2-40B4-BE49-F238E27FC236}">
                <a16:creationId xmlns:a16="http://schemas.microsoft.com/office/drawing/2014/main" id="{C36AAF88-4783-134A-A1E4-49005596C2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05300" y="2362200"/>
            <a:ext cx="511175" cy="528638"/>
          </a:xfrm>
          <a:prstGeom prst="ellipse">
            <a:avLst/>
          </a:prstGeom>
          <a:gradFill rotWithShape="1">
            <a:gsLst>
              <a:gs pos="0">
                <a:srgbClr val="E1F2F3"/>
              </a:gs>
              <a:gs pos="100000">
                <a:srgbClr val="E1F2F3">
                  <a:gamma/>
                  <a:shade val="72157"/>
                  <a:invGamma/>
                </a:srgbClr>
              </a:gs>
            </a:gsLst>
            <a:lin ang="27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atin typeface="Tahoma" charset="0"/>
                <a:ea typeface="+mn-ea"/>
              </a:rPr>
              <a:t>50</a:t>
            </a:r>
          </a:p>
        </p:txBody>
      </p:sp>
      <p:grpSp>
        <p:nvGrpSpPr>
          <p:cNvPr id="381981" name="Group 29">
            <a:extLst>
              <a:ext uri="{FF2B5EF4-FFF2-40B4-BE49-F238E27FC236}">
                <a16:creationId xmlns:a16="http://schemas.microsoft.com/office/drawing/2014/main" id="{D0FA737D-964E-B04B-B3C4-F257D76A8AA2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2832100"/>
            <a:ext cx="1257300" cy="906463"/>
            <a:chOff x="1967" y="1784"/>
            <a:chExt cx="792" cy="571"/>
          </a:xfrm>
        </p:grpSpPr>
        <p:sp>
          <p:nvSpPr>
            <p:cNvPr id="381960" name="Oval 8">
              <a:extLst>
                <a:ext uri="{FF2B5EF4-FFF2-40B4-BE49-F238E27FC236}">
                  <a16:creationId xmlns:a16="http://schemas.microsoft.com/office/drawing/2014/main" id="{D3A66041-B022-D04D-BF91-E62E34DE40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2022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20</a:t>
              </a:r>
            </a:p>
          </p:txBody>
        </p:sp>
        <p:cxnSp>
          <p:nvCxnSpPr>
            <p:cNvPr id="12321" name="AutoShape 10">
              <a:extLst>
                <a:ext uri="{FF2B5EF4-FFF2-40B4-BE49-F238E27FC236}">
                  <a16:creationId xmlns:a16="http://schemas.microsoft.com/office/drawing/2014/main" id="{47CB5DC0-7FB6-4F4F-A8E4-40B7B368D193}"/>
                </a:ext>
              </a:extLst>
            </p:cNvPr>
            <p:cNvCxnSpPr>
              <a:cxnSpLocks noChangeShapeType="1"/>
              <a:stCxn id="381961" idx="3"/>
              <a:endCxn id="381960" idx="0"/>
            </p:cNvCxnSpPr>
            <p:nvPr/>
          </p:nvCxnSpPr>
          <p:spPr bwMode="auto">
            <a:xfrm flipH="1">
              <a:off x="2129" y="1784"/>
              <a:ext cx="630" cy="2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82" name="Group 30">
            <a:extLst>
              <a:ext uri="{FF2B5EF4-FFF2-40B4-BE49-F238E27FC236}">
                <a16:creationId xmlns:a16="http://schemas.microsoft.com/office/drawing/2014/main" id="{237F576D-42C1-C641-B81D-E51603E782EA}"/>
              </a:ext>
            </a:extLst>
          </p:cNvPr>
          <p:cNvGrpSpPr>
            <a:grpSpLocks/>
          </p:cNvGrpSpPr>
          <p:nvPr/>
        </p:nvGrpSpPr>
        <p:grpSpPr bwMode="auto">
          <a:xfrm>
            <a:off x="4741863" y="2832100"/>
            <a:ext cx="1125537" cy="906463"/>
            <a:chOff x="2987" y="1784"/>
            <a:chExt cx="709" cy="571"/>
          </a:xfrm>
        </p:grpSpPr>
        <p:sp>
          <p:nvSpPr>
            <p:cNvPr id="381959" name="Oval 7">
              <a:extLst>
                <a:ext uri="{FF2B5EF4-FFF2-40B4-BE49-F238E27FC236}">
                  <a16:creationId xmlns:a16="http://schemas.microsoft.com/office/drawing/2014/main" id="{CE6C844F-0051-4841-8030-718ECD45CD7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73" y="2022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75</a:t>
              </a:r>
            </a:p>
          </p:txBody>
        </p:sp>
        <p:cxnSp>
          <p:nvCxnSpPr>
            <p:cNvPr id="12319" name="AutoShape 11">
              <a:extLst>
                <a:ext uri="{FF2B5EF4-FFF2-40B4-BE49-F238E27FC236}">
                  <a16:creationId xmlns:a16="http://schemas.microsoft.com/office/drawing/2014/main" id="{0815F86D-647F-494E-BBC1-EA12157BD9B5}"/>
                </a:ext>
              </a:extLst>
            </p:cNvPr>
            <p:cNvCxnSpPr>
              <a:cxnSpLocks noChangeShapeType="1"/>
              <a:stCxn id="381961" idx="5"/>
              <a:endCxn id="381959" idx="0"/>
            </p:cNvCxnSpPr>
            <p:nvPr/>
          </p:nvCxnSpPr>
          <p:spPr bwMode="auto">
            <a:xfrm>
              <a:off x="2987" y="1784"/>
              <a:ext cx="548" cy="2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84" name="Group 32">
            <a:extLst>
              <a:ext uri="{FF2B5EF4-FFF2-40B4-BE49-F238E27FC236}">
                <a16:creationId xmlns:a16="http://schemas.microsoft.com/office/drawing/2014/main" id="{FB06C20E-6418-4D49-8C57-77C42731CD98}"/>
              </a:ext>
            </a:extLst>
          </p:cNvPr>
          <p:cNvGrpSpPr>
            <a:grpSpLocks/>
          </p:cNvGrpSpPr>
          <p:nvPr/>
        </p:nvGrpSpPr>
        <p:grpSpPr bwMode="auto">
          <a:xfrm>
            <a:off x="5964238" y="4633913"/>
            <a:ext cx="533400" cy="923925"/>
            <a:chOff x="3757" y="2919"/>
            <a:chExt cx="336" cy="582"/>
          </a:xfrm>
        </p:grpSpPr>
        <p:sp>
          <p:nvSpPr>
            <p:cNvPr id="381958" name="Oval 6">
              <a:extLst>
                <a:ext uri="{FF2B5EF4-FFF2-40B4-BE49-F238E27FC236}">
                  <a16:creationId xmlns:a16="http://schemas.microsoft.com/office/drawing/2014/main" id="{A5856868-8604-5A48-9D7D-F42FE5F5F9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7" y="3168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80</a:t>
              </a:r>
            </a:p>
          </p:txBody>
        </p:sp>
        <p:cxnSp>
          <p:nvCxnSpPr>
            <p:cNvPr id="12317" name="AutoShape 12">
              <a:extLst>
                <a:ext uri="{FF2B5EF4-FFF2-40B4-BE49-F238E27FC236}">
                  <a16:creationId xmlns:a16="http://schemas.microsoft.com/office/drawing/2014/main" id="{31309C08-BF3E-4F48-8233-65DB824927B9}"/>
                </a:ext>
              </a:extLst>
            </p:cNvPr>
            <p:cNvCxnSpPr>
              <a:cxnSpLocks noChangeShapeType="1"/>
              <a:stCxn id="381957" idx="3"/>
              <a:endCxn id="381958" idx="0"/>
            </p:cNvCxnSpPr>
            <p:nvPr/>
          </p:nvCxnSpPr>
          <p:spPr bwMode="auto">
            <a:xfrm flipH="1">
              <a:off x="3919" y="2919"/>
              <a:ext cx="174" cy="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83" name="Group 31">
            <a:extLst>
              <a:ext uri="{FF2B5EF4-FFF2-40B4-BE49-F238E27FC236}">
                <a16:creationId xmlns:a16="http://schemas.microsoft.com/office/drawing/2014/main" id="{616333C2-151F-EA4E-871B-4828E6DF0FEB}"/>
              </a:ext>
            </a:extLst>
          </p:cNvPr>
          <p:cNvGrpSpPr>
            <a:grpSpLocks/>
          </p:cNvGrpSpPr>
          <p:nvPr/>
        </p:nvGrpSpPr>
        <p:grpSpPr bwMode="auto">
          <a:xfrm>
            <a:off x="5792788" y="3679825"/>
            <a:ext cx="1141412" cy="1012825"/>
            <a:chOff x="3649" y="2318"/>
            <a:chExt cx="719" cy="638"/>
          </a:xfrm>
        </p:grpSpPr>
        <p:sp>
          <p:nvSpPr>
            <p:cNvPr id="381957" name="Oval 5">
              <a:extLst>
                <a:ext uri="{FF2B5EF4-FFF2-40B4-BE49-F238E27FC236}">
                  <a16:creationId xmlns:a16="http://schemas.microsoft.com/office/drawing/2014/main" id="{9A8F0853-CF5E-E14F-AD23-C958AB379FF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46" y="2623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98</a:t>
              </a:r>
            </a:p>
          </p:txBody>
        </p:sp>
        <p:cxnSp>
          <p:nvCxnSpPr>
            <p:cNvPr id="12315" name="AutoShape 13">
              <a:extLst>
                <a:ext uri="{FF2B5EF4-FFF2-40B4-BE49-F238E27FC236}">
                  <a16:creationId xmlns:a16="http://schemas.microsoft.com/office/drawing/2014/main" id="{EE828496-E4BB-664E-BAC5-E7ED872F1596}"/>
                </a:ext>
              </a:extLst>
            </p:cNvPr>
            <p:cNvCxnSpPr>
              <a:cxnSpLocks noChangeShapeType="1"/>
              <a:stCxn id="381959" idx="5"/>
              <a:endCxn id="381957" idx="0"/>
            </p:cNvCxnSpPr>
            <p:nvPr/>
          </p:nvCxnSpPr>
          <p:spPr bwMode="auto">
            <a:xfrm>
              <a:off x="3649" y="2318"/>
              <a:ext cx="558" cy="2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89" name="Group 37">
            <a:extLst>
              <a:ext uri="{FF2B5EF4-FFF2-40B4-BE49-F238E27FC236}">
                <a16:creationId xmlns:a16="http://schemas.microsoft.com/office/drawing/2014/main" id="{9C442642-69D1-D848-8699-948F11FAD12C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679825"/>
            <a:ext cx="606425" cy="1012825"/>
            <a:chOff x="1632" y="2318"/>
            <a:chExt cx="382" cy="638"/>
          </a:xfrm>
        </p:grpSpPr>
        <p:sp>
          <p:nvSpPr>
            <p:cNvPr id="381967" name="Oval 15">
              <a:extLst>
                <a:ext uri="{FF2B5EF4-FFF2-40B4-BE49-F238E27FC236}">
                  <a16:creationId xmlns:a16="http://schemas.microsoft.com/office/drawing/2014/main" id="{0E99BD97-0771-394D-9E54-3218A9BC06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32" y="2623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11</a:t>
              </a:r>
            </a:p>
          </p:txBody>
        </p:sp>
        <p:cxnSp>
          <p:nvCxnSpPr>
            <p:cNvPr id="12313" name="AutoShape 16">
              <a:extLst>
                <a:ext uri="{FF2B5EF4-FFF2-40B4-BE49-F238E27FC236}">
                  <a16:creationId xmlns:a16="http://schemas.microsoft.com/office/drawing/2014/main" id="{E84EA68B-1F26-C94B-85C1-9C87C8AB9E21}"/>
                </a:ext>
              </a:extLst>
            </p:cNvPr>
            <p:cNvCxnSpPr>
              <a:cxnSpLocks noChangeShapeType="1"/>
              <a:stCxn id="381960" idx="3"/>
              <a:endCxn id="381967" idx="0"/>
            </p:cNvCxnSpPr>
            <p:nvPr/>
          </p:nvCxnSpPr>
          <p:spPr bwMode="auto">
            <a:xfrm flipH="1">
              <a:off x="1794" y="2318"/>
              <a:ext cx="220" cy="2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87" name="Group 35">
            <a:extLst>
              <a:ext uri="{FF2B5EF4-FFF2-40B4-BE49-F238E27FC236}">
                <a16:creationId xmlns:a16="http://schemas.microsoft.com/office/drawing/2014/main" id="{71A546AC-E782-234C-955C-1FF2A697783A}"/>
              </a:ext>
            </a:extLst>
          </p:cNvPr>
          <p:cNvGrpSpPr>
            <a:grpSpLocks/>
          </p:cNvGrpSpPr>
          <p:nvPr/>
        </p:nvGrpSpPr>
        <p:grpSpPr bwMode="auto">
          <a:xfrm>
            <a:off x="4017963" y="4660900"/>
            <a:ext cx="514350" cy="896938"/>
            <a:chOff x="2531" y="2936"/>
            <a:chExt cx="324" cy="565"/>
          </a:xfrm>
        </p:grpSpPr>
        <p:sp>
          <p:nvSpPr>
            <p:cNvPr id="381966" name="Oval 14">
              <a:extLst>
                <a:ext uri="{FF2B5EF4-FFF2-40B4-BE49-F238E27FC236}">
                  <a16:creationId xmlns:a16="http://schemas.microsoft.com/office/drawing/2014/main" id="{3E10EF98-04B9-9C4D-B351-722A32083E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31" y="3168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39</a:t>
              </a:r>
            </a:p>
          </p:txBody>
        </p:sp>
        <p:cxnSp>
          <p:nvCxnSpPr>
            <p:cNvPr id="12311" name="AutoShape 17">
              <a:extLst>
                <a:ext uri="{FF2B5EF4-FFF2-40B4-BE49-F238E27FC236}">
                  <a16:creationId xmlns:a16="http://schemas.microsoft.com/office/drawing/2014/main" id="{9A2A4240-83D9-9A44-95ED-A596191E2B99}"/>
                </a:ext>
              </a:extLst>
            </p:cNvPr>
            <p:cNvCxnSpPr>
              <a:cxnSpLocks noChangeShapeType="1"/>
              <a:stCxn id="381970" idx="5"/>
              <a:endCxn id="381966" idx="0"/>
            </p:cNvCxnSpPr>
            <p:nvPr/>
          </p:nvCxnSpPr>
          <p:spPr bwMode="auto">
            <a:xfrm>
              <a:off x="2580" y="2936"/>
              <a:ext cx="113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85" name="Group 33">
            <a:extLst>
              <a:ext uri="{FF2B5EF4-FFF2-40B4-BE49-F238E27FC236}">
                <a16:creationId xmlns:a16="http://schemas.microsoft.com/office/drawing/2014/main" id="{33F76C72-CF6E-DC40-B750-A31E80A485EA}"/>
              </a:ext>
            </a:extLst>
          </p:cNvPr>
          <p:cNvGrpSpPr>
            <a:grpSpLocks/>
          </p:cNvGrpSpPr>
          <p:nvPr/>
        </p:nvGrpSpPr>
        <p:grpSpPr bwMode="auto">
          <a:xfrm>
            <a:off x="3562350" y="3679825"/>
            <a:ext cx="608013" cy="1039813"/>
            <a:chOff x="2244" y="2318"/>
            <a:chExt cx="383" cy="655"/>
          </a:xfrm>
        </p:grpSpPr>
        <p:sp>
          <p:nvSpPr>
            <p:cNvPr id="381970" name="Oval 18">
              <a:extLst>
                <a:ext uri="{FF2B5EF4-FFF2-40B4-BE49-F238E27FC236}">
                  <a16:creationId xmlns:a16="http://schemas.microsoft.com/office/drawing/2014/main" id="{1A024362-07D9-2042-B089-5D6EC4F81E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04" y="2640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31</a:t>
              </a:r>
            </a:p>
          </p:txBody>
        </p:sp>
        <p:cxnSp>
          <p:nvCxnSpPr>
            <p:cNvPr id="12309" name="AutoShape 19">
              <a:extLst>
                <a:ext uri="{FF2B5EF4-FFF2-40B4-BE49-F238E27FC236}">
                  <a16:creationId xmlns:a16="http://schemas.microsoft.com/office/drawing/2014/main" id="{598E3412-43CC-7143-9E81-689E92BF6512}"/>
                </a:ext>
              </a:extLst>
            </p:cNvPr>
            <p:cNvCxnSpPr>
              <a:cxnSpLocks noChangeShapeType="1"/>
              <a:stCxn id="381960" idx="5"/>
              <a:endCxn id="381970" idx="0"/>
            </p:cNvCxnSpPr>
            <p:nvPr/>
          </p:nvCxnSpPr>
          <p:spPr bwMode="auto">
            <a:xfrm>
              <a:off x="2244" y="2318"/>
              <a:ext cx="222" cy="3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86" name="Group 34">
            <a:extLst>
              <a:ext uri="{FF2B5EF4-FFF2-40B4-BE49-F238E27FC236}">
                <a16:creationId xmlns:a16="http://schemas.microsoft.com/office/drawing/2014/main" id="{40DA94C8-97AE-F847-A496-911CFC48229D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4633913"/>
            <a:ext cx="663575" cy="923925"/>
            <a:chOff x="4286" y="2919"/>
            <a:chExt cx="418" cy="582"/>
          </a:xfrm>
        </p:grpSpPr>
        <p:sp>
          <p:nvSpPr>
            <p:cNvPr id="381972" name="Oval 20">
              <a:extLst>
                <a:ext uri="{FF2B5EF4-FFF2-40B4-BE49-F238E27FC236}">
                  <a16:creationId xmlns:a16="http://schemas.microsoft.com/office/drawing/2014/main" id="{B55A0298-3383-2B4C-B65B-50DDF0D940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86" y="3168"/>
              <a:ext cx="418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150</a:t>
              </a:r>
            </a:p>
          </p:txBody>
        </p:sp>
        <p:cxnSp>
          <p:nvCxnSpPr>
            <p:cNvPr id="12307" name="AutoShape 21">
              <a:extLst>
                <a:ext uri="{FF2B5EF4-FFF2-40B4-BE49-F238E27FC236}">
                  <a16:creationId xmlns:a16="http://schemas.microsoft.com/office/drawing/2014/main" id="{9B9EAB36-3804-494C-8E60-D63C31F6989F}"/>
                </a:ext>
              </a:extLst>
            </p:cNvPr>
            <p:cNvCxnSpPr>
              <a:cxnSpLocks noChangeShapeType="1"/>
              <a:stCxn id="381957" idx="5"/>
              <a:endCxn id="381972" idx="0"/>
            </p:cNvCxnSpPr>
            <p:nvPr/>
          </p:nvCxnSpPr>
          <p:spPr bwMode="auto">
            <a:xfrm>
              <a:off x="4321" y="2919"/>
              <a:ext cx="174" cy="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88" name="Group 36">
            <a:extLst>
              <a:ext uri="{FF2B5EF4-FFF2-40B4-BE49-F238E27FC236}">
                <a16:creationId xmlns:a16="http://schemas.microsoft.com/office/drawing/2014/main" id="{31ED57C2-1CF1-6641-A3CA-25110C049BC6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4660900"/>
            <a:ext cx="514350" cy="896938"/>
            <a:chOff x="2099" y="2936"/>
            <a:chExt cx="324" cy="565"/>
          </a:xfrm>
        </p:grpSpPr>
        <p:sp>
          <p:nvSpPr>
            <p:cNvPr id="381976" name="Oval 24">
              <a:extLst>
                <a:ext uri="{FF2B5EF4-FFF2-40B4-BE49-F238E27FC236}">
                  <a16:creationId xmlns:a16="http://schemas.microsoft.com/office/drawing/2014/main" id="{DB773F87-BA68-D542-BB48-26A5726CBF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99" y="3168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23</a:t>
              </a:r>
            </a:p>
          </p:txBody>
        </p:sp>
        <p:cxnSp>
          <p:nvCxnSpPr>
            <p:cNvPr id="12305" name="AutoShape 25">
              <a:extLst>
                <a:ext uri="{FF2B5EF4-FFF2-40B4-BE49-F238E27FC236}">
                  <a16:creationId xmlns:a16="http://schemas.microsoft.com/office/drawing/2014/main" id="{38F8F86C-BF3E-DB49-83BC-A7043B4A4191}"/>
                </a:ext>
              </a:extLst>
            </p:cNvPr>
            <p:cNvCxnSpPr>
              <a:cxnSpLocks noChangeShapeType="1"/>
              <a:stCxn id="381970" idx="3"/>
              <a:endCxn id="381976" idx="0"/>
            </p:cNvCxnSpPr>
            <p:nvPr/>
          </p:nvCxnSpPr>
          <p:spPr bwMode="auto">
            <a:xfrm flipH="1">
              <a:off x="2261" y="2936"/>
              <a:ext cx="90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90" name="Group 38">
            <a:extLst>
              <a:ext uri="{FF2B5EF4-FFF2-40B4-BE49-F238E27FC236}">
                <a16:creationId xmlns:a16="http://schemas.microsoft.com/office/drawing/2014/main" id="{A0AD6ABA-3FA2-0F41-8932-BCDFD414D13D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5499100"/>
            <a:ext cx="512763" cy="901700"/>
            <a:chOff x="3504" y="3464"/>
            <a:chExt cx="323" cy="568"/>
          </a:xfrm>
        </p:grpSpPr>
        <p:sp>
          <p:nvSpPr>
            <p:cNvPr id="381978" name="Oval 26">
              <a:extLst>
                <a:ext uri="{FF2B5EF4-FFF2-40B4-BE49-F238E27FC236}">
                  <a16:creationId xmlns:a16="http://schemas.microsoft.com/office/drawing/2014/main" id="{7A493F91-8226-B947-84F4-3D3EB80826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04" y="3699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77</a:t>
              </a:r>
            </a:p>
          </p:txBody>
        </p:sp>
        <p:cxnSp>
          <p:nvCxnSpPr>
            <p:cNvPr id="12303" name="AutoShape 27">
              <a:extLst>
                <a:ext uri="{FF2B5EF4-FFF2-40B4-BE49-F238E27FC236}">
                  <a16:creationId xmlns:a16="http://schemas.microsoft.com/office/drawing/2014/main" id="{CB641F1A-9D69-3F43-8074-A6A4C544E364}"/>
                </a:ext>
              </a:extLst>
            </p:cNvPr>
            <p:cNvCxnSpPr>
              <a:cxnSpLocks noChangeShapeType="1"/>
              <a:stCxn id="381958" idx="3"/>
              <a:endCxn id="381978" idx="0"/>
            </p:cNvCxnSpPr>
            <p:nvPr/>
          </p:nvCxnSpPr>
          <p:spPr bwMode="auto">
            <a:xfrm flipH="1">
              <a:off x="3666" y="3464"/>
              <a:ext cx="138" cy="2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61015625-2F80-5F4B-887D-84FD7B213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69ACB4CA-128B-484F-9FD4-C29C09316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 a method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r>
              <a:rPr lang="en-US" altLang="en-US">
                <a:ea typeface="ＭＳ Ｐゴシック" panose="020B0600070205080204" pitchFamily="34" charset="-128"/>
              </a:rPr>
              <a:t> to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SearchTree</a:t>
            </a:r>
            <a:r>
              <a:rPr lang="en-US" altLang="en-US">
                <a:ea typeface="ＭＳ Ｐゴシック" panose="020B0600070205080204" pitchFamily="34" charset="-128"/>
              </a:rPr>
              <a:t> class that adds a given integer value to the BST.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Add the new value in the proper place to maintain BST ordering.</a:t>
            </a:r>
          </a:p>
          <a:p>
            <a:pPr lvl="1" eaLnBrk="1" hangingPunct="1"/>
            <a:endParaRPr lang="en-US" altLang="en-US" sz="9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tree.add(49)</a:t>
            </a:r>
            <a:r>
              <a:rPr lang="en-US" altLang="en-US">
                <a:ea typeface="ＭＳ Ｐゴシック" panose="020B0600070205080204" pitchFamily="34" charset="-128"/>
              </a:rPr>
              <a:t>;</a:t>
            </a:r>
          </a:p>
        </p:txBody>
      </p:sp>
      <p:grpSp>
        <p:nvGrpSpPr>
          <p:cNvPr id="13315" name="Group 23">
            <a:extLst>
              <a:ext uri="{FF2B5EF4-FFF2-40B4-BE49-F238E27FC236}">
                <a16:creationId xmlns:a16="http://schemas.microsoft.com/office/drawing/2014/main" id="{74B52665-01B0-D045-AC9D-4A0BBC7BA2AD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619375"/>
            <a:ext cx="3200400" cy="2759075"/>
            <a:chOff x="1872" y="1958"/>
            <a:chExt cx="2016" cy="1738"/>
          </a:xfrm>
        </p:grpSpPr>
        <p:sp>
          <p:nvSpPr>
            <p:cNvPr id="375813" name="Oval 5">
              <a:extLst>
                <a:ext uri="{FF2B5EF4-FFF2-40B4-BE49-F238E27FC236}">
                  <a16:creationId xmlns:a16="http://schemas.microsoft.com/office/drawing/2014/main" id="{D073DCF7-9A98-0A45-A2F0-DD42E83B0E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66" y="3388"/>
              <a:ext cx="322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91</a:t>
              </a:r>
            </a:p>
          </p:txBody>
        </p:sp>
        <p:sp>
          <p:nvSpPr>
            <p:cNvPr id="375814" name="Oval 6">
              <a:extLst>
                <a:ext uri="{FF2B5EF4-FFF2-40B4-BE49-F238E27FC236}">
                  <a16:creationId xmlns:a16="http://schemas.microsoft.com/office/drawing/2014/main" id="{54E328D5-9741-1445-8134-73967995062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31" y="3388"/>
              <a:ext cx="323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60</a:t>
              </a:r>
            </a:p>
          </p:txBody>
        </p:sp>
        <p:sp>
          <p:nvSpPr>
            <p:cNvPr id="375815" name="Oval 7">
              <a:extLst>
                <a:ext uri="{FF2B5EF4-FFF2-40B4-BE49-F238E27FC236}">
                  <a16:creationId xmlns:a16="http://schemas.microsoft.com/office/drawing/2014/main" id="{6B43C31E-1C0A-3B46-8F07-FC4307379E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93" y="2833"/>
              <a:ext cx="323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87</a:t>
              </a:r>
            </a:p>
          </p:txBody>
        </p:sp>
        <p:sp>
          <p:nvSpPr>
            <p:cNvPr id="375816" name="Oval 8">
              <a:extLst>
                <a:ext uri="{FF2B5EF4-FFF2-40B4-BE49-F238E27FC236}">
                  <a16:creationId xmlns:a16="http://schemas.microsoft.com/office/drawing/2014/main" id="{BAD85C98-0500-1D40-A81B-1D95F2FD78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0" y="2833"/>
              <a:ext cx="324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29</a:t>
              </a:r>
            </a:p>
          </p:txBody>
        </p:sp>
        <p:sp>
          <p:nvSpPr>
            <p:cNvPr id="375817" name="Oval 9">
              <a:extLst>
                <a:ext uri="{FF2B5EF4-FFF2-40B4-BE49-F238E27FC236}">
                  <a16:creationId xmlns:a16="http://schemas.microsoft.com/office/drawing/2014/main" id="{893B9D10-84BD-7040-9517-0EFE1D871E4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12" y="2340"/>
              <a:ext cx="322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55</a:t>
              </a:r>
            </a:p>
          </p:txBody>
        </p:sp>
        <p:cxnSp>
          <p:nvCxnSpPr>
            <p:cNvPr id="13324" name="AutoShape 10">
              <a:extLst>
                <a:ext uri="{FF2B5EF4-FFF2-40B4-BE49-F238E27FC236}">
                  <a16:creationId xmlns:a16="http://schemas.microsoft.com/office/drawing/2014/main" id="{B80FD822-9A30-674F-B890-1E3E90CA91A1}"/>
                </a:ext>
              </a:extLst>
            </p:cNvPr>
            <p:cNvCxnSpPr>
              <a:cxnSpLocks noChangeShapeType="1"/>
              <a:stCxn id="375817" idx="3"/>
              <a:endCxn id="375816" idx="0"/>
            </p:cNvCxnSpPr>
            <p:nvPr/>
          </p:nvCxnSpPr>
          <p:spPr bwMode="auto">
            <a:xfrm flipH="1">
              <a:off x="2292" y="2619"/>
              <a:ext cx="467" cy="1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5" name="AutoShape 11">
              <a:extLst>
                <a:ext uri="{FF2B5EF4-FFF2-40B4-BE49-F238E27FC236}">
                  <a16:creationId xmlns:a16="http://schemas.microsoft.com/office/drawing/2014/main" id="{52EF1B18-008F-3845-8493-E402AD2E731B}"/>
                </a:ext>
              </a:extLst>
            </p:cNvPr>
            <p:cNvCxnSpPr>
              <a:cxnSpLocks noChangeShapeType="1"/>
              <a:stCxn id="375817" idx="5"/>
              <a:endCxn id="375815" idx="0"/>
            </p:cNvCxnSpPr>
            <p:nvPr/>
          </p:nvCxnSpPr>
          <p:spPr bwMode="auto">
            <a:xfrm>
              <a:off x="2987" y="2619"/>
              <a:ext cx="467" cy="1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AutoShape 12">
              <a:extLst>
                <a:ext uri="{FF2B5EF4-FFF2-40B4-BE49-F238E27FC236}">
                  <a16:creationId xmlns:a16="http://schemas.microsoft.com/office/drawing/2014/main" id="{C57B46D2-A4CB-F542-8D5E-FE251D2171FA}"/>
                </a:ext>
              </a:extLst>
            </p:cNvPr>
            <p:cNvCxnSpPr>
              <a:cxnSpLocks noChangeShapeType="1"/>
              <a:stCxn id="375815" idx="3"/>
              <a:endCxn id="375814" idx="0"/>
            </p:cNvCxnSpPr>
            <p:nvPr/>
          </p:nvCxnSpPr>
          <p:spPr bwMode="auto">
            <a:xfrm flipH="1">
              <a:off x="3193" y="3108"/>
              <a:ext cx="147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7" name="AutoShape 13">
              <a:extLst>
                <a:ext uri="{FF2B5EF4-FFF2-40B4-BE49-F238E27FC236}">
                  <a16:creationId xmlns:a16="http://schemas.microsoft.com/office/drawing/2014/main" id="{825E95F5-4305-D44E-80DA-42F401CC59BA}"/>
                </a:ext>
              </a:extLst>
            </p:cNvPr>
            <p:cNvCxnSpPr>
              <a:cxnSpLocks noChangeShapeType="1"/>
              <a:stCxn id="375815" idx="5"/>
              <a:endCxn id="375813" idx="0"/>
            </p:cNvCxnSpPr>
            <p:nvPr/>
          </p:nvCxnSpPr>
          <p:spPr bwMode="auto">
            <a:xfrm>
              <a:off x="3569" y="3108"/>
              <a:ext cx="158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5822" name="Oval 14">
              <a:extLst>
                <a:ext uri="{FF2B5EF4-FFF2-40B4-BE49-F238E27FC236}">
                  <a16:creationId xmlns:a16="http://schemas.microsoft.com/office/drawing/2014/main" id="{13E5EA79-C1C6-5A44-AD24-90493765DD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05" y="3388"/>
              <a:ext cx="324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42</a:t>
              </a:r>
            </a:p>
          </p:txBody>
        </p:sp>
        <p:sp>
          <p:nvSpPr>
            <p:cNvPr id="375823" name="Oval 15">
              <a:extLst>
                <a:ext uri="{FF2B5EF4-FFF2-40B4-BE49-F238E27FC236}">
                  <a16:creationId xmlns:a16="http://schemas.microsoft.com/office/drawing/2014/main" id="{4C409733-73AD-0A43-8BB7-121FC06497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2" y="3388"/>
              <a:ext cx="323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-3</a:t>
              </a:r>
            </a:p>
          </p:txBody>
        </p:sp>
        <p:cxnSp>
          <p:nvCxnSpPr>
            <p:cNvPr id="13330" name="AutoShape 16">
              <a:extLst>
                <a:ext uri="{FF2B5EF4-FFF2-40B4-BE49-F238E27FC236}">
                  <a16:creationId xmlns:a16="http://schemas.microsoft.com/office/drawing/2014/main" id="{A1F1B804-900B-114D-B042-C9F7FDDEA36C}"/>
                </a:ext>
              </a:extLst>
            </p:cNvPr>
            <p:cNvCxnSpPr>
              <a:cxnSpLocks noChangeShapeType="1"/>
              <a:stCxn id="375816" idx="3"/>
              <a:endCxn id="375823" idx="0"/>
            </p:cNvCxnSpPr>
            <p:nvPr/>
          </p:nvCxnSpPr>
          <p:spPr bwMode="auto">
            <a:xfrm flipH="1">
              <a:off x="2034" y="3111"/>
              <a:ext cx="14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1" name="AutoShape 17">
              <a:extLst>
                <a:ext uri="{FF2B5EF4-FFF2-40B4-BE49-F238E27FC236}">
                  <a16:creationId xmlns:a16="http://schemas.microsoft.com/office/drawing/2014/main" id="{5AD58B9D-9C81-8848-9FBC-B85B5649D2CC}"/>
                </a:ext>
              </a:extLst>
            </p:cNvPr>
            <p:cNvCxnSpPr>
              <a:cxnSpLocks noChangeShapeType="1"/>
              <a:stCxn id="375816" idx="5"/>
              <a:endCxn id="375822" idx="0"/>
            </p:cNvCxnSpPr>
            <p:nvPr/>
          </p:nvCxnSpPr>
          <p:spPr bwMode="auto">
            <a:xfrm>
              <a:off x="2406" y="3108"/>
              <a:ext cx="161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5826" name="Text Box 18">
              <a:extLst>
                <a:ext uri="{FF2B5EF4-FFF2-40B4-BE49-F238E27FC236}">
                  <a16:creationId xmlns:a16="http://schemas.microsoft.com/office/drawing/2014/main" id="{17E5E217-D86C-4D4D-88EF-D5AB9B3CC5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" y="1958"/>
              <a:ext cx="9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Tahoma" charset="0"/>
                  <a:ea typeface="+mn-ea"/>
                </a:rPr>
                <a:t>overall root</a:t>
              </a:r>
            </a:p>
          </p:txBody>
        </p:sp>
        <p:cxnSp>
          <p:nvCxnSpPr>
            <p:cNvPr id="13333" name="AutoShape 19">
              <a:extLst>
                <a:ext uri="{FF2B5EF4-FFF2-40B4-BE49-F238E27FC236}">
                  <a16:creationId xmlns:a16="http://schemas.microsoft.com/office/drawing/2014/main" id="{CDB9EB5F-E24A-ED4A-9F60-5780A7485616}"/>
                </a:ext>
              </a:extLst>
            </p:cNvPr>
            <p:cNvCxnSpPr>
              <a:cxnSpLocks noChangeShapeType="1"/>
              <a:stCxn id="375826" idx="2"/>
              <a:endCxn id="375817" idx="0"/>
            </p:cNvCxnSpPr>
            <p:nvPr/>
          </p:nvCxnSpPr>
          <p:spPr bwMode="auto">
            <a:xfrm>
              <a:off x="2872" y="2189"/>
              <a:ext cx="1" cy="1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5832" name="Group 24">
            <a:extLst>
              <a:ext uri="{FF2B5EF4-FFF2-40B4-BE49-F238E27FC236}">
                <a16:creationId xmlns:a16="http://schemas.microsoft.com/office/drawing/2014/main" id="{209F4666-E961-304B-B2D5-55C1054D3D2B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5326063"/>
            <a:ext cx="512763" cy="846137"/>
            <a:chOff x="2592" y="3663"/>
            <a:chExt cx="323" cy="533"/>
          </a:xfrm>
        </p:grpSpPr>
        <p:sp>
          <p:nvSpPr>
            <p:cNvPr id="375828" name="Oval 20">
              <a:extLst>
                <a:ext uri="{FF2B5EF4-FFF2-40B4-BE49-F238E27FC236}">
                  <a16:creationId xmlns:a16="http://schemas.microsoft.com/office/drawing/2014/main" id="{B7D58FB4-3BB3-994A-BCAA-4A6D79E559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92" y="3888"/>
              <a:ext cx="323" cy="308"/>
            </a:xfrm>
            <a:prstGeom prst="ellipse">
              <a:avLst/>
            </a:prstGeom>
            <a:solidFill>
              <a:srgbClr val="FCD4D4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49</a:t>
              </a:r>
            </a:p>
          </p:txBody>
        </p:sp>
        <p:cxnSp>
          <p:nvCxnSpPr>
            <p:cNvPr id="13318" name="AutoShape 21">
              <a:extLst>
                <a:ext uri="{FF2B5EF4-FFF2-40B4-BE49-F238E27FC236}">
                  <a16:creationId xmlns:a16="http://schemas.microsoft.com/office/drawing/2014/main" id="{93F42CA2-6CCF-6440-A8D8-E04326CC1185}"/>
                </a:ext>
              </a:extLst>
            </p:cNvPr>
            <p:cNvCxnSpPr>
              <a:cxnSpLocks noChangeShapeType="1"/>
              <a:stCxn id="375822" idx="5"/>
              <a:endCxn id="375828" idx="0"/>
            </p:cNvCxnSpPr>
            <p:nvPr/>
          </p:nvCxnSpPr>
          <p:spPr bwMode="auto">
            <a:xfrm>
              <a:off x="2682" y="3663"/>
              <a:ext cx="72" cy="21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DBBB00F9-BD30-3B4A-B378-037B3918E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incorrect solution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2F89B75D-E99A-BE48-905C-5DA5A83F7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Adds the given value to this BST in sorted order.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void add(int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add(overallRoot,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private void add(IntTreeNode node, int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(node == null)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node = new IntTreeNode(value);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(node.data &gt;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add(node.left,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(node.data &lt;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add(node.right,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else node.data == value, so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it's a duplicate (don't add)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Why doesn't this solution work?</a:t>
            </a:r>
          </a:p>
        </p:txBody>
      </p:sp>
      <p:grpSp>
        <p:nvGrpSpPr>
          <p:cNvPr id="376836" name="Group 4">
            <a:extLst>
              <a:ext uri="{FF2B5EF4-FFF2-40B4-BE49-F238E27FC236}">
                <a16:creationId xmlns:a16="http://schemas.microsoft.com/office/drawing/2014/main" id="{66A0B866-9C54-AD4E-A04D-048EEF6EE2D1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124200"/>
            <a:ext cx="2362200" cy="2252663"/>
            <a:chOff x="1872" y="1989"/>
            <a:chExt cx="2016" cy="1707"/>
          </a:xfrm>
        </p:grpSpPr>
        <p:sp>
          <p:nvSpPr>
            <p:cNvPr id="376837" name="Oval 5">
              <a:extLst>
                <a:ext uri="{FF2B5EF4-FFF2-40B4-BE49-F238E27FC236}">
                  <a16:creationId xmlns:a16="http://schemas.microsoft.com/office/drawing/2014/main" id="{D8792790-CEDB-A140-B062-298F76F255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66" y="3388"/>
              <a:ext cx="322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91</a:t>
              </a:r>
            </a:p>
          </p:txBody>
        </p:sp>
        <p:sp>
          <p:nvSpPr>
            <p:cNvPr id="376838" name="Oval 6">
              <a:extLst>
                <a:ext uri="{FF2B5EF4-FFF2-40B4-BE49-F238E27FC236}">
                  <a16:creationId xmlns:a16="http://schemas.microsoft.com/office/drawing/2014/main" id="{9A14C1B5-DE2A-7D46-B9BA-3167CF926A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30" y="3388"/>
              <a:ext cx="324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60</a:t>
              </a:r>
            </a:p>
          </p:txBody>
        </p:sp>
        <p:sp>
          <p:nvSpPr>
            <p:cNvPr id="376839" name="Oval 7">
              <a:extLst>
                <a:ext uri="{FF2B5EF4-FFF2-40B4-BE49-F238E27FC236}">
                  <a16:creationId xmlns:a16="http://schemas.microsoft.com/office/drawing/2014/main" id="{340A5AC4-225F-1B4C-AE1D-EC8BC516EA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93" y="2833"/>
              <a:ext cx="322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87</a:t>
              </a:r>
            </a:p>
          </p:txBody>
        </p:sp>
        <p:sp>
          <p:nvSpPr>
            <p:cNvPr id="376840" name="Oval 8">
              <a:extLst>
                <a:ext uri="{FF2B5EF4-FFF2-40B4-BE49-F238E27FC236}">
                  <a16:creationId xmlns:a16="http://schemas.microsoft.com/office/drawing/2014/main" id="{1E53A8C3-F674-EB44-9092-27C7B4BAE3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29" y="2833"/>
              <a:ext cx="325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29</a:t>
              </a:r>
            </a:p>
          </p:txBody>
        </p:sp>
        <p:sp>
          <p:nvSpPr>
            <p:cNvPr id="376841" name="Oval 9">
              <a:extLst>
                <a:ext uri="{FF2B5EF4-FFF2-40B4-BE49-F238E27FC236}">
                  <a16:creationId xmlns:a16="http://schemas.microsoft.com/office/drawing/2014/main" id="{8B205324-8F24-724D-A8F6-5B1E2FB3D85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12" y="2340"/>
              <a:ext cx="322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55</a:t>
              </a:r>
            </a:p>
          </p:txBody>
        </p:sp>
        <p:cxnSp>
          <p:nvCxnSpPr>
            <p:cNvPr id="14345" name="AutoShape 10">
              <a:extLst>
                <a:ext uri="{FF2B5EF4-FFF2-40B4-BE49-F238E27FC236}">
                  <a16:creationId xmlns:a16="http://schemas.microsoft.com/office/drawing/2014/main" id="{2DE6215A-2270-5E4B-ACE1-9AAF26861B8A}"/>
                </a:ext>
              </a:extLst>
            </p:cNvPr>
            <p:cNvCxnSpPr>
              <a:cxnSpLocks noChangeShapeType="1"/>
              <a:stCxn id="376841" idx="3"/>
              <a:endCxn id="376840" idx="0"/>
            </p:cNvCxnSpPr>
            <p:nvPr/>
          </p:nvCxnSpPr>
          <p:spPr bwMode="auto">
            <a:xfrm flipH="1">
              <a:off x="2292" y="2619"/>
              <a:ext cx="467" cy="1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6" name="AutoShape 11">
              <a:extLst>
                <a:ext uri="{FF2B5EF4-FFF2-40B4-BE49-F238E27FC236}">
                  <a16:creationId xmlns:a16="http://schemas.microsoft.com/office/drawing/2014/main" id="{8D76BD4C-C4CF-C24C-A3A0-5A08FD1FA587}"/>
                </a:ext>
              </a:extLst>
            </p:cNvPr>
            <p:cNvCxnSpPr>
              <a:cxnSpLocks noChangeShapeType="1"/>
              <a:stCxn id="376841" idx="5"/>
              <a:endCxn id="376839" idx="0"/>
            </p:cNvCxnSpPr>
            <p:nvPr/>
          </p:nvCxnSpPr>
          <p:spPr bwMode="auto">
            <a:xfrm>
              <a:off x="2987" y="2619"/>
              <a:ext cx="467" cy="1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7" name="AutoShape 12">
              <a:extLst>
                <a:ext uri="{FF2B5EF4-FFF2-40B4-BE49-F238E27FC236}">
                  <a16:creationId xmlns:a16="http://schemas.microsoft.com/office/drawing/2014/main" id="{688DB36F-FAE7-1D4C-8F89-3F3AD6A4EBB1}"/>
                </a:ext>
              </a:extLst>
            </p:cNvPr>
            <p:cNvCxnSpPr>
              <a:cxnSpLocks noChangeShapeType="1"/>
              <a:stCxn id="376839" idx="3"/>
              <a:endCxn id="376838" idx="0"/>
            </p:cNvCxnSpPr>
            <p:nvPr/>
          </p:nvCxnSpPr>
          <p:spPr bwMode="auto">
            <a:xfrm flipH="1">
              <a:off x="3193" y="3108"/>
              <a:ext cx="148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8" name="AutoShape 13">
              <a:extLst>
                <a:ext uri="{FF2B5EF4-FFF2-40B4-BE49-F238E27FC236}">
                  <a16:creationId xmlns:a16="http://schemas.microsoft.com/office/drawing/2014/main" id="{282159AE-E390-C843-9A78-2109AFAFD056}"/>
                </a:ext>
              </a:extLst>
            </p:cNvPr>
            <p:cNvCxnSpPr>
              <a:cxnSpLocks noChangeShapeType="1"/>
              <a:stCxn id="376839" idx="5"/>
              <a:endCxn id="376837" idx="0"/>
            </p:cNvCxnSpPr>
            <p:nvPr/>
          </p:nvCxnSpPr>
          <p:spPr bwMode="auto">
            <a:xfrm>
              <a:off x="3570" y="3108"/>
              <a:ext cx="157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6846" name="Oval 14">
              <a:extLst>
                <a:ext uri="{FF2B5EF4-FFF2-40B4-BE49-F238E27FC236}">
                  <a16:creationId xmlns:a16="http://schemas.microsoft.com/office/drawing/2014/main" id="{7D856367-8526-764F-B688-0E7721BDD0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04" y="3388"/>
              <a:ext cx="325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42</a:t>
              </a:r>
            </a:p>
          </p:txBody>
        </p:sp>
        <p:sp>
          <p:nvSpPr>
            <p:cNvPr id="376847" name="Oval 15">
              <a:extLst>
                <a:ext uri="{FF2B5EF4-FFF2-40B4-BE49-F238E27FC236}">
                  <a16:creationId xmlns:a16="http://schemas.microsoft.com/office/drawing/2014/main" id="{03B32B63-4CF9-9840-A516-F989A9AE503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2" y="3388"/>
              <a:ext cx="322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-3</a:t>
              </a:r>
            </a:p>
          </p:txBody>
        </p:sp>
        <p:cxnSp>
          <p:nvCxnSpPr>
            <p:cNvPr id="14351" name="AutoShape 16">
              <a:extLst>
                <a:ext uri="{FF2B5EF4-FFF2-40B4-BE49-F238E27FC236}">
                  <a16:creationId xmlns:a16="http://schemas.microsoft.com/office/drawing/2014/main" id="{3728B26D-3DCE-5A4F-97C1-2A6BB87BB65D}"/>
                </a:ext>
              </a:extLst>
            </p:cNvPr>
            <p:cNvCxnSpPr>
              <a:cxnSpLocks noChangeShapeType="1"/>
              <a:stCxn id="376840" idx="3"/>
              <a:endCxn id="376847" idx="0"/>
            </p:cNvCxnSpPr>
            <p:nvPr/>
          </p:nvCxnSpPr>
          <p:spPr bwMode="auto">
            <a:xfrm flipH="1">
              <a:off x="2035" y="3111"/>
              <a:ext cx="145" cy="2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2" name="AutoShape 17">
              <a:extLst>
                <a:ext uri="{FF2B5EF4-FFF2-40B4-BE49-F238E27FC236}">
                  <a16:creationId xmlns:a16="http://schemas.microsoft.com/office/drawing/2014/main" id="{0E1BAF3D-85A2-F24F-BBDA-08E44BE3A59B}"/>
                </a:ext>
              </a:extLst>
            </p:cNvPr>
            <p:cNvCxnSpPr>
              <a:cxnSpLocks noChangeShapeType="1"/>
              <a:stCxn id="376840" idx="5"/>
              <a:endCxn id="376846" idx="0"/>
            </p:cNvCxnSpPr>
            <p:nvPr/>
          </p:nvCxnSpPr>
          <p:spPr bwMode="auto">
            <a:xfrm>
              <a:off x="2406" y="3108"/>
              <a:ext cx="161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6850" name="Text Box 18">
              <a:extLst>
                <a:ext uri="{FF2B5EF4-FFF2-40B4-BE49-F238E27FC236}">
                  <a16:creationId xmlns:a16="http://schemas.microsoft.com/office/drawing/2014/main" id="{220F4055-0688-F548-9BD4-BEDB2B338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8" y="1989"/>
              <a:ext cx="1016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latin typeface="Tahoma" charset="0"/>
                  <a:ea typeface="+mn-ea"/>
                </a:rPr>
                <a:t>overallRoot</a:t>
              </a:r>
            </a:p>
          </p:txBody>
        </p:sp>
        <p:cxnSp>
          <p:nvCxnSpPr>
            <p:cNvPr id="14354" name="AutoShape 19">
              <a:extLst>
                <a:ext uri="{FF2B5EF4-FFF2-40B4-BE49-F238E27FC236}">
                  <a16:creationId xmlns:a16="http://schemas.microsoft.com/office/drawing/2014/main" id="{37E7D1E6-0301-F34A-8A0B-8A2AB64BEBAE}"/>
                </a:ext>
              </a:extLst>
            </p:cNvPr>
            <p:cNvCxnSpPr>
              <a:cxnSpLocks noChangeShapeType="1"/>
              <a:stCxn id="376850" idx="2"/>
              <a:endCxn id="376841" idx="0"/>
            </p:cNvCxnSpPr>
            <p:nvPr/>
          </p:nvCxnSpPr>
          <p:spPr bwMode="auto">
            <a:xfrm>
              <a:off x="2872" y="2189"/>
              <a:ext cx="1" cy="1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921909A8-9F6D-6946-915D-CB6C04BF8C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x = change(x)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pattern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A7C01349-13BE-2B46-81E7-FAD104649C6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read 17.3</a:t>
            </a:r>
            <a:endParaRPr lang="en-US" altLang="en-US" sz="1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3C18675D-333B-A84C-987A-05A92636A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tangent: Change a point</a:t>
            </a:r>
          </a:p>
        </p:txBody>
      </p:sp>
      <p:sp>
        <p:nvSpPr>
          <p:cNvPr id="398339" name="Rectangle 3">
            <a:extLst>
              <a:ext uri="{FF2B5EF4-FFF2-40B4-BE49-F238E27FC236}">
                <a16:creationId xmlns:a16="http://schemas.microsoft.com/office/drawing/2014/main" id="{96AE3038-1C38-064E-A70C-48990B061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the state of the object referred to by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 after this code?</a:t>
            </a: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main(String[] args)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Point p = new Point(1, 2);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change(p);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System.out.println(p);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change(Point thePoint)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thePoint.x = 3;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thePoint.y = 4;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answer: (3, 4)</a:t>
            </a:r>
          </a:p>
        </p:txBody>
      </p:sp>
      <p:grpSp>
        <p:nvGrpSpPr>
          <p:cNvPr id="398363" name="Group 27">
            <a:extLst>
              <a:ext uri="{FF2B5EF4-FFF2-40B4-BE49-F238E27FC236}">
                <a16:creationId xmlns:a16="http://schemas.microsoft.com/office/drawing/2014/main" id="{0E0810B2-8E28-4744-948A-AED70B44A4D5}"/>
              </a:ext>
            </a:extLst>
          </p:cNvPr>
          <p:cNvGrpSpPr>
            <a:grpSpLocks/>
          </p:cNvGrpSpPr>
          <p:nvPr/>
        </p:nvGrpSpPr>
        <p:grpSpPr bwMode="auto">
          <a:xfrm>
            <a:off x="5480050" y="2846388"/>
            <a:ext cx="3587750" cy="687387"/>
            <a:chOff x="3404" y="1728"/>
            <a:chExt cx="2260" cy="433"/>
          </a:xfrm>
        </p:grpSpPr>
        <p:sp>
          <p:nvSpPr>
            <p:cNvPr id="398340" name="Text Box 4">
              <a:extLst>
                <a:ext uri="{FF2B5EF4-FFF2-40B4-BE49-F238E27FC236}">
                  <a16:creationId xmlns:a16="http://schemas.microsoft.com/office/drawing/2014/main" id="{257DB218-9788-AA48-BE6D-B5558D0CC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728"/>
              <a:ext cx="1536" cy="4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390" name="Group 26">
              <a:extLst>
                <a:ext uri="{FF2B5EF4-FFF2-40B4-BE49-F238E27FC236}">
                  <a16:creationId xmlns:a16="http://schemas.microsoft.com/office/drawing/2014/main" id="{6C880E69-631F-4E45-8669-BC22D26929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776"/>
              <a:ext cx="1316" cy="249"/>
              <a:chOff x="4224" y="1776"/>
              <a:chExt cx="1316" cy="249"/>
            </a:xfrm>
          </p:grpSpPr>
          <p:sp>
            <p:nvSpPr>
              <p:cNvPr id="398342" name="Rectangle 6">
                <a:extLst>
                  <a:ext uri="{FF2B5EF4-FFF2-40B4-BE49-F238E27FC236}">
                    <a16:creationId xmlns:a16="http://schemas.microsoft.com/office/drawing/2014/main" id="{A58D5A79-1AC5-1248-A372-3E5FFCA53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8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2</a:t>
                </a:r>
              </a:p>
            </p:txBody>
          </p:sp>
          <p:sp>
            <p:nvSpPr>
              <p:cNvPr id="398343" name="Rectangle 7">
                <a:extLst>
                  <a:ext uri="{FF2B5EF4-FFF2-40B4-BE49-F238E27FC236}">
                    <a16:creationId xmlns:a16="http://schemas.microsoft.com/office/drawing/2014/main" id="{093C7906-DA8E-834E-BE51-575C86F28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8" y="1776"/>
                <a:ext cx="240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y</a:t>
                </a:r>
              </a:p>
            </p:txBody>
          </p:sp>
          <p:sp>
            <p:nvSpPr>
              <p:cNvPr id="398344" name="Rectangle 8">
                <a:extLst>
                  <a:ext uri="{FF2B5EF4-FFF2-40B4-BE49-F238E27FC236}">
                    <a16:creationId xmlns:a16="http://schemas.microsoft.com/office/drawing/2014/main" id="{ABABEDA0-DFFF-844F-B3E4-75717894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6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1</a:t>
                </a:r>
              </a:p>
            </p:txBody>
          </p:sp>
          <p:sp>
            <p:nvSpPr>
              <p:cNvPr id="398345" name="Rectangle 9">
                <a:extLst>
                  <a:ext uri="{FF2B5EF4-FFF2-40B4-BE49-F238E27FC236}">
                    <a16:creationId xmlns:a16="http://schemas.microsoft.com/office/drawing/2014/main" id="{C025E17F-DB9E-3A4C-9256-D3D4D85B0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776"/>
                <a:ext cx="21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x</a:t>
                </a:r>
              </a:p>
            </p:txBody>
          </p:sp>
          <p:sp>
            <p:nvSpPr>
              <p:cNvPr id="398346" name="Line 10">
                <a:extLst>
                  <a:ext uri="{FF2B5EF4-FFF2-40B4-BE49-F238E27FC236}">
                    <a16:creationId xmlns:a16="http://schemas.microsoft.com/office/drawing/2014/main" id="{5F4B23E8-BA9F-2642-8D98-94C9E74DBF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47" name="Line 11">
                <a:extLst>
                  <a:ext uri="{FF2B5EF4-FFF2-40B4-BE49-F238E27FC236}">
                    <a16:creationId xmlns:a16="http://schemas.microsoft.com/office/drawing/2014/main" id="{5EB6B17B-A9D7-B840-8C65-F41E16C4F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0" cy="249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48" name="Line 12">
                <a:extLst>
                  <a:ext uri="{FF2B5EF4-FFF2-40B4-BE49-F238E27FC236}">
                    <a16:creationId xmlns:a16="http://schemas.microsoft.com/office/drawing/2014/main" id="{178D860A-0AAC-934A-9520-ED66E29D6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49" name="Line 13">
                <a:extLst>
                  <a:ext uri="{FF2B5EF4-FFF2-40B4-BE49-F238E27FC236}">
                    <a16:creationId xmlns:a16="http://schemas.microsoft.com/office/drawing/2014/main" id="{1C7C055A-EB59-5A4E-9AEE-2BA33D566F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0" name="Line 14">
                <a:extLst>
                  <a:ext uri="{FF2B5EF4-FFF2-40B4-BE49-F238E27FC236}">
                    <a16:creationId xmlns:a16="http://schemas.microsoft.com/office/drawing/2014/main" id="{0B20904E-8DF0-9541-B4C2-0E9E89F71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1" name="Line 15">
                <a:extLst>
                  <a:ext uri="{FF2B5EF4-FFF2-40B4-BE49-F238E27FC236}">
                    <a16:creationId xmlns:a16="http://schemas.microsoft.com/office/drawing/2014/main" id="{DAF97AFB-287B-2E4D-9144-2DEC861F4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2" name="Line 16">
                <a:extLst>
                  <a:ext uri="{FF2B5EF4-FFF2-40B4-BE49-F238E27FC236}">
                    <a16:creationId xmlns:a16="http://schemas.microsoft.com/office/drawing/2014/main" id="{984F15E2-CB92-104C-A262-8CA53CB22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0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3" name="Line 17">
                <a:extLst>
                  <a:ext uri="{FF2B5EF4-FFF2-40B4-BE49-F238E27FC236}">
                    <a16:creationId xmlns:a16="http://schemas.microsoft.com/office/drawing/2014/main" id="{02B7A929-A7F8-0B4A-92BC-CA252C7CB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2025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4" name="Line 18">
                <a:extLst>
                  <a:ext uri="{FF2B5EF4-FFF2-40B4-BE49-F238E27FC236}">
                    <a16:creationId xmlns:a16="http://schemas.microsoft.com/office/drawing/2014/main" id="{6E17B316-8E54-1344-896D-D7FAA40DA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5" name="Line 19">
                <a:extLst>
                  <a:ext uri="{FF2B5EF4-FFF2-40B4-BE49-F238E27FC236}">
                    <a16:creationId xmlns:a16="http://schemas.microsoft.com/office/drawing/2014/main" id="{9C12618B-4D8D-214C-B417-895D450F9B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6" name="Line 20">
                <a:extLst>
                  <a:ext uri="{FF2B5EF4-FFF2-40B4-BE49-F238E27FC236}">
                    <a16:creationId xmlns:a16="http://schemas.microsoft.com/office/drawing/2014/main" id="{67CCE925-5CAA-384D-AEAC-68A0456DE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7" name="Line 21">
                <a:extLst>
                  <a:ext uri="{FF2B5EF4-FFF2-40B4-BE49-F238E27FC236}">
                    <a16:creationId xmlns:a16="http://schemas.microsoft.com/office/drawing/2014/main" id="{83EEA5FD-70AC-2149-AE4B-2B12D4EF9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8" name="Line 22">
                <a:extLst>
                  <a:ext uri="{FF2B5EF4-FFF2-40B4-BE49-F238E27FC236}">
                    <a16:creationId xmlns:a16="http://schemas.microsoft.com/office/drawing/2014/main" id="{F421C531-9719-034A-A958-ED06F1356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2025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398359" name="Text Box 23">
              <a:extLst>
                <a:ext uri="{FF2B5EF4-FFF2-40B4-BE49-F238E27FC236}">
                  <a16:creationId xmlns:a16="http://schemas.microsoft.com/office/drawing/2014/main" id="{E00E8D45-F4F9-8A42-9C19-7D1BEA59C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4" y="1787"/>
              <a:ext cx="2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Courier New" charset="0"/>
                  <a:ea typeface="+mn-ea"/>
                </a:rPr>
                <a:t>p</a:t>
              </a:r>
            </a:p>
          </p:txBody>
        </p:sp>
        <p:sp>
          <p:nvSpPr>
            <p:cNvPr id="398360" name="Line 24">
              <a:extLst>
                <a:ext uri="{FF2B5EF4-FFF2-40B4-BE49-F238E27FC236}">
                  <a16:creationId xmlns:a16="http://schemas.microsoft.com/office/drawing/2014/main" id="{10DF1C0C-D8E9-064C-8BCB-D7DB79B5B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9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398361" name="Line 25">
            <a:extLst>
              <a:ext uri="{FF2B5EF4-FFF2-40B4-BE49-F238E27FC236}">
                <a16:creationId xmlns:a16="http://schemas.microsoft.com/office/drawing/2014/main" id="{5CEA5C13-E6BE-1943-B73B-45B6CF6747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3609975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8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DBAA55D-DCA1-6C4F-92F7-4780FAC5D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Change point, version 2</a:t>
            </a:r>
          </a:p>
        </p:txBody>
      </p:sp>
      <p:sp>
        <p:nvSpPr>
          <p:cNvPr id="399363" name="Rectangle 3">
            <a:extLst>
              <a:ext uri="{FF2B5EF4-FFF2-40B4-BE49-F238E27FC236}">
                <a16:creationId xmlns:a16="http://schemas.microsoft.com/office/drawing/2014/main" id="{B19A2A0E-5EF2-FE4F-81E7-7F481BEBD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the state of the object referred to by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 after this code?</a:t>
            </a: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main(String[] args)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Point p = new Point(1, 2);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change(p);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System.out.println(p);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change(Point thePoint)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thePoint = new Point(3, 4);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answer: (1, 2)</a:t>
            </a:r>
          </a:p>
        </p:txBody>
      </p:sp>
      <p:grpSp>
        <p:nvGrpSpPr>
          <p:cNvPr id="399364" name="Group 4">
            <a:extLst>
              <a:ext uri="{FF2B5EF4-FFF2-40B4-BE49-F238E27FC236}">
                <a16:creationId xmlns:a16="http://schemas.microsoft.com/office/drawing/2014/main" id="{441568F4-1BAE-9B4C-A0F0-033EF2BA54F4}"/>
              </a:ext>
            </a:extLst>
          </p:cNvPr>
          <p:cNvGrpSpPr>
            <a:grpSpLocks/>
          </p:cNvGrpSpPr>
          <p:nvPr/>
        </p:nvGrpSpPr>
        <p:grpSpPr bwMode="auto">
          <a:xfrm>
            <a:off x="5480050" y="2800350"/>
            <a:ext cx="3587750" cy="687388"/>
            <a:chOff x="3404" y="1728"/>
            <a:chExt cx="2260" cy="433"/>
          </a:xfrm>
        </p:grpSpPr>
        <p:sp>
          <p:nvSpPr>
            <p:cNvPr id="399365" name="Text Box 5">
              <a:extLst>
                <a:ext uri="{FF2B5EF4-FFF2-40B4-BE49-F238E27FC236}">
                  <a16:creationId xmlns:a16="http://schemas.microsoft.com/office/drawing/2014/main" id="{3B5C43A5-A5A0-354A-9503-29DF9BA48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728"/>
              <a:ext cx="1536" cy="4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436" name="Group 6">
              <a:extLst>
                <a:ext uri="{FF2B5EF4-FFF2-40B4-BE49-F238E27FC236}">
                  <a16:creationId xmlns:a16="http://schemas.microsoft.com/office/drawing/2014/main" id="{1FB78FF5-F419-C84D-B85C-AB9DA6191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776"/>
              <a:ext cx="1316" cy="249"/>
              <a:chOff x="4224" y="1776"/>
              <a:chExt cx="1316" cy="249"/>
            </a:xfrm>
          </p:grpSpPr>
          <p:sp>
            <p:nvSpPr>
              <p:cNvPr id="399367" name="Rectangle 7">
                <a:extLst>
                  <a:ext uri="{FF2B5EF4-FFF2-40B4-BE49-F238E27FC236}">
                    <a16:creationId xmlns:a16="http://schemas.microsoft.com/office/drawing/2014/main" id="{C7C9D1F3-3E67-A341-8D19-0A2D6FFB7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8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2</a:t>
                </a:r>
              </a:p>
            </p:txBody>
          </p:sp>
          <p:sp>
            <p:nvSpPr>
              <p:cNvPr id="399368" name="Rectangle 8">
                <a:extLst>
                  <a:ext uri="{FF2B5EF4-FFF2-40B4-BE49-F238E27FC236}">
                    <a16:creationId xmlns:a16="http://schemas.microsoft.com/office/drawing/2014/main" id="{409218DA-46EC-474B-9CC4-8C9F05985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8" y="1776"/>
                <a:ext cx="240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y</a:t>
                </a:r>
              </a:p>
            </p:txBody>
          </p:sp>
          <p:sp>
            <p:nvSpPr>
              <p:cNvPr id="399369" name="Rectangle 9">
                <a:extLst>
                  <a:ext uri="{FF2B5EF4-FFF2-40B4-BE49-F238E27FC236}">
                    <a16:creationId xmlns:a16="http://schemas.microsoft.com/office/drawing/2014/main" id="{63DEC946-FBC6-0A46-B6B0-166A8B202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6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1</a:t>
                </a:r>
              </a:p>
            </p:txBody>
          </p:sp>
          <p:sp>
            <p:nvSpPr>
              <p:cNvPr id="399370" name="Rectangle 10">
                <a:extLst>
                  <a:ext uri="{FF2B5EF4-FFF2-40B4-BE49-F238E27FC236}">
                    <a16:creationId xmlns:a16="http://schemas.microsoft.com/office/drawing/2014/main" id="{2240DA97-D19B-6F47-BFC1-6E1BA49B4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776"/>
                <a:ext cx="21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x</a:t>
                </a:r>
              </a:p>
            </p:txBody>
          </p:sp>
          <p:sp>
            <p:nvSpPr>
              <p:cNvPr id="399371" name="Line 11">
                <a:extLst>
                  <a:ext uri="{FF2B5EF4-FFF2-40B4-BE49-F238E27FC236}">
                    <a16:creationId xmlns:a16="http://schemas.microsoft.com/office/drawing/2014/main" id="{613F5C47-319F-734F-84B4-58AD8B9E6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72" name="Line 12">
                <a:extLst>
                  <a:ext uri="{FF2B5EF4-FFF2-40B4-BE49-F238E27FC236}">
                    <a16:creationId xmlns:a16="http://schemas.microsoft.com/office/drawing/2014/main" id="{38FBC04F-79AC-0C4F-90AE-BB7AE7A606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0" cy="249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73" name="Line 13">
                <a:extLst>
                  <a:ext uri="{FF2B5EF4-FFF2-40B4-BE49-F238E27FC236}">
                    <a16:creationId xmlns:a16="http://schemas.microsoft.com/office/drawing/2014/main" id="{8F42B280-D399-384E-9AB2-258FEAF24B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74" name="Line 14">
                <a:extLst>
                  <a:ext uri="{FF2B5EF4-FFF2-40B4-BE49-F238E27FC236}">
                    <a16:creationId xmlns:a16="http://schemas.microsoft.com/office/drawing/2014/main" id="{39943E80-B2CF-DB4E-A726-EA84EB4B5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75" name="Line 15">
                <a:extLst>
                  <a:ext uri="{FF2B5EF4-FFF2-40B4-BE49-F238E27FC236}">
                    <a16:creationId xmlns:a16="http://schemas.microsoft.com/office/drawing/2014/main" id="{1E7E45BB-DDD6-2C40-991D-C385CE3A6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76" name="Line 16">
                <a:extLst>
                  <a:ext uri="{FF2B5EF4-FFF2-40B4-BE49-F238E27FC236}">
                    <a16:creationId xmlns:a16="http://schemas.microsoft.com/office/drawing/2014/main" id="{E99785F1-E395-B64D-81FD-1BF8BDBF8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77" name="Line 17">
                <a:extLst>
                  <a:ext uri="{FF2B5EF4-FFF2-40B4-BE49-F238E27FC236}">
                    <a16:creationId xmlns:a16="http://schemas.microsoft.com/office/drawing/2014/main" id="{B8C907B3-5E07-6C41-A2DE-A32984477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0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78" name="Line 18">
                <a:extLst>
                  <a:ext uri="{FF2B5EF4-FFF2-40B4-BE49-F238E27FC236}">
                    <a16:creationId xmlns:a16="http://schemas.microsoft.com/office/drawing/2014/main" id="{BC08F9E3-E3AE-2744-85EC-94477276D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2025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79" name="Line 19">
                <a:extLst>
                  <a:ext uri="{FF2B5EF4-FFF2-40B4-BE49-F238E27FC236}">
                    <a16:creationId xmlns:a16="http://schemas.microsoft.com/office/drawing/2014/main" id="{D41436E3-BCE8-0A48-A45E-4F99AF6B0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80" name="Line 20">
                <a:extLst>
                  <a:ext uri="{FF2B5EF4-FFF2-40B4-BE49-F238E27FC236}">
                    <a16:creationId xmlns:a16="http://schemas.microsoft.com/office/drawing/2014/main" id="{7CABD5DC-817D-FF41-B885-F53D65BFEF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81" name="Line 21">
                <a:extLst>
                  <a:ext uri="{FF2B5EF4-FFF2-40B4-BE49-F238E27FC236}">
                    <a16:creationId xmlns:a16="http://schemas.microsoft.com/office/drawing/2014/main" id="{CB08D145-4732-1E41-A64B-71E902291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82" name="Line 22">
                <a:extLst>
                  <a:ext uri="{FF2B5EF4-FFF2-40B4-BE49-F238E27FC236}">
                    <a16:creationId xmlns:a16="http://schemas.microsoft.com/office/drawing/2014/main" id="{54EEC541-7744-CE48-B178-B4048F1B3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83" name="Line 23">
                <a:extLst>
                  <a:ext uri="{FF2B5EF4-FFF2-40B4-BE49-F238E27FC236}">
                    <a16:creationId xmlns:a16="http://schemas.microsoft.com/office/drawing/2014/main" id="{B76A3A15-ABE3-9A4A-852E-106272160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2025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399384" name="Text Box 24">
              <a:extLst>
                <a:ext uri="{FF2B5EF4-FFF2-40B4-BE49-F238E27FC236}">
                  <a16:creationId xmlns:a16="http://schemas.microsoft.com/office/drawing/2014/main" id="{5250F302-B717-0048-AE73-006A91A47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4" y="1787"/>
              <a:ext cx="2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Courier New" charset="0"/>
                  <a:ea typeface="+mn-ea"/>
                </a:rPr>
                <a:t>p</a:t>
              </a:r>
            </a:p>
          </p:txBody>
        </p:sp>
        <p:sp>
          <p:nvSpPr>
            <p:cNvPr id="399385" name="Line 25">
              <a:extLst>
                <a:ext uri="{FF2B5EF4-FFF2-40B4-BE49-F238E27FC236}">
                  <a16:creationId xmlns:a16="http://schemas.microsoft.com/office/drawing/2014/main" id="{A01595DB-EFAF-EE49-8BDE-8D049BC667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9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399386" name="Line 26">
            <a:extLst>
              <a:ext uri="{FF2B5EF4-FFF2-40B4-BE49-F238E27FC236}">
                <a16:creationId xmlns:a16="http://schemas.microsoft.com/office/drawing/2014/main" id="{64008F37-9DF1-6846-A177-DA01ED80B3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356235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399410" name="Group 50">
            <a:extLst>
              <a:ext uri="{FF2B5EF4-FFF2-40B4-BE49-F238E27FC236}">
                <a16:creationId xmlns:a16="http://schemas.microsoft.com/office/drawing/2014/main" id="{093D1454-106C-F440-A573-C960DE1CBDC8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4400550"/>
            <a:ext cx="2438400" cy="1295400"/>
            <a:chOff x="4132" y="2832"/>
            <a:chExt cx="1536" cy="816"/>
          </a:xfrm>
        </p:grpSpPr>
        <p:grpSp>
          <p:nvGrpSpPr>
            <p:cNvPr id="17414" name="Group 49">
              <a:extLst>
                <a:ext uri="{FF2B5EF4-FFF2-40B4-BE49-F238E27FC236}">
                  <a16:creationId xmlns:a16="http://schemas.microsoft.com/office/drawing/2014/main" id="{3B9378F4-E04A-464F-9EB8-391DD64CA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2" y="3215"/>
              <a:ext cx="1536" cy="433"/>
              <a:chOff x="4132" y="3215"/>
              <a:chExt cx="1536" cy="433"/>
            </a:xfrm>
          </p:grpSpPr>
          <p:sp>
            <p:nvSpPr>
              <p:cNvPr id="399388" name="Text Box 28">
                <a:extLst>
                  <a:ext uri="{FF2B5EF4-FFF2-40B4-BE49-F238E27FC236}">
                    <a16:creationId xmlns:a16="http://schemas.microsoft.com/office/drawing/2014/main" id="{3A18DF2A-5376-3F4D-AEBE-00CAD4AAFC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2" y="3215"/>
                <a:ext cx="1536" cy="4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 eaLnBrk="1" hangingPunct="1">
                  <a:lnSpc>
                    <a:spcPct val="80000"/>
                  </a:lnSpc>
                </a:pPr>
                <a:endParaRPr lang="en-US" altLang="en-US" sz="1600"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1600"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1600"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7417" name="Group 29">
                <a:extLst>
                  <a:ext uri="{FF2B5EF4-FFF2-40B4-BE49-F238E27FC236}">
                    <a16:creationId xmlns:a16="http://schemas.microsoft.com/office/drawing/2014/main" id="{6A9F71C5-27E9-E043-8DC2-4E0771120C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8" y="3263"/>
                <a:ext cx="1316" cy="249"/>
                <a:chOff x="4224" y="1776"/>
                <a:chExt cx="1316" cy="249"/>
              </a:xfrm>
            </p:grpSpPr>
            <p:sp>
              <p:nvSpPr>
                <p:cNvPr id="399390" name="Rectangle 30">
                  <a:extLst>
                    <a:ext uri="{FF2B5EF4-FFF2-40B4-BE49-F238E27FC236}">
                      <a16:creationId xmlns:a16="http://schemas.microsoft.com/office/drawing/2014/main" id="{0B01DF40-0B25-1040-99D0-BF9BA0A727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8" y="1776"/>
                  <a:ext cx="432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2000">
                      <a:latin typeface="Tahoma" charset="0"/>
                      <a:ea typeface="+mn-ea"/>
                    </a:rPr>
                    <a:t>4</a:t>
                  </a:r>
                </a:p>
              </p:txBody>
            </p:sp>
            <p:sp>
              <p:nvSpPr>
                <p:cNvPr id="399391" name="Rectangle 31">
                  <a:extLst>
                    <a:ext uri="{FF2B5EF4-FFF2-40B4-BE49-F238E27FC236}">
                      <a16:creationId xmlns:a16="http://schemas.microsoft.com/office/drawing/2014/main" id="{2A892B0D-0358-2542-9463-2E8CE14400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8" y="1776"/>
                  <a:ext cx="240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2000">
                      <a:latin typeface="Courier New" charset="0"/>
                      <a:ea typeface="+mn-ea"/>
                    </a:rPr>
                    <a:t>y</a:t>
                  </a:r>
                </a:p>
              </p:txBody>
            </p:sp>
            <p:sp>
              <p:nvSpPr>
                <p:cNvPr id="399392" name="Rectangle 32">
                  <a:extLst>
                    <a:ext uri="{FF2B5EF4-FFF2-40B4-BE49-F238E27FC236}">
                      <a16:creationId xmlns:a16="http://schemas.microsoft.com/office/drawing/2014/main" id="{CBB49D4F-1045-E044-B8A6-6E6D611AE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6" y="1776"/>
                  <a:ext cx="432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2000">
                      <a:latin typeface="Tahoma" charset="0"/>
                      <a:ea typeface="+mn-ea"/>
                    </a:rPr>
                    <a:t>3</a:t>
                  </a:r>
                </a:p>
              </p:txBody>
            </p:sp>
            <p:sp>
              <p:nvSpPr>
                <p:cNvPr id="399393" name="Rectangle 33">
                  <a:extLst>
                    <a:ext uri="{FF2B5EF4-FFF2-40B4-BE49-F238E27FC236}">
                      <a16:creationId xmlns:a16="http://schemas.microsoft.com/office/drawing/2014/main" id="{852DF438-37E7-B94C-8829-65984A6278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776"/>
                  <a:ext cx="212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2000">
                      <a:latin typeface="Courier New" charset="0"/>
                      <a:ea typeface="+mn-ea"/>
                    </a:rPr>
                    <a:t>x</a:t>
                  </a:r>
                </a:p>
              </p:txBody>
            </p:sp>
            <p:sp>
              <p:nvSpPr>
                <p:cNvPr id="399394" name="Line 34">
                  <a:extLst>
                    <a:ext uri="{FF2B5EF4-FFF2-40B4-BE49-F238E27FC236}">
                      <a16:creationId xmlns:a16="http://schemas.microsoft.com/office/drawing/2014/main" id="{60399E29-F5F3-6941-8FAB-4C5BCDB106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36" y="1776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395" name="Line 35">
                  <a:extLst>
                    <a:ext uri="{FF2B5EF4-FFF2-40B4-BE49-F238E27FC236}">
                      <a16:creationId xmlns:a16="http://schemas.microsoft.com/office/drawing/2014/main" id="{6CDC2E70-6820-EE46-BEDC-14DAFBF72A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1776"/>
                  <a:ext cx="0" cy="249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396" name="Line 36">
                  <a:extLst>
                    <a:ext uri="{FF2B5EF4-FFF2-40B4-BE49-F238E27FC236}">
                      <a16:creationId xmlns:a16="http://schemas.microsoft.com/office/drawing/2014/main" id="{46C2AAEA-2C9C-E946-A452-38407FF4B0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36" y="1776"/>
                  <a:ext cx="0" cy="2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397" name="Line 37">
                  <a:extLst>
                    <a:ext uri="{FF2B5EF4-FFF2-40B4-BE49-F238E27FC236}">
                      <a16:creationId xmlns:a16="http://schemas.microsoft.com/office/drawing/2014/main" id="{E1838722-3CD0-324D-8ED1-24169D3F7C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08" y="1776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398" name="Line 38">
                  <a:extLst>
                    <a:ext uri="{FF2B5EF4-FFF2-40B4-BE49-F238E27FC236}">
                      <a16:creationId xmlns:a16="http://schemas.microsoft.com/office/drawing/2014/main" id="{745FF7E8-505A-E943-B3BD-733FB941B2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8" y="1776"/>
                  <a:ext cx="0" cy="2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399" name="Line 39">
                  <a:extLst>
                    <a:ext uri="{FF2B5EF4-FFF2-40B4-BE49-F238E27FC236}">
                      <a16:creationId xmlns:a16="http://schemas.microsoft.com/office/drawing/2014/main" id="{7FAF1311-A11B-3D47-9F8D-ADFD68DE1D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08" y="1776"/>
                  <a:ext cx="0" cy="2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400" name="Line 40">
                  <a:extLst>
                    <a:ext uri="{FF2B5EF4-FFF2-40B4-BE49-F238E27FC236}">
                      <a16:creationId xmlns:a16="http://schemas.microsoft.com/office/drawing/2014/main" id="{A36027A8-51DD-0348-BB09-4EB2553805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40" y="1776"/>
                  <a:ext cx="0" cy="2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401" name="Line 41">
                  <a:extLst>
                    <a:ext uri="{FF2B5EF4-FFF2-40B4-BE49-F238E27FC236}">
                      <a16:creationId xmlns:a16="http://schemas.microsoft.com/office/drawing/2014/main" id="{1409FB42-58EC-E34C-B978-076D0FD758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8" y="2025"/>
                  <a:ext cx="24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402" name="Line 42">
                  <a:extLst>
                    <a:ext uri="{FF2B5EF4-FFF2-40B4-BE49-F238E27FC236}">
                      <a16:creationId xmlns:a16="http://schemas.microsoft.com/office/drawing/2014/main" id="{0BFE6D4F-43AB-DE42-89E5-52947EEF54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36" y="2025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403" name="Line 43">
                  <a:extLst>
                    <a:ext uri="{FF2B5EF4-FFF2-40B4-BE49-F238E27FC236}">
                      <a16:creationId xmlns:a16="http://schemas.microsoft.com/office/drawing/2014/main" id="{73000BC5-7594-DB4F-B2E8-CF07E693EA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08" y="2025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404" name="Line 44">
                  <a:extLst>
                    <a:ext uri="{FF2B5EF4-FFF2-40B4-BE49-F238E27FC236}">
                      <a16:creationId xmlns:a16="http://schemas.microsoft.com/office/drawing/2014/main" id="{D4DC9950-C65E-A444-9473-CFBF0D01C6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1776"/>
                  <a:ext cx="212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405" name="Line 45">
                  <a:extLst>
                    <a:ext uri="{FF2B5EF4-FFF2-40B4-BE49-F238E27FC236}">
                      <a16:creationId xmlns:a16="http://schemas.microsoft.com/office/drawing/2014/main" id="{702846F1-DFE3-DD44-9526-32125912F6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8" y="1776"/>
                  <a:ext cx="24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406" name="Line 46">
                  <a:extLst>
                    <a:ext uri="{FF2B5EF4-FFF2-40B4-BE49-F238E27FC236}">
                      <a16:creationId xmlns:a16="http://schemas.microsoft.com/office/drawing/2014/main" id="{16ABC278-C895-4941-919D-4E547BC429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2025"/>
                  <a:ext cx="212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399408" name="Line 48">
              <a:extLst>
                <a:ext uri="{FF2B5EF4-FFF2-40B4-BE49-F238E27FC236}">
                  <a16:creationId xmlns:a16="http://schemas.microsoft.com/office/drawing/2014/main" id="{99D73BD9-A26D-B843-AFD5-FFFE124B6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2" y="2832"/>
              <a:ext cx="1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99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99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99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99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31075CDD-6A58-384B-AB3F-99752F888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Changing references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24885E3-2E4D-FC42-A84A-12B490244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a method </a:t>
            </a:r>
            <a:r>
              <a:rPr lang="en-US" altLang="en-US" i="1">
                <a:ea typeface="ＭＳ Ｐゴシック" panose="020B0600070205080204" pitchFamily="34" charset="-128"/>
              </a:rPr>
              <a:t>dereferences a variable</a:t>
            </a:r>
            <a:r>
              <a:rPr lang="en-US" altLang="en-US">
                <a:ea typeface="ＭＳ Ｐゴシック" panose="020B0600070205080204" pitchFamily="34" charset="-128"/>
              </a:rPr>
              <a:t>  (with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.</a:t>
            </a:r>
            <a:r>
              <a:rPr lang="en-US" altLang="en-US">
                <a:ea typeface="ＭＳ Ｐゴシック" panose="020B0600070205080204" pitchFamily="34" charset="-128"/>
              </a:rPr>
              <a:t> ) and modifies the object it refers to, that change will be seen by the caller.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change(Point thePoint)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thePoint.x = 3;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affects p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thePoint.setY(4);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affects p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solidFill>
                <a:srgbClr val="008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a method </a:t>
            </a:r>
            <a:r>
              <a:rPr lang="en-US" altLang="en-US" i="1">
                <a:ea typeface="ＭＳ Ｐゴシック" panose="020B0600070205080204" pitchFamily="34" charset="-128"/>
              </a:rPr>
              <a:t>reassigns a variable to refer to a new object,</a:t>
            </a:r>
            <a:r>
              <a:rPr lang="en-US" altLang="en-US">
                <a:ea typeface="ＭＳ Ｐゴシック" panose="020B0600070205080204" pitchFamily="34" charset="-128"/>
              </a:rPr>
              <a:t> that change will </a:t>
            </a:r>
            <a:r>
              <a:rPr lang="en-US" altLang="en-US" i="1">
                <a:ea typeface="ＭＳ Ｐゴシック" panose="020B0600070205080204" pitchFamily="34" charset="-128"/>
              </a:rPr>
              <a:t>not </a:t>
            </a:r>
            <a:r>
              <a:rPr lang="en-US" altLang="en-US">
                <a:ea typeface="ＭＳ Ｐゴシック" panose="020B0600070205080204" pitchFamily="34" charset="-128"/>
              </a:rPr>
              <a:t>affect the variable passed in by the caller.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change(Point thePoint)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thePoint = new Point(3, 4);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 unchanged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thePoint = null;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 unchanged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What if we want to make the variable passed in become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null</a:t>
            </a:r>
            <a:r>
              <a:rPr lang="en-US" altLang="en-US">
                <a:ea typeface="ＭＳ Ｐゴシック" panose="020B0600070205080204" pitchFamily="34" charset="-128"/>
              </a:rPr>
              <a:t>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E19EE2D3-D345-FC4A-836C-7058EEE14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Change point, version 3</a:t>
            </a:r>
          </a:p>
        </p:txBody>
      </p:sp>
      <p:sp>
        <p:nvSpPr>
          <p:cNvPr id="401411" name="Rectangle 3">
            <a:extLst>
              <a:ext uri="{FF2B5EF4-FFF2-40B4-BE49-F238E27FC236}">
                <a16:creationId xmlns:a16="http://schemas.microsoft.com/office/drawing/2014/main" id="{94F53133-C0E0-2745-BE9F-F01E72E18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the state of the object referred to by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 after this code?</a:t>
            </a: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main(String[] args)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Point p = new Point(1, 2);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change(p);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System.out.println(p);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Point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change(Point thePoint)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thePoint = new Point(3, 4);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thePoint;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answer: (1, 2)</a:t>
            </a:r>
          </a:p>
        </p:txBody>
      </p:sp>
      <p:grpSp>
        <p:nvGrpSpPr>
          <p:cNvPr id="401412" name="Group 4">
            <a:extLst>
              <a:ext uri="{FF2B5EF4-FFF2-40B4-BE49-F238E27FC236}">
                <a16:creationId xmlns:a16="http://schemas.microsoft.com/office/drawing/2014/main" id="{CE0CE5B0-69BE-2648-B97E-A2704336D21E}"/>
              </a:ext>
            </a:extLst>
          </p:cNvPr>
          <p:cNvGrpSpPr>
            <a:grpSpLocks/>
          </p:cNvGrpSpPr>
          <p:nvPr/>
        </p:nvGrpSpPr>
        <p:grpSpPr bwMode="auto">
          <a:xfrm>
            <a:off x="5473700" y="2832100"/>
            <a:ext cx="3587750" cy="687388"/>
            <a:chOff x="3404" y="1728"/>
            <a:chExt cx="2260" cy="433"/>
          </a:xfrm>
        </p:grpSpPr>
        <p:sp>
          <p:nvSpPr>
            <p:cNvPr id="401413" name="Text Box 5">
              <a:extLst>
                <a:ext uri="{FF2B5EF4-FFF2-40B4-BE49-F238E27FC236}">
                  <a16:creationId xmlns:a16="http://schemas.microsoft.com/office/drawing/2014/main" id="{D7296875-5EAD-744E-A569-2DE219A88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728"/>
              <a:ext cx="1536" cy="4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484" name="Group 6">
              <a:extLst>
                <a:ext uri="{FF2B5EF4-FFF2-40B4-BE49-F238E27FC236}">
                  <a16:creationId xmlns:a16="http://schemas.microsoft.com/office/drawing/2014/main" id="{B606E744-BBAD-624E-AE7C-AA9553963B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776"/>
              <a:ext cx="1316" cy="249"/>
              <a:chOff x="4224" y="1776"/>
              <a:chExt cx="1316" cy="249"/>
            </a:xfrm>
          </p:grpSpPr>
          <p:sp>
            <p:nvSpPr>
              <p:cNvPr id="401415" name="Rectangle 7">
                <a:extLst>
                  <a:ext uri="{FF2B5EF4-FFF2-40B4-BE49-F238E27FC236}">
                    <a16:creationId xmlns:a16="http://schemas.microsoft.com/office/drawing/2014/main" id="{67C97DD8-8441-EC4E-9704-08E06864B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8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2</a:t>
                </a:r>
              </a:p>
            </p:txBody>
          </p:sp>
          <p:sp>
            <p:nvSpPr>
              <p:cNvPr id="401416" name="Rectangle 8">
                <a:extLst>
                  <a:ext uri="{FF2B5EF4-FFF2-40B4-BE49-F238E27FC236}">
                    <a16:creationId xmlns:a16="http://schemas.microsoft.com/office/drawing/2014/main" id="{A4803452-88C4-F841-A9FD-2EE3707FD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8" y="1776"/>
                <a:ext cx="240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y</a:t>
                </a:r>
              </a:p>
            </p:txBody>
          </p:sp>
          <p:sp>
            <p:nvSpPr>
              <p:cNvPr id="401417" name="Rectangle 9">
                <a:extLst>
                  <a:ext uri="{FF2B5EF4-FFF2-40B4-BE49-F238E27FC236}">
                    <a16:creationId xmlns:a16="http://schemas.microsoft.com/office/drawing/2014/main" id="{A6ACE8A8-EB89-A64D-A869-96D1200DE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6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1</a:t>
                </a:r>
              </a:p>
            </p:txBody>
          </p:sp>
          <p:sp>
            <p:nvSpPr>
              <p:cNvPr id="401418" name="Rectangle 10">
                <a:extLst>
                  <a:ext uri="{FF2B5EF4-FFF2-40B4-BE49-F238E27FC236}">
                    <a16:creationId xmlns:a16="http://schemas.microsoft.com/office/drawing/2014/main" id="{69AF98D8-7FAF-C04A-84E3-EEA42BD34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776"/>
                <a:ext cx="21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x</a:t>
                </a:r>
              </a:p>
            </p:txBody>
          </p:sp>
          <p:sp>
            <p:nvSpPr>
              <p:cNvPr id="401419" name="Line 11">
                <a:extLst>
                  <a:ext uri="{FF2B5EF4-FFF2-40B4-BE49-F238E27FC236}">
                    <a16:creationId xmlns:a16="http://schemas.microsoft.com/office/drawing/2014/main" id="{17D12BC0-73BD-3641-A237-2AC5F13ED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0" name="Line 12">
                <a:extLst>
                  <a:ext uri="{FF2B5EF4-FFF2-40B4-BE49-F238E27FC236}">
                    <a16:creationId xmlns:a16="http://schemas.microsoft.com/office/drawing/2014/main" id="{505639EB-E458-2241-916B-73366E78E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0" cy="249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1" name="Line 13">
                <a:extLst>
                  <a:ext uri="{FF2B5EF4-FFF2-40B4-BE49-F238E27FC236}">
                    <a16:creationId xmlns:a16="http://schemas.microsoft.com/office/drawing/2014/main" id="{1D09CE69-383A-D741-A127-9997254AB0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2" name="Line 14">
                <a:extLst>
                  <a:ext uri="{FF2B5EF4-FFF2-40B4-BE49-F238E27FC236}">
                    <a16:creationId xmlns:a16="http://schemas.microsoft.com/office/drawing/2014/main" id="{17780439-4DEC-E144-9220-093CF9943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3" name="Line 15">
                <a:extLst>
                  <a:ext uri="{FF2B5EF4-FFF2-40B4-BE49-F238E27FC236}">
                    <a16:creationId xmlns:a16="http://schemas.microsoft.com/office/drawing/2014/main" id="{73F3EA24-7E65-5B42-8495-3CF6E5820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4" name="Line 16">
                <a:extLst>
                  <a:ext uri="{FF2B5EF4-FFF2-40B4-BE49-F238E27FC236}">
                    <a16:creationId xmlns:a16="http://schemas.microsoft.com/office/drawing/2014/main" id="{302B0952-3D2E-F449-A898-B3501611E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5" name="Line 17">
                <a:extLst>
                  <a:ext uri="{FF2B5EF4-FFF2-40B4-BE49-F238E27FC236}">
                    <a16:creationId xmlns:a16="http://schemas.microsoft.com/office/drawing/2014/main" id="{35C7A1E1-D49F-A24D-A1DC-DF2A35481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0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6" name="Line 18">
                <a:extLst>
                  <a:ext uri="{FF2B5EF4-FFF2-40B4-BE49-F238E27FC236}">
                    <a16:creationId xmlns:a16="http://schemas.microsoft.com/office/drawing/2014/main" id="{3C25750D-9BD8-5949-8EAE-62A2D8283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2025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7" name="Line 19">
                <a:extLst>
                  <a:ext uri="{FF2B5EF4-FFF2-40B4-BE49-F238E27FC236}">
                    <a16:creationId xmlns:a16="http://schemas.microsoft.com/office/drawing/2014/main" id="{88C12BCA-5287-3040-B859-71961888A1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8" name="Line 20">
                <a:extLst>
                  <a:ext uri="{FF2B5EF4-FFF2-40B4-BE49-F238E27FC236}">
                    <a16:creationId xmlns:a16="http://schemas.microsoft.com/office/drawing/2014/main" id="{BBB21463-EF7A-214A-AB75-BD355506A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9" name="Line 21">
                <a:extLst>
                  <a:ext uri="{FF2B5EF4-FFF2-40B4-BE49-F238E27FC236}">
                    <a16:creationId xmlns:a16="http://schemas.microsoft.com/office/drawing/2014/main" id="{C763B9F0-C5E4-F448-9EE5-DE215F62F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30" name="Line 22">
                <a:extLst>
                  <a:ext uri="{FF2B5EF4-FFF2-40B4-BE49-F238E27FC236}">
                    <a16:creationId xmlns:a16="http://schemas.microsoft.com/office/drawing/2014/main" id="{D2212F61-82F0-8248-8863-29686D569A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31" name="Line 23">
                <a:extLst>
                  <a:ext uri="{FF2B5EF4-FFF2-40B4-BE49-F238E27FC236}">
                    <a16:creationId xmlns:a16="http://schemas.microsoft.com/office/drawing/2014/main" id="{D4C70347-A86C-6E4F-9B74-5393902D4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2025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401432" name="Text Box 24">
              <a:extLst>
                <a:ext uri="{FF2B5EF4-FFF2-40B4-BE49-F238E27FC236}">
                  <a16:creationId xmlns:a16="http://schemas.microsoft.com/office/drawing/2014/main" id="{321740CB-0AD3-9444-B49B-9FB58BEA9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4" y="1787"/>
              <a:ext cx="2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Courier New" charset="0"/>
                  <a:ea typeface="+mn-ea"/>
                </a:rPr>
                <a:t>p</a:t>
              </a:r>
            </a:p>
          </p:txBody>
        </p:sp>
        <p:sp>
          <p:nvSpPr>
            <p:cNvPr id="401433" name="Line 25">
              <a:extLst>
                <a:ext uri="{FF2B5EF4-FFF2-40B4-BE49-F238E27FC236}">
                  <a16:creationId xmlns:a16="http://schemas.microsoft.com/office/drawing/2014/main" id="{A12CB0E9-CE34-C946-8A8E-53999F51C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9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401434" name="Line 26">
            <a:extLst>
              <a:ext uri="{FF2B5EF4-FFF2-40B4-BE49-F238E27FC236}">
                <a16:creationId xmlns:a16="http://schemas.microsoft.com/office/drawing/2014/main" id="{5524D86B-D7FC-2B4F-8EAE-848B19E6E8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9250" y="35941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401435" name="Group 27">
            <a:extLst>
              <a:ext uri="{FF2B5EF4-FFF2-40B4-BE49-F238E27FC236}">
                <a16:creationId xmlns:a16="http://schemas.microsoft.com/office/drawing/2014/main" id="{6748E690-FA44-2E4F-9B1E-695391B34D9E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4432300"/>
            <a:ext cx="2438400" cy="1295400"/>
            <a:chOff x="4132" y="2832"/>
            <a:chExt cx="1536" cy="816"/>
          </a:xfrm>
        </p:grpSpPr>
        <p:grpSp>
          <p:nvGrpSpPr>
            <p:cNvPr id="19462" name="Group 28">
              <a:extLst>
                <a:ext uri="{FF2B5EF4-FFF2-40B4-BE49-F238E27FC236}">
                  <a16:creationId xmlns:a16="http://schemas.microsoft.com/office/drawing/2014/main" id="{8A0983AB-57B4-6E43-ADBF-959B1CB0D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2" y="3215"/>
              <a:ext cx="1536" cy="433"/>
              <a:chOff x="4132" y="3215"/>
              <a:chExt cx="1536" cy="433"/>
            </a:xfrm>
          </p:grpSpPr>
          <p:sp>
            <p:nvSpPr>
              <p:cNvPr id="401437" name="Text Box 29">
                <a:extLst>
                  <a:ext uri="{FF2B5EF4-FFF2-40B4-BE49-F238E27FC236}">
                    <a16:creationId xmlns:a16="http://schemas.microsoft.com/office/drawing/2014/main" id="{E7B8779A-5A92-644B-892B-11F5B3F97A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2" y="3215"/>
                <a:ext cx="1536" cy="4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 eaLnBrk="1" hangingPunct="1">
                  <a:lnSpc>
                    <a:spcPct val="80000"/>
                  </a:lnSpc>
                </a:pPr>
                <a:endParaRPr lang="en-US" altLang="en-US" sz="1600"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1600"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1600"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9465" name="Group 30">
                <a:extLst>
                  <a:ext uri="{FF2B5EF4-FFF2-40B4-BE49-F238E27FC236}">
                    <a16:creationId xmlns:a16="http://schemas.microsoft.com/office/drawing/2014/main" id="{EB131E38-1BE8-E049-964B-8892F922DC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8" y="3263"/>
                <a:ext cx="1316" cy="249"/>
                <a:chOff x="4224" y="1776"/>
                <a:chExt cx="1316" cy="249"/>
              </a:xfrm>
            </p:grpSpPr>
            <p:sp>
              <p:nvSpPr>
                <p:cNvPr id="401439" name="Rectangle 31">
                  <a:extLst>
                    <a:ext uri="{FF2B5EF4-FFF2-40B4-BE49-F238E27FC236}">
                      <a16:creationId xmlns:a16="http://schemas.microsoft.com/office/drawing/2014/main" id="{15CA1791-9D5C-1746-9963-B37755646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8" y="1776"/>
                  <a:ext cx="432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2000">
                      <a:latin typeface="Tahoma" charset="0"/>
                      <a:ea typeface="+mn-ea"/>
                    </a:rPr>
                    <a:t>4</a:t>
                  </a:r>
                </a:p>
              </p:txBody>
            </p:sp>
            <p:sp>
              <p:nvSpPr>
                <p:cNvPr id="401440" name="Rectangle 32">
                  <a:extLst>
                    <a:ext uri="{FF2B5EF4-FFF2-40B4-BE49-F238E27FC236}">
                      <a16:creationId xmlns:a16="http://schemas.microsoft.com/office/drawing/2014/main" id="{B8FCAEEA-B842-454C-B7F8-F7D8F34C81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8" y="1776"/>
                  <a:ext cx="240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2000">
                      <a:latin typeface="Courier New" charset="0"/>
                      <a:ea typeface="+mn-ea"/>
                    </a:rPr>
                    <a:t>y</a:t>
                  </a:r>
                </a:p>
              </p:txBody>
            </p:sp>
            <p:sp>
              <p:nvSpPr>
                <p:cNvPr id="401441" name="Rectangle 33">
                  <a:extLst>
                    <a:ext uri="{FF2B5EF4-FFF2-40B4-BE49-F238E27FC236}">
                      <a16:creationId xmlns:a16="http://schemas.microsoft.com/office/drawing/2014/main" id="{E7686097-A3BF-B545-83F8-04FFBE653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6" y="1776"/>
                  <a:ext cx="432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2000">
                      <a:latin typeface="Tahoma" charset="0"/>
                      <a:ea typeface="+mn-ea"/>
                    </a:rPr>
                    <a:t>3</a:t>
                  </a:r>
                </a:p>
              </p:txBody>
            </p:sp>
            <p:sp>
              <p:nvSpPr>
                <p:cNvPr id="401442" name="Rectangle 34">
                  <a:extLst>
                    <a:ext uri="{FF2B5EF4-FFF2-40B4-BE49-F238E27FC236}">
                      <a16:creationId xmlns:a16="http://schemas.microsoft.com/office/drawing/2014/main" id="{90BB2C0C-C00D-9D4F-92D8-B7ACF33140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776"/>
                  <a:ext cx="212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2000">
                      <a:latin typeface="Courier New" charset="0"/>
                      <a:ea typeface="+mn-ea"/>
                    </a:rPr>
                    <a:t>x</a:t>
                  </a:r>
                </a:p>
              </p:txBody>
            </p:sp>
            <p:sp>
              <p:nvSpPr>
                <p:cNvPr id="401443" name="Line 35">
                  <a:extLst>
                    <a:ext uri="{FF2B5EF4-FFF2-40B4-BE49-F238E27FC236}">
                      <a16:creationId xmlns:a16="http://schemas.microsoft.com/office/drawing/2014/main" id="{4A14C664-DEE0-0B44-84E6-4913E748FF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36" y="1776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44" name="Line 36">
                  <a:extLst>
                    <a:ext uri="{FF2B5EF4-FFF2-40B4-BE49-F238E27FC236}">
                      <a16:creationId xmlns:a16="http://schemas.microsoft.com/office/drawing/2014/main" id="{CD5ACFEC-374D-604F-AF5E-6A2F6FA81A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1776"/>
                  <a:ext cx="0" cy="249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45" name="Line 37">
                  <a:extLst>
                    <a:ext uri="{FF2B5EF4-FFF2-40B4-BE49-F238E27FC236}">
                      <a16:creationId xmlns:a16="http://schemas.microsoft.com/office/drawing/2014/main" id="{FF3B9ACA-7A84-0846-A2AE-47698F4450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36" y="1776"/>
                  <a:ext cx="0" cy="2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46" name="Line 38">
                  <a:extLst>
                    <a:ext uri="{FF2B5EF4-FFF2-40B4-BE49-F238E27FC236}">
                      <a16:creationId xmlns:a16="http://schemas.microsoft.com/office/drawing/2014/main" id="{F7FCE50E-BD96-F74A-B187-F9B4B784F7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08" y="1776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47" name="Line 39">
                  <a:extLst>
                    <a:ext uri="{FF2B5EF4-FFF2-40B4-BE49-F238E27FC236}">
                      <a16:creationId xmlns:a16="http://schemas.microsoft.com/office/drawing/2014/main" id="{92F1F07E-93DE-D74D-A200-1BE662F693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8" y="1776"/>
                  <a:ext cx="0" cy="2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48" name="Line 40">
                  <a:extLst>
                    <a:ext uri="{FF2B5EF4-FFF2-40B4-BE49-F238E27FC236}">
                      <a16:creationId xmlns:a16="http://schemas.microsoft.com/office/drawing/2014/main" id="{5AB9EA9E-7D02-C04A-9C96-9564AE141A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08" y="1776"/>
                  <a:ext cx="0" cy="2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49" name="Line 41">
                  <a:extLst>
                    <a:ext uri="{FF2B5EF4-FFF2-40B4-BE49-F238E27FC236}">
                      <a16:creationId xmlns:a16="http://schemas.microsoft.com/office/drawing/2014/main" id="{2EBA9322-84CA-414D-94E6-A196B6A413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40" y="1776"/>
                  <a:ext cx="0" cy="2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50" name="Line 42">
                  <a:extLst>
                    <a:ext uri="{FF2B5EF4-FFF2-40B4-BE49-F238E27FC236}">
                      <a16:creationId xmlns:a16="http://schemas.microsoft.com/office/drawing/2014/main" id="{E3229F8E-43F2-464F-9F1C-122459DFA3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8" y="2025"/>
                  <a:ext cx="24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51" name="Line 43">
                  <a:extLst>
                    <a:ext uri="{FF2B5EF4-FFF2-40B4-BE49-F238E27FC236}">
                      <a16:creationId xmlns:a16="http://schemas.microsoft.com/office/drawing/2014/main" id="{63AF7265-7225-3E4E-94BB-E41C9AC642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36" y="2025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52" name="Line 44">
                  <a:extLst>
                    <a:ext uri="{FF2B5EF4-FFF2-40B4-BE49-F238E27FC236}">
                      <a16:creationId xmlns:a16="http://schemas.microsoft.com/office/drawing/2014/main" id="{1AFEA427-4C97-A44D-9FA1-9CC317628B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08" y="2025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53" name="Line 45">
                  <a:extLst>
                    <a:ext uri="{FF2B5EF4-FFF2-40B4-BE49-F238E27FC236}">
                      <a16:creationId xmlns:a16="http://schemas.microsoft.com/office/drawing/2014/main" id="{611BA0C6-5F18-414C-8F2C-F51F858803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1776"/>
                  <a:ext cx="212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54" name="Line 46">
                  <a:extLst>
                    <a:ext uri="{FF2B5EF4-FFF2-40B4-BE49-F238E27FC236}">
                      <a16:creationId xmlns:a16="http://schemas.microsoft.com/office/drawing/2014/main" id="{C4495532-ADC0-A44E-A754-F5F903C039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8" y="1776"/>
                  <a:ext cx="24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55" name="Line 47">
                  <a:extLst>
                    <a:ext uri="{FF2B5EF4-FFF2-40B4-BE49-F238E27FC236}">
                      <a16:creationId xmlns:a16="http://schemas.microsoft.com/office/drawing/2014/main" id="{E6F6E509-5A92-C246-9A9C-41972B5D61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2025"/>
                  <a:ext cx="212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401456" name="Line 48">
              <a:extLst>
                <a:ext uri="{FF2B5EF4-FFF2-40B4-BE49-F238E27FC236}">
                  <a16:creationId xmlns:a16="http://schemas.microsoft.com/office/drawing/2014/main" id="{4FB1BC11-A93F-D44E-8D65-4C0C9E2B40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2" y="2832"/>
              <a:ext cx="1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1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0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01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1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1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ail birthday cake GIF by America's Funniest Home Video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52" y="2135927"/>
            <a:ext cx="5503874" cy="309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1B13BDAB-3360-7E43-86E5-19204B805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Change point, version 4</a:t>
            </a:r>
          </a:p>
        </p:txBody>
      </p:sp>
      <p:sp>
        <p:nvSpPr>
          <p:cNvPr id="402435" name="Rectangle 3">
            <a:extLst>
              <a:ext uri="{FF2B5EF4-FFF2-40B4-BE49-F238E27FC236}">
                <a16:creationId xmlns:a16="http://schemas.microsoft.com/office/drawing/2014/main" id="{B0FB6C57-38AB-634C-B0D8-4AE8E829E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the state of the object referred to by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 after this code?</a:t>
            </a: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main(String[] args)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Point p = new Point(1, 2);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p =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change(p);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System.out.println(p);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Point change(Point thePoint)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thePoint = new Point(3, 4);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thePoint;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answer: (3, 4)</a:t>
            </a:r>
          </a:p>
        </p:txBody>
      </p:sp>
      <p:grpSp>
        <p:nvGrpSpPr>
          <p:cNvPr id="402482" name="Group 50">
            <a:extLst>
              <a:ext uri="{FF2B5EF4-FFF2-40B4-BE49-F238E27FC236}">
                <a16:creationId xmlns:a16="http://schemas.microsoft.com/office/drawing/2014/main" id="{9CCE1645-0326-C047-86D5-3BAFE16108A4}"/>
              </a:ext>
            </a:extLst>
          </p:cNvPr>
          <p:cNvGrpSpPr>
            <a:grpSpLocks/>
          </p:cNvGrpSpPr>
          <p:nvPr/>
        </p:nvGrpSpPr>
        <p:grpSpPr bwMode="auto">
          <a:xfrm>
            <a:off x="6623050" y="2800350"/>
            <a:ext cx="2438400" cy="687388"/>
            <a:chOff x="4128" y="1728"/>
            <a:chExt cx="1536" cy="433"/>
          </a:xfrm>
        </p:grpSpPr>
        <p:sp>
          <p:nvSpPr>
            <p:cNvPr id="402437" name="Text Box 5">
              <a:extLst>
                <a:ext uri="{FF2B5EF4-FFF2-40B4-BE49-F238E27FC236}">
                  <a16:creationId xmlns:a16="http://schemas.microsoft.com/office/drawing/2014/main" id="{A6A33EA0-14C7-BF4F-8EEF-9E9356527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728"/>
              <a:ext cx="1536" cy="4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510" name="Group 6">
              <a:extLst>
                <a:ext uri="{FF2B5EF4-FFF2-40B4-BE49-F238E27FC236}">
                  <a16:creationId xmlns:a16="http://schemas.microsoft.com/office/drawing/2014/main" id="{0E9F27CB-C9F3-3F40-B9BD-1A26B3FFEE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776"/>
              <a:ext cx="1316" cy="249"/>
              <a:chOff x="4224" y="1776"/>
              <a:chExt cx="1316" cy="249"/>
            </a:xfrm>
          </p:grpSpPr>
          <p:sp>
            <p:nvSpPr>
              <p:cNvPr id="402439" name="Rectangle 7">
                <a:extLst>
                  <a:ext uri="{FF2B5EF4-FFF2-40B4-BE49-F238E27FC236}">
                    <a16:creationId xmlns:a16="http://schemas.microsoft.com/office/drawing/2014/main" id="{7F02FE25-37AA-6C48-BE0E-9A764CDE0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8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2</a:t>
                </a:r>
              </a:p>
            </p:txBody>
          </p:sp>
          <p:sp>
            <p:nvSpPr>
              <p:cNvPr id="402440" name="Rectangle 8">
                <a:extLst>
                  <a:ext uri="{FF2B5EF4-FFF2-40B4-BE49-F238E27FC236}">
                    <a16:creationId xmlns:a16="http://schemas.microsoft.com/office/drawing/2014/main" id="{CDC4628D-0358-9E4F-A68E-B3DC3B8D4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8" y="1776"/>
                <a:ext cx="240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y</a:t>
                </a:r>
              </a:p>
            </p:txBody>
          </p:sp>
          <p:sp>
            <p:nvSpPr>
              <p:cNvPr id="402441" name="Rectangle 9">
                <a:extLst>
                  <a:ext uri="{FF2B5EF4-FFF2-40B4-BE49-F238E27FC236}">
                    <a16:creationId xmlns:a16="http://schemas.microsoft.com/office/drawing/2014/main" id="{5D12F832-7AF0-7C4F-91E5-2F20E1FCA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6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1</a:t>
                </a:r>
              </a:p>
            </p:txBody>
          </p:sp>
          <p:sp>
            <p:nvSpPr>
              <p:cNvPr id="402442" name="Rectangle 10">
                <a:extLst>
                  <a:ext uri="{FF2B5EF4-FFF2-40B4-BE49-F238E27FC236}">
                    <a16:creationId xmlns:a16="http://schemas.microsoft.com/office/drawing/2014/main" id="{B529B3F3-2F0D-424A-B709-5DC6F6FE3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776"/>
                <a:ext cx="21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x</a:t>
                </a:r>
              </a:p>
            </p:txBody>
          </p:sp>
          <p:sp>
            <p:nvSpPr>
              <p:cNvPr id="402443" name="Line 11">
                <a:extLst>
                  <a:ext uri="{FF2B5EF4-FFF2-40B4-BE49-F238E27FC236}">
                    <a16:creationId xmlns:a16="http://schemas.microsoft.com/office/drawing/2014/main" id="{D48EB672-2242-8A41-8DA5-FE4DBAEA1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44" name="Line 12">
                <a:extLst>
                  <a:ext uri="{FF2B5EF4-FFF2-40B4-BE49-F238E27FC236}">
                    <a16:creationId xmlns:a16="http://schemas.microsoft.com/office/drawing/2014/main" id="{EAB19ED2-7551-EA46-A08E-7AE22E539B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0" cy="249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45" name="Line 13">
                <a:extLst>
                  <a:ext uri="{FF2B5EF4-FFF2-40B4-BE49-F238E27FC236}">
                    <a16:creationId xmlns:a16="http://schemas.microsoft.com/office/drawing/2014/main" id="{CE3E2FB1-9478-6C44-9127-AA7393D60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46" name="Line 14">
                <a:extLst>
                  <a:ext uri="{FF2B5EF4-FFF2-40B4-BE49-F238E27FC236}">
                    <a16:creationId xmlns:a16="http://schemas.microsoft.com/office/drawing/2014/main" id="{214591C0-224B-1247-B2A7-BCBD18029E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47" name="Line 15">
                <a:extLst>
                  <a:ext uri="{FF2B5EF4-FFF2-40B4-BE49-F238E27FC236}">
                    <a16:creationId xmlns:a16="http://schemas.microsoft.com/office/drawing/2014/main" id="{6DEA07F7-E700-E34F-83C5-03B956F25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48" name="Line 16">
                <a:extLst>
                  <a:ext uri="{FF2B5EF4-FFF2-40B4-BE49-F238E27FC236}">
                    <a16:creationId xmlns:a16="http://schemas.microsoft.com/office/drawing/2014/main" id="{AEB320E0-F143-F043-8572-F1FA58959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49" name="Line 17">
                <a:extLst>
                  <a:ext uri="{FF2B5EF4-FFF2-40B4-BE49-F238E27FC236}">
                    <a16:creationId xmlns:a16="http://schemas.microsoft.com/office/drawing/2014/main" id="{82F05295-8412-BF44-9105-F216D39AE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0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50" name="Line 18">
                <a:extLst>
                  <a:ext uri="{FF2B5EF4-FFF2-40B4-BE49-F238E27FC236}">
                    <a16:creationId xmlns:a16="http://schemas.microsoft.com/office/drawing/2014/main" id="{DEDFBAA7-D6F8-FE46-8B59-1181ACB69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2025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51" name="Line 19">
                <a:extLst>
                  <a:ext uri="{FF2B5EF4-FFF2-40B4-BE49-F238E27FC236}">
                    <a16:creationId xmlns:a16="http://schemas.microsoft.com/office/drawing/2014/main" id="{CED149E4-42AF-D647-9980-199D6091D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52" name="Line 20">
                <a:extLst>
                  <a:ext uri="{FF2B5EF4-FFF2-40B4-BE49-F238E27FC236}">
                    <a16:creationId xmlns:a16="http://schemas.microsoft.com/office/drawing/2014/main" id="{99F69802-D4D0-D343-A4C4-8BC7768AA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53" name="Line 21">
                <a:extLst>
                  <a:ext uri="{FF2B5EF4-FFF2-40B4-BE49-F238E27FC236}">
                    <a16:creationId xmlns:a16="http://schemas.microsoft.com/office/drawing/2014/main" id="{12D01931-0B7C-7E45-B8EB-EE7612B5C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54" name="Line 22">
                <a:extLst>
                  <a:ext uri="{FF2B5EF4-FFF2-40B4-BE49-F238E27FC236}">
                    <a16:creationId xmlns:a16="http://schemas.microsoft.com/office/drawing/2014/main" id="{AC13ED81-1A3C-9746-9055-33FDFDE0F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55" name="Line 23">
                <a:extLst>
                  <a:ext uri="{FF2B5EF4-FFF2-40B4-BE49-F238E27FC236}">
                    <a16:creationId xmlns:a16="http://schemas.microsoft.com/office/drawing/2014/main" id="{7D3A4312-B905-D94D-8388-6FFED3A82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2025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402456" name="Text Box 24">
            <a:extLst>
              <a:ext uri="{FF2B5EF4-FFF2-40B4-BE49-F238E27FC236}">
                <a16:creationId xmlns:a16="http://schemas.microsoft.com/office/drawing/2014/main" id="{2CBFFDE5-A3C8-0842-B12D-06843A4D6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2876550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Courier New" charset="0"/>
                <a:ea typeface="+mn-ea"/>
              </a:rPr>
              <a:t>p</a:t>
            </a:r>
          </a:p>
        </p:txBody>
      </p:sp>
      <p:sp>
        <p:nvSpPr>
          <p:cNvPr id="402457" name="Line 25">
            <a:extLst>
              <a:ext uri="{FF2B5EF4-FFF2-40B4-BE49-F238E27FC236}">
                <a16:creationId xmlns:a16="http://schemas.microsoft.com/office/drawing/2014/main" id="{B25CE62A-1E6B-484F-A7A7-D3422FFB8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1050" y="31051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02458" name="Line 26">
            <a:extLst>
              <a:ext uri="{FF2B5EF4-FFF2-40B4-BE49-F238E27FC236}">
                <a16:creationId xmlns:a16="http://schemas.microsoft.com/office/drawing/2014/main" id="{BF68C114-13D9-D84B-A63C-9406F5F043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9250" y="356235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402460" name="Group 28">
            <a:extLst>
              <a:ext uri="{FF2B5EF4-FFF2-40B4-BE49-F238E27FC236}">
                <a16:creationId xmlns:a16="http://schemas.microsoft.com/office/drawing/2014/main" id="{8BA6CF9F-7B78-2146-B111-C21704E0E2D6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5008563"/>
            <a:ext cx="2438400" cy="687387"/>
            <a:chOff x="4132" y="3215"/>
            <a:chExt cx="1536" cy="433"/>
          </a:xfrm>
        </p:grpSpPr>
        <p:sp>
          <p:nvSpPr>
            <p:cNvPr id="402461" name="Text Box 29">
              <a:extLst>
                <a:ext uri="{FF2B5EF4-FFF2-40B4-BE49-F238E27FC236}">
                  <a16:creationId xmlns:a16="http://schemas.microsoft.com/office/drawing/2014/main" id="{4B537AA2-6497-1F46-98A6-91337DACFD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" y="3215"/>
              <a:ext cx="1536" cy="4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491" name="Group 30">
              <a:extLst>
                <a:ext uri="{FF2B5EF4-FFF2-40B4-BE49-F238E27FC236}">
                  <a16:creationId xmlns:a16="http://schemas.microsoft.com/office/drawing/2014/main" id="{93995AFD-8B1E-DA44-A047-F0D69F3526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8" y="3263"/>
              <a:ext cx="1316" cy="249"/>
              <a:chOff x="4224" y="1776"/>
              <a:chExt cx="1316" cy="249"/>
            </a:xfrm>
          </p:grpSpPr>
          <p:sp>
            <p:nvSpPr>
              <p:cNvPr id="402463" name="Rectangle 31">
                <a:extLst>
                  <a:ext uri="{FF2B5EF4-FFF2-40B4-BE49-F238E27FC236}">
                    <a16:creationId xmlns:a16="http://schemas.microsoft.com/office/drawing/2014/main" id="{E6C977A1-FB00-9049-BA3B-6C92EB134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8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4</a:t>
                </a:r>
              </a:p>
            </p:txBody>
          </p:sp>
          <p:sp>
            <p:nvSpPr>
              <p:cNvPr id="402464" name="Rectangle 32">
                <a:extLst>
                  <a:ext uri="{FF2B5EF4-FFF2-40B4-BE49-F238E27FC236}">
                    <a16:creationId xmlns:a16="http://schemas.microsoft.com/office/drawing/2014/main" id="{A0B76B41-92C0-184A-A896-19E24D69A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8" y="1776"/>
                <a:ext cx="240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y</a:t>
                </a:r>
              </a:p>
            </p:txBody>
          </p:sp>
          <p:sp>
            <p:nvSpPr>
              <p:cNvPr id="402465" name="Rectangle 33">
                <a:extLst>
                  <a:ext uri="{FF2B5EF4-FFF2-40B4-BE49-F238E27FC236}">
                    <a16:creationId xmlns:a16="http://schemas.microsoft.com/office/drawing/2014/main" id="{B3DC0474-4D07-2147-A454-3BBF1F9D2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6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3</a:t>
                </a:r>
              </a:p>
            </p:txBody>
          </p:sp>
          <p:sp>
            <p:nvSpPr>
              <p:cNvPr id="402466" name="Rectangle 34">
                <a:extLst>
                  <a:ext uri="{FF2B5EF4-FFF2-40B4-BE49-F238E27FC236}">
                    <a16:creationId xmlns:a16="http://schemas.microsoft.com/office/drawing/2014/main" id="{1BC98351-EBBC-0249-B42A-53EC197C4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776"/>
                <a:ext cx="21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x</a:t>
                </a:r>
              </a:p>
            </p:txBody>
          </p:sp>
          <p:sp>
            <p:nvSpPr>
              <p:cNvPr id="402467" name="Line 35">
                <a:extLst>
                  <a:ext uri="{FF2B5EF4-FFF2-40B4-BE49-F238E27FC236}">
                    <a16:creationId xmlns:a16="http://schemas.microsoft.com/office/drawing/2014/main" id="{33C98200-BC98-1E49-A508-6833AD5346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68" name="Line 36">
                <a:extLst>
                  <a:ext uri="{FF2B5EF4-FFF2-40B4-BE49-F238E27FC236}">
                    <a16:creationId xmlns:a16="http://schemas.microsoft.com/office/drawing/2014/main" id="{BC23E496-EF34-4D4A-8ADF-7B958CE2D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0" cy="249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69" name="Line 37">
                <a:extLst>
                  <a:ext uri="{FF2B5EF4-FFF2-40B4-BE49-F238E27FC236}">
                    <a16:creationId xmlns:a16="http://schemas.microsoft.com/office/drawing/2014/main" id="{3E87AD48-854E-5141-ADEA-5B2C9C3D5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0" name="Line 38">
                <a:extLst>
                  <a:ext uri="{FF2B5EF4-FFF2-40B4-BE49-F238E27FC236}">
                    <a16:creationId xmlns:a16="http://schemas.microsoft.com/office/drawing/2014/main" id="{F1A8CE50-3769-FB4E-8EEF-F1598EDC8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1" name="Line 39">
                <a:extLst>
                  <a:ext uri="{FF2B5EF4-FFF2-40B4-BE49-F238E27FC236}">
                    <a16:creationId xmlns:a16="http://schemas.microsoft.com/office/drawing/2014/main" id="{0BAD6C07-9D73-2044-802F-228636E6F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2" name="Line 40">
                <a:extLst>
                  <a:ext uri="{FF2B5EF4-FFF2-40B4-BE49-F238E27FC236}">
                    <a16:creationId xmlns:a16="http://schemas.microsoft.com/office/drawing/2014/main" id="{5180F495-3555-E447-978D-E6D5602DB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3" name="Line 41">
                <a:extLst>
                  <a:ext uri="{FF2B5EF4-FFF2-40B4-BE49-F238E27FC236}">
                    <a16:creationId xmlns:a16="http://schemas.microsoft.com/office/drawing/2014/main" id="{C0673584-BEF0-E245-B103-ABD1987FC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0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4" name="Line 42">
                <a:extLst>
                  <a:ext uri="{FF2B5EF4-FFF2-40B4-BE49-F238E27FC236}">
                    <a16:creationId xmlns:a16="http://schemas.microsoft.com/office/drawing/2014/main" id="{7FFD42F2-A521-3948-83F0-944C83038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2025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5" name="Line 43">
                <a:extLst>
                  <a:ext uri="{FF2B5EF4-FFF2-40B4-BE49-F238E27FC236}">
                    <a16:creationId xmlns:a16="http://schemas.microsoft.com/office/drawing/2014/main" id="{EB48A5DE-0CDA-C444-853B-D600C1F86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6" name="Line 44">
                <a:extLst>
                  <a:ext uri="{FF2B5EF4-FFF2-40B4-BE49-F238E27FC236}">
                    <a16:creationId xmlns:a16="http://schemas.microsoft.com/office/drawing/2014/main" id="{6A154749-A4CB-6F44-BA65-91F2047B5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7" name="Line 45">
                <a:extLst>
                  <a:ext uri="{FF2B5EF4-FFF2-40B4-BE49-F238E27FC236}">
                    <a16:creationId xmlns:a16="http://schemas.microsoft.com/office/drawing/2014/main" id="{A40137CA-5B14-D64A-8450-279BB9F25D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8" name="Line 46">
                <a:extLst>
                  <a:ext uri="{FF2B5EF4-FFF2-40B4-BE49-F238E27FC236}">
                    <a16:creationId xmlns:a16="http://schemas.microsoft.com/office/drawing/2014/main" id="{87C759E2-6B29-C74B-8496-3922DDD8A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9" name="Line 47">
                <a:extLst>
                  <a:ext uri="{FF2B5EF4-FFF2-40B4-BE49-F238E27FC236}">
                    <a16:creationId xmlns:a16="http://schemas.microsoft.com/office/drawing/2014/main" id="{389E8BCF-0887-7F4F-A4CA-70EF549FC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2025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402480" name="Line 48">
            <a:extLst>
              <a:ext uri="{FF2B5EF4-FFF2-40B4-BE49-F238E27FC236}">
                <a16:creationId xmlns:a16="http://schemas.microsoft.com/office/drawing/2014/main" id="{D22DBA11-D1E8-B74B-8BDA-0E1D18B079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2900" y="4400550"/>
            <a:ext cx="31115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02481" name="Line 49">
            <a:extLst>
              <a:ext uri="{FF2B5EF4-FFF2-40B4-BE49-F238E27FC236}">
                <a16:creationId xmlns:a16="http://schemas.microsoft.com/office/drawing/2014/main" id="{AAC08B9B-F393-B74F-81E5-76DC7EBC7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850" y="3257550"/>
            <a:ext cx="84455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2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2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2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2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02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02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02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2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2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0BD022E-0395-2246-8E87-C5008FEF3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x = change(x);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71574B39-FA9E-164E-8BD1-15C290494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you want to write a method that can change the object that a variable refers to, you must do three things:</a:t>
            </a:r>
          </a:p>
          <a:p>
            <a:pPr lvl="1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1.	 </a:t>
            </a:r>
            <a:r>
              <a:rPr lang="en-US" altLang="en-US" b="1">
                <a:ea typeface="ＭＳ Ｐゴシック" panose="020B0600070205080204" pitchFamily="34" charset="-128"/>
              </a:rPr>
              <a:t>pass </a:t>
            </a:r>
            <a:r>
              <a:rPr lang="en-US" altLang="en-US">
                <a:ea typeface="ＭＳ Ｐゴシック" panose="020B0600070205080204" pitchFamily="34" charset="-128"/>
              </a:rPr>
              <a:t>in the original state of the object to the method</a:t>
            </a:r>
          </a:p>
          <a:p>
            <a:pPr lvl="1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2.	 </a:t>
            </a:r>
            <a:r>
              <a:rPr lang="en-US" altLang="en-US" b="1">
                <a:ea typeface="ＭＳ Ｐゴシック" panose="020B0600070205080204" pitchFamily="34" charset="-128"/>
              </a:rPr>
              <a:t>return </a:t>
            </a:r>
            <a:r>
              <a:rPr lang="en-US" altLang="en-US">
                <a:ea typeface="ＭＳ Ｐゴシック" panose="020B0600070205080204" pitchFamily="34" charset="-128"/>
              </a:rPr>
              <a:t>the new (possibly changed) object from the method</a:t>
            </a:r>
          </a:p>
          <a:p>
            <a:pPr lvl="1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3.	 </a:t>
            </a:r>
            <a:r>
              <a:rPr lang="en-US" altLang="en-US" b="1">
                <a:ea typeface="ＭＳ Ｐゴシック" panose="020B0600070205080204" pitchFamily="34" charset="-128"/>
              </a:rPr>
              <a:t>re-assign</a:t>
            </a:r>
            <a:r>
              <a:rPr lang="en-US" altLang="en-US">
                <a:ea typeface="ＭＳ Ｐゴシック" panose="020B0600070205080204" pitchFamily="34" charset="-128"/>
              </a:rPr>
              <a:t> the caller's variable to store the returned result</a:t>
            </a:r>
          </a:p>
          <a:p>
            <a:pPr lvl="1" eaLnBrk="1" hangingPunct="1">
              <a:buFontTx/>
              <a:buNone/>
            </a:pPr>
            <a:endParaRPr lang="en-US" altLang="en-US" sz="12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p = change(p);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in main</a:t>
            </a:r>
            <a:endParaRPr lang="en-US" altLang="en-US" sz="12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 sz="12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Point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change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(Point thePoint)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thePoint = new Point(99, -1);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thePoint;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 call this general algorithmic pattern  </a:t>
            </a:r>
            <a:r>
              <a:rPr lang="en-US" altLang="en-US" b="1">
                <a:ea typeface="ＭＳ Ｐゴシック" panose="020B0600070205080204" pitchFamily="34" charset="-128"/>
              </a:rPr>
              <a:t>x = change(x);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also seen with strings: 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s =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s.toUpperCase();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C4687E5-F913-304B-A446-44CC6B731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problem</a:t>
            </a:r>
          </a:p>
        </p:txBody>
      </p:sp>
      <p:sp>
        <p:nvSpPr>
          <p:cNvPr id="377859" name="Rectangle 3">
            <a:extLst>
              <a:ext uri="{FF2B5EF4-FFF2-40B4-BE49-F238E27FC236}">
                <a16:creationId xmlns:a16="http://schemas.microsoft.com/office/drawing/2014/main" id="{54BE7CB0-6CE8-8F4C-A190-2EB00AC5E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/>
              <a:t>Much like with linked lists, if we just modify what a local variable refers to, it won't change the collection.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/>
          </a:p>
          <a:p>
            <a:pPr marL="393700" lvl="1" indent="0" eaLnBrk="1" hangingPunct="1">
              <a:buFont typeface="Wingdings 2" charset="0"/>
              <a:buNone/>
              <a:defRPr/>
            </a:pPr>
            <a:endParaRPr lang="en-US"/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>
                <a:latin typeface="Courier New" charset="0"/>
              </a:rPr>
              <a:t>private void add(</a:t>
            </a:r>
            <a:r>
              <a:rPr lang="en-US" sz="2000" err="1">
                <a:latin typeface="Courier New" charset="0"/>
              </a:rPr>
              <a:t>IntTreeNode</a:t>
            </a:r>
            <a:r>
              <a:rPr lang="en-US" sz="2000">
                <a:latin typeface="Courier New" charset="0"/>
              </a:rPr>
              <a:t> node, </a:t>
            </a:r>
            <a:r>
              <a:rPr lang="en-US" sz="2000" err="1">
                <a:latin typeface="Courier New" charset="0"/>
              </a:rPr>
              <a:t>int</a:t>
            </a:r>
            <a:r>
              <a:rPr lang="en-US" sz="2000">
                <a:latin typeface="Courier New" charset="0"/>
              </a:rPr>
              <a:t> value) {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>
                <a:latin typeface="Courier New" charset="0"/>
              </a:rPr>
              <a:t>    if (node == null) {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>
                <a:solidFill>
                  <a:srgbClr val="800000"/>
                </a:solidFill>
                <a:latin typeface="Courier New" charset="0"/>
              </a:rPr>
              <a:t>        node = new </a:t>
            </a:r>
            <a:r>
              <a:rPr lang="en-US" sz="2000" err="1">
                <a:solidFill>
                  <a:srgbClr val="800000"/>
                </a:solidFill>
                <a:latin typeface="Courier New" charset="0"/>
              </a:rPr>
              <a:t>IntTreeNode</a:t>
            </a:r>
            <a:r>
              <a:rPr lang="en-US" sz="2000">
                <a:solidFill>
                  <a:srgbClr val="800000"/>
                </a:solidFill>
                <a:latin typeface="Courier New" charset="0"/>
              </a:rPr>
              <a:t>(value);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>
                <a:latin typeface="Courier New" charset="0"/>
              </a:rPr>
              <a:t>    }</a:t>
            </a:r>
            <a:endParaRPr lang="en-US"/>
          </a:p>
          <a:p>
            <a:pPr lvl="1" eaLnBrk="1" hangingPunct="1">
              <a:buFont typeface="Wingdings 2" charset="0"/>
              <a:buChar char=""/>
              <a:defRPr/>
            </a:pPr>
            <a:endParaRPr lang="en-US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/>
              <a:t>In the linked list case, how did we</a:t>
            </a:r>
            <a:br>
              <a:rPr lang="en-US"/>
            </a:br>
            <a:r>
              <a:rPr lang="en-US"/>
              <a:t>actually modify the list?</a:t>
            </a:r>
          </a:p>
          <a:p>
            <a:pPr lvl="2" eaLnBrk="1" hangingPunct="1">
              <a:buFont typeface="Wingdings 2" charset="0"/>
              <a:buChar char=""/>
              <a:defRPr/>
            </a:pPr>
            <a:r>
              <a:rPr lang="en-US"/>
              <a:t>by changing the </a:t>
            </a:r>
            <a:r>
              <a:rPr lang="en-US">
                <a:latin typeface="Courier New" charset="0"/>
              </a:rPr>
              <a:t>front</a:t>
            </a:r>
          </a:p>
          <a:p>
            <a:pPr lvl="2" eaLnBrk="1" hangingPunct="1">
              <a:buFont typeface="Wingdings 2" charset="0"/>
              <a:buChar char=""/>
              <a:defRPr/>
            </a:pPr>
            <a:r>
              <a:rPr lang="en-US"/>
              <a:t>by changing a node's </a:t>
            </a:r>
            <a:r>
              <a:rPr lang="en-US">
                <a:latin typeface="Courier New" charset="0"/>
              </a:rPr>
              <a:t>next</a:t>
            </a:r>
            <a:r>
              <a:rPr lang="en-US"/>
              <a:t> field</a:t>
            </a:r>
          </a:p>
        </p:txBody>
      </p:sp>
      <p:grpSp>
        <p:nvGrpSpPr>
          <p:cNvPr id="22531" name="Group 42">
            <a:extLst>
              <a:ext uri="{FF2B5EF4-FFF2-40B4-BE49-F238E27FC236}">
                <a16:creationId xmlns:a16="http://schemas.microsoft.com/office/drawing/2014/main" id="{933AC65C-C3AE-B841-91AA-61C9549C7297}"/>
              </a:ext>
            </a:extLst>
          </p:cNvPr>
          <p:cNvGrpSpPr>
            <a:grpSpLocks/>
          </p:cNvGrpSpPr>
          <p:nvPr/>
        </p:nvGrpSpPr>
        <p:grpSpPr bwMode="auto">
          <a:xfrm>
            <a:off x="6135688" y="3470275"/>
            <a:ext cx="2362200" cy="2252663"/>
            <a:chOff x="4080" y="2112"/>
            <a:chExt cx="1488" cy="1419"/>
          </a:xfrm>
        </p:grpSpPr>
        <p:sp>
          <p:nvSpPr>
            <p:cNvPr id="377877" name="Oval 21">
              <a:extLst>
                <a:ext uri="{FF2B5EF4-FFF2-40B4-BE49-F238E27FC236}">
                  <a16:creationId xmlns:a16="http://schemas.microsoft.com/office/drawing/2014/main" id="{996ED7BC-5970-364E-9D3D-CD92171306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30" y="3275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91</a:t>
              </a:r>
            </a:p>
          </p:txBody>
        </p:sp>
        <p:sp>
          <p:nvSpPr>
            <p:cNvPr id="377878" name="Oval 22">
              <a:extLst>
                <a:ext uri="{FF2B5EF4-FFF2-40B4-BE49-F238E27FC236}">
                  <a16:creationId xmlns:a16="http://schemas.microsoft.com/office/drawing/2014/main" id="{A5E65070-812A-BB4F-8B43-0CDCA4F051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35" y="3275"/>
              <a:ext cx="239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60</a:t>
              </a:r>
            </a:p>
          </p:txBody>
        </p:sp>
        <p:sp>
          <p:nvSpPr>
            <p:cNvPr id="377879" name="Oval 23">
              <a:extLst>
                <a:ext uri="{FF2B5EF4-FFF2-40B4-BE49-F238E27FC236}">
                  <a16:creationId xmlns:a16="http://schemas.microsoft.com/office/drawing/2014/main" id="{725F89A4-19CA-E746-B108-46C43FC63CA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29" y="2814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87</a:t>
              </a:r>
            </a:p>
          </p:txBody>
        </p:sp>
        <p:sp>
          <p:nvSpPr>
            <p:cNvPr id="377880" name="Oval 24">
              <a:extLst>
                <a:ext uri="{FF2B5EF4-FFF2-40B4-BE49-F238E27FC236}">
                  <a16:creationId xmlns:a16="http://schemas.microsoft.com/office/drawing/2014/main" id="{DEF76FB0-E7DC-0B4F-A83C-6846D04B65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" y="2814"/>
              <a:ext cx="240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29</a:t>
              </a:r>
            </a:p>
          </p:txBody>
        </p:sp>
        <p:sp>
          <p:nvSpPr>
            <p:cNvPr id="377881" name="Oval 25">
              <a:extLst>
                <a:ext uri="{FF2B5EF4-FFF2-40B4-BE49-F238E27FC236}">
                  <a16:creationId xmlns:a16="http://schemas.microsoft.com/office/drawing/2014/main" id="{C24E04D6-6EFD-8B40-BC51-9B9A2BD4D1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00" y="2404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55</a:t>
              </a:r>
            </a:p>
          </p:txBody>
        </p:sp>
        <p:cxnSp>
          <p:nvCxnSpPr>
            <p:cNvPr id="22541" name="AutoShape 26">
              <a:extLst>
                <a:ext uri="{FF2B5EF4-FFF2-40B4-BE49-F238E27FC236}">
                  <a16:creationId xmlns:a16="http://schemas.microsoft.com/office/drawing/2014/main" id="{0F82A0C2-E95B-8549-8838-73A1D4D22B73}"/>
                </a:ext>
              </a:extLst>
            </p:cNvPr>
            <p:cNvCxnSpPr>
              <a:cxnSpLocks noChangeShapeType="1"/>
              <a:stCxn id="377881" idx="3"/>
              <a:endCxn id="377880" idx="0"/>
            </p:cNvCxnSpPr>
            <p:nvPr/>
          </p:nvCxnSpPr>
          <p:spPr bwMode="auto">
            <a:xfrm flipH="1">
              <a:off x="4390" y="2636"/>
              <a:ext cx="345" cy="1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2" name="AutoShape 27">
              <a:extLst>
                <a:ext uri="{FF2B5EF4-FFF2-40B4-BE49-F238E27FC236}">
                  <a16:creationId xmlns:a16="http://schemas.microsoft.com/office/drawing/2014/main" id="{C0248BB5-04E5-1C43-BA92-6A164E91BFF9}"/>
                </a:ext>
              </a:extLst>
            </p:cNvPr>
            <p:cNvCxnSpPr>
              <a:cxnSpLocks noChangeShapeType="1"/>
              <a:stCxn id="377881" idx="5"/>
              <a:endCxn id="377879" idx="0"/>
            </p:cNvCxnSpPr>
            <p:nvPr/>
          </p:nvCxnSpPr>
          <p:spPr bwMode="auto">
            <a:xfrm>
              <a:off x="4903" y="2636"/>
              <a:ext cx="345" cy="1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3" name="AutoShape 28">
              <a:extLst>
                <a:ext uri="{FF2B5EF4-FFF2-40B4-BE49-F238E27FC236}">
                  <a16:creationId xmlns:a16="http://schemas.microsoft.com/office/drawing/2014/main" id="{388E2B7C-515F-124D-8D84-65887E357AB6}"/>
                </a:ext>
              </a:extLst>
            </p:cNvPr>
            <p:cNvCxnSpPr>
              <a:cxnSpLocks noChangeShapeType="1"/>
              <a:stCxn id="377879" idx="3"/>
              <a:endCxn id="377878" idx="0"/>
            </p:cNvCxnSpPr>
            <p:nvPr/>
          </p:nvCxnSpPr>
          <p:spPr bwMode="auto">
            <a:xfrm flipH="1">
              <a:off x="5055" y="3042"/>
              <a:ext cx="109" cy="2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4" name="AutoShape 29">
              <a:extLst>
                <a:ext uri="{FF2B5EF4-FFF2-40B4-BE49-F238E27FC236}">
                  <a16:creationId xmlns:a16="http://schemas.microsoft.com/office/drawing/2014/main" id="{C12B2FBC-478A-274C-BFA3-BD4D15E10625}"/>
                </a:ext>
              </a:extLst>
            </p:cNvPr>
            <p:cNvCxnSpPr>
              <a:cxnSpLocks noChangeShapeType="1"/>
              <a:stCxn id="377879" idx="5"/>
              <a:endCxn id="377877" idx="0"/>
            </p:cNvCxnSpPr>
            <p:nvPr/>
          </p:nvCxnSpPr>
          <p:spPr bwMode="auto">
            <a:xfrm>
              <a:off x="5333" y="3042"/>
              <a:ext cx="116" cy="2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7886" name="Oval 30">
              <a:extLst>
                <a:ext uri="{FF2B5EF4-FFF2-40B4-BE49-F238E27FC236}">
                  <a16:creationId xmlns:a16="http://schemas.microsoft.com/office/drawing/2014/main" id="{FDB80519-842B-A840-BF0F-B054B43B78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73" y="3275"/>
              <a:ext cx="240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42</a:t>
              </a:r>
            </a:p>
          </p:txBody>
        </p:sp>
        <p:sp>
          <p:nvSpPr>
            <p:cNvPr id="377887" name="Oval 31">
              <a:extLst>
                <a:ext uri="{FF2B5EF4-FFF2-40B4-BE49-F238E27FC236}">
                  <a16:creationId xmlns:a16="http://schemas.microsoft.com/office/drawing/2014/main" id="{490981E0-9260-4C43-BC06-AA27A9750A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80" y="3275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-3</a:t>
              </a:r>
            </a:p>
          </p:txBody>
        </p:sp>
        <p:cxnSp>
          <p:nvCxnSpPr>
            <p:cNvPr id="22547" name="AutoShape 32">
              <a:extLst>
                <a:ext uri="{FF2B5EF4-FFF2-40B4-BE49-F238E27FC236}">
                  <a16:creationId xmlns:a16="http://schemas.microsoft.com/office/drawing/2014/main" id="{67E99F31-BB55-6D4F-A4B6-D957774D4D06}"/>
                </a:ext>
              </a:extLst>
            </p:cNvPr>
            <p:cNvCxnSpPr>
              <a:cxnSpLocks noChangeShapeType="1"/>
              <a:stCxn id="377880" idx="3"/>
              <a:endCxn id="377887" idx="0"/>
            </p:cNvCxnSpPr>
            <p:nvPr/>
          </p:nvCxnSpPr>
          <p:spPr bwMode="auto">
            <a:xfrm flipH="1">
              <a:off x="4200" y="3045"/>
              <a:ext cx="106" cy="2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8" name="AutoShape 33">
              <a:extLst>
                <a:ext uri="{FF2B5EF4-FFF2-40B4-BE49-F238E27FC236}">
                  <a16:creationId xmlns:a16="http://schemas.microsoft.com/office/drawing/2014/main" id="{69AAED44-761D-8F42-AE03-53A1025C95F6}"/>
                </a:ext>
              </a:extLst>
            </p:cNvPr>
            <p:cNvCxnSpPr>
              <a:cxnSpLocks noChangeShapeType="1"/>
              <a:stCxn id="377880" idx="5"/>
              <a:endCxn id="377886" idx="0"/>
            </p:cNvCxnSpPr>
            <p:nvPr/>
          </p:nvCxnSpPr>
          <p:spPr bwMode="auto">
            <a:xfrm>
              <a:off x="4474" y="3042"/>
              <a:ext cx="119" cy="2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7890" name="Text Box 34">
              <a:extLst>
                <a:ext uri="{FF2B5EF4-FFF2-40B4-BE49-F238E27FC236}">
                  <a16:creationId xmlns:a16="http://schemas.microsoft.com/office/drawing/2014/main" id="{195BD524-9279-244D-AAFE-4CE1E8851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6" y="2112"/>
              <a:ext cx="7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latin typeface="Tahoma" charset="0"/>
                  <a:ea typeface="+mn-ea"/>
                </a:rPr>
                <a:t>overallRoot</a:t>
              </a:r>
            </a:p>
          </p:txBody>
        </p:sp>
        <p:cxnSp>
          <p:nvCxnSpPr>
            <p:cNvPr id="22550" name="AutoShape 35">
              <a:extLst>
                <a:ext uri="{FF2B5EF4-FFF2-40B4-BE49-F238E27FC236}">
                  <a16:creationId xmlns:a16="http://schemas.microsoft.com/office/drawing/2014/main" id="{A735314D-6E07-9442-8871-426B47444D4D}"/>
                </a:ext>
              </a:extLst>
            </p:cNvPr>
            <p:cNvCxnSpPr>
              <a:cxnSpLocks noChangeShapeType="1"/>
              <a:stCxn id="377890" idx="2"/>
              <a:endCxn id="377881" idx="0"/>
            </p:cNvCxnSpPr>
            <p:nvPr/>
          </p:nvCxnSpPr>
          <p:spPr bwMode="auto">
            <a:xfrm>
              <a:off x="4818" y="2278"/>
              <a:ext cx="1" cy="1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7899" name="Group 43">
            <a:extLst>
              <a:ext uri="{FF2B5EF4-FFF2-40B4-BE49-F238E27FC236}">
                <a16:creationId xmlns:a16="http://schemas.microsoft.com/office/drawing/2014/main" id="{EE06AEF5-E329-3443-8737-72AFC9ADDC5E}"/>
              </a:ext>
            </a:extLst>
          </p:cNvPr>
          <p:cNvGrpSpPr>
            <a:grpSpLocks/>
          </p:cNvGrpSpPr>
          <p:nvPr/>
        </p:nvGrpSpPr>
        <p:grpSpPr bwMode="auto">
          <a:xfrm>
            <a:off x="4686300" y="2362200"/>
            <a:ext cx="1254125" cy="406400"/>
            <a:chOff x="2952" y="1328"/>
            <a:chExt cx="790" cy="256"/>
          </a:xfrm>
        </p:grpSpPr>
        <p:sp>
          <p:nvSpPr>
            <p:cNvPr id="377892" name="Oval 36">
              <a:extLst>
                <a:ext uri="{FF2B5EF4-FFF2-40B4-BE49-F238E27FC236}">
                  <a16:creationId xmlns:a16="http://schemas.microsoft.com/office/drawing/2014/main" id="{71415C4B-CC3C-694D-92BC-B7778CD3E4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04" y="1328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49</a:t>
              </a:r>
            </a:p>
          </p:txBody>
        </p:sp>
        <p:sp>
          <p:nvSpPr>
            <p:cNvPr id="377895" name="Text Box 39">
              <a:extLst>
                <a:ext uri="{FF2B5EF4-FFF2-40B4-BE49-F238E27FC236}">
                  <a16:creationId xmlns:a16="http://schemas.microsoft.com/office/drawing/2014/main" id="{51E1CB80-36C6-A94A-A89C-08975F0CE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2" y="1344"/>
              <a:ext cx="3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latin typeface="Tahoma" charset="0"/>
                  <a:ea typeface="+mn-ea"/>
                </a:rPr>
                <a:t>node</a:t>
              </a:r>
            </a:p>
          </p:txBody>
        </p:sp>
        <p:cxnSp>
          <p:nvCxnSpPr>
            <p:cNvPr id="22535" name="AutoShape 40">
              <a:extLst>
                <a:ext uri="{FF2B5EF4-FFF2-40B4-BE49-F238E27FC236}">
                  <a16:creationId xmlns:a16="http://schemas.microsoft.com/office/drawing/2014/main" id="{7D086371-56DE-9F48-931E-7017F444F333}"/>
                </a:ext>
              </a:extLst>
            </p:cNvPr>
            <p:cNvCxnSpPr>
              <a:cxnSpLocks noChangeShapeType="1"/>
              <a:stCxn id="377895" idx="3"/>
              <a:endCxn id="377892" idx="2"/>
            </p:cNvCxnSpPr>
            <p:nvPr/>
          </p:nvCxnSpPr>
          <p:spPr bwMode="auto">
            <a:xfrm>
              <a:off x="3321" y="1450"/>
              <a:ext cx="171" cy="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7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7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06B73B70-58EF-8C44-93EE-9A2637D98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Applying x = change(x)</a:t>
            </a:r>
          </a:p>
        </p:txBody>
      </p:sp>
      <p:sp>
        <p:nvSpPr>
          <p:cNvPr id="379907" name="Rectangle 3">
            <a:extLst>
              <a:ext uri="{FF2B5EF4-FFF2-40B4-BE49-F238E27FC236}">
                <a16:creationId xmlns:a16="http://schemas.microsoft.com/office/drawing/2014/main" id="{E5457F4D-CFD6-C249-BAD9-792E12943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320516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Methods that modify a tree should have the following pattern:</a:t>
            </a:r>
          </a:p>
          <a:p>
            <a:pPr lvl="1" eaLnBrk="1" hangingPunct="1">
              <a:tabLst>
                <a:tab pos="320516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input (parameter):	old state of the node</a:t>
            </a:r>
          </a:p>
          <a:p>
            <a:pPr lvl="1" eaLnBrk="1" hangingPunct="1">
              <a:tabLst>
                <a:tab pos="320516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output (return):	new state of the node</a:t>
            </a:r>
          </a:p>
          <a:p>
            <a:pPr lvl="1" eaLnBrk="1" hangingPunct="1">
              <a:tabLst>
                <a:tab pos="3205163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3205163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3205163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320516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In order to actually change the tree, you must reassign:</a:t>
            </a:r>
          </a:p>
          <a:p>
            <a:pPr lvl="1" eaLnBrk="1" hangingPunct="1">
              <a:lnSpc>
                <a:spcPct val="90000"/>
              </a:lnSpc>
              <a:tabLst>
                <a:tab pos="3205163" algn="l"/>
              </a:tabLst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tabLst>
                <a:tab pos="3205163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node        = </a:t>
            </a:r>
            <a:r>
              <a:rPr lang="en-US" altLang="en-US" b="1">
                <a:ea typeface="ＭＳ Ｐゴシック" panose="020B0600070205080204" pitchFamily="34" charset="-128"/>
              </a:rPr>
              <a:t>change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(node, </a:t>
            </a:r>
            <a:r>
              <a:rPr lang="en-US" altLang="en-US" b="1">
                <a:ea typeface="ＭＳ Ｐゴシック" panose="020B0600070205080204" pitchFamily="34" charset="-128"/>
              </a:rPr>
              <a:t>parameters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lnSpc>
                <a:spcPct val="90000"/>
              </a:lnSpc>
              <a:buFontTx/>
              <a:buNone/>
              <a:tabLst>
                <a:tab pos="3205163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node.left   = </a:t>
            </a:r>
            <a:r>
              <a:rPr lang="en-US" altLang="en-US" b="1">
                <a:ea typeface="ＭＳ Ｐゴシック" panose="020B0600070205080204" pitchFamily="34" charset="-128"/>
              </a:rPr>
              <a:t>change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(node.left, </a:t>
            </a:r>
            <a:r>
              <a:rPr lang="en-US" altLang="en-US" b="1">
                <a:ea typeface="ＭＳ Ｐゴシック" panose="020B0600070205080204" pitchFamily="34" charset="-128"/>
              </a:rPr>
              <a:t>parameters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lnSpc>
                <a:spcPct val="90000"/>
              </a:lnSpc>
              <a:buFontTx/>
              <a:buNone/>
              <a:tabLst>
                <a:tab pos="3205163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node.right  = </a:t>
            </a:r>
            <a:r>
              <a:rPr lang="en-US" altLang="en-US" b="1">
                <a:ea typeface="ＭＳ Ｐゴシック" panose="020B0600070205080204" pitchFamily="34" charset="-128"/>
              </a:rPr>
              <a:t>change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(node.right, </a:t>
            </a:r>
            <a:r>
              <a:rPr lang="en-US" altLang="en-US" b="1">
                <a:ea typeface="ＭＳ Ｐゴシック" panose="020B0600070205080204" pitchFamily="34" charset="-128"/>
              </a:rPr>
              <a:t>parameters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lnSpc>
                <a:spcPct val="90000"/>
              </a:lnSpc>
              <a:buFontTx/>
              <a:buNone/>
              <a:tabLst>
                <a:tab pos="3205163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overallRoot = </a:t>
            </a:r>
            <a:r>
              <a:rPr lang="en-US" altLang="en-US" b="1">
                <a:ea typeface="ＭＳ Ｐゴシック" panose="020B0600070205080204" pitchFamily="34" charset="-128"/>
              </a:rPr>
              <a:t>change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(overallRoot, </a:t>
            </a:r>
            <a:r>
              <a:rPr lang="en-US" altLang="en-US" b="1">
                <a:ea typeface="ＭＳ Ｐゴシック" panose="020B0600070205080204" pitchFamily="34" charset="-128"/>
              </a:rPr>
              <a:t>parameters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</p:txBody>
      </p:sp>
      <p:sp>
        <p:nvSpPr>
          <p:cNvPr id="379908" name="Text Box 4">
            <a:extLst>
              <a:ext uri="{FF2B5EF4-FFF2-40B4-BE49-F238E27FC236}">
                <a16:creationId xmlns:a16="http://schemas.microsoft.com/office/drawing/2014/main" id="{5CDA81A9-99AE-7843-873C-0608F6F2B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094038"/>
            <a:ext cx="16002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your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method</a:t>
            </a:r>
          </a:p>
        </p:txBody>
      </p:sp>
      <p:sp>
        <p:nvSpPr>
          <p:cNvPr id="379909" name="Line 5">
            <a:extLst>
              <a:ext uri="{FF2B5EF4-FFF2-40B4-BE49-F238E27FC236}">
                <a16:creationId xmlns:a16="http://schemas.microsoft.com/office/drawing/2014/main" id="{8E3FF6D6-F610-A945-95BC-A672808E0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42423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9910" name="Text Box 6">
            <a:extLst>
              <a:ext uri="{FF2B5EF4-FFF2-40B4-BE49-F238E27FC236}">
                <a16:creationId xmlns:a16="http://schemas.microsoft.com/office/drawing/2014/main" id="{399D997D-778C-E84C-9CD1-8ED1BEEBF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043238"/>
            <a:ext cx="90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node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before</a:t>
            </a:r>
          </a:p>
        </p:txBody>
      </p:sp>
      <p:sp>
        <p:nvSpPr>
          <p:cNvPr id="379911" name="Line 7">
            <a:extLst>
              <a:ext uri="{FF2B5EF4-FFF2-40B4-BE49-F238E27FC236}">
                <a16:creationId xmlns:a16="http://schemas.microsoft.com/office/drawing/2014/main" id="{D9485C9C-266F-DB49-B03C-B3AB4A872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42423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9912" name="Text Box 8">
            <a:extLst>
              <a:ext uri="{FF2B5EF4-FFF2-40B4-BE49-F238E27FC236}">
                <a16:creationId xmlns:a16="http://schemas.microsoft.com/office/drawing/2014/main" id="{2ADACB9E-90A6-A84C-A94E-BB0F593BA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043238"/>
            <a:ext cx="73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node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after</a:t>
            </a:r>
          </a:p>
        </p:txBody>
      </p:sp>
      <p:sp>
        <p:nvSpPr>
          <p:cNvPr id="379913" name="Text Box 9">
            <a:extLst>
              <a:ext uri="{FF2B5EF4-FFF2-40B4-BE49-F238E27FC236}">
                <a16:creationId xmlns:a16="http://schemas.microsoft.com/office/drawing/2014/main" id="{4FA2886C-9F07-7B4B-9B2C-FD65F3E4D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027363"/>
            <a:ext cx="1339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>
                <a:latin typeface="Tahoma" charset="0"/>
                <a:ea typeface="+mn-ea"/>
              </a:rPr>
              <a:t>parameter</a:t>
            </a:r>
          </a:p>
        </p:txBody>
      </p:sp>
      <p:sp>
        <p:nvSpPr>
          <p:cNvPr id="379914" name="Text Box 10">
            <a:extLst>
              <a:ext uri="{FF2B5EF4-FFF2-40B4-BE49-F238E27FC236}">
                <a16:creationId xmlns:a16="http://schemas.microsoft.com/office/drawing/2014/main" id="{C95586CE-8DBB-FF42-937C-77F05A9F4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3027363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>
                <a:latin typeface="Tahoma" charset="0"/>
                <a:ea typeface="+mn-ea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9D8EB5EC-E5A4-DE4D-B30F-58555E930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correct solution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50892B3C-7314-8E41-B31B-CF22A973F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Adds the given value to this BST in sorted order.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void add(int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overallRoot =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add(overallRoot,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private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IntTreeNode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add(IntTreeNode node, int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(node == null)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node = new IntTreeNode(value);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(node.data &gt;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node.left = 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add(node.left,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(node.data &lt;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node.right = 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add(node.right,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</a:t>
            </a: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else a duplicate; do nothing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return node;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What happens when 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node </a:t>
            </a:r>
            <a:r>
              <a:rPr lang="en-US" altLang="en-US" sz="2000">
                <a:ea typeface="ＭＳ Ｐゴシック" panose="020B0600070205080204" pitchFamily="34" charset="-128"/>
              </a:rPr>
              <a:t>is a leaf?</a:t>
            </a:r>
          </a:p>
        </p:txBody>
      </p:sp>
      <p:grpSp>
        <p:nvGrpSpPr>
          <p:cNvPr id="380932" name="Group 4">
            <a:extLst>
              <a:ext uri="{FF2B5EF4-FFF2-40B4-BE49-F238E27FC236}">
                <a16:creationId xmlns:a16="http://schemas.microsoft.com/office/drawing/2014/main" id="{829DCB5E-6D65-E54F-BBD8-02AE22E971AC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3581400"/>
            <a:ext cx="2362200" cy="2252663"/>
            <a:chOff x="4080" y="2112"/>
            <a:chExt cx="1488" cy="1419"/>
          </a:xfrm>
        </p:grpSpPr>
        <p:sp>
          <p:nvSpPr>
            <p:cNvPr id="380933" name="Oval 5">
              <a:extLst>
                <a:ext uri="{FF2B5EF4-FFF2-40B4-BE49-F238E27FC236}">
                  <a16:creationId xmlns:a16="http://schemas.microsoft.com/office/drawing/2014/main" id="{B3388EE2-0102-324F-BA42-7C5F4D28B4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30" y="3275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91</a:t>
              </a:r>
            </a:p>
          </p:txBody>
        </p:sp>
        <p:sp>
          <p:nvSpPr>
            <p:cNvPr id="380934" name="Oval 6">
              <a:extLst>
                <a:ext uri="{FF2B5EF4-FFF2-40B4-BE49-F238E27FC236}">
                  <a16:creationId xmlns:a16="http://schemas.microsoft.com/office/drawing/2014/main" id="{42ADD69B-3304-2C49-A623-1DB12323B0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35" y="3275"/>
              <a:ext cx="239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60</a:t>
              </a:r>
            </a:p>
          </p:txBody>
        </p:sp>
        <p:sp>
          <p:nvSpPr>
            <p:cNvPr id="380935" name="Oval 7">
              <a:extLst>
                <a:ext uri="{FF2B5EF4-FFF2-40B4-BE49-F238E27FC236}">
                  <a16:creationId xmlns:a16="http://schemas.microsoft.com/office/drawing/2014/main" id="{759E5603-C464-B84A-9D99-22FC76B43A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29" y="2814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87</a:t>
              </a:r>
            </a:p>
          </p:txBody>
        </p:sp>
        <p:sp>
          <p:nvSpPr>
            <p:cNvPr id="380936" name="Oval 8">
              <a:extLst>
                <a:ext uri="{FF2B5EF4-FFF2-40B4-BE49-F238E27FC236}">
                  <a16:creationId xmlns:a16="http://schemas.microsoft.com/office/drawing/2014/main" id="{5EBA7F4E-51C5-1846-A3E6-5AF39D7508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" y="2814"/>
              <a:ext cx="240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29</a:t>
              </a:r>
            </a:p>
          </p:txBody>
        </p:sp>
        <p:sp>
          <p:nvSpPr>
            <p:cNvPr id="380937" name="Oval 9">
              <a:extLst>
                <a:ext uri="{FF2B5EF4-FFF2-40B4-BE49-F238E27FC236}">
                  <a16:creationId xmlns:a16="http://schemas.microsoft.com/office/drawing/2014/main" id="{5B7F6F0D-FFDE-A446-B2B2-01B78C5DFC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00" y="2404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55</a:t>
              </a:r>
            </a:p>
          </p:txBody>
        </p:sp>
        <p:cxnSp>
          <p:nvCxnSpPr>
            <p:cNvPr id="24585" name="AutoShape 10">
              <a:extLst>
                <a:ext uri="{FF2B5EF4-FFF2-40B4-BE49-F238E27FC236}">
                  <a16:creationId xmlns:a16="http://schemas.microsoft.com/office/drawing/2014/main" id="{67D18574-4C1D-6049-86E8-00D24648B480}"/>
                </a:ext>
              </a:extLst>
            </p:cNvPr>
            <p:cNvCxnSpPr>
              <a:cxnSpLocks noChangeShapeType="1"/>
              <a:stCxn id="380937" idx="3"/>
              <a:endCxn id="380936" idx="0"/>
            </p:cNvCxnSpPr>
            <p:nvPr/>
          </p:nvCxnSpPr>
          <p:spPr bwMode="auto">
            <a:xfrm flipH="1">
              <a:off x="4390" y="2636"/>
              <a:ext cx="345" cy="1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6" name="AutoShape 11">
              <a:extLst>
                <a:ext uri="{FF2B5EF4-FFF2-40B4-BE49-F238E27FC236}">
                  <a16:creationId xmlns:a16="http://schemas.microsoft.com/office/drawing/2014/main" id="{871035BE-0353-4944-94FF-65B3F18177E1}"/>
                </a:ext>
              </a:extLst>
            </p:cNvPr>
            <p:cNvCxnSpPr>
              <a:cxnSpLocks noChangeShapeType="1"/>
              <a:stCxn id="380937" idx="5"/>
              <a:endCxn id="380935" idx="0"/>
            </p:cNvCxnSpPr>
            <p:nvPr/>
          </p:nvCxnSpPr>
          <p:spPr bwMode="auto">
            <a:xfrm>
              <a:off x="4903" y="2636"/>
              <a:ext cx="345" cy="1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7" name="AutoShape 12">
              <a:extLst>
                <a:ext uri="{FF2B5EF4-FFF2-40B4-BE49-F238E27FC236}">
                  <a16:creationId xmlns:a16="http://schemas.microsoft.com/office/drawing/2014/main" id="{5C22C5FD-F822-3C49-9C46-6A64C130DC24}"/>
                </a:ext>
              </a:extLst>
            </p:cNvPr>
            <p:cNvCxnSpPr>
              <a:cxnSpLocks noChangeShapeType="1"/>
              <a:stCxn id="380935" idx="3"/>
              <a:endCxn id="380934" idx="0"/>
            </p:cNvCxnSpPr>
            <p:nvPr/>
          </p:nvCxnSpPr>
          <p:spPr bwMode="auto">
            <a:xfrm flipH="1">
              <a:off x="5055" y="3042"/>
              <a:ext cx="109" cy="2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8" name="AutoShape 13">
              <a:extLst>
                <a:ext uri="{FF2B5EF4-FFF2-40B4-BE49-F238E27FC236}">
                  <a16:creationId xmlns:a16="http://schemas.microsoft.com/office/drawing/2014/main" id="{FC00506A-A1C7-F14C-B672-75299C8820EC}"/>
                </a:ext>
              </a:extLst>
            </p:cNvPr>
            <p:cNvCxnSpPr>
              <a:cxnSpLocks noChangeShapeType="1"/>
              <a:stCxn id="380935" idx="5"/>
              <a:endCxn id="380933" idx="0"/>
            </p:cNvCxnSpPr>
            <p:nvPr/>
          </p:nvCxnSpPr>
          <p:spPr bwMode="auto">
            <a:xfrm>
              <a:off x="5333" y="3042"/>
              <a:ext cx="116" cy="2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0942" name="Oval 14">
              <a:extLst>
                <a:ext uri="{FF2B5EF4-FFF2-40B4-BE49-F238E27FC236}">
                  <a16:creationId xmlns:a16="http://schemas.microsoft.com/office/drawing/2014/main" id="{B66C3E86-2181-EF47-A8E4-05EA470193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73" y="3275"/>
              <a:ext cx="240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42</a:t>
              </a:r>
            </a:p>
          </p:txBody>
        </p:sp>
        <p:sp>
          <p:nvSpPr>
            <p:cNvPr id="380943" name="Oval 15">
              <a:extLst>
                <a:ext uri="{FF2B5EF4-FFF2-40B4-BE49-F238E27FC236}">
                  <a16:creationId xmlns:a16="http://schemas.microsoft.com/office/drawing/2014/main" id="{D2D7942D-3023-0340-949C-B8B6349482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80" y="3275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-3</a:t>
              </a:r>
            </a:p>
          </p:txBody>
        </p:sp>
        <p:cxnSp>
          <p:nvCxnSpPr>
            <p:cNvPr id="24591" name="AutoShape 16">
              <a:extLst>
                <a:ext uri="{FF2B5EF4-FFF2-40B4-BE49-F238E27FC236}">
                  <a16:creationId xmlns:a16="http://schemas.microsoft.com/office/drawing/2014/main" id="{288F813B-814B-294C-B71B-2A52F573D416}"/>
                </a:ext>
              </a:extLst>
            </p:cNvPr>
            <p:cNvCxnSpPr>
              <a:cxnSpLocks noChangeShapeType="1"/>
              <a:stCxn id="380936" idx="3"/>
              <a:endCxn id="380943" idx="0"/>
            </p:cNvCxnSpPr>
            <p:nvPr/>
          </p:nvCxnSpPr>
          <p:spPr bwMode="auto">
            <a:xfrm flipH="1">
              <a:off x="4200" y="3045"/>
              <a:ext cx="106" cy="2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2" name="AutoShape 17">
              <a:extLst>
                <a:ext uri="{FF2B5EF4-FFF2-40B4-BE49-F238E27FC236}">
                  <a16:creationId xmlns:a16="http://schemas.microsoft.com/office/drawing/2014/main" id="{96B14A72-FA79-974E-9CAE-B8871ECAA350}"/>
                </a:ext>
              </a:extLst>
            </p:cNvPr>
            <p:cNvCxnSpPr>
              <a:cxnSpLocks noChangeShapeType="1"/>
              <a:stCxn id="380936" idx="5"/>
              <a:endCxn id="380942" idx="0"/>
            </p:cNvCxnSpPr>
            <p:nvPr/>
          </p:nvCxnSpPr>
          <p:spPr bwMode="auto">
            <a:xfrm>
              <a:off x="4474" y="3042"/>
              <a:ext cx="119" cy="2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0946" name="Text Box 18">
              <a:extLst>
                <a:ext uri="{FF2B5EF4-FFF2-40B4-BE49-F238E27FC236}">
                  <a16:creationId xmlns:a16="http://schemas.microsoft.com/office/drawing/2014/main" id="{CD3D414B-E264-F440-8FE3-8E1C0C794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6" y="2112"/>
              <a:ext cx="7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latin typeface="Tahoma" charset="0"/>
                  <a:ea typeface="+mn-ea"/>
                </a:rPr>
                <a:t>overallRoot</a:t>
              </a:r>
            </a:p>
          </p:txBody>
        </p:sp>
        <p:cxnSp>
          <p:nvCxnSpPr>
            <p:cNvPr id="24594" name="AutoShape 19">
              <a:extLst>
                <a:ext uri="{FF2B5EF4-FFF2-40B4-BE49-F238E27FC236}">
                  <a16:creationId xmlns:a16="http://schemas.microsoft.com/office/drawing/2014/main" id="{C58CFD83-BC32-7446-B7DA-2F409547C997}"/>
                </a:ext>
              </a:extLst>
            </p:cNvPr>
            <p:cNvCxnSpPr>
              <a:cxnSpLocks noChangeShapeType="1"/>
              <a:stCxn id="380946" idx="2"/>
              <a:endCxn id="380937" idx="0"/>
            </p:cNvCxnSpPr>
            <p:nvPr/>
          </p:nvCxnSpPr>
          <p:spPr bwMode="auto">
            <a:xfrm>
              <a:off x="4818" y="2278"/>
              <a:ext cx="1" cy="1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537483"/>
          </a:xfrm>
        </p:spPr>
        <p:txBody>
          <a:bodyPr/>
          <a:lstStyle/>
          <a:p>
            <a:pPr algn="r"/>
            <a:r>
              <a:rPr lang="en-US" sz="2400"/>
              <a:t>    pollev.com/cse143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is the output of this program?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main(String[] </a:t>
            </a:r>
            <a:r>
              <a:rPr lang="en-US" sz="160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Point p = new Point(1, 2);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change1(p);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(p);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change2(p);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(p);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change1(Point p) {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err="1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= 14;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change2(Point p) {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p = new Point(7, 8);</a:t>
            </a:r>
          </a:p>
          <a:p>
            <a:pPr marL="0" indent="0">
              <a:buNone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4" name="Graphic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9" y="439738"/>
            <a:ext cx="4330203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2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CC36D09F-45D3-484C-ABDF-A0E1F721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1405" y="380294"/>
            <a:ext cx="4802597" cy="7032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contains </a:t>
            </a:r>
          </a:p>
        </p:txBody>
      </p:sp>
      <p:grpSp>
        <p:nvGrpSpPr>
          <p:cNvPr id="5123" name="Group 4">
            <a:extLst>
              <a:ext uri="{FF2B5EF4-FFF2-40B4-BE49-F238E27FC236}">
                <a16:creationId xmlns:a16="http://schemas.microsoft.com/office/drawing/2014/main" id="{63D792AB-0156-7F4A-9018-06F52DEE63C5}"/>
              </a:ext>
            </a:extLst>
          </p:cNvPr>
          <p:cNvGrpSpPr>
            <a:grpSpLocks/>
          </p:cNvGrpSpPr>
          <p:nvPr/>
        </p:nvGrpSpPr>
        <p:grpSpPr bwMode="auto">
          <a:xfrm>
            <a:off x="1612299" y="3354636"/>
            <a:ext cx="5905213" cy="2827038"/>
            <a:chOff x="2633" y="2256"/>
            <a:chExt cx="3563" cy="2122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686EC5E3-38D6-F94D-AF27-ED7E3649A5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74" y="4021"/>
              <a:ext cx="322" cy="335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60</a:t>
              </a: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11D8EBF5-FBAA-5749-BF92-9DBABAA216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94" y="4021"/>
              <a:ext cx="323" cy="335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91</a:t>
              </a: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A0E6C8F3-0F32-4B40-A6D7-FFF0DD1385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13" y="3312"/>
              <a:ext cx="323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29</a:t>
              </a: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821AEEED-3424-C34E-A421-9F1A1CC9E4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84" y="3312"/>
              <a:ext cx="324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87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D2A3294B-61B3-5842-A315-A29F8E5BAD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47" y="2677"/>
              <a:ext cx="322" cy="33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55</a:t>
              </a:r>
            </a:p>
          </p:txBody>
        </p:sp>
        <p:cxnSp>
          <p:nvCxnSpPr>
            <p:cNvPr id="5129" name="AutoShape 10">
              <a:extLst>
                <a:ext uri="{FF2B5EF4-FFF2-40B4-BE49-F238E27FC236}">
                  <a16:creationId xmlns:a16="http://schemas.microsoft.com/office/drawing/2014/main" id="{89AA5C55-00DA-164B-909A-4BF7502E712C}"/>
                </a:ext>
              </a:extLst>
            </p:cNvPr>
            <p:cNvCxnSpPr>
              <a:cxnSpLocks noChangeShapeType="1"/>
              <a:endCxn id="8" idx="0"/>
            </p:cNvCxnSpPr>
            <p:nvPr/>
          </p:nvCxnSpPr>
          <p:spPr bwMode="auto">
            <a:xfrm flipH="1">
              <a:off x="3346" y="2972"/>
              <a:ext cx="949" cy="3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0" name="AutoShape 11">
              <a:extLst>
                <a:ext uri="{FF2B5EF4-FFF2-40B4-BE49-F238E27FC236}">
                  <a16:creationId xmlns:a16="http://schemas.microsoft.com/office/drawing/2014/main" id="{74912D58-AB47-894C-A684-F1C152980C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23" y="2972"/>
              <a:ext cx="951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1" name="AutoShape 12">
              <a:extLst>
                <a:ext uri="{FF2B5EF4-FFF2-40B4-BE49-F238E27FC236}">
                  <a16:creationId xmlns:a16="http://schemas.microsoft.com/office/drawing/2014/main" id="{F131685A-CB3B-4649-9C02-F39341847BE6}"/>
                </a:ext>
              </a:extLst>
            </p:cNvPr>
            <p:cNvCxnSpPr>
              <a:cxnSpLocks noChangeShapeType="1"/>
              <a:stCxn id="7" idx="3"/>
              <a:endCxn id="6" idx="0"/>
            </p:cNvCxnSpPr>
            <p:nvPr/>
          </p:nvCxnSpPr>
          <p:spPr bwMode="auto">
            <a:xfrm flipH="1">
              <a:off x="4956" y="3597"/>
              <a:ext cx="405" cy="4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2" name="AutoShape 13">
              <a:extLst>
                <a:ext uri="{FF2B5EF4-FFF2-40B4-BE49-F238E27FC236}">
                  <a16:creationId xmlns:a16="http://schemas.microsoft.com/office/drawing/2014/main" id="{30A62041-8205-3A4D-BFED-7CAC7BCB6F6A}"/>
                </a:ext>
              </a:extLst>
            </p:cNvPr>
            <p:cNvCxnSpPr>
              <a:cxnSpLocks noChangeShapeType="1"/>
              <a:stCxn id="7" idx="5"/>
            </p:cNvCxnSpPr>
            <p:nvPr/>
          </p:nvCxnSpPr>
          <p:spPr bwMode="auto">
            <a:xfrm>
              <a:off x="5589" y="3597"/>
              <a:ext cx="433" cy="4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A288B8FB-5A65-FE41-9468-B0C6008CB8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13" y="4044"/>
              <a:ext cx="324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42</a:t>
              </a:r>
            </a:p>
          </p:txBody>
        </p:sp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C027749F-C2B3-6544-A7D0-31B75ACB1B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3" y="4021"/>
              <a:ext cx="323" cy="335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-3</a:t>
              </a:r>
            </a:p>
          </p:txBody>
        </p:sp>
        <p:cxnSp>
          <p:nvCxnSpPr>
            <p:cNvPr id="5135" name="AutoShape 16">
              <a:extLst>
                <a:ext uri="{FF2B5EF4-FFF2-40B4-BE49-F238E27FC236}">
                  <a16:creationId xmlns:a16="http://schemas.microsoft.com/office/drawing/2014/main" id="{DFDA52BE-C61B-2C41-9814-065AFA6B92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794" y="3597"/>
              <a:ext cx="439" cy="4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6" name="AutoShape 17">
              <a:extLst>
                <a:ext uri="{FF2B5EF4-FFF2-40B4-BE49-F238E27FC236}">
                  <a16:creationId xmlns:a16="http://schemas.microsoft.com/office/drawing/2014/main" id="{79F9EC41-ED4D-1B47-A6DF-4A45422CA106}"/>
                </a:ext>
              </a:extLst>
            </p:cNvPr>
            <p:cNvCxnSpPr>
              <a:cxnSpLocks noChangeShapeType="1"/>
              <a:endCxn id="14" idx="0"/>
            </p:cNvCxnSpPr>
            <p:nvPr/>
          </p:nvCxnSpPr>
          <p:spPr bwMode="auto">
            <a:xfrm>
              <a:off x="3456" y="3596"/>
              <a:ext cx="419" cy="4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6BABDF04-D16E-914D-936E-38E03F705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" y="2256"/>
              <a:ext cx="910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err="1">
                  <a:latin typeface="Tahoma" charset="0"/>
                  <a:ea typeface="+mn-ea"/>
                </a:rPr>
                <a:t>overallRoot</a:t>
              </a:r>
              <a:endParaRPr lang="en-US" sz="2000">
                <a:latin typeface="Tahoma" charset="0"/>
                <a:ea typeface="+mn-ea"/>
              </a:endParaRPr>
            </a:p>
          </p:txBody>
        </p:sp>
        <p:cxnSp>
          <p:nvCxnSpPr>
            <p:cNvPr id="5138" name="AutoShape 19">
              <a:extLst>
                <a:ext uri="{FF2B5EF4-FFF2-40B4-BE49-F238E27FC236}">
                  <a16:creationId xmlns:a16="http://schemas.microsoft.com/office/drawing/2014/main" id="{3FF5BB41-326F-294D-8086-FCD507E49C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08" y="2506"/>
              <a:ext cx="1" cy="1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TextBox 2"/>
          <p:cNvSpPr txBox="1"/>
          <p:nvPr/>
        </p:nvSpPr>
        <p:spPr>
          <a:xfrm>
            <a:off x="3547384" y="543513"/>
            <a:ext cx="5496320" cy="26479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lnSpc>
                <a:spcPct val="70000"/>
              </a:lnSpc>
              <a:spcBef>
                <a:spcPts val="5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private </a:t>
            </a:r>
            <a:r>
              <a:rPr lang="en-US" altLang="en-US" sz="1600" b="1" err="1">
                <a:latin typeface="Courier New" panose="02070309020205020404" pitchFamily="49" charset="0"/>
              </a:rPr>
              <a:t>boolean</a:t>
            </a:r>
            <a:r>
              <a:rPr lang="en-US" altLang="en-US" sz="1600" b="1">
                <a:latin typeface="Courier New" panose="02070309020205020404" pitchFamily="49" charset="0"/>
              </a:rPr>
              <a:t> contains(</a:t>
            </a:r>
            <a:r>
              <a:rPr lang="en-US" altLang="en-US" sz="1600" b="1" err="1">
                <a:latin typeface="Courier New" panose="02070309020205020404" pitchFamily="49" charset="0"/>
              </a:rPr>
              <a:t>IntTreeNode</a:t>
            </a:r>
            <a:r>
              <a:rPr lang="en-US" altLang="en-US" sz="1600" b="1">
                <a:latin typeface="Courier New" panose="02070309020205020404" pitchFamily="49" charset="0"/>
              </a:rPr>
              <a:t> root,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      </a:t>
            </a:r>
            <a:r>
              <a:rPr lang="en-US" altLang="en-US" sz="1600" b="1" err="1">
                <a:latin typeface="Courier New" panose="02070309020205020404" pitchFamily="49" charset="0"/>
              </a:rPr>
              <a:t>int</a:t>
            </a:r>
            <a:r>
              <a:rPr lang="en-US" altLang="en-US" sz="1600" b="1">
                <a:latin typeface="Courier New" panose="02070309020205020404" pitchFamily="49" charset="0"/>
              </a:rPr>
              <a:t> value) {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if (root == null) {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return false;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} else if (</a:t>
            </a:r>
            <a:r>
              <a:rPr lang="en-US" altLang="en-US" sz="1600" b="1" err="1">
                <a:latin typeface="Courier New" panose="02070309020205020404" pitchFamily="49" charset="0"/>
              </a:rPr>
              <a:t>root.data</a:t>
            </a:r>
            <a:r>
              <a:rPr lang="en-US" altLang="en-US" sz="1600" b="1">
                <a:latin typeface="Courier New" panose="02070309020205020404" pitchFamily="49" charset="0"/>
              </a:rPr>
              <a:t> == value) {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return true;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} else {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return contains(</a:t>
            </a:r>
            <a:r>
              <a:rPr lang="en-US" altLang="en-US" sz="1600" b="1" err="1">
                <a:latin typeface="Courier New" panose="02070309020205020404" pitchFamily="49" charset="0"/>
              </a:rPr>
              <a:t>root.left</a:t>
            </a:r>
            <a:r>
              <a:rPr lang="en-US" altLang="en-US" sz="1600" b="1">
                <a:latin typeface="Courier New" panose="02070309020205020404" pitchFamily="49" charset="0"/>
              </a:rPr>
              <a:t>, value)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|| contains(</a:t>
            </a:r>
            <a:r>
              <a:rPr lang="en-US" altLang="en-US" sz="1600" b="1" err="1">
                <a:latin typeface="Courier New" panose="02070309020205020404" pitchFamily="49" charset="0"/>
              </a:rPr>
              <a:t>root.right</a:t>
            </a:r>
            <a:r>
              <a:rPr lang="en-US" altLang="en-US" sz="1600" b="1">
                <a:latin typeface="Courier New" panose="02070309020205020404" pitchFamily="49" charset="0"/>
              </a:rPr>
              <a:t>, value);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976315" y="3191417"/>
            <a:ext cx="1230964" cy="794712"/>
            <a:chOff x="2976315" y="3191417"/>
            <a:chExt cx="1230964" cy="794712"/>
          </a:xfrm>
        </p:grpSpPr>
        <p:sp>
          <p:nvSpPr>
            <p:cNvPr id="10" name="TextBox 9"/>
            <p:cNvSpPr txBox="1"/>
            <p:nvPr/>
          </p:nvSpPr>
          <p:spPr>
            <a:xfrm>
              <a:off x="2976315" y="3191417"/>
              <a:ext cx="750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B0F0"/>
                  </a:solidFill>
                </a:rPr>
                <a:t>root</a:t>
              </a:r>
              <a:r>
                <a:rPr lang="en-US" baseline="-25000">
                  <a:solidFill>
                    <a:srgbClr val="00B0F0"/>
                  </a:solidFill>
                </a:rPr>
                <a:t>1</a:t>
              </a:r>
              <a:endParaRPr lang="en-US">
                <a:solidFill>
                  <a:srgbClr val="00B0F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307393" y="3645868"/>
              <a:ext cx="899886" cy="340261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3243087" y="3553725"/>
              <a:ext cx="177724" cy="18428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420939" y="3900169"/>
            <a:ext cx="1230964" cy="794712"/>
            <a:chOff x="2976315" y="3191417"/>
            <a:chExt cx="1230964" cy="794712"/>
          </a:xfrm>
        </p:grpSpPr>
        <p:sp>
          <p:nvSpPr>
            <p:cNvPr id="39" name="TextBox 38"/>
            <p:cNvSpPr txBox="1"/>
            <p:nvPr/>
          </p:nvSpPr>
          <p:spPr>
            <a:xfrm>
              <a:off x="2976315" y="3191417"/>
              <a:ext cx="750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B0F0"/>
                  </a:solidFill>
                </a:rPr>
                <a:t>root</a:t>
              </a:r>
              <a:r>
                <a:rPr lang="en-US" baseline="-25000">
                  <a:solidFill>
                    <a:srgbClr val="00B0F0"/>
                  </a:solidFill>
                </a:rPr>
                <a:t>2</a:t>
              </a:r>
              <a:endParaRPr lang="en-US">
                <a:solidFill>
                  <a:srgbClr val="00B0F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3307393" y="3645868"/>
              <a:ext cx="899886" cy="340261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3243087" y="3553725"/>
              <a:ext cx="177724" cy="18428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98737" y="4891013"/>
            <a:ext cx="1230964" cy="794712"/>
            <a:chOff x="2976315" y="3191417"/>
            <a:chExt cx="1230964" cy="794712"/>
          </a:xfrm>
        </p:grpSpPr>
        <p:sp>
          <p:nvSpPr>
            <p:cNvPr id="43" name="TextBox 42"/>
            <p:cNvSpPr txBox="1"/>
            <p:nvPr/>
          </p:nvSpPr>
          <p:spPr>
            <a:xfrm>
              <a:off x="2976315" y="3191417"/>
              <a:ext cx="7505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B0F0"/>
                  </a:solidFill>
                </a:rPr>
                <a:t>root</a:t>
              </a:r>
              <a:r>
                <a:rPr lang="en-US" baseline="-25000">
                  <a:solidFill>
                    <a:srgbClr val="00B0F0"/>
                  </a:solidFill>
                </a:rPr>
                <a:t>3</a:t>
              </a:r>
              <a:endParaRPr lang="en-US">
                <a:solidFill>
                  <a:srgbClr val="00B0F0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3307393" y="3645868"/>
              <a:ext cx="899886" cy="340261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3243087" y="3553725"/>
              <a:ext cx="177724" cy="18428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79927" y="6098641"/>
            <a:ext cx="750526" cy="546593"/>
            <a:chOff x="1979927" y="6098641"/>
            <a:chExt cx="750526" cy="546593"/>
          </a:xfrm>
        </p:grpSpPr>
        <p:grpSp>
          <p:nvGrpSpPr>
            <p:cNvPr id="50" name="Group 49"/>
            <p:cNvGrpSpPr/>
            <p:nvPr/>
          </p:nvGrpSpPr>
          <p:grpSpPr>
            <a:xfrm>
              <a:off x="1979927" y="6098641"/>
              <a:ext cx="750526" cy="546593"/>
              <a:chOff x="2976315" y="3191417"/>
              <a:chExt cx="750526" cy="546593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2976315" y="3191417"/>
                <a:ext cx="750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rgbClr val="00B0F0"/>
                    </a:solidFill>
                  </a:rPr>
                  <a:t>root</a:t>
                </a:r>
                <a:r>
                  <a:rPr lang="en-US" baseline="-25000">
                    <a:solidFill>
                      <a:srgbClr val="00B0F0"/>
                    </a:solidFill>
                  </a:rPr>
                  <a:t>5</a:t>
                </a:r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243087" y="3553725"/>
                <a:ext cx="177724" cy="184285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2242929" y="6467973"/>
              <a:ext cx="159641" cy="1727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89253" y="6094094"/>
            <a:ext cx="750526" cy="553741"/>
            <a:chOff x="889253" y="6094094"/>
            <a:chExt cx="750526" cy="553741"/>
          </a:xfrm>
        </p:grpSpPr>
        <p:grpSp>
          <p:nvGrpSpPr>
            <p:cNvPr id="46" name="Group 45"/>
            <p:cNvGrpSpPr/>
            <p:nvPr/>
          </p:nvGrpSpPr>
          <p:grpSpPr>
            <a:xfrm>
              <a:off x="889253" y="6094094"/>
              <a:ext cx="750526" cy="546593"/>
              <a:chOff x="2976315" y="3191417"/>
              <a:chExt cx="750526" cy="546593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2976315" y="3191417"/>
                <a:ext cx="750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rgbClr val="00B0F0"/>
                    </a:solidFill>
                  </a:rPr>
                  <a:t>root</a:t>
                </a:r>
                <a:r>
                  <a:rPr lang="en-US" baseline="-25000">
                    <a:solidFill>
                      <a:srgbClr val="00B0F0"/>
                    </a:solidFill>
                  </a:rPr>
                  <a:t>4</a:t>
                </a:r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243087" y="3553725"/>
                <a:ext cx="177724" cy="184285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7" name="Straight Connector 56"/>
            <p:cNvCxnSpPr/>
            <p:nvPr/>
          </p:nvCxnSpPr>
          <p:spPr>
            <a:xfrm>
              <a:off x="1182525" y="6475121"/>
              <a:ext cx="159641" cy="1727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939248" y="4977547"/>
            <a:ext cx="839548" cy="759155"/>
            <a:chOff x="2887293" y="3191417"/>
            <a:chExt cx="839548" cy="759155"/>
          </a:xfrm>
        </p:grpSpPr>
        <p:sp>
          <p:nvSpPr>
            <p:cNvPr id="59" name="TextBox 58"/>
            <p:cNvSpPr txBox="1"/>
            <p:nvPr/>
          </p:nvSpPr>
          <p:spPr>
            <a:xfrm>
              <a:off x="2976315" y="3191417"/>
              <a:ext cx="750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B0F0"/>
                  </a:solidFill>
                </a:rPr>
                <a:t>root</a:t>
              </a:r>
              <a:r>
                <a:rPr lang="en-US" baseline="-25000">
                  <a:solidFill>
                    <a:srgbClr val="00B0F0"/>
                  </a:solidFill>
                </a:rPr>
                <a:t>6</a:t>
              </a:r>
              <a:endParaRPr lang="en-US">
                <a:solidFill>
                  <a:srgbClr val="00B0F0"/>
                </a:solidFill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H="1">
              <a:off x="2887293" y="3645868"/>
              <a:ext cx="420100" cy="304704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3243087" y="3553725"/>
              <a:ext cx="177724" cy="18428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294583" y="5812342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76703" y="5812342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971359" y="5083893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391788" y="5083893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351578" y="4127519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4" grpId="0"/>
      <p:bldP spid="65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Case study: contains w/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is the Big-O efficiency to see if a value is contained in an unsorted array?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What about if the array is sorted?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215221"/>
              </p:ext>
            </p:extLst>
          </p:nvPr>
        </p:nvGraphicFramePr>
        <p:xfrm>
          <a:off x="761999" y="2590800"/>
          <a:ext cx="6168575" cy="687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225">
                  <a:extLst>
                    <a:ext uri="{9D8B030D-6E8A-4147-A177-3AD203B41FA5}">
                      <a16:colId xmlns:a16="http://schemas.microsoft.com/office/drawing/2014/main" val="524009907"/>
                    </a:ext>
                  </a:extLst>
                </a:gridCol>
                <a:gridCol w="881225">
                  <a:extLst>
                    <a:ext uri="{9D8B030D-6E8A-4147-A177-3AD203B41FA5}">
                      <a16:colId xmlns:a16="http://schemas.microsoft.com/office/drawing/2014/main" val="1218110161"/>
                    </a:ext>
                  </a:extLst>
                </a:gridCol>
                <a:gridCol w="881225">
                  <a:extLst>
                    <a:ext uri="{9D8B030D-6E8A-4147-A177-3AD203B41FA5}">
                      <a16:colId xmlns:a16="http://schemas.microsoft.com/office/drawing/2014/main" val="4242994957"/>
                    </a:ext>
                  </a:extLst>
                </a:gridCol>
                <a:gridCol w="881225">
                  <a:extLst>
                    <a:ext uri="{9D8B030D-6E8A-4147-A177-3AD203B41FA5}">
                      <a16:colId xmlns:a16="http://schemas.microsoft.com/office/drawing/2014/main" val="1365571749"/>
                    </a:ext>
                  </a:extLst>
                </a:gridCol>
                <a:gridCol w="881225">
                  <a:extLst>
                    <a:ext uri="{9D8B030D-6E8A-4147-A177-3AD203B41FA5}">
                      <a16:colId xmlns:a16="http://schemas.microsoft.com/office/drawing/2014/main" val="63483739"/>
                    </a:ext>
                  </a:extLst>
                </a:gridCol>
                <a:gridCol w="881225">
                  <a:extLst>
                    <a:ext uri="{9D8B030D-6E8A-4147-A177-3AD203B41FA5}">
                      <a16:colId xmlns:a16="http://schemas.microsoft.com/office/drawing/2014/main" val="3562631336"/>
                    </a:ext>
                  </a:extLst>
                </a:gridCol>
                <a:gridCol w="881225">
                  <a:extLst>
                    <a:ext uri="{9D8B030D-6E8A-4147-A177-3AD203B41FA5}">
                      <a16:colId xmlns:a16="http://schemas.microsoft.com/office/drawing/2014/main" val="4138583838"/>
                    </a:ext>
                  </a:extLst>
                </a:gridCol>
              </a:tblGrid>
              <a:tr h="687614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975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899997"/>
              </p:ext>
            </p:extLst>
          </p:nvPr>
        </p:nvGraphicFramePr>
        <p:xfrm>
          <a:off x="761998" y="4833257"/>
          <a:ext cx="6168575" cy="687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225">
                  <a:extLst>
                    <a:ext uri="{9D8B030D-6E8A-4147-A177-3AD203B41FA5}">
                      <a16:colId xmlns:a16="http://schemas.microsoft.com/office/drawing/2014/main" val="524009907"/>
                    </a:ext>
                  </a:extLst>
                </a:gridCol>
                <a:gridCol w="881225">
                  <a:extLst>
                    <a:ext uri="{9D8B030D-6E8A-4147-A177-3AD203B41FA5}">
                      <a16:colId xmlns:a16="http://schemas.microsoft.com/office/drawing/2014/main" val="1218110161"/>
                    </a:ext>
                  </a:extLst>
                </a:gridCol>
                <a:gridCol w="881225">
                  <a:extLst>
                    <a:ext uri="{9D8B030D-6E8A-4147-A177-3AD203B41FA5}">
                      <a16:colId xmlns:a16="http://schemas.microsoft.com/office/drawing/2014/main" val="4242994957"/>
                    </a:ext>
                  </a:extLst>
                </a:gridCol>
                <a:gridCol w="881225">
                  <a:extLst>
                    <a:ext uri="{9D8B030D-6E8A-4147-A177-3AD203B41FA5}">
                      <a16:colId xmlns:a16="http://schemas.microsoft.com/office/drawing/2014/main" val="1365571749"/>
                    </a:ext>
                  </a:extLst>
                </a:gridCol>
                <a:gridCol w="881225">
                  <a:extLst>
                    <a:ext uri="{9D8B030D-6E8A-4147-A177-3AD203B41FA5}">
                      <a16:colId xmlns:a16="http://schemas.microsoft.com/office/drawing/2014/main" val="63483739"/>
                    </a:ext>
                  </a:extLst>
                </a:gridCol>
                <a:gridCol w="881225">
                  <a:extLst>
                    <a:ext uri="{9D8B030D-6E8A-4147-A177-3AD203B41FA5}">
                      <a16:colId xmlns:a16="http://schemas.microsoft.com/office/drawing/2014/main" val="3562631336"/>
                    </a:ext>
                  </a:extLst>
                </a:gridCol>
                <a:gridCol w="881225">
                  <a:extLst>
                    <a:ext uri="{9D8B030D-6E8A-4147-A177-3AD203B41FA5}">
                      <a16:colId xmlns:a16="http://schemas.microsoft.com/office/drawing/2014/main" val="4138583838"/>
                    </a:ext>
                  </a:extLst>
                </a:gridCol>
              </a:tblGrid>
              <a:tr h="687614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97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52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37FFD5FF-1770-4044-B82D-EA3283D61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Binary search trees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94098FE7-69D2-3C4B-B98E-B2F7F78BE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binary search tree</a:t>
            </a:r>
            <a:r>
              <a:rPr lang="en-US" altLang="en-US">
                <a:ea typeface="ＭＳ Ｐゴシック" panose="020B0600070205080204" pitchFamily="34" charset="-128"/>
              </a:rPr>
              <a:t> ("BST"): a binary tree where each non-empty node R has the following properties: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elements of R's left subtree contain data "less than" R's data,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elements of R's right subtree contain data "greater than" R's,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R's left and right subtrees are also binary search trees.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BSTs store their elements in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sorted order, which is helpful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for searching/sorting tasks.</a:t>
            </a:r>
          </a:p>
        </p:txBody>
      </p:sp>
      <p:grpSp>
        <p:nvGrpSpPr>
          <p:cNvPr id="6147" name="Group 20">
            <a:extLst>
              <a:ext uri="{FF2B5EF4-FFF2-40B4-BE49-F238E27FC236}">
                <a16:creationId xmlns:a16="http://schemas.microsoft.com/office/drawing/2014/main" id="{9D571AF8-60FB-1C4D-8AEB-EE2FD04D40F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336925"/>
            <a:ext cx="3200400" cy="2759075"/>
            <a:chOff x="3408" y="2256"/>
            <a:chExt cx="2016" cy="1882"/>
          </a:xfrm>
        </p:grpSpPr>
        <p:sp>
          <p:nvSpPr>
            <p:cNvPr id="366597" name="Oval 5">
              <a:extLst>
                <a:ext uri="{FF2B5EF4-FFF2-40B4-BE49-F238E27FC236}">
                  <a16:creationId xmlns:a16="http://schemas.microsoft.com/office/drawing/2014/main" id="{6E791DC8-1437-5142-84CE-3881D31E57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02" y="3804"/>
              <a:ext cx="322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91</a:t>
              </a:r>
            </a:p>
          </p:txBody>
        </p:sp>
        <p:sp>
          <p:nvSpPr>
            <p:cNvPr id="366598" name="Oval 6">
              <a:extLst>
                <a:ext uri="{FF2B5EF4-FFF2-40B4-BE49-F238E27FC236}">
                  <a16:creationId xmlns:a16="http://schemas.microsoft.com/office/drawing/2014/main" id="{CC7EC3A8-7587-2740-97B7-CBF67BB1AC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67" y="3804"/>
              <a:ext cx="323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60</a:t>
              </a:r>
            </a:p>
          </p:txBody>
        </p:sp>
        <p:sp>
          <p:nvSpPr>
            <p:cNvPr id="366599" name="Oval 7">
              <a:extLst>
                <a:ext uri="{FF2B5EF4-FFF2-40B4-BE49-F238E27FC236}">
                  <a16:creationId xmlns:a16="http://schemas.microsoft.com/office/drawing/2014/main" id="{1F16468E-99D9-F84F-9DAF-4F07AFC27F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29" y="3203"/>
              <a:ext cx="323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87</a:t>
              </a:r>
            </a:p>
          </p:txBody>
        </p:sp>
        <p:sp>
          <p:nvSpPr>
            <p:cNvPr id="366600" name="Oval 8">
              <a:extLst>
                <a:ext uri="{FF2B5EF4-FFF2-40B4-BE49-F238E27FC236}">
                  <a16:creationId xmlns:a16="http://schemas.microsoft.com/office/drawing/2014/main" id="{ACD3558B-4991-F24F-AFF6-79C75EFB572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6" y="3203"/>
              <a:ext cx="324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29</a:t>
              </a:r>
            </a:p>
          </p:txBody>
        </p:sp>
        <p:sp>
          <p:nvSpPr>
            <p:cNvPr id="366601" name="Oval 9">
              <a:extLst>
                <a:ext uri="{FF2B5EF4-FFF2-40B4-BE49-F238E27FC236}">
                  <a16:creationId xmlns:a16="http://schemas.microsoft.com/office/drawing/2014/main" id="{11B612C5-A9B8-C849-A29E-D567C828C6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48" y="2670"/>
              <a:ext cx="322" cy="33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55</a:t>
              </a:r>
            </a:p>
          </p:txBody>
        </p:sp>
        <p:cxnSp>
          <p:nvCxnSpPr>
            <p:cNvPr id="6153" name="AutoShape 10">
              <a:extLst>
                <a:ext uri="{FF2B5EF4-FFF2-40B4-BE49-F238E27FC236}">
                  <a16:creationId xmlns:a16="http://schemas.microsoft.com/office/drawing/2014/main" id="{D4A28778-2C56-C24B-9442-AF433D4557E5}"/>
                </a:ext>
              </a:extLst>
            </p:cNvPr>
            <p:cNvCxnSpPr>
              <a:cxnSpLocks noChangeShapeType="1"/>
              <a:stCxn id="366601" idx="3"/>
              <a:endCxn id="366600" idx="0"/>
            </p:cNvCxnSpPr>
            <p:nvPr/>
          </p:nvCxnSpPr>
          <p:spPr bwMode="auto">
            <a:xfrm flipH="1">
              <a:off x="3828" y="2972"/>
              <a:ext cx="467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4" name="AutoShape 11">
              <a:extLst>
                <a:ext uri="{FF2B5EF4-FFF2-40B4-BE49-F238E27FC236}">
                  <a16:creationId xmlns:a16="http://schemas.microsoft.com/office/drawing/2014/main" id="{0E455079-4703-1D4E-9863-41EDC7C21B64}"/>
                </a:ext>
              </a:extLst>
            </p:cNvPr>
            <p:cNvCxnSpPr>
              <a:cxnSpLocks noChangeShapeType="1"/>
              <a:stCxn id="366601" idx="5"/>
              <a:endCxn id="366599" idx="0"/>
            </p:cNvCxnSpPr>
            <p:nvPr/>
          </p:nvCxnSpPr>
          <p:spPr bwMode="auto">
            <a:xfrm>
              <a:off x="4523" y="2972"/>
              <a:ext cx="467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5" name="AutoShape 12">
              <a:extLst>
                <a:ext uri="{FF2B5EF4-FFF2-40B4-BE49-F238E27FC236}">
                  <a16:creationId xmlns:a16="http://schemas.microsoft.com/office/drawing/2014/main" id="{183039FA-646F-1B4B-9A27-31904F4CCC8C}"/>
                </a:ext>
              </a:extLst>
            </p:cNvPr>
            <p:cNvCxnSpPr>
              <a:cxnSpLocks noChangeShapeType="1"/>
              <a:stCxn id="366599" idx="3"/>
              <a:endCxn id="366598" idx="0"/>
            </p:cNvCxnSpPr>
            <p:nvPr/>
          </p:nvCxnSpPr>
          <p:spPr bwMode="auto">
            <a:xfrm flipH="1">
              <a:off x="4729" y="3501"/>
              <a:ext cx="147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6" name="AutoShape 13">
              <a:extLst>
                <a:ext uri="{FF2B5EF4-FFF2-40B4-BE49-F238E27FC236}">
                  <a16:creationId xmlns:a16="http://schemas.microsoft.com/office/drawing/2014/main" id="{4D278EC9-0F25-7748-ACF0-0AC3579CAC8F}"/>
                </a:ext>
              </a:extLst>
            </p:cNvPr>
            <p:cNvCxnSpPr>
              <a:cxnSpLocks noChangeShapeType="1"/>
              <a:stCxn id="366599" idx="5"/>
              <a:endCxn id="366597" idx="0"/>
            </p:cNvCxnSpPr>
            <p:nvPr/>
          </p:nvCxnSpPr>
          <p:spPr bwMode="auto">
            <a:xfrm>
              <a:off x="5105" y="3501"/>
              <a:ext cx="158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6606" name="Oval 14">
              <a:extLst>
                <a:ext uri="{FF2B5EF4-FFF2-40B4-BE49-F238E27FC236}">
                  <a16:creationId xmlns:a16="http://schemas.microsoft.com/office/drawing/2014/main" id="{F62AE91E-FDB6-C243-AB68-2F728211F7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41" y="3804"/>
              <a:ext cx="324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42</a:t>
              </a:r>
            </a:p>
          </p:txBody>
        </p:sp>
        <p:sp>
          <p:nvSpPr>
            <p:cNvPr id="366607" name="Oval 15">
              <a:extLst>
                <a:ext uri="{FF2B5EF4-FFF2-40B4-BE49-F238E27FC236}">
                  <a16:creationId xmlns:a16="http://schemas.microsoft.com/office/drawing/2014/main" id="{5D06BD38-5C77-524D-B896-0F519EA9901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08" y="3804"/>
              <a:ext cx="323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-3</a:t>
              </a:r>
            </a:p>
          </p:txBody>
        </p:sp>
        <p:cxnSp>
          <p:nvCxnSpPr>
            <p:cNvPr id="6159" name="AutoShape 16">
              <a:extLst>
                <a:ext uri="{FF2B5EF4-FFF2-40B4-BE49-F238E27FC236}">
                  <a16:creationId xmlns:a16="http://schemas.microsoft.com/office/drawing/2014/main" id="{57BAFED9-2C42-BE41-9796-60658374D07D}"/>
                </a:ext>
              </a:extLst>
            </p:cNvPr>
            <p:cNvCxnSpPr>
              <a:cxnSpLocks noChangeShapeType="1"/>
              <a:stCxn id="366600" idx="3"/>
              <a:endCxn id="366607" idx="0"/>
            </p:cNvCxnSpPr>
            <p:nvPr/>
          </p:nvCxnSpPr>
          <p:spPr bwMode="auto">
            <a:xfrm flipH="1">
              <a:off x="3570" y="3505"/>
              <a:ext cx="144" cy="2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0" name="AutoShape 17">
              <a:extLst>
                <a:ext uri="{FF2B5EF4-FFF2-40B4-BE49-F238E27FC236}">
                  <a16:creationId xmlns:a16="http://schemas.microsoft.com/office/drawing/2014/main" id="{689B3EDA-593E-8647-AD68-1F1FE9B8C904}"/>
                </a:ext>
              </a:extLst>
            </p:cNvPr>
            <p:cNvCxnSpPr>
              <a:cxnSpLocks noChangeShapeType="1"/>
              <a:stCxn id="366600" idx="5"/>
              <a:endCxn id="366606" idx="0"/>
            </p:cNvCxnSpPr>
            <p:nvPr/>
          </p:nvCxnSpPr>
          <p:spPr bwMode="auto">
            <a:xfrm>
              <a:off x="3942" y="3501"/>
              <a:ext cx="161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6610" name="Text Box 18">
              <a:extLst>
                <a:ext uri="{FF2B5EF4-FFF2-40B4-BE49-F238E27FC236}">
                  <a16:creationId xmlns:a16="http://schemas.microsoft.com/office/drawing/2014/main" id="{99619E58-6107-704A-960C-7F87B2A42A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0" y="2256"/>
              <a:ext cx="919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Tahoma" charset="0"/>
                  <a:ea typeface="+mn-ea"/>
                </a:rPr>
                <a:t>overall root</a:t>
              </a:r>
            </a:p>
          </p:txBody>
        </p:sp>
        <p:cxnSp>
          <p:nvCxnSpPr>
            <p:cNvPr id="6162" name="AutoShape 19">
              <a:extLst>
                <a:ext uri="{FF2B5EF4-FFF2-40B4-BE49-F238E27FC236}">
                  <a16:creationId xmlns:a16="http://schemas.microsoft.com/office/drawing/2014/main" id="{069E09EF-6880-7A4B-9B39-51ABED04DE1B}"/>
                </a:ext>
              </a:extLst>
            </p:cNvPr>
            <p:cNvCxnSpPr>
              <a:cxnSpLocks noChangeShapeType="1"/>
              <a:stCxn id="366610" idx="2"/>
              <a:endCxn id="366601" idx="0"/>
            </p:cNvCxnSpPr>
            <p:nvPr/>
          </p:nvCxnSpPr>
          <p:spPr bwMode="auto">
            <a:xfrm>
              <a:off x="4408" y="2506"/>
              <a:ext cx="1" cy="1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26B8269-9041-480E-BEBF-50DE1EB1461A}"/>
                  </a:ext>
                </a:extLst>
              </p14:cNvPr>
              <p14:cNvContentPartPr/>
              <p14:nvPr/>
            </p14:nvContentPartPr>
            <p14:xfrm>
              <a:off x="8119156" y="4975870"/>
              <a:ext cx="51840" cy="24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26B8269-9041-480E-BEBF-50DE1EB146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0156" y="4967000"/>
                <a:ext cx="69480" cy="41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06D6A5B-0438-4651-88B4-15CA95BAA168}"/>
                  </a:ext>
                </a:extLst>
              </p14:cNvPr>
              <p14:cNvContentPartPr/>
              <p14:nvPr/>
            </p14:nvContentPartPr>
            <p14:xfrm>
              <a:off x="8518396" y="4362790"/>
              <a:ext cx="23400" cy="1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06D6A5B-0438-4651-88B4-15CA95BAA1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09396" y="4353790"/>
                <a:ext cx="41040" cy="33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E90DD174-4847-AD41-A911-7DB20FD8D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BST examples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6C7216F2-7527-0C4B-8378-80FD7173F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Which of the trees shown are legal binary search trees?</a:t>
            </a:r>
          </a:p>
        </p:txBody>
      </p:sp>
      <p:grpSp>
        <p:nvGrpSpPr>
          <p:cNvPr id="7171" name="Group 58">
            <a:extLst>
              <a:ext uri="{FF2B5EF4-FFF2-40B4-BE49-F238E27FC236}">
                <a16:creationId xmlns:a16="http://schemas.microsoft.com/office/drawing/2014/main" id="{8D3A886A-D931-FC41-9733-5528E5507CE4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897063"/>
            <a:ext cx="3200400" cy="3163887"/>
            <a:chOff x="48" y="1175"/>
            <a:chExt cx="2016" cy="1993"/>
          </a:xfrm>
        </p:grpSpPr>
        <p:sp>
          <p:nvSpPr>
            <p:cNvPr id="367621" name="Oval 5">
              <a:extLst>
                <a:ext uri="{FF2B5EF4-FFF2-40B4-BE49-F238E27FC236}">
                  <a16:creationId xmlns:a16="http://schemas.microsoft.com/office/drawing/2014/main" id="{E1F8984A-A3E6-954C-890E-D4C1647B45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42" y="2310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x</a:t>
              </a:r>
            </a:p>
          </p:txBody>
        </p:sp>
        <p:sp>
          <p:nvSpPr>
            <p:cNvPr id="367622" name="Oval 6">
              <a:extLst>
                <a:ext uri="{FF2B5EF4-FFF2-40B4-BE49-F238E27FC236}">
                  <a16:creationId xmlns:a16="http://schemas.microsoft.com/office/drawing/2014/main" id="{15353E93-5A63-7C42-B9B8-576E31DD37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07" y="2310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k</a:t>
              </a:r>
            </a:p>
          </p:txBody>
        </p:sp>
        <p:sp>
          <p:nvSpPr>
            <p:cNvPr id="367623" name="Oval 7">
              <a:extLst>
                <a:ext uri="{FF2B5EF4-FFF2-40B4-BE49-F238E27FC236}">
                  <a16:creationId xmlns:a16="http://schemas.microsoft.com/office/drawing/2014/main" id="{72764BFD-D628-AD4E-86C6-EB59806F03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9" y="1709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q</a:t>
              </a:r>
            </a:p>
          </p:txBody>
        </p:sp>
        <p:sp>
          <p:nvSpPr>
            <p:cNvPr id="367624" name="Oval 8">
              <a:extLst>
                <a:ext uri="{FF2B5EF4-FFF2-40B4-BE49-F238E27FC236}">
                  <a16:creationId xmlns:a16="http://schemas.microsoft.com/office/drawing/2014/main" id="{6A4AE6B5-F18C-BA40-B827-338D9456F8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6" y="1709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g</a:t>
              </a:r>
            </a:p>
          </p:txBody>
        </p:sp>
        <p:sp>
          <p:nvSpPr>
            <p:cNvPr id="367625" name="Oval 9">
              <a:extLst>
                <a:ext uri="{FF2B5EF4-FFF2-40B4-BE49-F238E27FC236}">
                  <a16:creationId xmlns:a16="http://schemas.microsoft.com/office/drawing/2014/main" id="{9466345C-8A39-6F43-A73F-8BD98437BC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88" y="1175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m</a:t>
              </a:r>
            </a:p>
          </p:txBody>
        </p:sp>
        <p:cxnSp>
          <p:nvCxnSpPr>
            <p:cNvPr id="7223" name="AutoShape 10">
              <a:extLst>
                <a:ext uri="{FF2B5EF4-FFF2-40B4-BE49-F238E27FC236}">
                  <a16:creationId xmlns:a16="http://schemas.microsoft.com/office/drawing/2014/main" id="{AF479319-5B7E-6843-95B6-66332F96236B}"/>
                </a:ext>
              </a:extLst>
            </p:cNvPr>
            <p:cNvCxnSpPr>
              <a:cxnSpLocks noChangeShapeType="1"/>
              <a:stCxn id="367625" idx="3"/>
              <a:endCxn id="367624" idx="0"/>
            </p:cNvCxnSpPr>
            <p:nvPr/>
          </p:nvCxnSpPr>
          <p:spPr bwMode="auto">
            <a:xfrm flipH="1">
              <a:off x="468" y="1477"/>
              <a:ext cx="467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24" name="AutoShape 11">
              <a:extLst>
                <a:ext uri="{FF2B5EF4-FFF2-40B4-BE49-F238E27FC236}">
                  <a16:creationId xmlns:a16="http://schemas.microsoft.com/office/drawing/2014/main" id="{900894B3-7C43-3344-BE4D-1CAEBB16F0EA}"/>
                </a:ext>
              </a:extLst>
            </p:cNvPr>
            <p:cNvCxnSpPr>
              <a:cxnSpLocks noChangeShapeType="1"/>
              <a:stCxn id="367625" idx="5"/>
              <a:endCxn id="367623" idx="0"/>
            </p:cNvCxnSpPr>
            <p:nvPr/>
          </p:nvCxnSpPr>
          <p:spPr bwMode="auto">
            <a:xfrm>
              <a:off x="1163" y="1477"/>
              <a:ext cx="467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25" name="AutoShape 12">
              <a:extLst>
                <a:ext uri="{FF2B5EF4-FFF2-40B4-BE49-F238E27FC236}">
                  <a16:creationId xmlns:a16="http://schemas.microsoft.com/office/drawing/2014/main" id="{E4D17C1E-7927-5D4A-8FF0-74203AE8C320}"/>
                </a:ext>
              </a:extLst>
            </p:cNvPr>
            <p:cNvCxnSpPr>
              <a:cxnSpLocks noChangeShapeType="1"/>
              <a:stCxn id="367623" idx="3"/>
              <a:endCxn id="367622" idx="0"/>
            </p:cNvCxnSpPr>
            <p:nvPr/>
          </p:nvCxnSpPr>
          <p:spPr bwMode="auto">
            <a:xfrm flipH="1">
              <a:off x="1369" y="2006"/>
              <a:ext cx="147" cy="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26" name="AutoShape 13">
              <a:extLst>
                <a:ext uri="{FF2B5EF4-FFF2-40B4-BE49-F238E27FC236}">
                  <a16:creationId xmlns:a16="http://schemas.microsoft.com/office/drawing/2014/main" id="{FE2358C8-6DFA-D847-883D-0BE3AEA8F1FB}"/>
                </a:ext>
              </a:extLst>
            </p:cNvPr>
            <p:cNvCxnSpPr>
              <a:cxnSpLocks noChangeShapeType="1"/>
              <a:stCxn id="367623" idx="5"/>
              <a:endCxn id="367621" idx="0"/>
            </p:cNvCxnSpPr>
            <p:nvPr/>
          </p:nvCxnSpPr>
          <p:spPr bwMode="auto">
            <a:xfrm>
              <a:off x="1745" y="2006"/>
              <a:ext cx="158" cy="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7630" name="Oval 14">
              <a:extLst>
                <a:ext uri="{FF2B5EF4-FFF2-40B4-BE49-F238E27FC236}">
                  <a16:creationId xmlns:a16="http://schemas.microsoft.com/office/drawing/2014/main" id="{9BA50ADF-5E02-1448-9154-2D2E2CB7C6E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0" y="2835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e</a:t>
              </a:r>
            </a:p>
          </p:txBody>
        </p:sp>
        <p:sp>
          <p:nvSpPr>
            <p:cNvPr id="367631" name="Oval 15">
              <a:extLst>
                <a:ext uri="{FF2B5EF4-FFF2-40B4-BE49-F238E27FC236}">
                  <a16:creationId xmlns:a16="http://schemas.microsoft.com/office/drawing/2014/main" id="{C979D0EE-AA4C-834F-A370-C0712BDCD8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" y="2310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b</a:t>
              </a:r>
            </a:p>
          </p:txBody>
        </p:sp>
        <p:cxnSp>
          <p:nvCxnSpPr>
            <p:cNvPr id="7229" name="AutoShape 16">
              <a:extLst>
                <a:ext uri="{FF2B5EF4-FFF2-40B4-BE49-F238E27FC236}">
                  <a16:creationId xmlns:a16="http://schemas.microsoft.com/office/drawing/2014/main" id="{9A4AD5AA-ACEB-4F4D-AD4F-C51D45A3D376}"/>
                </a:ext>
              </a:extLst>
            </p:cNvPr>
            <p:cNvCxnSpPr>
              <a:cxnSpLocks noChangeShapeType="1"/>
              <a:stCxn id="367624" idx="3"/>
              <a:endCxn id="367631" idx="0"/>
            </p:cNvCxnSpPr>
            <p:nvPr/>
          </p:nvCxnSpPr>
          <p:spPr bwMode="auto">
            <a:xfrm flipH="1">
              <a:off x="210" y="2010"/>
              <a:ext cx="144" cy="2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30" name="AutoShape 17">
              <a:extLst>
                <a:ext uri="{FF2B5EF4-FFF2-40B4-BE49-F238E27FC236}">
                  <a16:creationId xmlns:a16="http://schemas.microsoft.com/office/drawing/2014/main" id="{FF2B2D25-B33C-2D48-B7EF-1F1F76542D9D}"/>
                </a:ext>
              </a:extLst>
            </p:cNvPr>
            <p:cNvCxnSpPr>
              <a:cxnSpLocks noChangeShapeType="1"/>
              <a:stCxn id="367631" idx="5"/>
              <a:endCxn id="367630" idx="0"/>
            </p:cNvCxnSpPr>
            <p:nvPr/>
          </p:nvCxnSpPr>
          <p:spPr bwMode="auto">
            <a:xfrm>
              <a:off x="324" y="2606"/>
              <a:ext cx="78" cy="2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72" name="Group 55">
            <a:extLst>
              <a:ext uri="{FF2B5EF4-FFF2-40B4-BE49-F238E27FC236}">
                <a16:creationId xmlns:a16="http://schemas.microsoft.com/office/drawing/2014/main" id="{40CE7B7F-B96B-1A4E-A902-8BB4FF8C2541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860550"/>
            <a:ext cx="3581400" cy="4033838"/>
            <a:chOff x="3408" y="1152"/>
            <a:chExt cx="2256" cy="2541"/>
          </a:xfrm>
        </p:grpSpPr>
        <p:sp>
          <p:nvSpPr>
            <p:cNvPr id="367636" name="Oval 20">
              <a:extLst>
                <a:ext uri="{FF2B5EF4-FFF2-40B4-BE49-F238E27FC236}">
                  <a16:creationId xmlns:a16="http://schemas.microsoft.com/office/drawing/2014/main" id="{8C16E6A8-65AD-6443-A1E2-E9575AB52A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02" y="2287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18</a:t>
              </a:r>
            </a:p>
          </p:txBody>
        </p:sp>
        <p:sp>
          <p:nvSpPr>
            <p:cNvPr id="367637" name="Oval 21">
              <a:extLst>
                <a:ext uri="{FF2B5EF4-FFF2-40B4-BE49-F238E27FC236}">
                  <a16:creationId xmlns:a16="http://schemas.microsoft.com/office/drawing/2014/main" id="{FA372837-8DDD-2C45-B750-C88ACB54E8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67" y="2287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10</a:t>
              </a:r>
            </a:p>
          </p:txBody>
        </p:sp>
        <p:sp>
          <p:nvSpPr>
            <p:cNvPr id="367638" name="Oval 22">
              <a:extLst>
                <a:ext uri="{FF2B5EF4-FFF2-40B4-BE49-F238E27FC236}">
                  <a16:creationId xmlns:a16="http://schemas.microsoft.com/office/drawing/2014/main" id="{E4A5BB53-6A33-2B4C-875C-12F2EBA3EC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29" y="1686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11</a:t>
              </a:r>
            </a:p>
          </p:txBody>
        </p:sp>
        <p:sp>
          <p:nvSpPr>
            <p:cNvPr id="367639" name="Oval 23">
              <a:extLst>
                <a:ext uri="{FF2B5EF4-FFF2-40B4-BE49-F238E27FC236}">
                  <a16:creationId xmlns:a16="http://schemas.microsoft.com/office/drawing/2014/main" id="{C31C87BB-D8D2-6B4B-8EBF-3761CA5102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6" y="1686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5</a:t>
              </a:r>
            </a:p>
          </p:txBody>
        </p:sp>
        <p:sp>
          <p:nvSpPr>
            <p:cNvPr id="367640" name="Oval 24">
              <a:extLst>
                <a:ext uri="{FF2B5EF4-FFF2-40B4-BE49-F238E27FC236}">
                  <a16:creationId xmlns:a16="http://schemas.microsoft.com/office/drawing/2014/main" id="{D81018F4-311E-8143-B0A4-8137EC7110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48" y="1152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</a:t>
              </a:r>
            </a:p>
          </p:txBody>
        </p:sp>
        <p:cxnSp>
          <p:nvCxnSpPr>
            <p:cNvPr id="7204" name="AutoShape 25">
              <a:extLst>
                <a:ext uri="{FF2B5EF4-FFF2-40B4-BE49-F238E27FC236}">
                  <a16:creationId xmlns:a16="http://schemas.microsoft.com/office/drawing/2014/main" id="{C18A459D-2980-424D-9E62-9560C3B2C71C}"/>
                </a:ext>
              </a:extLst>
            </p:cNvPr>
            <p:cNvCxnSpPr>
              <a:cxnSpLocks noChangeShapeType="1"/>
              <a:stCxn id="367640" idx="3"/>
              <a:endCxn id="367639" idx="0"/>
            </p:cNvCxnSpPr>
            <p:nvPr/>
          </p:nvCxnSpPr>
          <p:spPr bwMode="auto">
            <a:xfrm flipH="1">
              <a:off x="3828" y="1454"/>
              <a:ext cx="467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5" name="AutoShape 26">
              <a:extLst>
                <a:ext uri="{FF2B5EF4-FFF2-40B4-BE49-F238E27FC236}">
                  <a16:creationId xmlns:a16="http://schemas.microsoft.com/office/drawing/2014/main" id="{5D8775EC-5237-774B-A0E2-4E4B1F9630D4}"/>
                </a:ext>
              </a:extLst>
            </p:cNvPr>
            <p:cNvCxnSpPr>
              <a:cxnSpLocks noChangeShapeType="1"/>
              <a:stCxn id="367640" idx="5"/>
              <a:endCxn id="367638" idx="0"/>
            </p:cNvCxnSpPr>
            <p:nvPr/>
          </p:nvCxnSpPr>
          <p:spPr bwMode="auto">
            <a:xfrm>
              <a:off x="4523" y="1454"/>
              <a:ext cx="467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6" name="AutoShape 27">
              <a:extLst>
                <a:ext uri="{FF2B5EF4-FFF2-40B4-BE49-F238E27FC236}">
                  <a16:creationId xmlns:a16="http://schemas.microsoft.com/office/drawing/2014/main" id="{97A4699A-02E7-3A46-9265-200C2AC9016D}"/>
                </a:ext>
              </a:extLst>
            </p:cNvPr>
            <p:cNvCxnSpPr>
              <a:cxnSpLocks noChangeShapeType="1"/>
              <a:stCxn id="367638" idx="3"/>
              <a:endCxn id="367637" idx="0"/>
            </p:cNvCxnSpPr>
            <p:nvPr/>
          </p:nvCxnSpPr>
          <p:spPr bwMode="auto">
            <a:xfrm flipH="1">
              <a:off x="4729" y="1983"/>
              <a:ext cx="147" cy="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7" name="AutoShape 28">
              <a:extLst>
                <a:ext uri="{FF2B5EF4-FFF2-40B4-BE49-F238E27FC236}">
                  <a16:creationId xmlns:a16="http://schemas.microsoft.com/office/drawing/2014/main" id="{D9538A9A-4EA7-654F-B7B7-C9E65B2737FE}"/>
                </a:ext>
              </a:extLst>
            </p:cNvPr>
            <p:cNvCxnSpPr>
              <a:cxnSpLocks noChangeShapeType="1"/>
              <a:stCxn id="367638" idx="5"/>
              <a:endCxn id="367636" idx="0"/>
            </p:cNvCxnSpPr>
            <p:nvPr/>
          </p:nvCxnSpPr>
          <p:spPr bwMode="auto">
            <a:xfrm>
              <a:off x="5105" y="1983"/>
              <a:ext cx="158" cy="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7645" name="Oval 29">
              <a:extLst>
                <a:ext uri="{FF2B5EF4-FFF2-40B4-BE49-F238E27FC236}">
                  <a16:creationId xmlns:a16="http://schemas.microsoft.com/office/drawing/2014/main" id="{649CB47C-A4EB-AD4E-BF52-9003E356B1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00" y="2812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</a:t>
              </a:r>
            </a:p>
          </p:txBody>
        </p:sp>
        <p:sp>
          <p:nvSpPr>
            <p:cNvPr id="367646" name="Oval 30">
              <a:extLst>
                <a:ext uri="{FF2B5EF4-FFF2-40B4-BE49-F238E27FC236}">
                  <a16:creationId xmlns:a16="http://schemas.microsoft.com/office/drawing/2014/main" id="{D9CAC828-8226-3949-9FC1-1480E9E5F0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08" y="2287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</a:t>
              </a:r>
            </a:p>
          </p:txBody>
        </p:sp>
        <p:cxnSp>
          <p:nvCxnSpPr>
            <p:cNvPr id="7210" name="AutoShape 31">
              <a:extLst>
                <a:ext uri="{FF2B5EF4-FFF2-40B4-BE49-F238E27FC236}">
                  <a16:creationId xmlns:a16="http://schemas.microsoft.com/office/drawing/2014/main" id="{CC8022CB-BA67-E044-8C0A-2091BCB75AAA}"/>
                </a:ext>
              </a:extLst>
            </p:cNvPr>
            <p:cNvCxnSpPr>
              <a:cxnSpLocks noChangeShapeType="1"/>
              <a:stCxn id="367639" idx="3"/>
              <a:endCxn id="367646" idx="0"/>
            </p:cNvCxnSpPr>
            <p:nvPr/>
          </p:nvCxnSpPr>
          <p:spPr bwMode="auto">
            <a:xfrm flipH="1">
              <a:off x="3570" y="1987"/>
              <a:ext cx="144" cy="2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1" name="AutoShape 32">
              <a:extLst>
                <a:ext uri="{FF2B5EF4-FFF2-40B4-BE49-F238E27FC236}">
                  <a16:creationId xmlns:a16="http://schemas.microsoft.com/office/drawing/2014/main" id="{E205B248-F095-2F49-898B-E8C417159921}"/>
                </a:ext>
              </a:extLst>
            </p:cNvPr>
            <p:cNvCxnSpPr>
              <a:cxnSpLocks noChangeShapeType="1"/>
              <a:stCxn id="367646" idx="5"/>
              <a:endCxn id="367645" idx="0"/>
            </p:cNvCxnSpPr>
            <p:nvPr/>
          </p:nvCxnSpPr>
          <p:spPr bwMode="auto">
            <a:xfrm>
              <a:off x="3684" y="2583"/>
              <a:ext cx="78" cy="2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7649" name="Oval 33">
              <a:extLst>
                <a:ext uri="{FF2B5EF4-FFF2-40B4-BE49-F238E27FC236}">
                  <a16:creationId xmlns:a16="http://schemas.microsoft.com/office/drawing/2014/main" id="{8A529925-7509-1C49-8632-365FA2AB6B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49" y="2304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7</a:t>
              </a:r>
            </a:p>
          </p:txBody>
        </p:sp>
        <p:cxnSp>
          <p:nvCxnSpPr>
            <p:cNvPr id="7213" name="AutoShape 34">
              <a:extLst>
                <a:ext uri="{FF2B5EF4-FFF2-40B4-BE49-F238E27FC236}">
                  <a16:creationId xmlns:a16="http://schemas.microsoft.com/office/drawing/2014/main" id="{C9A98A37-23F1-D541-BAC8-8E1B86C9BBCF}"/>
                </a:ext>
              </a:extLst>
            </p:cNvPr>
            <p:cNvCxnSpPr>
              <a:cxnSpLocks noChangeShapeType="1"/>
              <a:stCxn id="367639" idx="5"/>
              <a:endCxn id="367649" idx="0"/>
            </p:cNvCxnSpPr>
            <p:nvPr/>
          </p:nvCxnSpPr>
          <p:spPr bwMode="auto">
            <a:xfrm>
              <a:off x="3943" y="1982"/>
              <a:ext cx="168" cy="3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7651" name="Oval 35">
              <a:extLst>
                <a:ext uri="{FF2B5EF4-FFF2-40B4-BE49-F238E27FC236}">
                  <a16:creationId xmlns:a16="http://schemas.microsoft.com/office/drawing/2014/main" id="{6EF1C8D2-2286-CA47-860D-BE438187FF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42" y="2832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20</a:t>
              </a:r>
            </a:p>
          </p:txBody>
        </p:sp>
        <p:cxnSp>
          <p:nvCxnSpPr>
            <p:cNvPr id="7215" name="AutoShape 36">
              <a:extLst>
                <a:ext uri="{FF2B5EF4-FFF2-40B4-BE49-F238E27FC236}">
                  <a16:creationId xmlns:a16="http://schemas.microsoft.com/office/drawing/2014/main" id="{AA884557-681C-224B-A844-516055897192}"/>
                </a:ext>
              </a:extLst>
            </p:cNvPr>
            <p:cNvCxnSpPr>
              <a:cxnSpLocks noChangeShapeType="1"/>
              <a:stCxn id="367636" idx="5"/>
              <a:endCxn id="367651" idx="0"/>
            </p:cNvCxnSpPr>
            <p:nvPr/>
          </p:nvCxnSpPr>
          <p:spPr bwMode="auto">
            <a:xfrm>
              <a:off x="5377" y="2583"/>
              <a:ext cx="126" cy="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7653" name="Oval 37">
              <a:extLst>
                <a:ext uri="{FF2B5EF4-FFF2-40B4-BE49-F238E27FC236}">
                  <a16:creationId xmlns:a16="http://schemas.microsoft.com/office/drawing/2014/main" id="{D30DF895-304C-F248-9750-A4FC311D79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02" y="3360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18</a:t>
              </a:r>
            </a:p>
          </p:txBody>
        </p:sp>
        <p:cxnSp>
          <p:nvCxnSpPr>
            <p:cNvPr id="7217" name="AutoShape 38">
              <a:extLst>
                <a:ext uri="{FF2B5EF4-FFF2-40B4-BE49-F238E27FC236}">
                  <a16:creationId xmlns:a16="http://schemas.microsoft.com/office/drawing/2014/main" id="{89E0C3D0-F8CF-C94F-BDD8-CBBA895DF3D6}"/>
                </a:ext>
              </a:extLst>
            </p:cNvPr>
            <p:cNvCxnSpPr>
              <a:cxnSpLocks noChangeShapeType="1"/>
              <a:stCxn id="367651" idx="3"/>
              <a:endCxn id="367653" idx="0"/>
            </p:cNvCxnSpPr>
            <p:nvPr/>
          </p:nvCxnSpPr>
          <p:spPr bwMode="auto">
            <a:xfrm flipH="1">
              <a:off x="5263" y="3128"/>
              <a:ext cx="126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7655" name="Oval 39">
            <a:extLst>
              <a:ext uri="{FF2B5EF4-FFF2-40B4-BE49-F238E27FC236}">
                <a16:creationId xmlns:a16="http://schemas.microsoft.com/office/drawing/2014/main" id="{4452863D-9BB6-A341-BFAF-ABA59B6BD9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1600" y="1860550"/>
            <a:ext cx="511175" cy="528638"/>
          </a:xfrm>
          <a:prstGeom prst="ellipse">
            <a:avLst/>
          </a:prstGeom>
          <a:gradFill rotWithShape="1">
            <a:gsLst>
              <a:gs pos="0">
                <a:srgbClr val="E1F2F3"/>
              </a:gs>
              <a:gs pos="100000">
                <a:srgbClr val="E1F2F3">
                  <a:gamma/>
                  <a:shade val="72157"/>
                  <a:invGamma/>
                </a:srgbClr>
              </a:gs>
            </a:gsLst>
            <a:lin ang="27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atin typeface="Tahoma" charset="0"/>
                <a:ea typeface="+mn-ea"/>
              </a:rPr>
              <a:t>42</a:t>
            </a:r>
          </a:p>
        </p:txBody>
      </p:sp>
      <p:grpSp>
        <p:nvGrpSpPr>
          <p:cNvPr id="7174" name="Group 57">
            <a:extLst>
              <a:ext uri="{FF2B5EF4-FFF2-40B4-BE49-F238E27FC236}">
                <a16:creationId xmlns:a16="http://schemas.microsoft.com/office/drawing/2014/main" id="{AB01567C-2A47-1642-BF24-7BE5CD7F5AC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825625"/>
            <a:ext cx="1360488" cy="1482725"/>
            <a:chOff x="864" y="3146"/>
            <a:chExt cx="857" cy="934"/>
          </a:xfrm>
        </p:grpSpPr>
        <p:sp>
          <p:nvSpPr>
            <p:cNvPr id="367656" name="Oval 40">
              <a:extLst>
                <a:ext uri="{FF2B5EF4-FFF2-40B4-BE49-F238E27FC236}">
                  <a16:creationId xmlns:a16="http://schemas.microsoft.com/office/drawing/2014/main" id="{5983C2FE-4A5A-3D44-B876-77485298208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99" y="3747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-7</a:t>
              </a:r>
            </a:p>
          </p:txBody>
        </p:sp>
        <p:sp>
          <p:nvSpPr>
            <p:cNvPr id="367657" name="Oval 41">
              <a:extLst>
                <a:ext uri="{FF2B5EF4-FFF2-40B4-BE49-F238E27FC236}">
                  <a16:creationId xmlns:a16="http://schemas.microsoft.com/office/drawing/2014/main" id="{21EC61C8-6A32-C641-8ED8-A8C73D5DEDC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4" y="3747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-1</a:t>
              </a:r>
            </a:p>
          </p:txBody>
        </p:sp>
        <p:sp>
          <p:nvSpPr>
            <p:cNvPr id="367658" name="Oval 42">
              <a:extLst>
                <a:ext uri="{FF2B5EF4-FFF2-40B4-BE49-F238E27FC236}">
                  <a16:creationId xmlns:a16="http://schemas.microsoft.com/office/drawing/2014/main" id="{9D5326F7-7AE8-B04B-A00C-2003C9BAC3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26" y="3146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-5</a:t>
              </a:r>
            </a:p>
          </p:txBody>
        </p:sp>
        <p:cxnSp>
          <p:nvCxnSpPr>
            <p:cNvPr id="7197" name="AutoShape 43">
              <a:extLst>
                <a:ext uri="{FF2B5EF4-FFF2-40B4-BE49-F238E27FC236}">
                  <a16:creationId xmlns:a16="http://schemas.microsoft.com/office/drawing/2014/main" id="{33A3D7BF-97D9-4D4F-9DDA-D568D6A41B5F}"/>
                </a:ext>
              </a:extLst>
            </p:cNvPr>
            <p:cNvCxnSpPr>
              <a:cxnSpLocks noChangeShapeType="1"/>
              <a:stCxn id="367658" idx="3"/>
              <a:endCxn id="367657" idx="0"/>
            </p:cNvCxnSpPr>
            <p:nvPr/>
          </p:nvCxnSpPr>
          <p:spPr bwMode="auto">
            <a:xfrm flipH="1">
              <a:off x="1026" y="3443"/>
              <a:ext cx="147" cy="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8" name="AutoShape 44">
              <a:extLst>
                <a:ext uri="{FF2B5EF4-FFF2-40B4-BE49-F238E27FC236}">
                  <a16:creationId xmlns:a16="http://schemas.microsoft.com/office/drawing/2014/main" id="{E8E94463-B306-964E-855D-C95C1D810691}"/>
                </a:ext>
              </a:extLst>
            </p:cNvPr>
            <p:cNvCxnSpPr>
              <a:cxnSpLocks noChangeShapeType="1"/>
              <a:stCxn id="367658" idx="5"/>
              <a:endCxn id="367656" idx="0"/>
            </p:cNvCxnSpPr>
            <p:nvPr/>
          </p:nvCxnSpPr>
          <p:spPr bwMode="auto">
            <a:xfrm>
              <a:off x="1402" y="3443"/>
              <a:ext cx="158" cy="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75" name="Group 56">
            <a:extLst>
              <a:ext uri="{FF2B5EF4-FFF2-40B4-BE49-F238E27FC236}">
                <a16:creationId xmlns:a16="http://schemas.microsoft.com/office/drawing/2014/main" id="{8039140A-C01F-0E46-9E64-222F504BFC0F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841750"/>
            <a:ext cx="2514600" cy="2330450"/>
            <a:chOff x="2064" y="2640"/>
            <a:chExt cx="1584" cy="1468"/>
          </a:xfrm>
        </p:grpSpPr>
        <p:sp>
          <p:nvSpPr>
            <p:cNvPr id="367661" name="Oval 45">
              <a:extLst>
                <a:ext uri="{FF2B5EF4-FFF2-40B4-BE49-F238E27FC236}">
                  <a16:creationId xmlns:a16="http://schemas.microsoft.com/office/drawing/2014/main" id="{30E0279C-0922-254D-8F50-4ACF856AFE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90" y="3775"/>
              <a:ext cx="458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21.3</a:t>
              </a:r>
            </a:p>
          </p:txBody>
        </p:sp>
        <p:sp>
          <p:nvSpPr>
            <p:cNvPr id="367662" name="Oval 46">
              <a:extLst>
                <a:ext uri="{FF2B5EF4-FFF2-40B4-BE49-F238E27FC236}">
                  <a16:creationId xmlns:a16="http://schemas.microsoft.com/office/drawing/2014/main" id="{40033236-4148-164D-B6B2-24DDF1C554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04" y="3775"/>
              <a:ext cx="36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8.1</a:t>
              </a:r>
            </a:p>
          </p:txBody>
        </p:sp>
        <p:sp>
          <p:nvSpPr>
            <p:cNvPr id="367663" name="Oval 47">
              <a:extLst>
                <a:ext uri="{FF2B5EF4-FFF2-40B4-BE49-F238E27FC236}">
                  <a16:creationId xmlns:a16="http://schemas.microsoft.com/office/drawing/2014/main" id="{C7F55743-14F3-A94B-8A81-86A91ACA32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4" y="3174"/>
              <a:ext cx="36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9.6</a:t>
              </a:r>
            </a:p>
          </p:txBody>
        </p:sp>
        <p:sp>
          <p:nvSpPr>
            <p:cNvPr id="367664" name="Oval 48">
              <a:extLst>
                <a:ext uri="{FF2B5EF4-FFF2-40B4-BE49-F238E27FC236}">
                  <a16:creationId xmlns:a16="http://schemas.microsoft.com/office/drawing/2014/main" id="{56637BE7-9D61-A049-A174-8D280A8695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4" y="3174"/>
              <a:ext cx="36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1.9</a:t>
              </a:r>
            </a:p>
          </p:txBody>
        </p:sp>
        <p:sp>
          <p:nvSpPr>
            <p:cNvPr id="367665" name="Oval 49">
              <a:extLst>
                <a:ext uri="{FF2B5EF4-FFF2-40B4-BE49-F238E27FC236}">
                  <a16:creationId xmlns:a16="http://schemas.microsoft.com/office/drawing/2014/main" id="{EA19A796-5DC0-7F45-92A2-9110AFBCC1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89" y="2640"/>
              <a:ext cx="361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7.2</a:t>
              </a:r>
            </a:p>
          </p:txBody>
        </p:sp>
        <p:cxnSp>
          <p:nvCxnSpPr>
            <p:cNvPr id="7190" name="AutoShape 50">
              <a:extLst>
                <a:ext uri="{FF2B5EF4-FFF2-40B4-BE49-F238E27FC236}">
                  <a16:creationId xmlns:a16="http://schemas.microsoft.com/office/drawing/2014/main" id="{D54252E4-E077-114E-BB4B-41E09AD7C7E1}"/>
                </a:ext>
              </a:extLst>
            </p:cNvPr>
            <p:cNvCxnSpPr>
              <a:cxnSpLocks noChangeShapeType="1"/>
              <a:stCxn id="367665" idx="3"/>
              <a:endCxn id="367664" idx="0"/>
            </p:cNvCxnSpPr>
            <p:nvPr/>
          </p:nvCxnSpPr>
          <p:spPr bwMode="auto">
            <a:xfrm flipH="1">
              <a:off x="2246" y="2936"/>
              <a:ext cx="295" cy="2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1" name="AutoShape 51">
              <a:extLst>
                <a:ext uri="{FF2B5EF4-FFF2-40B4-BE49-F238E27FC236}">
                  <a16:creationId xmlns:a16="http://schemas.microsoft.com/office/drawing/2014/main" id="{87597D8E-2A84-EC4A-9E08-CCE58B77C320}"/>
                </a:ext>
              </a:extLst>
            </p:cNvPr>
            <p:cNvCxnSpPr>
              <a:cxnSpLocks noChangeShapeType="1"/>
              <a:stCxn id="367665" idx="5"/>
              <a:endCxn id="367663" idx="0"/>
            </p:cNvCxnSpPr>
            <p:nvPr/>
          </p:nvCxnSpPr>
          <p:spPr bwMode="auto">
            <a:xfrm>
              <a:off x="2797" y="2936"/>
              <a:ext cx="269" cy="2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2" name="AutoShape 52">
              <a:extLst>
                <a:ext uri="{FF2B5EF4-FFF2-40B4-BE49-F238E27FC236}">
                  <a16:creationId xmlns:a16="http://schemas.microsoft.com/office/drawing/2014/main" id="{C33B5A23-8989-3A40-9B99-40DED676D6E7}"/>
                </a:ext>
              </a:extLst>
            </p:cNvPr>
            <p:cNvCxnSpPr>
              <a:cxnSpLocks noChangeShapeType="1"/>
              <a:stCxn id="367663" idx="3"/>
              <a:endCxn id="367662" idx="0"/>
            </p:cNvCxnSpPr>
            <p:nvPr/>
          </p:nvCxnSpPr>
          <p:spPr bwMode="auto">
            <a:xfrm flipH="1">
              <a:off x="2786" y="3470"/>
              <a:ext cx="151" cy="2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3" name="AutoShape 53">
              <a:extLst>
                <a:ext uri="{FF2B5EF4-FFF2-40B4-BE49-F238E27FC236}">
                  <a16:creationId xmlns:a16="http://schemas.microsoft.com/office/drawing/2014/main" id="{CF19DDAB-2DE9-AD4F-A713-ACF62D734C8F}"/>
                </a:ext>
              </a:extLst>
            </p:cNvPr>
            <p:cNvCxnSpPr>
              <a:cxnSpLocks noChangeShapeType="1"/>
              <a:stCxn id="367663" idx="5"/>
              <a:endCxn id="367661" idx="0"/>
            </p:cNvCxnSpPr>
            <p:nvPr/>
          </p:nvCxnSpPr>
          <p:spPr bwMode="auto">
            <a:xfrm>
              <a:off x="3194" y="3470"/>
              <a:ext cx="225" cy="2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7677" name="Group 61">
            <a:extLst>
              <a:ext uri="{FF2B5EF4-FFF2-40B4-BE49-F238E27FC236}">
                <a16:creationId xmlns:a16="http://schemas.microsoft.com/office/drawing/2014/main" id="{9D958BD4-AB57-2346-96CE-CB553648C7F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657600"/>
            <a:ext cx="685800" cy="685800"/>
            <a:chOff x="1152" y="2304"/>
            <a:chExt cx="432" cy="432"/>
          </a:xfrm>
        </p:grpSpPr>
        <p:sp>
          <p:nvSpPr>
            <p:cNvPr id="367675" name="Line 59">
              <a:extLst>
                <a:ext uri="{FF2B5EF4-FFF2-40B4-BE49-F238E27FC236}">
                  <a16:creationId xmlns:a16="http://schemas.microsoft.com/office/drawing/2014/main" id="{360267BC-7038-6F43-80D3-3FED9C3BE8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304"/>
              <a:ext cx="432" cy="4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67676" name="Line 60">
              <a:extLst>
                <a:ext uri="{FF2B5EF4-FFF2-40B4-BE49-F238E27FC236}">
                  <a16:creationId xmlns:a16="http://schemas.microsoft.com/office/drawing/2014/main" id="{99598FE3-7BB9-C047-82B7-B3A82E7B0C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2304"/>
              <a:ext cx="432" cy="4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367678" name="Group 62">
            <a:extLst>
              <a:ext uri="{FF2B5EF4-FFF2-40B4-BE49-F238E27FC236}">
                <a16:creationId xmlns:a16="http://schemas.microsoft.com/office/drawing/2014/main" id="{C65BFA67-DA8F-0247-8D52-DA62EA0FA299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743200"/>
            <a:ext cx="1295400" cy="609600"/>
            <a:chOff x="1152" y="2304"/>
            <a:chExt cx="432" cy="432"/>
          </a:xfrm>
        </p:grpSpPr>
        <p:sp>
          <p:nvSpPr>
            <p:cNvPr id="367679" name="Line 63">
              <a:extLst>
                <a:ext uri="{FF2B5EF4-FFF2-40B4-BE49-F238E27FC236}">
                  <a16:creationId xmlns:a16="http://schemas.microsoft.com/office/drawing/2014/main" id="{665B774E-2835-3E4A-B957-A1556649B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304"/>
              <a:ext cx="432" cy="4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67680" name="Line 64">
              <a:extLst>
                <a:ext uri="{FF2B5EF4-FFF2-40B4-BE49-F238E27FC236}">
                  <a16:creationId xmlns:a16="http://schemas.microsoft.com/office/drawing/2014/main" id="{CF9D9623-5769-074E-BDE4-B0F6456A54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2304"/>
              <a:ext cx="432" cy="4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367681" name="Group 65">
            <a:extLst>
              <a:ext uri="{FF2B5EF4-FFF2-40B4-BE49-F238E27FC236}">
                <a16:creationId xmlns:a16="http://schemas.microsoft.com/office/drawing/2014/main" id="{16323F9C-7969-F745-B0F9-DDAB48844CF2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5257800"/>
            <a:ext cx="685800" cy="685800"/>
            <a:chOff x="1152" y="2304"/>
            <a:chExt cx="432" cy="432"/>
          </a:xfrm>
        </p:grpSpPr>
        <p:sp>
          <p:nvSpPr>
            <p:cNvPr id="367682" name="Line 66">
              <a:extLst>
                <a:ext uri="{FF2B5EF4-FFF2-40B4-BE49-F238E27FC236}">
                  <a16:creationId xmlns:a16="http://schemas.microsoft.com/office/drawing/2014/main" id="{75797145-45BA-2F42-A719-F444052CF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304"/>
              <a:ext cx="432" cy="4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67683" name="Line 67">
              <a:extLst>
                <a:ext uri="{FF2B5EF4-FFF2-40B4-BE49-F238E27FC236}">
                  <a16:creationId xmlns:a16="http://schemas.microsoft.com/office/drawing/2014/main" id="{81FCC399-46AC-4449-952C-89F4814987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2304"/>
              <a:ext cx="432" cy="4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7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7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7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7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D139C1DF-EC5E-CC42-9FB6-FC2311178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Searching a BST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30F2E3F1-90D2-394A-A47F-0272E8DB3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Describe an algorithm for searching a binary search tree.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Try searching for the value 31, then 6.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the maximum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number of nodes you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would need to examine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to perform any search?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grpSp>
        <p:nvGrpSpPr>
          <p:cNvPr id="8195" name="Group 46">
            <a:extLst>
              <a:ext uri="{FF2B5EF4-FFF2-40B4-BE49-F238E27FC236}">
                <a16:creationId xmlns:a16="http://schemas.microsoft.com/office/drawing/2014/main" id="{9318B266-32AC-A24B-899A-2E842271791A}"/>
              </a:ext>
            </a:extLst>
          </p:cNvPr>
          <p:cNvGrpSpPr>
            <a:grpSpLocks/>
          </p:cNvGrpSpPr>
          <p:nvPr/>
        </p:nvGrpSpPr>
        <p:grpSpPr bwMode="auto">
          <a:xfrm>
            <a:off x="3543300" y="2514600"/>
            <a:ext cx="5372100" cy="3821113"/>
            <a:chOff x="2232" y="1577"/>
            <a:chExt cx="3384" cy="2407"/>
          </a:xfrm>
        </p:grpSpPr>
        <p:sp>
          <p:nvSpPr>
            <p:cNvPr id="368648" name="Oval 8">
              <a:extLst>
                <a:ext uri="{FF2B5EF4-FFF2-40B4-BE49-F238E27FC236}">
                  <a16:creationId xmlns:a16="http://schemas.microsoft.com/office/drawing/2014/main" id="{DF6558F2-5731-9247-85AC-E5A496DE36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2" y="2547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12</a:t>
              </a:r>
            </a:p>
          </p:txBody>
        </p:sp>
        <p:sp>
          <p:nvSpPr>
            <p:cNvPr id="368649" name="Oval 9">
              <a:extLst>
                <a:ext uri="{FF2B5EF4-FFF2-40B4-BE49-F238E27FC236}">
                  <a16:creationId xmlns:a16="http://schemas.microsoft.com/office/drawing/2014/main" id="{EE2CF6CF-0568-2F4E-8683-569E249B077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16" y="1971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18</a:t>
              </a:r>
            </a:p>
          </p:txBody>
        </p:sp>
        <p:cxnSp>
          <p:nvCxnSpPr>
            <p:cNvPr id="8198" name="AutoShape 10">
              <a:extLst>
                <a:ext uri="{FF2B5EF4-FFF2-40B4-BE49-F238E27FC236}">
                  <a16:creationId xmlns:a16="http://schemas.microsoft.com/office/drawing/2014/main" id="{42C5C7C1-5F02-2745-98C1-B70DAF0F7A29}"/>
                </a:ext>
              </a:extLst>
            </p:cNvPr>
            <p:cNvCxnSpPr>
              <a:cxnSpLocks noChangeShapeType="1"/>
              <a:stCxn id="368649" idx="3"/>
              <a:endCxn id="368648" idx="0"/>
            </p:cNvCxnSpPr>
            <p:nvPr/>
          </p:nvCxnSpPr>
          <p:spPr bwMode="auto">
            <a:xfrm flipH="1">
              <a:off x="3044" y="2267"/>
              <a:ext cx="819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9" name="AutoShape 11">
              <a:extLst>
                <a:ext uri="{FF2B5EF4-FFF2-40B4-BE49-F238E27FC236}">
                  <a16:creationId xmlns:a16="http://schemas.microsoft.com/office/drawing/2014/main" id="{BEF3EBFA-9DFA-5246-AEF0-F5F57601087C}"/>
                </a:ext>
              </a:extLst>
            </p:cNvPr>
            <p:cNvCxnSpPr>
              <a:cxnSpLocks noChangeShapeType="1"/>
              <a:stCxn id="368649" idx="5"/>
              <a:endCxn id="368673" idx="0"/>
            </p:cNvCxnSpPr>
            <p:nvPr/>
          </p:nvCxnSpPr>
          <p:spPr bwMode="auto">
            <a:xfrm>
              <a:off x="4091" y="2267"/>
              <a:ext cx="727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54" name="Oval 14">
              <a:extLst>
                <a:ext uri="{FF2B5EF4-FFF2-40B4-BE49-F238E27FC236}">
                  <a16:creationId xmlns:a16="http://schemas.microsoft.com/office/drawing/2014/main" id="{A2D3AD24-59FD-DB42-A958-9B8C2FED39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52" y="3651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7</a:t>
              </a:r>
            </a:p>
          </p:txBody>
        </p:sp>
        <p:sp>
          <p:nvSpPr>
            <p:cNvPr id="368655" name="Oval 15">
              <a:extLst>
                <a:ext uri="{FF2B5EF4-FFF2-40B4-BE49-F238E27FC236}">
                  <a16:creationId xmlns:a16="http://schemas.microsoft.com/office/drawing/2014/main" id="{B49390EA-23BA-9D46-8834-920A551652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62" y="3106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</a:t>
              </a:r>
            </a:p>
          </p:txBody>
        </p:sp>
        <p:cxnSp>
          <p:nvCxnSpPr>
            <p:cNvPr id="8202" name="AutoShape 16">
              <a:extLst>
                <a:ext uri="{FF2B5EF4-FFF2-40B4-BE49-F238E27FC236}">
                  <a16:creationId xmlns:a16="http://schemas.microsoft.com/office/drawing/2014/main" id="{54FE7DB6-1EEF-AD4D-A745-F22576C701C7}"/>
                </a:ext>
              </a:extLst>
            </p:cNvPr>
            <p:cNvCxnSpPr>
              <a:cxnSpLocks noChangeShapeType="1"/>
              <a:stCxn id="368648" idx="3"/>
              <a:endCxn id="368655" idx="0"/>
            </p:cNvCxnSpPr>
            <p:nvPr/>
          </p:nvCxnSpPr>
          <p:spPr bwMode="auto">
            <a:xfrm flipH="1">
              <a:off x="2624" y="2843"/>
              <a:ext cx="305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3" name="AutoShape 17">
              <a:extLst>
                <a:ext uri="{FF2B5EF4-FFF2-40B4-BE49-F238E27FC236}">
                  <a16:creationId xmlns:a16="http://schemas.microsoft.com/office/drawing/2014/main" id="{35A3C6C6-523C-6D4A-9DDE-FC3F4D9C71D2}"/>
                </a:ext>
              </a:extLst>
            </p:cNvPr>
            <p:cNvCxnSpPr>
              <a:cxnSpLocks noChangeShapeType="1"/>
              <a:stCxn id="368655" idx="5"/>
              <a:endCxn id="368654" idx="0"/>
            </p:cNvCxnSpPr>
            <p:nvPr/>
          </p:nvCxnSpPr>
          <p:spPr bwMode="auto">
            <a:xfrm>
              <a:off x="2738" y="3402"/>
              <a:ext cx="76" cy="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58" name="Oval 18">
              <a:extLst>
                <a:ext uri="{FF2B5EF4-FFF2-40B4-BE49-F238E27FC236}">
                  <a16:creationId xmlns:a16="http://schemas.microsoft.com/office/drawing/2014/main" id="{50E908A7-B6E7-A740-A5CC-A7553351F93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14" y="3123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15</a:t>
              </a:r>
            </a:p>
          </p:txBody>
        </p:sp>
        <p:cxnSp>
          <p:nvCxnSpPr>
            <p:cNvPr id="8205" name="AutoShape 19">
              <a:extLst>
                <a:ext uri="{FF2B5EF4-FFF2-40B4-BE49-F238E27FC236}">
                  <a16:creationId xmlns:a16="http://schemas.microsoft.com/office/drawing/2014/main" id="{459732C9-9BB1-0542-B754-AA88188BAE0E}"/>
                </a:ext>
              </a:extLst>
            </p:cNvPr>
            <p:cNvCxnSpPr>
              <a:cxnSpLocks noChangeShapeType="1"/>
              <a:stCxn id="368648" idx="5"/>
              <a:endCxn id="368658" idx="0"/>
            </p:cNvCxnSpPr>
            <p:nvPr/>
          </p:nvCxnSpPr>
          <p:spPr bwMode="auto">
            <a:xfrm>
              <a:off x="3159" y="2843"/>
              <a:ext cx="317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64" name="Text Box 24">
              <a:extLst>
                <a:ext uri="{FF2B5EF4-FFF2-40B4-BE49-F238E27FC236}">
                  <a16:creationId xmlns:a16="http://schemas.microsoft.com/office/drawing/2014/main" id="{1050A358-E287-8046-823E-5DA45E357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8" y="1577"/>
              <a:ext cx="9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Tahoma" charset="0"/>
                  <a:ea typeface="+mn-ea"/>
                </a:rPr>
                <a:t>overall root</a:t>
              </a:r>
            </a:p>
          </p:txBody>
        </p:sp>
        <p:cxnSp>
          <p:nvCxnSpPr>
            <p:cNvPr id="8207" name="AutoShape 25">
              <a:extLst>
                <a:ext uri="{FF2B5EF4-FFF2-40B4-BE49-F238E27FC236}">
                  <a16:creationId xmlns:a16="http://schemas.microsoft.com/office/drawing/2014/main" id="{EC916157-0EE1-054F-8290-E4345023C81F}"/>
                </a:ext>
              </a:extLst>
            </p:cNvPr>
            <p:cNvCxnSpPr>
              <a:cxnSpLocks noChangeShapeType="1"/>
              <a:stCxn id="368664" idx="2"/>
              <a:endCxn id="368649" idx="0"/>
            </p:cNvCxnSpPr>
            <p:nvPr/>
          </p:nvCxnSpPr>
          <p:spPr bwMode="auto">
            <a:xfrm flipH="1">
              <a:off x="3977" y="1827"/>
              <a:ext cx="1" cy="1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67" name="Oval 27">
              <a:extLst>
                <a:ext uri="{FF2B5EF4-FFF2-40B4-BE49-F238E27FC236}">
                  <a16:creationId xmlns:a16="http://schemas.microsoft.com/office/drawing/2014/main" id="{5B9F14E9-6699-AD46-A336-6F4271402F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2" y="3651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-2</a:t>
              </a:r>
            </a:p>
          </p:txBody>
        </p:sp>
        <p:cxnSp>
          <p:nvCxnSpPr>
            <p:cNvPr id="8209" name="AutoShape 28">
              <a:extLst>
                <a:ext uri="{FF2B5EF4-FFF2-40B4-BE49-F238E27FC236}">
                  <a16:creationId xmlns:a16="http://schemas.microsoft.com/office/drawing/2014/main" id="{9D37A5F9-AF3B-014A-AECC-CDC1541C54A2}"/>
                </a:ext>
              </a:extLst>
            </p:cNvPr>
            <p:cNvCxnSpPr>
              <a:cxnSpLocks noChangeShapeType="1"/>
              <a:stCxn id="368655" idx="3"/>
              <a:endCxn id="368667" idx="0"/>
            </p:cNvCxnSpPr>
            <p:nvPr/>
          </p:nvCxnSpPr>
          <p:spPr bwMode="auto">
            <a:xfrm flipH="1">
              <a:off x="2394" y="3402"/>
              <a:ext cx="115" cy="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69" name="Oval 29">
              <a:extLst>
                <a:ext uri="{FF2B5EF4-FFF2-40B4-BE49-F238E27FC236}">
                  <a16:creationId xmlns:a16="http://schemas.microsoft.com/office/drawing/2014/main" id="{1340F7B6-8A15-A14E-812A-ED8D278AC4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18" y="3651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16</a:t>
              </a:r>
            </a:p>
          </p:txBody>
        </p:sp>
        <p:cxnSp>
          <p:nvCxnSpPr>
            <p:cNvPr id="8211" name="AutoShape 30">
              <a:extLst>
                <a:ext uri="{FF2B5EF4-FFF2-40B4-BE49-F238E27FC236}">
                  <a16:creationId xmlns:a16="http://schemas.microsoft.com/office/drawing/2014/main" id="{A57698AF-2D6F-E24A-8800-49499F54EF7F}"/>
                </a:ext>
              </a:extLst>
            </p:cNvPr>
            <p:cNvCxnSpPr>
              <a:cxnSpLocks noChangeShapeType="1"/>
              <a:stCxn id="368658" idx="5"/>
              <a:endCxn id="368669" idx="0"/>
            </p:cNvCxnSpPr>
            <p:nvPr/>
          </p:nvCxnSpPr>
          <p:spPr bwMode="auto">
            <a:xfrm>
              <a:off x="3590" y="3419"/>
              <a:ext cx="90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71" name="Oval 31">
              <a:extLst>
                <a:ext uri="{FF2B5EF4-FFF2-40B4-BE49-F238E27FC236}">
                  <a16:creationId xmlns:a16="http://schemas.microsoft.com/office/drawing/2014/main" id="{C237F1F4-35FF-FD4C-964F-9F0D1AEFC5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98" y="3649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13</a:t>
              </a:r>
            </a:p>
          </p:txBody>
        </p:sp>
        <p:cxnSp>
          <p:nvCxnSpPr>
            <p:cNvPr id="8213" name="AutoShape 32">
              <a:extLst>
                <a:ext uri="{FF2B5EF4-FFF2-40B4-BE49-F238E27FC236}">
                  <a16:creationId xmlns:a16="http://schemas.microsoft.com/office/drawing/2014/main" id="{C9D8A3AE-C856-844F-8131-2D2D92035559}"/>
                </a:ext>
              </a:extLst>
            </p:cNvPr>
            <p:cNvCxnSpPr>
              <a:cxnSpLocks noChangeShapeType="1"/>
              <a:stCxn id="368658" idx="3"/>
              <a:endCxn id="368671" idx="0"/>
            </p:cNvCxnSpPr>
            <p:nvPr/>
          </p:nvCxnSpPr>
          <p:spPr bwMode="auto">
            <a:xfrm flipH="1">
              <a:off x="3260" y="3419"/>
              <a:ext cx="101" cy="2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73" name="Oval 33">
              <a:extLst>
                <a:ext uri="{FF2B5EF4-FFF2-40B4-BE49-F238E27FC236}">
                  <a16:creationId xmlns:a16="http://schemas.microsoft.com/office/drawing/2014/main" id="{18BCC4D0-08BC-F04A-A485-DB40BE47F6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56" y="2547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35</a:t>
              </a:r>
            </a:p>
          </p:txBody>
        </p:sp>
        <p:sp>
          <p:nvSpPr>
            <p:cNvPr id="368674" name="Oval 34">
              <a:extLst>
                <a:ext uri="{FF2B5EF4-FFF2-40B4-BE49-F238E27FC236}">
                  <a16:creationId xmlns:a16="http://schemas.microsoft.com/office/drawing/2014/main" id="{CFE59A71-9529-6840-A976-6243426D31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26" y="3651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31</a:t>
              </a:r>
            </a:p>
          </p:txBody>
        </p:sp>
        <p:sp>
          <p:nvSpPr>
            <p:cNvPr id="368675" name="Oval 35">
              <a:extLst>
                <a:ext uri="{FF2B5EF4-FFF2-40B4-BE49-F238E27FC236}">
                  <a16:creationId xmlns:a16="http://schemas.microsoft.com/office/drawing/2014/main" id="{A269D91C-84A8-5448-9BB5-D45A621144D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6" y="3106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22</a:t>
              </a:r>
            </a:p>
          </p:txBody>
        </p:sp>
        <p:cxnSp>
          <p:nvCxnSpPr>
            <p:cNvPr id="8217" name="AutoShape 36">
              <a:extLst>
                <a:ext uri="{FF2B5EF4-FFF2-40B4-BE49-F238E27FC236}">
                  <a16:creationId xmlns:a16="http://schemas.microsoft.com/office/drawing/2014/main" id="{19BFAF28-112E-9340-ACF1-43D49DADCECC}"/>
                </a:ext>
              </a:extLst>
            </p:cNvPr>
            <p:cNvCxnSpPr>
              <a:cxnSpLocks noChangeShapeType="1"/>
              <a:stCxn id="368673" idx="3"/>
              <a:endCxn id="368675" idx="0"/>
            </p:cNvCxnSpPr>
            <p:nvPr/>
          </p:nvCxnSpPr>
          <p:spPr bwMode="auto">
            <a:xfrm flipH="1">
              <a:off x="4398" y="2843"/>
              <a:ext cx="305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8" name="AutoShape 37">
              <a:extLst>
                <a:ext uri="{FF2B5EF4-FFF2-40B4-BE49-F238E27FC236}">
                  <a16:creationId xmlns:a16="http://schemas.microsoft.com/office/drawing/2014/main" id="{6DCA46D5-EF2B-0B4F-8B2B-70CF17E08C90}"/>
                </a:ext>
              </a:extLst>
            </p:cNvPr>
            <p:cNvCxnSpPr>
              <a:cxnSpLocks noChangeShapeType="1"/>
              <a:stCxn id="368675" idx="5"/>
              <a:endCxn id="368674" idx="0"/>
            </p:cNvCxnSpPr>
            <p:nvPr/>
          </p:nvCxnSpPr>
          <p:spPr bwMode="auto">
            <a:xfrm>
              <a:off x="4512" y="3402"/>
              <a:ext cx="76" cy="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78" name="Oval 38">
              <a:extLst>
                <a:ext uri="{FF2B5EF4-FFF2-40B4-BE49-F238E27FC236}">
                  <a16:creationId xmlns:a16="http://schemas.microsoft.com/office/drawing/2014/main" id="{337A2BF2-6E17-BD4A-ABF2-F9F5027939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8" y="3123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58</a:t>
              </a:r>
            </a:p>
          </p:txBody>
        </p:sp>
        <p:cxnSp>
          <p:nvCxnSpPr>
            <p:cNvPr id="8220" name="AutoShape 39">
              <a:extLst>
                <a:ext uri="{FF2B5EF4-FFF2-40B4-BE49-F238E27FC236}">
                  <a16:creationId xmlns:a16="http://schemas.microsoft.com/office/drawing/2014/main" id="{DA77B988-2BBC-594B-87BA-1BEC6B20AA6F}"/>
                </a:ext>
              </a:extLst>
            </p:cNvPr>
            <p:cNvCxnSpPr>
              <a:cxnSpLocks noChangeShapeType="1"/>
              <a:stCxn id="368673" idx="5"/>
              <a:endCxn id="368678" idx="0"/>
            </p:cNvCxnSpPr>
            <p:nvPr/>
          </p:nvCxnSpPr>
          <p:spPr bwMode="auto">
            <a:xfrm>
              <a:off x="4933" y="2843"/>
              <a:ext cx="317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80" name="Oval 40">
              <a:extLst>
                <a:ext uri="{FF2B5EF4-FFF2-40B4-BE49-F238E27FC236}">
                  <a16:creationId xmlns:a16="http://schemas.microsoft.com/office/drawing/2014/main" id="{9292713C-482B-5A48-9EE2-BD0FA3C772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06" y="3651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19</a:t>
              </a:r>
            </a:p>
          </p:txBody>
        </p:sp>
        <p:cxnSp>
          <p:nvCxnSpPr>
            <p:cNvPr id="8222" name="AutoShape 41">
              <a:extLst>
                <a:ext uri="{FF2B5EF4-FFF2-40B4-BE49-F238E27FC236}">
                  <a16:creationId xmlns:a16="http://schemas.microsoft.com/office/drawing/2014/main" id="{40CECDC5-7335-0142-8921-9AD1EF9111BD}"/>
                </a:ext>
              </a:extLst>
            </p:cNvPr>
            <p:cNvCxnSpPr>
              <a:cxnSpLocks noChangeShapeType="1"/>
              <a:stCxn id="368675" idx="3"/>
              <a:endCxn id="368680" idx="0"/>
            </p:cNvCxnSpPr>
            <p:nvPr/>
          </p:nvCxnSpPr>
          <p:spPr bwMode="auto">
            <a:xfrm flipH="1">
              <a:off x="4168" y="3402"/>
              <a:ext cx="115" cy="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82" name="Oval 42">
              <a:extLst>
                <a:ext uri="{FF2B5EF4-FFF2-40B4-BE49-F238E27FC236}">
                  <a16:creationId xmlns:a16="http://schemas.microsoft.com/office/drawing/2014/main" id="{16207A8C-D107-7C47-A653-2177026ABB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92" y="3651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87</a:t>
              </a:r>
            </a:p>
          </p:txBody>
        </p:sp>
        <p:cxnSp>
          <p:nvCxnSpPr>
            <p:cNvPr id="8224" name="AutoShape 43">
              <a:extLst>
                <a:ext uri="{FF2B5EF4-FFF2-40B4-BE49-F238E27FC236}">
                  <a16:creationId xmlns:a16="http://schemas.microsoft.com/office/drawing/2014/main" id="{2BEC5210-D3DC-0E4F-B65A-839E48FF9C42}"/>
                </a:ext>
              </a:extLst>
            </p:cNvPr>
            <p:cNvCxnSpPr>
              <a:cxnSpLocks noChangeShapeType="1"/>
              <a:stCxn id="368678" idx="5"/>
              <a:endCxn id="368682" idx="0"/>
            </p:cNvCxnSpPr>
            <p:nvPr/>
          </p:nvCxnSpPr>
          <p:spPr bwMode="auto">
            <a:xfrm>
              <a:off x="5364" y="3419"/>
              <a:ext cx="90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84" name="Oval 44">
              <a:extLst>
                <a:ext uri="{FF2B5EF4-FFF2-40B4-BE49-F238E27FC236}">
                  <a16:creationId xmlns:a16="http://schemas.microsoft.com/office/drawing/2014/main" id="{29F964B7-A945-CF42-8D9B-5A8BC2102B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72" y="3649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40</a:t>
              </a:r>
            </a:p>
          </p:txBody>
        </p:sp>
        <p:cxnSp>
          <p:nvCxnSpPr>
            <p:cNvPr id="8226" name="AutoShape 45">
              <a:extLst>
                <a:ext uri="{FF2B5EF4-FFF2-40B4-BE49-F238E27FC236}">
                  <a16:creationId xmlns:a16="http://schemas.microsoft.com/office/drawing/2014/main" id="{F0676841-0E46-6E49-BDCA-7A6D18AE9049}"/>
                </a:ext>
              </a:extLst>
            </p:cNvPr>
            <p:cNvCxnSpPr>
              <a:cxnSpLocks noChangeShapeType="1"/>
              <a:stCxn id="368678" idx="3"/>
              <a:endCxn id="368684" idx="0"/>
            </p:cNvCxnSpPr>
            <p:nvPr/>
          </p:nvCxnSpPr>
          <p:spPr bwMode="auto">
            <a:xfrm flipH="1">
              <a:off x="5034" y="3419"/>
              <a:ext cx="101" cy="2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0053F58F-2677-9342-A19F-EF35DCFD6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99BD769F-2E29-EC49-BD9F-83EE2E97A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Convert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IntTree</a:t>
            </a:r>
            <a:r>
              <a:rPr lang="en-US" altLang="en-US">
                <a:ea typeface="ＭＳ Ｐゴシック" panose="020B0600070205080204" pitchFamily="34" charset="-128"/>
              </a:rPr>
              <a:t> class into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SearchTree</a:t>
            </a:r>
            <a:r>
              <a:rPr lang="en-US" altLang="en-US">
                <a:ea typeface="ＭＳ Ｐゴシック" panose="020B0600070205080204" pitchFamily="34" charset="-128"/>
              </a:rPr>
              <a:t> class.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The elements of the tree will form a legal binary search tree.</a:t>
            </a:r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Write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contains</a:t>
            </a:r>
            <a:r>
              <a:rPr lang="en-US" altLang="en-US">
                <a:ea typeface="ＭＳ Ｐゴシック" panose="020B0600070205080204" pitchFamily="34" charset="-128"/>
              </a:rPr>
              <a:t> method that takes advantage of the BST structure.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tree.contains(29)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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  <a:sym typeface="Symbol" pitchFamily="2" charset="2"/>
              </a:rPr>
              <a:t>true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  <a:sym typeface="Symbol" pitchFamily="2" charset="2"/>
              </a:rPr>
              <a:t>tree.contains(55)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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  <a:sym typeface="Symbol" pitchFamily="2" charset="2"/>
              </a:rPr>
              <a:t>true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  <a:sym typeface="Symbol" pitchFamily="2" charset="2"/>
              </a:rPr>
              <a:t>tree.contains(63)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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  <a:sym typeface="Symbol" pitchFamily="2" charset="2"/>
              </a:rPr>
              <a:t>false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  <a:sym typeface="Symbol" pitchFamily="2" charset="2"/>
              </a:rPr>
              <a:t>tree.contains(35)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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  <a:sym typeface="Symbol" pitchFamily="2" charset="2"/>
              </a:rPr>
              <a:t>false</a:t>
            </a:r>
          </a:p>
        </p:txBody>
      </p:sp>
      <p:grpSp>
        <p:nvGrpSpPr>
          <p:cNvPr id="9219" name="Group 20">
            <a:extLst>
              <a:ext uri="{FF2B5EF4-FFF2-40B4-BE49-F238E27FC236}">
                <a16:creationId xmlns:a16="http://schemas.microsoft.com/office/drawing/2014/main" id="{47839EDF-2C3C-F840-8190-D523C8F5A459}"/>
              </a:ext>
            </a:extLst>
          </p:cNvPr>
          <p:cNvGrpSpPr>
            <a:grpSpLocks/>
          </p:cNvGrpSpPr>
          <p:nvPr/>
        </p:nvGrpSpPr>
        <p:grpSpPr bwMode="auto">
          <a:xfrm>
            <a:off x="5314950" y="3616325"/>
            <a:ext cx="3200400" cy="2759075"/>
            <a:chOff x="3552" y="1958"/>
            <a:chExt cx="2016" cy="1738"/>
          </a:xfrm>
        </p:grpSpPr>
        <p:sp>
          <p:nvSpPr>
            <p:cNvPr id="373765" name="Oval 5">
              <a:extLst>
                <a:ext uri="{FF2B5EF4-FFF2-40B4-BE49-F238E27FC236}">
                  <a16:creationId xmlns:a16="http://schemas.microsoft.com/office/drawing/2014/main" id="{FFF04FBE-62C6-2842-9611-2AFE5AFA826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46" y="3388"/>
              <a:ext cx="322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91</a:t>
              </a:r>
            </a:p>
          </p:txBody>
        </p:sp>
        <p:sp>
          <p:nvSpPr>
            <p:cNvPr id="373766" name="Oval 6">
              <a:extLst>
                <a:ext uri="{FF2B5EF4-FFF2-40B4-BE49-F238E27FC236}">
                  <a16:creationId xmlns:a16="http://schemas.microsoft.com/office/drawing/2014/main" id="{F54C3930-BBA5-654A-BC5D-31F6A707471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11" y="3388"/>
              <a:ext cx="323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60</a:t>
              </a:r>
            </a:p>
          </p:txBody>
        </p:sp>
        <p:sp>
          <p:nvSpPr>
            <p:cNvPr id="373767" name="Oval 7">
              <a:extLst>
                <a:ext uri="{FF2B5EF4-FFF2-40B4-BE49-F238E27FC236}">
                  <a16:creationId xmlns:a16="http://schemas.microsoft.com/office/drawing/2014/main" id="{D3B50B31-2717-9544-AB11-E476A804B6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73" y="2833"/>
              <a:ext cx="323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87</a:t>
              </a:r>
            </a:p>
          </p:txBody>
        </p:sp>
        <p:sp>
          <p:nvSpPr>
            <p:cNvPr id="373768" name="Oval 8">
              <a:extLst>
                <a:ext uri="{FF2B5EF4-FFF2-40B4-BE49-F238E27FC236}">
                  <a16:creationId xmlns:a16="http://schemas.microsoft.com/office/drawing/2014/main" id="{F458325B-1F79-8643-963F-E3828B9A41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10" y="2833"/>
              <a:ext cx="324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29</a:t>
              </a:r>
            </a:p>
          </p:txBody>
        </p:sp>
        <p:sp>
          <p:nvSpPr>
            <p:cNvPr id="373769" name="Oval 9">
              <a:extLst>
                <a:ext uri="{FF2B5EF4-FFF2-40B4-BE49-F238E27FC236}">
                  <a16:creationId xmlns:a16="http://schemas.microsoft.com/office/drawing/2014/main" id="{84CFBCD2-FF37-404C-BB08-5CB9A9E8D5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92" y="2340"/>
              <a:ext cx="322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55</a:t>
              </a:r>
            </a:p>
          </p:txBody>
        </p:sp>
        <p:cxnSp>
          <p:nvCxnSpPr>
            <p:cNvPr id="9225" name="AutoShape 10">
              <a:extLst>
                <a:ext uri="{FF2B5EF4-FFF2-40B4-BE49-F238E27FC236}">
                  <a16:creationId xmlns:a16="http://schemas.microsoft.com/office/drawing/2014/main" id="{A4CF3B88-36BB-DF48-9C42-5FA82F5DCFBA}"/>
                </a:ext>
              </a:extLst>
            </p:cNvPr>
            <p:cNvCxnSpPr>
              <a:cxnSpLocks noChangeShapeType="1"/>
              <a:stCxn id="373769" idx="3"/>
              <a:endCxn id="373768" idx="0"/>
            </p:cNvCxnSpPr>
            <p:nvPr/>
          </p:nvCxnSpPr>
          <p:spPr bwMode="auto">
            <a:xfrm flipH="1">
              <a:off x="3972" y="2619"/>
              <a:ext cx="467" cy="1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6" name="AutoShape 11">
              <a:extLst>
                <a:ext uri="{FF2B5EF4-FFF2-40B4-BE49-F238E27FC236}">
                  <a16:creationId xmlns:a16="http://schemas.microsoft.com/office/drawing/2014/main" id="{E7A4ED5F-615D-1F4A-B7D9-E31D5C1C1F4D}"/>
                </a:ext>
              </a:extLst>
            </p:cNvPr>
            <p:cNvCxnSpPr>
              <a:cxnSpLocks noChangeShapeType="1"/>
              <a:stCxn id="373769" idx="5"/>
              <a:endCxn id="373767" idx="0"/>
            </p:cNvCxnSpPr>
            <p:nvPr/>
          </p:nvCxnSpPr>
          <p:spPr bwMode="auto">
            <a:xfrm>
              <a:off x="4667" y="2619"/>
              <a:ext cx="467" cy="1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7" name="AutoShape 12">
              <a:extLst>
                <a:ext uri="{FF2B5EF4-FFF2-40B4-BE49-F238E27FC236}">
                  <a16:creationId xmlns:a16="http://schemas.microsoft.com/office/drawing/2014/main" id="{723E1DCD-0F69-7444-8AD3-4BD4BF1ACCA9}"/>
                </a:ext>
              </a:extLst>
            </p:cNvPr>
            <p:cNvCxnSpPr>
              <a:cxnSpLocks noChangeShapeType="1"/>
              <a:stCxn id="373767" idx="3"/>
              <a:endCxn id="373766" idx="0"/>
            </p:cNvCxnSpPr>
            <p:nvPr/>
          </p:nvCxnSpPr>
          <p:spPr bwMode="auto">
            <a:xfrm flipH="1">
              <a:off x="4873" y="3108"/>
              <a:ext cx="147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8" name="AutoShape 13">
              <a:extLst>
                <a:ext uri="{FF2B5EF4-FFF2-40B4-BE49-F238E27FC236}">
                  <a16:creationId xmlns:a16="http://schemas.microsoft.com/office/drawing/2014/main" id="{5FA9C136-352B-DA4A-B718-3EDE1AC3D14A}"/>
                </a:ext>
              </a:extLst>
            </p:cNvPr>
            <p:cNvCxnSpPr>
              <a:cxnSpLocks noChangeShapeType="1"/>
              <a:stCxn id="373767" idx="5"/>
              <a:endCxn id="373765" idx="0"/>
            </p:cNvCxnSpPr>
            <p:nvPr/>
          </p:nvCxnSpPr>
          <p:spPr bwMode="auto">
            <a:xfrm>
              <a:off x="5249" y="3108"/>
              <a:ext cx="158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3774" name="Oval 14">
              <a:extLst>
                <a:ext uri="{FF2B5EF4-FFF2-40B4-BE49-F238E27FC236}">
                  <a16:creationId xmlns:a16="http://schemas.microsoft.com/office/drawing/2014/main" id="{2E8B471E-0FCA-6044-B85F-BFC44FFCD6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85" y="3388"/>
              <a:ext cx="324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42</a:t>
              </a:r>
            </a:p>
          </p:txBody>
        </p:sp>
        <p:sp>
          <p:nvSpPr>
            <p:cNvPr id="373775" name="Oval 15">
              <a:extLst>
                <a:ext uri="{FF2B5EF4-FFF2-40B4-BE49-F238E27FC236}">
                  <a16:creationId xmlns:a16="http://schemas.microsoft.com/office/drawing/2014/main" id="{073365A2-EB33-724E-ADEA-575F98C62A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52" y="3388"/>
              <a:ext cx="323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-3</a:t>
              </a:r>
            </a:p>
          </p:txBody>
        </p:sp>
        <p:cxnSp>
          <p:nvCxnSpPr>
            <p:cNvPr id="9231" name="AutoShape 16">
              <a:extLst>
                <a:ext uri="{FF2B5EF4-FFF2-40B4-BE49-F238E27FC236}">
                  <a16:creationId xmlns:a16="http://schemas.microsoft.com/office/drawing/2014/main" id="{D2AFF1E0-7EF9-0B46-B8B2-8CC10C948BE3}"/>
                </a:ext>
              </a:extLst>
            </p:cNvPr>
            <p:cNvCxnSpPr>
              <a:cxnSpLocks noChangeShapeType="1"/>
              <a:stCxn id="373768" idx="3"/>
              <a:endCxn id="373775" idx="0"/>
            </p:cNvCxnSpPr>
            <p:nvPr/>
          </p:nvCxnSpPr>
          <p:spPr bwMode="auto">
            <a:xfrm flipH="1">
              <a:off x="3714" y="3111"/>
              <a:ext cx="14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2" name="AutoShape 17">
              <a:extLst>
                <a:ext uri="{FF2B5EF4-FFF2-40B4-BE49-F238E27FC236}">
                  <a16:creationId xmlns:a16="http://schemas.microsoft.com/office/drawing/2014/main" id="{5D214255-30B1-FE47-B0EC-85B630699DC5}"/>
                </a:ext>
              </a:extLst>
            </p:cNvPr>
            <p:cNvCxnSpPr>
              <a:cxnSpLocks noChangeShapeType="1"/>
              <a:stCxn id="373768" idx="5"/>
              <a:endCxn id="373774" idx="0"/>
            </p:cNvCxnSpPr>
            <p:nvPr/>
          </p:nvCxnSpPr>
          <p:spPr bwMode="auto">
            <a:xfrm>
              <a:off x="4086" y="3108"/>
              <a:ext cx="161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3778" name="Text Box 18">
              <a:extLst>
                <a:ext uri="{FF2B5EF4-FFF2-40B4-BE49-F238E27FC236}">
                  <a16:creationId xmlns:a16="http://schemas.microsoft.com/office/drawing/2014/main" id="{2038945F-48D9-AD45-B886-7661DDAB5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4" y="1958"/>
              <a:ext cx="9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Tahoma" charset="0"/>
                  <a:ea typeface="+mn-ea"/>
                </a:rPr>
                <a:t>overall root</a:t>
              </a:r>
            </a:p>
          </p:txBody>
        </p:sp>
        <p:cxnSp>
          <p:nvCxnSpPr>
            <p:cNvPr id="9234" name="AutoShape 19">
              <a:extLst>
                <a:ext uri="{FF2B5EF4-FFF2-40B4-BE49-F238E27FC236}">
                  <a16:creationId xmlns:a16="http://schemas.microsoft.com/office/drawing/2014/main" id="{3B1A1014-4D89-9F49-8BF8-F47BF787A4BF}"/>
                </a:ext>
              </a:extLst>
            </p:cNvPr>
            <p:cNvCxnSpPr>
              <a:cxnSpLocks noChangeShapeType="1"/>
              <a:stCxn id="373778" idx="2"/>
              <a:endCxn id="373769" idx="0"/>
            </p:cNvCxnSpPr>
            <p:nvPr/>
          </p:nvCxnSpPr>
          <p:spPr bwMode="auto">
            <a:xfrm>
              <a:off x="4552" y="2189"/>
              <a:ext cx="1" cy="1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0</TotalTime>
  <Words>1937</Words>
  <Application>Microsoft Office PowerPoint</Application>
  <PresentationFormat>On-screen Show (4:3)</PresentationFormat>
  <Paragraphs>459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Courier New</vt:lpstr>
      <vt:lpstr>Tahoma</vt:lpstr>
      <vt:lpstr>Verdana</vt:lpstr>
      <vt:lpstr>Wingdings</vt:lpstr>
      <vt:lpstr>Wingdings 2</vt:lpstr>
      <vt:lpstr>cse143-13wi</vt:lpstr>
      <vt:lpstr>Building Java Programs</vt:lpstr>
      <vt:lpstr>PowerPoint Presentation</vt:lpstr>
      <vt:lpstr>    pollev.com/cse143</vt:lpstr>
      <vt:lpstr>contains </vt:lpstr>
      <vt:lpstr>Case study: contains w/ arrays</vt:lpstr>
      <vt:lpstr>Binary search trees</vt:lpstr>
      <vt:lpstr>BST examples</vt:lpstr>
      <vt:lpstr>Searching a BST</vt:lpstr>
      <vt:lpstr>Exercise</vt:lpstr>
      <vt:lpstr>Exercise solution</vt:lpstr>
      <vt:lpstr>Adding to a BST</vt:lpstr>
      <vt:lpstr>Adding exercise</vt:lpstr>
      <vt:lpstr>Exercise</vt:lpstr>
      <vt:lpstr>An incorrect solution</vt:lpstr>
      <vt:lpstr>The x = change(x) pattern</vt:lpstr>
      <vt:lpstr>A tangent: Change a point</vt:lpstr>
      <vt:lpstr>Change point, version 2</vt:lpstr>
      <vt:lpstr>Changing references</vt:lpstr>
      <vt:lpstr>Change point, version 3</vt:lpstr>
      <vt:lpstr>Change point, version 4</vt:lpstr>
      <vt:lpstr>x = change(x);</vt:lpstr>
      <vt:lpstr>The problem</vt:lpstr>
      <vt:lpstr>Applying x = change(x)</vt:lpstr>
      <vt:lpstr>A correct solution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Brett Wortzman</cp:lastModifiedBy>
  <cp:revision>1</cp:revision>
  <cp:lastPrinted>2019-11-13T19:02:01Z</cp:lastPrinted>
  <dcterms:created xsi:type="dcterms:W3CDTF">2013-02-27T18:12:23Z</dcterms:created>
  <dcterms:modified xsi:type="dcterms:W3CDTF">2021-02-20T05:45:04Z</dcterms:modified>
</cp:coreProperties>
</file>