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56" r:id="rId2"/>
    <p:sldId id="271" r:id="rId3"/>
    <p:sldId id="272" r:id="rId4"/>
    <p:sldId id="273" r:id="rId5"/>
    <p:sldId id="274" r:id="rId6"/>
    <p:sldId id="258" r:id="rId7"/>
    <p:sldId id="265" r:id="rId8"/>
    <p:sldId id="266" r:id="rId9"/>
    <p:sldId id="270" r:id="rId10"/>
    <p:sldId id="267" r:id="rId11"/>
  </p:sldIdLst>
  <p:sldSz cx="9144000" cy="6858000" type="screen4x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78" autoAdjust="0"/>
    <p:restoredTop sz="94761"/>
  </p:normalViewPr>
  <p:slideViewPr>
    <p:cSldViewPr snapToGrid="0" snapToObjects="1">
      <p:cViewPr varScale="1">
        <p:scale>
          <a:sx n="102" d="100"/>
          <a:sy n="102" d="100"/>
        </p:scale>
        <p:origin x="560" y="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rett Wortzman" userId="f28ab72c354ddfd1" providerId="LiveId" clId="{2244F1A3-70D7-47EE-A991-D272372D5316}"/>
    <pc:docChg chg="modSld">
      <pc:chgData name="Brett Wortzman" userId="f28ab72c354ddfd1" providerId="LiveId" clId="{2244F1A3-70D7-47EE-A991-D272372D5316}" dt="2021-02-11T06:32:02.006" v="1" actId="729"/>
      <pc:docMkLst>
        <pc:docMk/>
      </pc:docMkLst>
      <pc:sldChg chg="mod modShow">
        <pc:chgData name="Brett Wortzman" userId="f28ab72c354ddfd1" providerId="LiveId" clId="{2244F1A3-70D7-47EE-A991-D272372D5316}" dt="2021-02-11T06:32:02.006" v="1" actId="729"/>
        <pc:sldMkLst>
          <pc:docMk/>
          <pc:sldMk cId="0" sldId="256"/>
        </pc:sldMkLst>
      </pc:sldChg>
      <pc:sldChg chg="mod modShow">
        <pc:chgData name="Brett Wortzman" userId="f28ab72c354ddfd1" providerId="LiveId" clId="{2244F1A3-70D7-47EE-A991-D272372D5316}" dt="2021-02-11T06:32:02.006" v="1" actId="729"/>
        <pc:sldMkLst>
          <pc:docMk/>
          <pc:sldMk cId="0" sldId="258"/>
        </pc:sldMkLst>
      </pc:sldChg>
      <pc:sldChg chg="mod modShow">
        <pc:chgData name="Brett Wortzman" userId="f28ab72c354ddfd1" providerId="LiveId" clId="{2244F1A3-70D7-47EE-A991-D272372D5316}" dt="2021-02-11T06:32:02.006" v="1" actId="729"/>
        <pc:sldMkLst>
          <pc:docMk/>
          <pc:sldMk cId="0" sldId="265"/>
        </pc:sldMkLst>
      </pc:sldChg>
      <pc:sldChg chg="mod modShow">
        <pc:chgData name="Brett Wortzman" userId="f28ab72c354ddfd1" providerId="LiveId" clId="{2244F1A3-70D7-47EE-A991-D272372D5316}" dt="2021-02-11T06:32:02.006" v="1" actId="729"/>
        <pc:sldMkLst>
          <pc:docMk/>
          <pc:sldMk cId="0" sldId="266"/>
        </pc:sldMkLst>
      </pc:sldChg>
      <pc:sldChg chg="mod modShow">
        <pc:chgData name="Brett Wortzman" userId="f28ab72c354ddfd1" providerId="LiveId" clId="{2244F1A3-70D7-47EE-A991-D272372D5316}" dt="2021-02-11T06:32:02.006" v="1" actId="729"/>
        <pc:sldMkLst>
          <pc:docMk/>
          <pc:sldMk cId="0" sldId="267"/>
        </pc:sldMkLst>
      </pc:sldChg>
      <pc:sldChg chg="mod modShow">
        <pc:chgData name="Brett Wortzman" userId="f28ab72c354ddfd1" providerId="LiveId" clId="{2244F1A3-70D7-47EE-A991-D272372D5316}" dt="2021-02-11T06:32:02.006" v="1" actId="729"/>
        <pc:sldMkLst>
          <pc:docMk/>
          <pc:sldMk cId="0" sldId="270"/>
        </pc:sldMkLst>
      </pc:sldChg>
      <pc:sldChg chg="mod modShow">
        <pc:chgData name="Brett Wortzman" userId="f28ab72c354ddfd1" providerId="LiveId" clId="{2244F1A3-70D7-47EE-A991-D272372D5316}" dt="2021-02-11T06:32:02.006" v="1" actId="729"/>
        <pc:sldMkLst>
          <pc:docMk/>
          <pc:sldMk cId="0" sldId="271"/>
        </pc:sldMkLst>
      </pc:sldChg>
      <pc:sldChg chg="mod modShow">
        <pc:chgData name="Brett Wortzman" userId="f28ab72c354ddfd1" providerId="LiveId" clId="{2244F1A3-70D7-47EE-A991-D272372D5316}" dt="2021-02-11T06:32:02.006" v="1" actId="729"/>
        <pc:sldMkLst>
          <pc:docMk/>
          <pc:sldMk cId="0" sldId="272"/>
        </pc:sldMkLst>
      </pc:sldChg>
      <pc:sldChg chg="mod modShow">
        <pc:chgData name="Brett Wortzman" userId="f28ab72c354ddfd1" providerId="LiveId" clId="{2244F1A3-70D7-47EE-A991-D272372D5316}" dt="2021-02-11T06:32:02.006" v="1" actId="729"/>
        <pc:sldMkLst>
          <pc:docMk/>
          <pc:sldMk cId="0" sldId="273"/>
        </pc:sldMkLst>
      </pc:sldChg>
      <pc:sldChg chg="mod modShow">
        <pc:chgData name="Brett Wortzman" userId="f28ab72c354ddfd1" providerId="LiveId" clId="{2244F1A3-70D7-47EE-A991-D272372D5316}" dt="2021-02-11T06:32:02.006" v="1" actId="729"/>
        <pc:sldMkLst>
          <pc:docMk/>
          <pc:sldMk cId="0" sldId="274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B258D08-4CEA-D941-A0AC-D9DE7FB63D6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3DB24BE-8FDC-824D-B8A2-529AD3F2235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fld id="{C8B20188-33EA-E64E-B393-1BEE8A45DD39}" type="datetimeFigureOut">
              <a:rPr lang="en-US"/>
              <a:pPr>
                <a:defRPr/>
              </a:pPr>
              <a:t>2/10/2021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D430407-0C86-794D-908B-00A9B4E67EF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D3C96D-0A16-2D44-B3E4-11D9630746C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fld id="{5A031DBC-1501-1F47-A9DB-CCA4192D80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D026D7D-F405-4046-9521-3FC9ED25C39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4D24D12-A790-C444-B99F-E65DEBBFC60F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fld id="{0B500A36-EE64-0A43-A833-319007E2E450}" type="datetimeFigureOut">
              <a:rPr lang="en-US"/>
              <a:pPr>
                <a:defRPr/>
              </a:pPr>
              <a:t>2/10/2021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9E9039A5-3983-6B4D-ACEC-E743A50A27E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9F7FD005-F13C-FB40-A87B-13AB3E7079F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84A717-B6B2-2D43-8BD0-9223FB4EBE57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6E10CE-21BA-BE45-A2E3-347AE72A173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fld id="{970F0828-1715-AE47-B579-1897B5957B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7">
            <a:extLst>
              <a:ext uri="{FF2B5EF4-FFF2-40B4-BE49-F238E27FC236}">
                <a16:creationId xmlns:a16="http://schemas.microsoft.com/office/drawing/2014/main" id="{4C703689-A1CE-7A43-A459-79E366E957C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fld id="{B06C44BC-1CEB-244D-A49E-B14706257F63}" type="slidenum">
              <a:rPr lang="en-US" altLang="en-US">
                <a:latin typeface="Calibri" panose="020F0502020204030204" pitchFamily="34" charset="0"/>
              </a:rPr>
              <a:pPr/>
              <a:t>2</a:t>
            </a:fld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5122" name="Rectangle 2">
            <a:extLst>
              <a:ext uri="{FF2B5EF4-FFF2-40B4-BE49-F238E27FC236}">
                <a16:creationId xmlns:a16="http://schemas.microsoft.com/office/drawing/2014/main" id="{F49011F9-D253-694D-AD83-608CB9375B0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C698B457-F7AF-8840-8089-6006B310E27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Slide Image Placeholder 1">
            <a:extLst>
              <a:ext uri="{FF2B5EF4-FFF2-40B4-BE49-F238E27FC236}">
                <a16:creationId xmlns:a16="http://schemas.microsoft.com/office/drawing/2014/main" id="{13934879-0D3E-F24C-AAF2-BBCAAC72D43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0" name="Notes Placeholder 2">
            <a:extLst>
              <a:ext uri="{FF2B5EF4-FFF2-40B4-BE49-F238E27FC236}">
                <a16:creationId xmlns:a16="http://schemas.microsoft.com/office/drawing/2014/main" id="{9CF14A1A-28AF-3341-83E1-D060FD78C18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7171" name="Slide Number Placeholder 3">
            <a:extLst>
              <a:ext uri="{FF2B5EF4-FFF2-40B4-BE49-F238E27FC236}">
                <a16:creationId xmlns:a16="http://schemas.microsoft.com/office/drawing/2014/main" id="{3AA8DD58-0822-1648-B815-B72FE996C65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fld id="{F2D94C94-4EA0-4B4A-85F1-EAB3943CB6C5}" type="slidenum">
              <a:rPr lang="en-US" altLang="en-US">
                <a:latin typeface="Calibri" panose="020F0502020204030204" pitchFamily="34" charset="0"/>
              </a:rPr>
              <a:pPr/>
              <a:t>3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3">
            <a:extLst>
              <a:ext uri="{FF2B5EF4-FFF2-40B4-BE49-F238E27FC236}">
                <a16:creationId xmlns:a16="http://schemas.microsoft.com/office/drawing/2014/main" id="{970B9F0C-CC0B-E14E-8153-8DE3969E80E2}"/>
              </a:ext>
            </a:extLst>
          </p:cNvPr>
          <p:cNvGrpSpPr>
            <a:grpSpLocks/>
          </p:cNvGrpSpPr>
          <p:nvPr/>
        </p:nvGrpSpPr>
        <p:grpSpPr bwMode="auto">
          <a:xfrm>
            <a:off x="-9525" y="0"/>
            <a:ext cx="9169400" cy="533400"/>
            <a:chOff x="-6" y="-180"/>
            <a:chExt cx="5776" cy="516"/>
          </a:xfrm>
        </p:grpSpPr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DAA69570-A1FE-CC48-AD23-62CAEA2E6521}"/>
                </a:ext>
              </a:extLst>
            </p:cNvPr>
            <p:cNvSpPr>
              <a:spLocks/>
            </p:cNvSpPr>
            <p:nvPr/>
          </p:nvSpPr>
          <p:spPr bwMode="auto">
            <a:xfrm>
              <a:off x="-6" y="-180"/>
              <a:ext cx="5772" cy="5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6" y="2"/>
                </a:cxn>
                <a:cxn ang="0">
                  <a:pos x="2542" y="0"/>
                </a:cxn>
                <a:cxn ang="0">
                  <a:pos x="4374" y="367"/>
                </a:cxn>
                <a:cxn ang="0">
                  <a:pos x="5766" y="55"/>
                </a:cxn>
                <a:cxn ang="0">
                  <a:pos x="5772" y="213"/>
                </a:cxn>
                <a:cxn ang="0">
                  <a:pos x="4302" y="439"/>
                </a:cxn>
                <a:cxn ang="0">
                  <a:pos x="1488" y="201"/>
                </a:cxn>
                <a:cxn ang="0">
                  <a:pos x="0" y="656"/>
                </a:cxn>
                <a:cxn ang="0">
                  <a:pos x="6" y="2"/>
                </a:cxn>
              </a:cxnLst>
              <a:rect l="0" t="0" r="0" b="0"/>
              <a:pathLst>
                <a:path w="5772" h="656">
                  <a:moveTo>
                    <a:pt x="6" y="2"/>
                  </a:moveTo>
                  <a:lnTo>
                    <a:pt x="2542" y="0"/>
                  </a:lnTo>
                  <a:cubicBezTo>
                    <a:pt x="2746" y="101"/>
                    <a:pt x="3828" y="367"/>
                    <a:pt x="4374" y="367"/>
                  </a:cubicBezTo>
                  <a:cubicBezTo>
                    <a:pt x="4920" y="367"/>
                    <a:pt x="5526" y="152"/>
                    <a:pt x="5766" y="55"/>
                  </a:cubicBezTo>
                  <a:lnTo>
                    <a:pt x="5772" y="213"/>
                  </a:lnTo>
                  <a:cubicBezTo>
                    <a:pt x="5670" y="257"/>
                    <a:pt x="5016" y="441"/>
                    <a:pt x="4302" y="439"/>
                  </a:cubicBezTo>
                  <a:cubicBezTo>
                    <a:pt x="3588" y="437"/>
                    <a:pt x="2205" y="165"/>
                    <a:pt x="1488" y="201"/>
                  </a:cubicBezTo>
                  <a:cubicBezTo>
                    <a:pt x="750" y="209"/>
                    <a:pt x="270" y="482"/>
                    <a:pt x="0" y="656"/>
                  </a:cubicBezTo>
                  <a:lnTo>
                    <a:pt x="6" y="2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shade val="50000"/>
                    <a:alpha val="45000"/>
                    <a:satMod val="120000"/>
                  </a:schemeClr>
                </a:gs>
                <a:gs pos="100000">
                  <a:schemeClr val="accent3">
                    <a:shade val="80000"/>
                    <a:alpha val="55000"/>
                    <a:satMod val="155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Times New Roman" charset="0"/>
              </a:endParaRPr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FF4431E8-DD02-C94D-A542-55499B074B6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8" y="-180"/>
              <a:ext cx="3072" cy="263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1668" y="564"/>
                </a:cxn>
                <a:cxn ang="0">
                  <a:pos x="3000" y="186"/>
                </a:cxn>
                <a:cxn ang="0">
                  <a:pos x="3000" y="6"/>
                </a:cxn>
                <a:cxn ang="0">
                  <a:pos x="0" y="0"/>
                </a:cxn>
              </a:cxnLst>
              <a:rect l="0" t="0" r="0" b="0"/>
              <a:pathLst>
                <a:path w="3000" h="595">
                  <a:moveTo>
                    <a:pt x="0" y="0"/>
                  </a:moveTo>
                  <a:cubicBezTo>
                    <a:pt x="174" y="102"/>
                    <a:pt x="1168" y="533"/>
                    <a:pt x="1668" y="564"/>
                  </a:cubicBezTo>
                  <a:cubicBezTo>
                    <a:pt x="2168" y="595"/>
                    <a:pt x="2778" y="279"/>
                    <a:pt x="3000" y="186"/>
                  </a:cubicBezTo>
                  <a:lnTo>
                    <a:pt x="3000" y="6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3">
                    <a:shade val="50000"/>
                    <a:alpha val="30000"/>
                    <a:satMod val="130000"/>
                  </a:schemeClr>
                </a:gs>
                <a:gs pos="80000">
                  <a:schemeClr val="accent2">
                    <a:shade val="75000"/>
                    <a:alpha val="45000"/>
                    <a:satMod val="140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Times New Roman" charset="0"/>
              </a:endParaRPr>
            </a:p>
          </p:txBody>
        </p:sp>
        <p:grpSp>
          <p:nvGrpSpPr>
            <p:cNvPr id="7" name="Group 1">
              <a:extLst>
                <a:ext uri="{FF2B5EF4-FFF2-40B4-BE49-F238E27FC236}">
                  <a16:creationId xmlns:a16="http://schemas.microsoft.com/office/drawing/2014/main" id="{12603114-6698-AC46-92AD-FCAE3E49EE7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-42"/>
              <a:ext cx="5770" cy="246"/>
              <a:chOff x="-13880" y="438044"/>
              <a:chExt cx="9173112" cy="427357"/>
            </a:xfrm>
          </p:grpSpPr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57B09DF2-3577-F64B-A0AD-F7B624BDC043}"/>
                  </a:ext>
                </a:extLst>
              </p:cNvPr>
              <p:cNvSpPr>
                <a:spLocks/>
              </p:cNvSpPr>
              <p:nvPr/>
            </p:nvSpPr>
            <p:spPr bwMode="auto">
              <a:xfrm rot="21435692">
                <a:off x="-13880" y="438118"/>
                <a:ext cx="9173112" cy="427283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966"/>
                  </a:cxn>
                  <a:cxn ang="0">
                    <a:pos x="1608" y="282"/>
                  </a:cxn>
                  <a:cxn ang="0">
                    <a:pos x="4110" y="1008"/>
                  </a:cxn>
                  <a:cxn ang="0">
                    <a:pos x="5772" y="0"/>
                  </a:cxn>
                </a:cxnLst>
                <a:rect l="0" t="0" r="0" b="0"/>
                <a:pathLst>
                  <a:path w="5772" h="1055">
                    <a:moveTo>
                      <a:pt x="0" y="966"/>
                    </a:moveTo>
                    <a:cubicBezTo>
                      <a:pt x="282" y="738"/>
                      <a:pt x="923" y="275"/>
                      <a:pt x="1608" y="282"/>
                    </a:cubicBezTo>
                    <a:cubicBezTo>
                      <a:pt x="2293" y="289"/>
                      <a:pt x="3416" y="1055"/>
                      <a:pt x="4110" y="1008"/>
                    </a:cubicBezTo>
                    <a:cubicBezTo>
                      <a:pt x="4804" y="961"/>
                      <a:pt x="5426" y="210"/>
                      <a:pt x="5772" y="0"/>
                    </a:cubicBezTo>
                  </a:path>
                </a:pathLst>
              </a:custGeom>
              <a:noFill/>
              <a:ln w="10795" cap="flat" cmpd="sng" algn="ctr">
                <a:gradFill>
                  <a:gsLst>
                    <a:gs pos="74000">
                      <a:schemeClr val="accent3">
                        <a:shade val="75000"/>
                      </a:schemeClr>
                    </a:gs>
                    <a:gs pos="86000">
                      <a:schemeClr val="tx1">
                        <a:alpha val="29000"/>
                      </a:schemeClr>
                    </a:gs>
                    <a:gs pos="16000">
                      <a:schemeClr val="accent2">
                        <a:shade val="75000"/>
                        <a:alpha val="56000"/>
                      </a:schemeClr>
                    </a:gs>
                  </a:gsLst>
                  <a:lin ang="5400000" scaled="1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lang="x-none" altLang="x-none" sz="2000">
                  <a:ea typeface="Times New Roman" charset="0"/>
                  <a:cs typeface="Times New Roman" charset="0"/>
                </a:endParaRPr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CF16A6E2-B856-C842-B887-50BC0921C320}"/>
                  </a:ext>
                </a:extLst>
              </p:cNvPr>
              <p:cNvSpPr>
                <a:spLocks/>
              </p:cNvSpPr>
              <p:nvPr/>
            </p:nvSpPr>
            <p:spPr bwMode="auto">
              <a:xfrm rot="21435692">
                <a:off x="-10858" y="438044"/>
                <a:ext cx="9169042" cy="382392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732"/>
                  </a:cxn>
                  <a:cxn ang="0">
                    <a:pos x="1638" y="228"/>
                  </a:cxn>
                  <a:cxn ang="0">
                    <a:pos x="4122" y="816"/>
                  </a:cxn>
                  <a:cxn ang="0">
                    <a:pos x="5766" y="0"/>
                  </a:cxn>
                </a:cxnLst>
                <a:rect l="0" t="0" r="0" b="0"/>
                <a:pathLst>
                  <a:path w="5766" h="854">
                    <a:moveTo>
                      <a:pt x="0" y="732"/>
                    </a:moveTo>
                    <a:cubicBezTo>
                      <a:pt x="273" y="647"/>
                      <a:pt x="951" y="214"/>
                      <a:pt x="1638" y="228"/>
                    </a:cubicBezTo>
                    <a:cubicBezTo>
                      <a:pt x="2325" y="242"/>
                      <a:pt x="3434" y="854"/>
                      <a:pt x="4122" y="816"/>
                    </a:cubicBezTo>
                    <a:cubicBezTo>
                      <a:pt x="4810" y="778"/>
                      <a:pt x="5424" y="170"/>
                      <a:pt x="5766" y="0"/>
                    </a:cubicBezTo>
                  </a:path>
                </a:pathLst>
              </a:custGeom>
              <a:noFill/>
              <a:ln w="9525" cap="flat" cmpd="sng" algn="ctr">
                <a:gradFill>
                  <a:gsLst>
                    <a:gs pos="74000">
                      <a:schemeClr val="accent4"/>
                    </a:gs>
                    <a:gs pos="44000">
                      <a:schemeClr val="accent1"/>
                    </a:gs>
                    <a:gs pos="33000">
                      <a:schemeClr val="accent2">
                        <a:alpha val="56000"/>
                      </a:schemeClr>
                    </a:gs>
                  </a:gsLst>
                  <a:lin ang="5400000" scaled="1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lang="x-none" altLang="x-none" sz="2000">
                  <a:ea typeface="Times New Roman" charset="0"/>
                  <a:cs typeface="Times New Roman" charset="0"/>
                </a:endParaRPr>
              </a:p>
            </p:txBody>
          </p:sp>
        </p:grpSp>
      </p:grpSp>
      <p:sp>
        <p:nvSpPr>
          <p:cNvPr id="81924" name="Title Placeholder 8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7772400" cy="1470025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1925" name="Text Placeholder 29"/>
          <p:cNvSpPr>
            <a:spLocks noGrp="1"/>
          </p:cNvSpPr>
          <p:nvPr>
            <p:ph type="subTitle" idx="1"/>
          </p:nvPr>
        </p:nvSpPr>
        <p:spPr>
          <a:xfrm>
            <a:off x="685800" y="3276600"/>
            <a:ext cx="7772400" cy="1752600"/>
          </a:xfrm>
          <a:ln w="9525"/>
        </p:spPr>
        <p:txBody>
          <a:bodyPr/>
          <a:lstStyle>
            <a:lvl1pPr marL="0" indent="0" algn="ctr">
              <a:buFont typeface="Wingdings 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307582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408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234253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408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54039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46876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9738"/>
            <a:ext cx="8229600" cy="7032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915400" cy="518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3246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147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8">
            <a:extLst>
              <a:ext uri="{FF2B5EF4-FFF2-40B4-BE49-F238E27FC236}">
                <a16:creationId xmlns:a16="http://schemas.microsoft.com/office/drawing/2014/main" id="{DEB2D0E9-95CD-ED46-8F60-3A423DC4F89A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439738"/>
            <a:ext cx="8229600" cy="70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9">
            <a:extLst>
              <a:ext uri="{FF2B5EF4-FFF2-40B4-BE49-F238E27FC236}">
                <a16:creationId xmlns:a16="http://schemas.microsoft.com/office/drawing/2014/main" id="{0C5DC093-958B-6945-B2B6-F439DED5134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228600" y="1371600"/>
            <a:ext cx="89154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grpSp>
        <p:nvGrpSpPr>
          <p:cNvPr id="1028" name="Group 24">
            <a:extLst>
              <a:ext uri="{FF2B5EF4-FFF2-40B4-BE49-F238E27FC236}">
                <a16:creationId xmlns:a16="http://schemas.microsoft.com/office/drawing/2014/main" id="{DAF1036E-2180-424E-B3F1-ECCF31B1DF56}"/>
              </a:ext>
            </a:extLst>
          </p:cNvPr>
          <p:cNvGrpSpPr>
            <a:grpSpLocks/>
          </p:cNvGrpSpPr>
          <p:nvPr/>
        </p:nvGrpSpPr>
        <p:grpSpPr bwMode="auto">
          <a:xfrm>
            <a:off x="-9525" y="0"/>
            <a:ext cx="9169400" cy="533400"/>
            <a:chOff x="-6" y="-180"/>
            <a:chExt cx="5776" cy="516"/>
          </a:xfrm>
        </p:grpSpPr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2CB23039-2679-644A-AFBC-9AA1BA51539A}"/>
                </a:ext>
              </a:extLst>
            </p:cNvPr>
            <p:cNvSpPr>
              <a:spLocks/>
            </p:cNvSpPr>
            <p:nvPr/>
          </p:nvSpPr>
          <p:spPr bwMode="auto">
            <a:xfrm>
              <a:off x="-6" y="-180"/>
              <a:ext cx="5772" cy="5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6" y="2"/>
                </a:cxn>
                <a:cxn ang="0">
                  <a:pos x="2542" y="0"/>
                </a:cxn>
                <a:cxn ang="0">
                  <a:pos x="4374" y="367"/>
                </a:cxn>
                <a:cxn ang="0">
                  <a:pos x="5766" y="55"/>
                </a:cxn>
                <a:cxn ang="0">
                  <a:pos x="5772" y="213"/>
                </a:cxn>
                <a:cxn ang="0">
                  <a:pos x="4302" y="439"/>
                </a:cxn>
                <a:cxn ang="0">
                  <a:pos x="1488" y="201"/>
                </a:cxn>
                <a:cxn ang="0">
                  <a:pos x="0" y="656"/>
                </a:cxn>
                <a:cxn ang="0">
                  <a:pos x="6" y="2"/>
                </a:cxn>
              </a:cxnLst>
              <a:rect l="0" t="0" r="0" b="0"/>
              <a:pathLst>
                <a:path w="5772" h="656">
                  <a:moveTo>
                    <a:pt x="6" y="2"/>
                  </a:moveTo>
                  <a:lnTo>
                    <a:pt x="2542" y="0"/>
                  </a:lnTo>
                  <a:cubicBezTo>
                    <a:pt x="2746" y="101"/>
                    <a:pt x="3828" y="367"/>
                    <a:pt x="4374" y="367"/>
                  </a:cubicBezTo>
                  <a:cubicBezTo>
                    <a:pt x="4920" y="367"/>
                    <a:pt x="5526" y="152"/>
                    <a:pt x="5766" y="55"/>
                  </a:cubicBezTo>
                  <a:lnTo>
                    <a:pt x="5772" y="213"/>
                  </a:lnTo>
                  <a:cubicBezTo>
                    <a:pt x="5670" y="257"/>
                    <a:pt x="5016" y="441"/>
                    <a:pt x="4302" y="439"/>
                  </a:cubicBezTo>
                  <a:cubicBezTo>
                    <a:pt x="3588" y="437"/>
                    <a:pt x="2205" y="165"/>
                    <a:pt x="1488" y="201"/>
                  </a:cubicBezTo>
                  <a:cubicBezTo>
                    <a:pt x="750" y="209"/>
                    <a:pt x="270" y="482"/>
                    <a:pt x="0" y="656"/>
                  </a:cubicBezTo>
                  <a:lnTo>
                    <a:pt x="6" y="2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shade val="50000"/>
                    <a:alpha val="45000"/>
                    <a:satMod val="120000"/>
                  </a:schemeClr>
                </a:gs>
                <a:gs pos="100000">
                  <a:schemeClr val="accent3">
                    <a:shade val="80000"/>
                    <a:alpha val="55000"/>
                    <a:satMod val="155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Times New Roman" charset="0"/>
              </a:endParaRPr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58AB6958-7912-C641-8A35-86DB2842EA6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8" y="-180"/>
              <a:ext cx="3072" cy="263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1668" y="564"/>
                </a:cxn>
                <a:cxn ang="0">
                  <a:pos x="3000" y="186"/>
                </a:cxn>
                <a:cxn ang="0">
                  <a:pos x="3000" y="6"/>
                </a:cxn>
                <a:cxn ang="0">
                  <a:pos x="0" y="0"/>
                </a:cxn>
              </a:cxnLst>
              <a:rect l="0" t="0" r="0" b="0"/>
              <a:pathLst>
                <a:path w="3000" h="595">
                  <a:moveTo>
                    <a:pt x="0" y="0"/>
                  </a:moveTo>
                  <a:cubicBezTo>
                    <a:pt x="174" y="102"/>
                    <a:pt x="1168" y="533"/>
                    <a:pt x="1668" y="564"/>
                  </a:cubicBezTo>
                  <a:cubicBezTo>
                    <a:pt x="2168" y="595"/>
                    <a:pt x="2778" y="279"/>
                    <a:pt x="3000" y="186"/>
                  </a:cubicBezTo>
                  <a:lnTo>
                    <a:pt x="3000" y="6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3">
                    <a:shade val="50000"/>
                    <a:alpha val="30000"/>
                    <a:satMod val="130000"/>
                  </a:schemeClr>
                </a:gs>
                <a:gs pos="80000">
                  <a:schemeClr val="accent2">
                    <a:shade val="75000"/>
                    <a:alpha val="45000"/>
                    <a:satMod val="140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Times New Roman" charset="0"/>
              </a:endParaRPr>
            </a:p>
          </p:txBody>
        </p:sp>
        <p:grpSp>
          <p:nvGrpSpPr>
            <p:cNvPr id="1032" name="Group 1">
              <a:extLst>
                <a:ext uri="{FF2B5EF4-FFF2-40B4-BE49-F238E27FC236}">
                  <a16:creationId xmlns:a16="http://schemas.microsoft.com/office/drawing/2014/main" id="{0A7F740B-3DEA-4F40-9817-0A8B10F9C65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-42"/>
              <a:ext cx="5770" cy="246"/>
              <a:chOff x="-13880" y="438044"/>
              <a:chExt cx="9173112" cy="427357"/>
            </a:xfrm>
          </p:grpSpPr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E73F6991-89F6-0C41-8FFE-C20034453B7B}"/>
                  </a:ext>
                </a:extLst>
              </p:cNvPr>
              <p:cNvSpPr>
                <a:spLocks/>
              </p:cNvSpPr>
              <p:nvPr/>
            </p:nvSpPr>
            <p:spPr bwMode="auto">
              <a:xfrm rot="21435692">
                <a:off x="-13880" y="438118"/>
                <a:ext cx="9173112" cy="427283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966"/>
                  </a:cxn>
                  <a:cxn ang="0">
                    <a:pos x="1608" y="282"/>
                  </a:cxn>
                  <a:cxn ang="0">
                    <a:pos x="4110" y="1008"/>
                  </a:cxn>
                  <a:cxn ang="0">
                    <a:pos x="5772" y="0"/>
                  </a:cxn>
                </a:cxnLst>
                <a:rect l="0" t="0" r="0" b="0"/>
                <a:pathLst>
                  <a:path w="5772" h="1055">
                    <a:moveTo>
                      <a:pt x="0" y="966"/>
                    </a:moveTo>
                    <a:cubicBezTo>
                      <a:pt x="282" y="738"/>
                      <a:pt x="923" y="275"/>
                      <a:pt x="1608" y="282"/>
                    </a:cubicBezTo>
                    <a:cubicBezTo>
                      <a:pt x="2293" y="289"/>
                      <a:pt x="3416" y="1055"/>
                      <a:pt x="4110" y="1008"/>
                    </a:cubicBezTo>
                    <a:cubicBezTo>
                      <a:pt x="4804" y="961"/>
                      <a:pt x="5426" y="210"/>
                      <a:pt x="5772" y="0"/>
                    </a:cubicBezTo>
                  </a:path>
                </a:pathLst>
              </a:custGeom>
              <a:noFill/>
              <a:ln w="10795" cap="flat" cmpd="sng" algn="ctr">
                <a:gradFill>
                  <a:gsLst>
                    <a:gs pos="74000">
                      <a:schemeClr val="accent3">
                        <a:shade val="75000"/>
                      </a:schemeClr>
                    </a:gs>
                    <a:gs pos="86000">
                      <a:schemeClr val="tx1">
                        <a:alpha val="29000"/>
                      </a:schemeClr>
                    </a:gs>
                    <a:gs pos="16000">
                      <a:schemeClr val="accent2">
                        <a:shade val="75000"/>
                        <a:alpha val="56000"/>
                      </a:schemeClr>
                    </a:gs>
                  </a:gsLst>
                  <a:lin ang="5400000" scaled="1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lang="x-none" altLang="x-none" sz="2000">
                  <a:ea typeface="Times New Roman" charset="0"/>
                  <a:cs typeface="Times New Roman" charset="0"/>
                </a:endParaRPr>
              </a:p>
            </p:txBody>
          </p:sp>
          <p:sp>
            <p:nvSpPr>
              <p:cNvPr id="13" name="Freeform 12">
                <a:extLst>
                  <a:ext uri="{FF2B5EF4-FFF2-40B4-BE49-F238E27FC236}">
                    <a16:creationId xmlns:a16="http://schemas.microsoft.com/office/drawing/2014/main" id="{CB54CA82-0962-3A47-9CDC-143CC929589A}"/>
                  </a:ext>
                </a:extLst>
              </p:cNvPr>
              <p:cNvSpPr>
                <a:spLocks/>
              </p:cNvSpPr>
              <p:nvPr/>
            </p:nvSpPr>
            <p:spPr bwMode="auto">
              <a:xfrm rot="21435692">
                <a:off x="-10858" y="438044"/>
                <a:ext cx="9169042" cy="382392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732"/>
                  </a:cxn>
                  <a:cxn ang="0">
                    <a:pos x="1638" y="228"/>
                  </a:cxn>
                  <a:cxn ang="0">
                    <a:pos x="4122" y="816"/>
                  </a:cxn>
                  <a:cxn ang="0">
                    <a:pos x="5766" y="0"/>
                  </a:cxn>
                </a:cxnLst>
                <a:rect l="0" t="0" r="0" b="0"/>
                <a:pathLst>
                  <a:path w="5766" h="854">
                    <a:moveTo>
                      <a:pt x="0" y="732"/>
                    </a:moveTo>
                    <a:cubicBezTo>
                      <a:pt x="273" y="647"/>
                      <a:pt x="951" y="214"/>
                      <a:pt x="1638" y="228"/>
                    </a:cubicBezTo>
                    <a:cubicBezTo>
                      <a:pt x="2325" y="242"/>
                      <a:pt x="3434" y="854"/>
                      <a:pt x="4122" y="816"/>
                    </a:cubicBezTo>
                    <a:cubicBezTo>
                      <a:pt x="4810" y="778"/>
                      <a:pt x="5424" y="170"/>
                      <a:pt x="5766" y="0"/>
                    </a:cubicBezTo>
                  </a:path>
                </a:pathLst>
              </a:custGeom>
              <a:noFill/>
              <a:ln w="9525" cap="flat" cmpd="sng" algn="ctr">
                <a:gradFill>
                  <a:gsLst>
                    <a:gs pos="74000">
                      <a:schemeClr val="accent4"/>
                    </a:gs>
                    <a:gs pos="44000">
                      <a:schemeClr val="accent1"/>
                    </a:gs>
                    <a:gs pos="33000">
                      <a:schemeClr val="accent2">
                        <a:alpha val="56000"/>
                      </a:schemeClr>
                    </a:gs>
                  </a:gsLst>
                  <a:lin ang="5400000" scaled="1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lang="x-none" altLang="x-none" sz="2000">
                  <a:ea typeface="Times New Roman" charset="0"/>
                  <a:cs typeface="Times New Roman" charset="0"/>
                </a:endParaRPr>
              </a:p>
            </p:txBody>
          </p:sp>
        </p:grp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2F08C1-3320-4440-A57A-0AFBBC4E5557}"/>
              </a:ext>
            </a:extLst>
          </p:cNvPr>
          <p:cNvSpPr txBox="1">
            <a:spLocks noGrp="1"/>
          </p:cNvSpPr>
          <p:nvPr/>
        </p:nvSpPr>
        <p:spPr>
          <a:xfrm>
            <a:off x="8326438" y="6430963"/>
            <a:ext cx="762000" cy="365125"/>
          </a:xfrm>
          <a:prstGeom prst="rect">
            <a:avLst/>
          </a:prstGeom>
          <a:noFill/>
        </p:spPr>
        <p:txBody>
          <a:bodyPr lIns="0" tIns="0" rIns="0" bIns="0" anchor="b"/>
          <a:lstStyle>
            <a:lvl1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pPr algn="r" eaLnBrk="1" hangingPunct="1">
              <a:buFont typeface="Wingdings" charset="2"/>
              <a:buNone/>
              <a:defRPr/>
            </a:pPr>
            <a:fld id="{07C20208-FEB4-834C-8181-255A5FF9A959}" type="slidenum">
              <a:rPr lang="en-US" altLang="en-US" sz="1200" smtClean="0">
                <a:solidFill>
                  <a:srgbClr val="424242"/>
                </a:solidFill>
              </a:rPr>
              <a:pPr algn="r" eaLnBrk="1" hangingPunct="1">
                <a:buFont typeface="Wingdings" charset="2"/>
                <a:buNone/>
                <a:defRPr/>
              </a:pPr>
              <a:t>‹#›</a:t>
            </a:fld>
            <a:endParaRPr lang="en-US" altLang="en-US" sz="1200">
              <a:solidFill>
                <a:srgbClr val="424242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89" r:id="rId2"/>
    <p:sldLayoutId id="2147483690" r:id="rId3"/>
    <p:sldLayoutId id="2147483691" r:id="rId4"/>
    <p:sldLayoutId id="2147483692" r:id="rId5"/>
    <p:sldLayoutId id="2147483693" r:id="rId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EB641B"/>
        </a:buClr>
        <a:buSzPct val="95000"/>
        <a:buFont typeface="Wingdings 2" pitchFamily="2" charset="2"/>
        <a:buChar char=""/>
        <a:defRPr sz="2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2" charset="2"/>
        <a:buChar char="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2" charset="2"/>
        <a:buChar char=""/>
        <a:defRPr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EB641B"/>
        </a:buClr>
        <a:buSzPct val="65000"/>
        <a:buFont typeface="Wingdings 2" pitchFamily="2" charset="2"/>
        <a:buChar char=""/>
        <a:defRPr sz="17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39639D"/>
        </a:buClr>
        <a:buSzPct val="65000"/>
        <a:buFont typeface="Wingdings 2" pitchFamily="2" charset="2"/>
        <a:buChar char=""/>
        <a:defRPr sz="17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iphy.mp4">
            <a:hlinkClick r:id="" action="ppaction://media"/>
            <a:extLst>
              <a:ext uri="{FF2B5EF4-FFF2-40B4-BE49-F238E27FC236}">
                <a16:creationId xmlns:a16="http://schemas.microsoft.com/office/drawing/2014/main" id="{CA2FCC49-511C-5F42-B9B6-E4AF7E6A50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727200"/>
            <a:ext cx="6096000" cy="340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>
            <a:extLst>
              <a:ext uri="{FF2B5EF4-FFF2-40B4-BE49-F238E27FC236}">
                <a16:creationId xmlns:a16="http://schemas.microsoft.com/office/drawing/2014/main" id="{75FB88CA-EEEF-C947-AE66-146F1A35A09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Exercise</a:t>
            </a:r>
          </a:p>
        </p:txBody>
      </p:sp>
      <p:sp>
        <p:nvSpPr>
          <p:cNvPr id="14338" name="Rectangle 3">
            <a:extLst>
              <a:ext uri="{FF2B5EF4-FFF2-40B4-BE49-F238E27FC236}">
                <a16:creationId xmlns:a16="http://schemas.microsoft.com/office/drawing/2014/main" id="{5DBFB906-4A58-5B44-BD14-EABA2527707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Suppose we have a 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Board</a:t>
            </a:r>
            <a:r>
              <a:rPr lang="en-US" altLang="en-US" dirty="0">
                <a:ea typeface="ＭＳ Ｐゴシック" panose="020B0600070205080204" pitchFamily="34" charset="-128"/>
              </a:rPr>
              <a:t> class with these methods:</a:t>
            </a:r>
          </a:p>
          <a:p>
            <a:pPr lvl="1"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Write a method </a:t>
            </a:r>
            <a:r>
              <a:rPr lang="en-US" altLang="en-US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solveQueens</a:t>
            </a:r>
            <a:r>
              <a:rPr lang="en-US" altLang="en-US" dirty="0">
                <a:ea typeface="ＭＳ Ｐゴシック" panose="020B0600070205080204" pitchFamily="34" charset="-128"/>
              </a:rPr>
              <a:t> that accepts a 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Board</a:t>
            </a:r>
            <a:r>
              <a:rPr lang="en-US" altLang="en-US" dirty="0">
                <a:ea typeface="ＭＳ Ｐゴシック" panose="020B0600070205080204" pitchFamily="34" charset="-128"/>
              </a:rPr>
              <a:t> as a parameter and tries to place 8 queens on it safely.</a:t>
            </a:r>
          </a:p>
        </p:txBody>
      </p:sp>
      <p:graphicFrame>
        <p:nvGraphicFramePr>
          <p:cNvPr id="337980" name="Group 60">
            <a:extLst>
              <a:ext uri="{FF2B5EF4-FFF2-40B4-BE49-F238E27FC236}">
                <a16:creationId xmlns:a16="http://schemas.microsoft.com/office/drawing/2014/main" id="{417B5CC0-393F-B848-98E5-B7A3EE5AF263}"/>
              </a:ext>
            </a:extLst>
          </p:cNvPr>
          <p:cNvGraphicFramePr>
            <a:graphicFrameLocks noGrp="1"/>
          </p:cNvGraphicFramePr>
          <p:nvPr/>
        </p:nvGraphicFramePr>
        <p:xfrm>
          <a:off x="147638" y="1971675"/>
          <a:ext cx="8890000" cy="2682876"/>
        </p:xfrm>
        <a:graphic>
          <a:graphicData uri="http://schemas.openxmlformats.org/drawingml/2006/table">
            <a:tbl>
              <a:tblPr/>
              <a:tblGrid>
                <a:gridCol w="5918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71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334">
                <a:tc>
                  <a:txBody>
                    <a:bodyPr/>
                    <a:lstStyle/>
                    <a:p>
                      <a:pPr marL="346075" marR="0" lvl="1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Method/Constructor</a:t>
                      </a:r>
                    </a:p>
                  </a:txBody>
                  <a:tcPr marT="45731" marB="4573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Description</a:t>
                      </a:r>
                    </a:p>
                  </a:txBody>
                  <a:tcPr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33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public </a:t>
                      </a: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Board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(int size)</a:t>
                      </a:r>
                    </a:p>
                  </a:txBody>
                  <a:tcPr marT="45731" marB="4573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construct empty board</a:t>
                      </a:r>
                    </a:p>
                  </a:txBody>
                  <a:tcPr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012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public boolean </a:t>
                      </a: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isSafe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(int row, int column)</a:t>
                      </a:r>
                    </a:p>
                  </a:txBody>
                  <a:tcPr marT="45731" marB="4573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true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 if queen can be</a:t>
                      </a:r>
                      <a:b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</a:b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safely placed here</a:t>
                      </a:r>
                    </a:p>
                  </a:txBody>
                  <a:tcPr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633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public void </a:t>
                      </a: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place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(int row, int column)</a:t>
                      </a:r>
                    </a:p>
                  </a:txBody>
                  <a:tcPr marT="45731" marB="4573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place queen here</a:t>
                      </a:r>
                    </a:p>
                  </a:txBody>
                  <a:tcPr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633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public void </a:t>
                      </a: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remove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(int row, int column)</a:t>
                      </a:r>
                    </a:p>
                  </a:txBody>
                  <a:tcPr marT="45731" marB="4573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remove queen from here</a:t>
                      </a:r>
                    </a:p>
                  </a:txBody>
                  <a:tcPr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633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public String </a:t>
                      </a:r>
                      <a:r>
                        <a:rPr kumimoji="0" lang="en-US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toString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()</a:t>
                      </a:r>
                    </a:p>
                  </a:txBody>
                  <a:tcPr marT="45731" marB="4573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text display of board</a:t>
                      </a:r>
                    </a:p>
                  </a:txBody>
                  <a:tcPr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2">
            <a:extLst>
              <a:ext uri="{FF2B5EF4-FFF2-40B4-BE49-F238E27FC236}">
                <a16:creationId xmlns:a16="http://schemas.microsoft.com/office/drawing/2014/main" id="{C49B814E-3BD7-D945-ADC2-34F25F3B402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Exercise: Dice roll sum</a:t>
            </a:r>
          </a:p>
        </p:txBody>
      </p:sp>
      <p:sp>
        <p:nvSpPr>
          <p:cNvPr id="4098" name="Rectangle 3">
            <a:extLst>
              <a:ext uri="{FF2B5EF4-FFF2-40B4-BE49-F238E27FC236}">
                <a16:creationId xmlns:a16="http://schemas.microsoft.com/office/drawing/2014/main" id="{D148A111-AFAC-0147-B5E6-367D0FDE7D3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tabLst>
                <a:tab pos="5943600" algn="l"/>
              </a:tabLst>
            </a:pPr>
            <a:r>
              <a:rPr lang="en-US" altLang="en-US">
                <a:ea typeface="ＭＳ Ｐゴシック" panose="020B0600070205080204" pitchFamily="34" charset="-128"/>
              </a:rPr>
              <a:t>Write a method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diceSum</a:t>
            </a:r>
            <a:r>
              <a:rPr lang="en-US" altLang="en-US">
                <a:ea typeface="ＭＳ Ｐゴシック" panose="020B0600070205080204" pitchFamily="34" charset="-128"/>
              </a:rPr>
              <a:t> similar to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diceRoll</a:t>
            </a:r>
            <a:r>
              <a:rPr lang="en-US" altLang="en-US">
                <a:ea typeface="ＭＳ Ｐゴシック" panose="020B0600070205080204" pitchFamily="34" charset="-128"/>
              </a:rPr>
              <a:t>, but it also accepts a desired sum and prints only arrangements that add up to exactly that sum.</a:t>
            </a:r>
          </a:p>
          <a:p>
            <a:pPr lvl="1" eaLnBrk="1" hangingPunct="1">
              <a:tabLst>
                <a:tab pos="5943600" algn="l"/>
              </a:tabLst>
            </a:pPr>
            <a:endParaRPr lang="en-US" altLang="en-US" sz="800">
              <a:ea typeface="ＭＳ Ｐゴシック" panose="020B0600070205080204" pitchFamily="34" charset="-128"/>
            </a:endParaRPr>
          </a:p>
          <a:p>
            <a:pPr lvl="1" eaLnBrk="1" hangingPunct="1">
              <a:buFontTx/>
              <a:buNone/>
              <a:tabLst>
                <a:tab pos="5943600" algn="l"/>
              </a:tabLst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diceSum(2, 7);	diceSum(3, 7);</a:t>
            </a:r>
            <a:br>
              <a:rPr lang="en-US" altLang="en-US">
                <a:ea typeface="ＭＳ Ｐゴシック" panose="020B0600070205080204" pitchFamily="34" charset="-128"/>
              </a:rPr>
            </a:br>
            <a:endParaRPr lang="en-US" altLang="en-US">
              <a:ea typeface="ＭＳ Ｐゴシック" panose="020B0600070205080204" pitchFamily="34" charset="-128"/>
            </a:endParaRPr>
          </a:p>
        </p:txBody>
      </p:sp>
      <p:pic>
        <p:nvPicPr>
          <p:cNvPr id="4099" name="Picture 18" descr="dice">
            <a:extLst>
              <a:ext uri="{FF2B5EF4-FFF2-40B4-BE49-F238E27FC236}">
                <a16:creationId xmlns:a16="http://schemas.microsoft.com/office/drawing/2014/main" id="{918D05BB-0E0F-7844-9A51-2A037AEF70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3548063"/>
            <a:ext cx="1676400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9443" name="Text Box 19">
            <a:extLst>
              <a:ext uri="{FF2B5EF4-FFF2-40B4-BE49-F238E27FC236}">
                <a16:creationId xmlns:a16="http://schemas.microsoft.com/office/drawing/2014/main" id="{40F613D9-6F18-264B-AAB7-7A0B052F6D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16713" y="3124200"/>
            <a:ext cx="1284287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fontAlgn="auto" hangingPunct="1">
              <a:lnSpc>
                <a:spcPct val="7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600">
                <a:latin typeface="Courier New" charset="0"/>
                <a:ea typeface="+mn-ea"/>
              </a:rPr>
              <a:t>[1, 1, 5]</a:t>
            </a:r>
          </a:p>
          <a:p>
            <a:pPr eaLnBrk="1" fontAlgn="auto" hangingPunct="1">
              <a:lnSpc>
                <a:spcPct val="7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600">
                <a:latin typeface="Courier New" charset="0"/>
                <a:ea typeface="+mn-ea"/>
              </a:rPr>
              <a:t>[1, 2, 4]</a:t>
            </a:r>
          </a:p>
          <a:p>
            <a:pPr eaLnBrk="1" fontAlgn="auto" hangingPunct="1">
              <a:lnSpc>
                <a:spcPct val="7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600">
                <a:latin typeface="Courier New" charset="0"/>
                <a:ea typeface="+mn-ea"/>
              </a:rPr>
              <a:t>[1, 3, 3]</a:t>
            </a:r>
          </a:p>
          <a:p>
            <a:pPr eaLnBrk="1" fontAlgn="auto" hangingPunct="1">
              <a:lnSpc>
                <a:spcPct val="7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600">
                <a:latin typeface="Courier New" charset="0"/>
                <a:ea typeface="+mn-ea"/>
              </a:rPr>
              <a:t>[1, 4, 2]</a:t>
            </a:r>
          </a:p>
          <a:p>
            <a:pPr eaLnBrk="1" fontAlgn="auto" hangingPunct="1">
              <a:lnSpc>
                <a:spcPct val="7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600">
                <a:latin typeface="Courier New" charset="0"/>
                <a:ea typeface="+mn-ea"/>
              </a:rPr>
              <a:t>[1, 5, 1]</a:t>
            </a:r>
          </a:p>
          <a:p>
            <a:pPr eaLnBrk="1" fontAlgn="auto" hangingPunct="1">
              <a:lnSpc>
                <a:spcPct val="7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600">
                <a:latin typeface="Courier New" charset="0"/>
                <a:ea typeface="+mn-ea"/>
              </a:rPr>
              <a:t>[2, 1, 4]</a:t>
            </a:r>
          </a:p>
          <a:p>
            <a:pPr eaLnBrk="1" fontAlgn="auto" hangingPunct="1">
              <a:lnSpc>
                <a:spcPct val="7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600">
                <a:latin typeface="Courier New" charset="0"/>
                <a:ea typeface="+mn-ea"/>
              </a:rPr>
              <a:t>[2, 2, 3]</a:t>
            </a:r>
          </a:p>
          <a:p>
            <a:pPr eaLnBrk="1" fontAlgn="auto" hangingPunct="1">
              <a:lnSpc>
                <a:spcPct val="7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600">
                <a:latin typeface="Courier New" charset="0"/>
                <a:ea typeface="+mn-ea"/>
              </a:rPr>
              <a:t>[2, 3, 2]</a:t>
            </a:r>
          </a:p>
          <a:p>
            <a:pPr eaLnBrk="1" fontAlgn="auto" hangingPunct="1">
              <a:lnSpc>
                <a:spcPct val="7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600">
                <a:latin typeface="Courier New" charset="0"/>
                <a:ea typeface="+mn-ea"/>
              </a:rPr>
              <a:t>[2, 4, 1]</a:t>
            </a:r>
          </a:p>
          <a:p>
            <a:pPr eaLnBrk="1" fontAlgn="auto" hangingPunct="1">
              <a:lnSpc>
                <a:spcPct val="7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600">
                <a:latin typeface="Courier New" charset="0"/>
                <a:ea typeface="+mn-ea"/>
              </a:rPr>
              <a:t>[3, 1, 3]</a:t>
            </a:r>
          </a:p>
          <a:p>
            <a:pPr eaLnBrk="1" fontAlgn="auto" hangingPunct="1">
              <a:lnSpc>
                <a:spcPct val="7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600">
                <a:latin typeface="Courier New" charset="0"/>
                <a:ea typeface="+mn-ea"/>
              </a:rPr>
              <a:t>[3, 2, 2]</a:t>
            </a:r>
          </a:p>
          <a:p>
            <a:pPr eaLnBrk="1" fontAlgn="auto" hangingPunct="1">
              <a:lnSpc>
                <a:spcPct val="7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600">
                <a:latin typeface="Courier New" charset="0"/>
                <a:ea typeface="+mn-ea"/>
              </a:rPr>
              <a:t>[3, 3, 1]</a:t>
            </a:r>
          </a:p>
          <a:p>
            <a:pPr eaLnBrk="1" fontAlgn="auto" hangingPunct="1">
              <a:lnSpc>
                <a:spcPct val="7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600">
                <a:latin typeface="Courier New" charset="0"/>
                <a:ea typeface="+mn-ea"/>
              </a:rPr>
              <a:t>[4, 1, 2]</a:t>
            </a:r>
          </a:p>
          <a:p>
            <a:pPr eaLnBrk="1" fontAlgn="auto" hangingPunct="1">
              <a:lnSpc>
                <a:spcPct val="7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600">
                <a:latin typeface="Courier New" charset="0"/>
                <a:ea typeface="+mn-ea"/>
              </a:rPr>
              <a:t>[4, 2, 1]</a:t>
            </a:r>
          </a:p>
          <a:p>
            <a:pPr eaLnBrk="1" fontAlgn="auto" hangingPunct="1">
              <a:lnSpc>
                <a:spcPct val="7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600">
                <a:latin typeface="Courier New" charset="0"/>
                <a:ea typeface="+mn-ea"/>
              </a:rPr>
              <a:t>[5, 1, 1]</a:t>
            </a:r>
          </a:p>
        </p:txBody>
      </p:sp>
      <p:sp>
        <p:nvSpPr>
          <p:cNvPr id="359444" name="Text Box 20">
            <a:extLst>
              <a:ext uri="{FF2B5EF4-FFF2-40B4-BE49-F238E27FC236}">
                <a16:creationId xmlns:a16="http://schemas.microsoft.com/office/drawing/2014/main" id="{56706247-88EE-744C-88CC-F3D3A0CF2A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1600" y="3124200"/>
            <a:ext cx="917575" cy="158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fontAlgn="auto" hangingPunct="1">
              <a:lnSpc>
                <a:spcPct val="7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600">
                <a:latin typeface="Courier New" charset="0"/>
                <a:ea typeface="+mn-ea"/>
              </a:rPr>
              <a:t>[1, 6]</a:t>
            </a:r>
          </a:p>
          <a:p>
            <a:pPr eaLnBrk="1" fontAlgn="auto" hangingPunct="1">
              <a:lnSpc>
                <a:spcPct val="7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600">
                <a:latin typeface="Courier New" charset="0"/>
                <a:ea typeface="+mn-ea"/>
              </a:rPr>
              <a:t>[2, 5]</a:t>
            </a:r>
          </a:p>
          <a:p>
            <a:pPr eaLnBrk="1" fontAlgn="auto" hangingPunct="1">
              <a:lnSpc>
                <a:spcPct val="7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600">
                <a:latin typeface="Courier New" charset="0"/>
                <a:ea typeface="+mn-ea"/>
              </a:rPr>
              <a:t>[3, 4]</a:t>
            </a:r>
          </a:p>
          <a:p>
            <a:pPr eaLnBrk="1" fontAlgn="auto" hangingPunct="1">
              <a:lnSpc>
                <a:spcPct val="7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600">
                <a:latin typeface="Courier New" charset="0"/>
                <a:ea typeface="+mn-ea"/>
              </a:rPr>
              <a:t>[4, 3]</a:t>
            </a:r>
          </a:p>
          <a:p>
            <a:pPr eaLnBrk="1" fontAlgn="auto" hangingPunct="1">
              <a:lnSpc>
                <a:spcPct val="7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600">
                <a:latin typeface="Courier New" charset="0"/>
                <a:ea typeface="+mn-ea"/>
              </a:rPr>
              <a:t>[5, 2]</a:t>
            </a:r>
          </a:p>
          <a:p>
            <a:pPr eaLnBrk="1" fontAlgn="auto" hangingPunct="1">
              <a:lnSpc>
                <a:spcPct val="7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600">
                <a:latin typeface="Courier New" charset="0"/>
                <a:ea typeface="+mn-ea"/>
              </a:rPr>
              <a:t>[6, 1]</a:t>
            </a:r>
          </a:p>
          <a:p>
            <a:pPr eaLnBrk="1" fontAlgn="auto" hangingPunct="1">
              <a:lnSpc>
                <a:spcPct val="70000"/>
              </a:lnSpc>
              <a:spcBef>
                <a:spcPct val="20000"/>
              </a:spcBef>
              <a:spcAft>
                <a:spcPts val="0"/>
              </a:spcAft>
              <a:defRPr/>
            </a:pPr>
            <a:endParaRPr lang="en-US" sz="1600">
              <a:latin typeface="Courier New" charset="0"/>
              <a:ea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2">
            <a:extLst>
              <a:ext uri="{FF2B5EF4-FFF2-40B4-BE49-F238E27FC236}">
                <a16:creationId xmlns:a16="http://schemas.microsoft.com/office/drawing/2014/main" id="{39B6E80A-FD1E-3B4B-A458-F97E8802E80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Consider all paths?</a:t>
            </a:r>
          </a:p>
        </p:txBody>
      </p:sp>
      <p:graphicFrame>
        <p:nvGraphicFramePr>
          <p:cNvPr id="361703" name="Group 231">
            <a:extLst>
              <a:ext uri="{FF2B5EF4-FFF2-40B4-BE49-F238E27FC236}">
                <a16:creationId xmlns:a16="http://schemas.microsoft.com/office/drawing/2014/main" id="{21B758B2-0F4D-8648-BF77-9516442C2FDA}"/>
              </a:ext>
            </a:extLst>
          </p:cNvPr>
          <p:cNvGraphicFramePr>
            <a:graphicFrameLocks noGrp="1"/>
          </p:cNvGraphicFramePr>
          <p:nvPr/>
        </p:nvGraphicFramePr>
        <p:xfrm>
          <a:off x="2584450" y="1455738"/>
          <a:ext cx="3976687" cy="731838"/>
        </p:xfrm>
        <a:graphic>
          <a:graphicData uri="http://schemas.openxmlformats.org/drawingml/2006/table">
            <a:tbl>
              <a:tblPr/>
              <a:tblGrid>
                <a:gridCol w="10207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57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986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591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chosen</a:t>
                      </a:r>
                    </a:p>
                  </a:txBody>
                  <a:tcPr marT="45740" marB="4574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1F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available</a:t>
                      </a:r>
                    </a:p>
                  </a:txBody>
                  <a:tcPr marT="45740" marB="457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1F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desired sum</a:t>
                      </a:r>
                    </a:p>
                  </a:txBody>
                  <a:tcPr marT="45740" marB="457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1F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91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-</a:t>
                      </a:r>
                    </a:p>
                  </a:txBody>
                  <a:tcPr marT="45740" marB="4574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3 dice</a:t>
                      </a:r>
                    </a:p>
                  </a:txBody>
                  <a:tcPr marT="45740" marB="457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5</a:t>
                      </a:r>
                    </a:p>
                  </a:txBody>
                  <a:tcPr marT="45740" marB="457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61486" name="Line 14">
            <a:extLst>
              <a:ext uri="{FF2B5EF4-FFF2-40B4-BE49-F238E27FC236}">
                <a16:creationId xmlns:a16="http://schemas.microsoft.com/office/drawing/2014/main" id="{DF9DE492-67E8-234E-8AD1-819815A17BD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447800" y="2293938"/>
            <a:ext cx="316865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61704" name="Group 232">
            <a:extLst>
              <a:ext uri="{FF2B5EF4-FFF2-40B4-BE49-F238E27FC236}">
                <a16:creationId xmlns:a16="http://schemas.microsoft.com/office/drawing/2014/main" id="{35934C42-0139-6E4C-9A71-15C7AC505C5D}"/>
              </a:ext>
            </a:extLst>
          </p:cNvPr>
          <p:cNvGraphicFramePr>
            <a:graphicFrameLocks noGrp="1"/>
          </p:cNvGraphicFramePr>
          <p:nvPr/>
        </p:nvGraphicFramePr>
        <p:xfrm>
          <a:off x="228600" y="2573338"/>
          <a:ext cx="1230313" cy="365210"/>
        </p:xfrm>
        <a:graphic>
          <a:graphicData uri="http://schemas.openxmlformats.org/drawingml/2006/table">
            <a:tbl>
              <a:tblPr/>
              <a:tblGrid>
                <a:gridCol w="3794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0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</a:t>
                      </a:r>
                    </a:p>
                  </a:txBody>
                  <a:tcPr marT="45445" marB="4544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2 dice</a:t>
                      </a:r>
                    </a:p>
                  </a:txBody>
                  <a:tcPr marT="45445" marB="454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61717" name="Group 245">
            <a:extLst>
              <a:ext uri="{FF2B5EF4-FFF2-40B4-BE49-F238E27FC236}">
                <a16:creationId xmlns:a16="http://schemas.microsoft.com/office/drawing/2014/main" id="{67F5F9B7-B4DA-254B-9AE5-11977F890D41}"/>
              </a:ext>
            </a:extLst>
          </p:cNvPr>
          <p:cNvGraphicFramePr>
            <a:graphicFrameLocks noGrp="1"/>
          </p:cNvGraphicFramePr>
          <p:nvPr/>
        </p:nvGraphicFramePr>
        <p:xfrm>
          <a:off x="76200" y="3335338"/>
          <a:ext cx="1362075" cy="36521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58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1, 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</a:t>
                      </a:r>
                    </a:p>
                  </a:txBody>
                  <a:tcPr marT="45445" marB="4544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 die</a:t>
                      </a:r>
                    </a:p>
                  </a:txBody>
                  <a:tcPr marT="45445" marB="454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61503" name="Line 31">
            <a:extLst>
              <a:ext uri="{FF2B5EF4-FFF2-40B4-BE49-F238E27FC236}">
                <a16:creationId xmlns:a16="http://schemas.microsoft.com/office/drawing/2014/main" id="{AF4BCA24-4F27-0941-AFF0-B745C9ABA04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85800" y="2979738"/>
            <a:ext cx="762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61788" name="Group 316">
            <a:extLst>
              <a:ext uri="{FF2B5EF4-FFF2-40B4-BE49-F238E27FC236}">
                <a16:creationId xmlns:a16="http://schemas.microsoft.com/office/drawing/2014/main" id="{0E7AE801-96F5-4F44-8E1C-B7C9F29E0942}"/>
              </a:ext>
            </a:extLst>
          </p:cNvPr>
          <p:cNvGraphicFramePr>
            <a:graphicFrameLocks noGrp="1"/>
          </p:cNvGraphicFramePr>
          <p:nvPr/>
        </p:nvGraphicFramePr>
        <p:xfrm>
          <a:off x="120650" y="4097338"/>
          <a:ext cx="1050925" cy="406400"/>
        </p:xfrm>
        <a:graphic>
          <a:graphicData uri="http://schemas.openxmlformats.org/drawingml/2006/table">
            <a:tbl>
              <a:tblPr/>
              <a:tblGrid>
                <a:gridCol w="842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1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64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1, 1, </a:t>
                      </a: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</a:t>
                      </a:r>
                    </a:p>
                  </a:txBody>
                  <a:tcPr marL="91387" marR="9138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91387" marR="913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61719" name="Group 247">
            <a:extLst>
              <a:ext uri="{FF2B5EF4-FFF2-40B4-BE49-F238E27FC236}">
                <a16:creationId xmlns:a16="http://schemas.microsoft.com/office/drawing/2014/main" id="{3E7E15B4-E532-E34B-BC3D-163A514DFFF7}"/>
              </a:ext>
            </a:extLst>
          </p:cNvPr>
          <p:cNvGraphicFramePr>
            <a:graphicFrameLocks noGrp="1"/>
          </p:cNvGraphicFramePr>
          <p:nvPr/>
        </p:nvGraphicFramePr>
        <p:xfrm>
          <a:off x="1533525" y="3335338"/>
          <a:ext cx="1362075" cy="36521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58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1, 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2</a:t>
                      </a:r>
                    </a:p>
                  </a:txBody>
                  <a:tcPr marT="45445" marB="4544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 die</a:t>
                      </a:r>
                    </a:p>
                  </a:txBody>
                  <a:tcPr marT="45445" marB="454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61721" name="Group 249">
            <a:extLst>
              <a:ext uri="{FF2B5EF4-FFF2-40B4-BE49-F238E27FC236}">
                <a16:creationId xmlns:a16="http://schemas.microsoft.com/office/drawing/2014/main" id="{44193A99-E7D2-0C41-9183-587AC53F000D}"/>
              </a:ext>
            </a:extLst>
          </p:cNvPr>
          <p:cNvGraphicFramePr>
            <a:graphicFrameLocks noGrp="1"/>
          </p:cNvGraphicFramePr>
          <p:nvPr/>
        </p:nvGraphicFramePr>
        <p:xfrm>
          <a:off x="3057525" y="3335338"/>
          <a:ext cx="1362075" cy="36521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58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1,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 3</a:t>
                      </a:r>
                    </a:p>
                  </a:txBody>
                  <a:tcPr marT="45445" marB="4544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 die</a:t>
                      </a:r>
                    </a:p>
                  </a:txBody>
                  <a:tcPr marT="45445" marB="454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61723" name="Group 251">
            <a:extLst>
              <a:ext uri="{FF2B5EF4-FFF2-40B4-BE49-F238E27FC236}">
                <a16:creationId xmlns:a16="http://schemas.microsoft.com/office/drawing/2014/main" id="{966B89C8-0F02-5A49-A349-A6440A262B06}"/>
              </a:ext>
            </a:extLst>
          </p:cNvPr>
          <p:cNvGraphicFramePr>
            <a:graphicFrameLocks noGrp="1"/>
          </p:cNvGraphicFramePr>
          <p:nvPr/>
        </p:nvGraphicFramePr>
        <p:xfrm>
          <a:off x="4581525" y="3335338"/>
          <a:ext cx="1362075" cy="36521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58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1, 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4</a:t>
                      </a:r>
                    </a:p>
                  </a:txBody>
                  <a:tcPr marT="45445" marB="4544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 die</a:t>
                      </a:r>
                    </a:p>
                  </a:txBody>
                  <a:tcPr marT="45445" marB="454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61709" name="Group 237">
            <a:extLst>
              <a:ext uri="{FF2B5EF4-FFF2-40B4-BE49-F238E27FC236}">
                <a16:creationId xmlns:a16="http://schemas.microsoft.com/office/drawing/2014/main" id="{A249FBC9-0C53-894A-92BC-52B68CF961F3}"/>
              </a:ext>
            </a:extLst>
          </p:cNvPr>
          <p:cNvGraphicFramePr>
            <a:graphicFrameLocks noGrp="1"/>
          </p:cNvGraphicFramePr>
          <p:nvPr/>
        </p:nvGraphicFramePr>
        <p:xfrm>
          <a:off x="7775575" y="2573338"/>
          <a:ext cx="1216025" cy="365210"/>
        </p:xfrm>
        <a:graphic>
          <a:graphicData uri="http://schemas.openxmlformats.org/drawingml/2006/table">
            <a:tbl>
              <a:tblPr/>
              <a:tblGrid>
                <a:gridCol w="3651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0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6</a:t>
                      </a:r>
                    </a:p>
                  </a:txBody>
                  <a:tcPr marT="45445" marB="4544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2 dice</a:t>
                      </a:r>
                    </a:p>
                  </a:txBody>
                  <a:tcPr marT="45445" marB="454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61552" name="Line 80">
            <a:extLst>
              <a:ext uri="{FF2B5EF4-FFF2-40B4-BE49-F238E27FC236}">
                <a16:creationId xmlns:a16="http://schemas.microsoft.com/office/drawing/2014/main" id="{A6604C13-E090-814C-9107-B4F47B6ADC99}"/>
              </a:ext>
            </a:extLst>
          </p:cNvPr>
          <p:cNvSpPr>
            <a:spLocks noChangeShapeType="1"/>
          </p:cNvSpPr>
          <p:nvPr/>
        </p:nvSpPr>
        <p:spPr bwMode="auto">
          <a:xfrm>
            <a:off x="4692650" y="2293938"/>
            <a:ext cx="79375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61553" name="Line 81">
            <a:extLst>
              <a:ext uri="{FF2B5EF4-FFF2-40B4-BE49-F238E27FC236}">
                <a16:creationId xmlns:a16="http://schemas.microsoft.com/office/drawing/2014/main" id="{04395424-D89C-9B45-BA46-3B707ECADCDF}"/>
              </a:ext>
            </a:extLst>
          </p:cNvPr>
          <p:cNvSpPr>
            <a:spLocks noChangeShapeType="1"/>
          </p:cNvSpPr>
          <p:nvPr/>
        </p:nvSpPr>
        <p:spPr bwMode="auto">
          <a:xfrm>
            <a:off x="762000" y="2979738"/>
            <a:ext cx="1598613" cy="355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61554" name="Line 82">
            <a:extLst>
              <a:ext uri="{FF2B5EF4-FFF2-40B4-BE49-F238E27FC236}">
                <a16:creationId xmlns:a16="http://schemas.microsoft.com/office/drawing/2014/main" id="{DD1F056A-43CF-1F40-84D3-30D9263D754C}"/>
              </a:ext>
            </a:extLst>
          </p:cNvPr>
          <p:cNvSpPr>
            <a:spLocks noChangeShapeType="1"/>
          </p:cNvSpPr>
          <p:nvPr/>
        </p:nvSpPr>
        <p:spPr bwMode="auto">
          <a:xfrm>
            <a:off x="838200" y="2979738"/>
            <a:ext cx="3198813" cy="355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61555" name="Line 83">
            <a:extLst>
              <a:ext uri="{FF2B5EF4-FFF2-40B4-BE49-F238E27FC236}">
                <a16:creationId xmlns:a16="http://schemas.microsoft.com/office/drawing/2014/main" id="{99ECC75E-11D8-AD49-9F95-0A6445BC398E}"/>
              </a:ext>
            </a:extLst>
          </p:cNvPr>
          <p:cNvSpPr>
            <a:spLocks noChangeShapeType="1"/>
          </p:cNvSpPr>
          <p:nvPr/>
        </p:nvSpPr>
        <p:spPr bwMode="auto">
          <a:xfrm>
            <a:off x="838200" y="2979738"/>
            <a:ext cx="4799013" cy="339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61556" name="Line 84">
            <a:extLst>
              <a:ext uri="{FF2B5EF4-FFF2-40B4-BE49-F238E27FC236}">
                <a16:creationId xmlns:a16="http://schemas.microsoft.com/office/drawing/2014/main" id="{08081096-AD2C-594E-A916-76255A2D819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81000" y="3741738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61573" name="Line 101">
            <a:extLst>
              <a:ext uri="{FF2B5EF4-FFF2-40B4-BE49-F238E27FC236}">
                <a16:creationId xmlns:a16="http://schemas.microsoft.com/office/drawing/2014/main" id="{749A4BA4-154E-1341-97BC-F373DAF648DB}"/>
              </a:ext>
            </a:extLst>
          </p:cNvPr>
          <p:cNvSpPr>
            <a:spLocks noChangeShapeType="1"/>
          </p:cNvSpPr>
          <p:nvPr/>
        </p:nvSpPr>
        <p:spPr bwMode="auto">
          <a:xfrm>
            <a:off x="1143000" y="3741738"/>
            <a:ext cx="6096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61574" name="Line 102">
            <a:extLst>
              <a:ext uri="{FF2B5EF4-FFF2-40B4-BE49-F238E27FC236}">
                <a16:creationId xmlns:a16="http://schemas.microsoft.com/office/drawing/2014/main" id="{8D870DD4-AC3B-8D4F-BA79-F314BD7F26E1}"/>
              </a:ext>
            </a:extLst>
          </p:cNvPr>
          <p:cNvSpPr>
            <a:spLocks noChangeShapeType="1"/>
          </p:cNvSpPr>
          <p:nvPr/>
        </p:nvSpPr>
        <p:spPr bwMode="auto">
          <a:xfrm>
            <a:off x="2633663" y="3741738"/>
            <a:ext cx="1447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61616" name="Text Box 144">
            <a:extLst>
              <a:ext uri="{FF2B5EF4-FFF2-40B4-BE49-F238E27FC236}">
                <a16:creationId xmlns:a16="http://schemas.microsoft.com/office/drawing/2014/main" id="{80B36143-8607-1A4B-8C62-D2F37C5F58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10600" y="5341938"/>
            <a:ext cx="3937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latin typeface="Tahoma" charset="0"/>
                <a:ea typeface="+mn-ea"/>
              </a:rPr>
              <a:t>...</a:t>
            </a:r>
          </a:p>
        </p:txBody>
      </p:sp>
      <p:graphicFrame>
        <p:nvGraphicFramePr>
          <p:cNvPr id="361705" name="Group 233">
            <a:extLst>
              <a:ext uri="{FF2B5EF4-FFF2-40B4-BE49-F238E27FC236}">
                <a16:creationId xmlns:a16="http://schemas.microsoft.com/office/drawing/2014/main" id="{95BFC0A6-0E39-6B44-B45D-82481AFCE478}"/>
              </a:ext>
            </a:extLst>
          </p:cNvPr>
          <p:cNvGraphicFramePr>
            <a:graphicFrameLocks noGrp="1"/>
          </p:cNvGraphicFramePr>
          <p:nvPr/>
        </p:nvGraphicFramePr>
        <p:xfrm>
          <a:off x="1752600" y="2573338"/>
          <a:ext cx="1230313" cy="365210"/>
        </p:xfrm>
        <a:graphic>
          <a:graphicData uri="http://schemas.openxmlformats.org/drawingml/2006/table">
            <a:tbl>
              <a:tblPr/>
              <a:tblGrid>
                <a:gridCol w="3794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0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2</a:t>
                      </a:r>
                    </a:p>
                  </a:txBody>
                  <a:tcPr marT="45445" marB="4544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2 dice</a:t>
                      </a:r>
                    </a:p>
                  </a:txBody>
                  <a:tcPr marT="45445" marB="454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61706" name="Group 234">
            <a:extLst>
              <a:ext uri="{FF2B5EF4-FFF2-40B4-BE49-F238E27FC236}">
                <a16:creationId xmlns:a16="http://schemas.microsoft.com/office/drawing/2014/main" id="{9EADC918-8EF5-974B-AFD4-49CE7CAC6318}"/>
              </a:ext>
            </a:extLst>
          </p:cNvPr>
          <p:cNvGraphicFramePr>
            <a:graphicFrameLocks noGrp="1"/>
          </p:cNvGraphicFramePr>
          <p:nvPr/>
        </p:nvGraphicFramePr>
        <p:xfrm>
          <a:off x="3276600" y="2573338"/>
          <a:ext cx="1230313" cy="365210"/>
        </p:xfrm>
        <a:graphic>
          <a:graphicData uri="http://schemas.openxmlformats.org/drawingml/2006/table">
            <a:tbl>
              <a:tblPr/>
              <a:tblGrid>
                <a:gridCol w="3794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0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3</a:t>
                      </a:r>
                    </a:p>
                  </a:txBody>
                  <a:tcPr marT="45445" marB="4544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2 dice</a:t>
                      </a:r>
                    </a:p>
                  </a:txBody>
                  <a:tcPr marT="45445" marB="454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61707" name="Group 235">
            <a:extLst>
              <a:ext uri="{FF2B5EF4-FFF2-40B4-BE49-F238E27FC236}">
                <a16:creationId xmlns:a16="http://schemas.microsoft.com/office/drawing/2014/main" id="{CCE9CC32-5A0A-6548-A29E-15E5EAC4E090}"/>
              </a:ext>
            </a:extLst>
          </p:cNvPr>
          <p:cNvGraphicFramePr>
            <a:graphicFrameLocks noGrp="1"/>
          </p:cNvGraphicFramePr>
          <p:nvPr/>
        </p:nvGraphicFramePr>
        <p:xfrm>
          <a:off x="4800600" y="2573338"/>
          <a:ext cx="1230313" cy="365210"/>
        </p:xfrm>
        <a:graphic>
          <a:graphicData uri="http://schemas.openxmlformats.org/drawingml/2006/table">
            <a:tbl>
              <a:tblPr/>
              <a:tblGrid>
                <a:gridCol w="3794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0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4</a:t>
                      </a:r>
                    </a:p>
                  </a:txBody>
                  <a:tcPr marT="45445" marB="4544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2 dice</a:t>
                      </a:r>
                    </a:p>
                  </a:txBody>
                  <a:tcPr marT="45445" marB="454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61708" name="Group 236">
            <a:extLst>
              <a:ext uri="{FF2B5EF4-FFF2-40B4-BE49-F238E27FC236}">
                <a16:creationId xmlns:a16="http://schemas.microsoft.com/office/drawing/2014/main" id="{67263079-40FB-6549-8343-91161064123C}"/>
              </a:ext>
            </a:extLst>
          </p:cNvPr>
          <p:cNvGraphicFramePr>
            <a:graphicFrameLocks noGrp="1"/>
          </p:cNvGraphicFramePr>
          <p:nvPr/>
        </p:nvGraphicFramePr>
        <p:xfrm>
          <a:off x="6324600" y="2573338"/>
          <a:ext cx="1230313" cy="365210"/>
        </p:xfrm>
        <a:graphic>
          <a:graphicData uri="http://schemas.openxmlformats.org/drawingml/2006/table">
            <a:tbl>
              <a:tblPr/>
              <a:tblGrid>
                <a:gridCol w="3794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0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5</a:t>
                      </a:r>
                    </a:p>
                  </a:txBody>
                  <a:tcPr marT="45445" marB="4544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2 dice</a:t>
                      </a:r>
                    </a:p>
                  </a:txBody>
                  <a:tcPr marT="45445" marB="454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61670" name="Line 198">
            <a:extLst>
              <a:ext uri="{FF2B5EF4-FFF2-40B4-BE49-F238E27FC236}">
                <a16:creationId xmlns:a16="http://schemas.microsoft.com/office/drawing/2014/main" id="{5C9F7860-4A2C-E248-8AE6-DCB0E8684D3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438400" y="2293938"/>
            <a:ext cx="2133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61671" name="Line 199">
            <a:extLst>
              <a:ext uri="{FF2B5EF4-FFF2-40B4-BE49-F238E27FC236}">
                <a16:creationId xmlns:a16="http://schemas.microsoft.com/office/drawing/2014/main" id="{A148B6A1-31CE-2643-A58A-CBD420D12A8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810000" y="2293938"/>
            <a:ext cx="7620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61672" name="Line 200">
            <a:extLst>
              <a:ext uri="{FF2B5EF4-FFF2-40B4-BE49-F238E27FC236}">
                <a16:creationId xmlns:a16="http://schemas.microsoft.com/office/drawing/2014/main" id="{1F757AEE-8470-ED4F-85B6-147AD2915A01}"/>
              </a:ext>
            </a:extLst>
          </p:cNvPr>
          <p:cNvSpPr>
            <a:spLocks noChangeShapeType="1"/>
          </p:cNvSpPr>
          <p:nvPr/>
        </p:nvSpPr>
        <p:spPr bwMode="auto">
          <a:xfrm>
            <a:off x="4648200" y="2293938"/>
            <a:ext cx="2133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61673" name="Line 201">
            <a:extLst>
              <a:ext uri="{FF2B5EF4-FFF2-40B4-BE49-F238E27FC236}">
                <a16:creationId xmlns:a16="http://schemas.microsoft.com/office/drawing/2014/main" id="{50B4C4CC-1CBB-F245-93B3-590B9AE13C41}"/>
              </a:ext>
            </a:extLst>
          </p:cNvPr>
          <p:cNvSpPr>
            <a:spLocks noChangeShapeType="1"/>
          </p:cNvSpPr>
          <p:nvPr/>
        </p:nvSpPr>
        <p:spPr bwMode="auto">
          <a:xfrm>
            <a:off x="4648200" y="2293938"/>
            <a:ext cx="3276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61729" name="Group 257">
            <a:extLst>
              <a:ext uri="{FF2B5EF4-FFF2-40B4-BE49-F238E27FC236}">
                <a16:creationId xmlns:a16="http://schemas.microsoft.com/office/drawing/2014/main" id="{C63A58E5-461B-ED4A-BD0A-F260E6FDA826}"/>
              </a:ext>
            </a:extLst>
          </p:cNvPr>
          <p:cNvGraphicFramePr>
            <a:graphicFrameLocks noGrp="1"/>
          </p:cNvGraphicFramePr>
          <p:nvPr/>
        </p:nvGraphicFramePr>
        <p:xfrm>
          <a:off x="6105525" y="3335338"/>
          <a:ext cx="1362075" cy="36521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58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1, 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5</a:t>
                      </a:r>
                    </a:p>
                  </a:txBody>
                  <a:tcPr marT="45445" marB="4544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 die</a:t>
                      </a:r>
                    </a:p>
                  </a:txBody>
                  <a:tcPr marT="45445" marB="454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61730" name="Group 258">
            <a:extLst>
              <a:ext uri="{FF2B5EF4-FFF2-40B4-BE49-F238E27FC236}">
                <a16:creationId xmlns:a16="http://schemas.microsoft.com/office/drawing/2014/main" id="{6D36A29C-CF74-8545-8688-BC8E5195535D}"/>
              </a:ext>
            </a:extLst>
          </p:cNvPr>
          <p:cNvGraphicFramePr>
            <a:graphicFrameLocks noGrp="1"/>
          </p:cNvGraphicFramePr>
          <p:nvPr/>
        </p:nvGraphicFramePr>
        <p:xfrm>
          <a:off x="7629525" y="3335338"/>
          <a:ext cx="1362075" cy="36521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58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1, 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6</a:t>
                      </a:r>
                    </a:p>
                  </a:txBody>
                  <a:tcPr marT="45445" marB="4544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 die</a:t>
                      </a:r>
                    </a:p>
                  </a:txBody>
                  <a:tcPr marT="45445" marB="454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61731" name="Line 259">
            <a:extLst>
              <a:ext uri="{FF2B5EF4-FFF2-40B4-BE49-F238E27FC236}">
                <a16:creationId xmlns:a16="http://schemas.microsoft.com/office/drawing/2014/main" id="{185EB1A8-FB80-5C4F-BB5D-9B96B3AE7D32}"/>
              </a:ext>
            </a:extLst>
          </p:cNvPr>
          <p:cNvSpPr>
            <a:spLocks noChangeShapeType="1"/>
          </p:cNvSpPr>
          <p:nvPr/>
        </p:nvSpPr>
        <p:spPr bwMode="auto">
          <a:xfrm>
            <a:off x="990600" y="2979738"/>
            <a:ext cx="5334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61732" name="Line 260">
            <a:extLst>
              <a:ext uri="{FF2B5EF4-FFF2-40B4-BE49-F238E27FC236}">
                <a16:creationId xmlns:a16="http://schemas.microsoft.com/office/drawing/2014/main" id="{50687D5D-BBCE-4C42-909A-5D3171E94683}"/>
              </a:ext>
            </a:extLst>
          </p:cNvPr>
          <p:cNvSpPr>
            <a:spLocks noChangeShapeType="1"/>
          </p:cNvSpPr>
          <p:nvPr/>
        </p:nvSpPr>
        <p:spPr bwMode="auto">
          <a:xfrm>
            <a:off x="914400" y="2979738"/>
            <a:ext cx="69342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61789" name="Group 317">
            <a:extLst>
              <a:ext uri="{FF2B5EF4-FFF2-40B4-BE49-F238E27FC236}">
                <a16:creationId xmlns:a16="http://schemas.microsoft.com/office/drawing/2014/main" id="{F1AD6BAF-9126-FA41-800B-EE3F9F0A1E17}"/>
              </a:ext>
            </a:extLst>
          </p:cNvPr>
          <p:cNvGraphicFramePr>
            <a:graphicFrameLocks noGrp="1"/>
          </p:cNvGraphicFramePr>
          <p:nvPr/>
        </p:nvGraphicFramePr>
        <p:xfrm>
          <a:off x="1258888" y="4097338"/>
          <a:ext cx="1050925" cy="406400"/>
        </p:xfrm>
        <a:graphic>
          <a:graphicData uri="http://schemas.openxmlformats.org/drawingml/2006/table">
            <a:tbl>
              <a:tblPr/>
              <a:tblGrid>
                <a:gridCol w="8427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1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64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1, 1, </a:t>
                      </a: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2</a:t>
                      </a:r>
                    </a:p>
                  </a:txBody>
                  <a:tcPr marL="91388" marR="9138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91388" marR="9138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61794" name="Group 322">
            <a:extLst>
              <a:ext uri="{FF2B5EF4-FFF2-40B4-BE49-F238E27FC236}">
                <a16:creationId xmlns:a16="http://schemas.microsoft.com/office/drawing/2014/main" id="{DCD0761B-7F34-E246-871E-F89BD3F3A017}"/>
              </a:ext>
            </a:extLst>
          </p:cNvPr>
          <p:cNvGraphicFramePr>
            <a:graphicFrameLocks noGrp="1"/>
          </p:cNvGraphicFramePr>
          <p:nvPr/>
        </p:nvGraphicFramePr>
        <p:xfrm>
          <a:off x="2438400" y="4097338"/>
          <a:ext cx="1050925" cy="406400"/>
        </p:xfrm>
        <a:graphic>
          <a:graphicData uri="http://schemas.openxmlformats.org/drawingml/2006/table">
            <a:tbl>
              <a:tblPr/>
              <a:tblGrid>
                <a:gridCol w="842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1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64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1, 1, </a:t>
                      </a: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3</a:t>
                      </a:r>
                    </a:p>
                  </a:txBody>
                  <a:tcPr marL="91387" marR="9138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91387" marR="913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61791" name="Group 319">
            <a:extLst>
              <a:ext uri="{FF2B5EF4-FFF2-40B4-BE49-F238E27FC236}">
                <a16:creationId xmlns:a16="http://schemas.microsoft.com/office/drawing/2014/main" id="{DD03BFD5-FEE5-9846-A820-17EE487AA358}"/>
              </a:ext>
            </a:extLst>
          </p:cNvPr>
          <p:cNvGraphicFramePr>
            <a:graphicFrameLocks noGrp="1"/>
          </p:cNvGraphicFramePr>
          <p:nvPr/>
        </p:nvGraphicFramePr>
        <p:xfrm>
          <a:off x="3581400" y="4097338"/>
          <a:ext cx="1050925" cy="406400"/>
        </p:xfrm>
        <a:graphic>
          <a:graphicData uri="http://schemas.openxmlformats.org/drawingml/2006/table">
            <a:tbl>
              <a:tblPr/>
              <a:tblGrid>
                <a:gridCol w="842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1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64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1, 1, </a:t>
                      </a: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4</a:t>
                      </a:r>
                    </a:p>
                  </a:txBody>
                  <a:tcPr marL="91387" marR="9138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91387" marR="913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61792" name="Group 320">
            <a:extLst>
              <a:ext uri="{FF2B5EF4-FFF2-40B4-BE49-F238E27FC236}">
                <a16:creationId xmlns:a16="http://schemas.microsoft.com/office/drawing/2014/main" id="{8B578146-E9A4-D246-9062-368B4CC5BBE7}"/>
              </a:ext>
            </a:extLst>
          </p:cNvPr>
          <p:cNvGraphicFramePr>
            <a:graphicFrameLocks noGrp="1"/>
          </p:cNvGraphicFramePr>
          <p:nvPr/>
        </p:nvGraphicFramePr>
        <p:xfrm>
          <a:off x="4724400" y="4097338"/>
          <a:ext cx="1050925" cy="406400"/>
        </p:xfrm>
        <a:graphic>
          <a:graphicData uri="http://schemas.openxmlformats.org/drawingml/2006/table">
            <a:tbl>
              <a:tblPr/>
              <a:tblGrid>
                <a:gridCol w="842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1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64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1, 1, </a:t>
                      </a: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5</a:t>
                      </a:r>
                    </a:p>
                  </a:txBody>
                  <a:tcPr marL="91387" marR="9138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91387" marR="913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61793" name="Group 321">
            <a:extLst>
              <a:ext uri="{FF2B5EF4-FFF2-40B4-BE49-F238E27FC236}">
                <a16:creationId xmlns:a16="http://schemas.microsoft.com/office/drawing/2014/main" id="{88CD1662-23CB-9C4F-AE3F-E109D4EDF39D}"/>
              </a:ext>
            </a:extLst>
          </p:cNvPr>
          <p:cNvGraphicFramePr>
            <a:graphicFrameLocks noGrp="1"/>
          </p:cNvGraphicFramePr>
          <p:nvPr/>
        </p:nvGraphicFramePr>
        <p:xfrm>
          <a:off x="5867400" y="4097338"/>
          <a:ext cx="1050925" cy="406400"/>
        </p:xfrm>
        <a:graphic>
          <a:graphicData uri="http://schemas.openxmlformats.org/drawingml/2006/table">
            <a:tbl>
              <a:tblPr/>
              <a:tblGrid>
                <a:gridCol w="842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1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64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1, 1, </a:t>
                      </a: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6</a:t>
                      </a:r>
                    </a:p>
                  </a:txBody>
                  <a:tcPr marL="91387" marR="9138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91387" marR="913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61795" name="Group 323">
            <a:extLst>
              <a:ext uri="{FF2B5EF4-FFF2-40B4-BE49-F238E27FC236}">
                <a16:creationId xmlns:a16="http://schemas.microsoft.com/office/drawing/2014/main" id="{92508A20-3B0A-8843-ABE9-EB416AE67E6E}"/>
              </a:ext>
            </a:extLst>
          </p:cNvPr>
          <p:cNvGraphicFramePr>
            <a:graphicFrameLocks noGrp="1"/>
          </p:cNvGraphicFramePr>
          <p:nvPr/>
        </p:nvGraphicFramePr>
        <p:xfrm>
          <a:off x="6862763" y="4884738"/>
          <a:ext cx="1050925" cy="406400"/>
        </p:xfrm>
        <a:graphic>
          <a:graphicData uri="http://schemas.openxmlformats.org/drawingml/2006/table">
            <a:tbl>
              <a:tblPr/>
              <a:tblGrid>
                <a:gridCol w="8427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1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64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1, 6, </a:t>
                      </a: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</a:t>
                      </a:r>
                    </a:p>
                  </a:txBody>
                  <a:tcPr marL="91388" marR="9138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91388" marR="9138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61803" name="Line 331">
            <a:extLst>
              <a:ext uri="{FF2B5EF4-FFF2-40B4-BE49-F238E27FC236}">
                <a16:creationId xmlns:a16="http://schemas.microsoft.com/office/drawing/2014/main" id="{084CA0C9-3F16-F048-8D64-F3B52801E04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391400" y="3817938"/>
            <a:ext cx="3810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61804" name="Line 332">
            <a:extLst>
              <a:ext uri="{FF2B5EF4-FFF2-40B4-BE49-F238E27FC236}">
                <a16:creationId xmlns:a16="http://schemas.microsoft.com/office/drawing/2014/main" id="{35F97EB8-6D5D-274C-86C1-8A2816B03123}"/>
              </a:ext>
            </a:extLst>
          </p:cNvPr>
          <p:cNvSpPr>
            <a:spLocks noChangeShapeType="1"/>
          </p:cNvSpPr>
          <p:nvPr/>
        </p:nvSpPr>
        <p:spPr bwMode="auto">
          <a:xfrm>
            <a:off x="8153400" y="3817938"/>
            <a:ext cx="38100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61805" name="Group 333">
            <a:extLst>
              <a:ext uri="{FF2B5EF4-FFF2-40B4-BE49-F238E27FC236}">
                <a16:creationId xmlns:a16="http://schemas.microsoft.com/office/drawing/2014/main" id="{52955DD5-723A-0D44-A291-6907B30AF451}"/>
              </a:ext>
            </a:extLst>
          </p:cNvPr>
          <p:cNvGraphicFramePr>
            <a:graphicFrameLocks noGrp="1"/>
          </p:cNvGraphicFramePr>
          <p:nvPr/>
        </p:nvGraphicFramePr>
        <p:xfrm>
          <a:off x="8001000" y="4884738"/>
          <a:ext cx="1050925" cy="406400"/>
        </p:xfrm>
        <a:graphic>
          <a:graphicData uri="http://schemas.openxmlformats.org/drawingml/2006/table">
            <a:tbl>
              <a:tblPr/>
              <a:tblGrid>
                <a:gridCol w="842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1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64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1, 6, </a:t>
                      </a: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2</a:t>
                      </a:r>
                    </a:p>
                  </a:txBody>
                  <a:tcPr marL="91387" marR="9138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91387" marR="913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2">
            <a:extLst>
              <a:ext uri="{FF2B5EF4-FFF2-40B4-BE49-F238E27FC236}">
                <a16:creationId xmlns:a16="http://schemas.microsoft.com/office/drawing/2014/main" id="{9C480907-AD0C-FA48-9845-D55FFC8EC39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Optimizations</a:t>
            </a:r>
          </a:p>
        </p:txBody>
      </p:sp>
      <p:sp>
        <p:nvSpPr>
          <p:cNvPr id="8194" name="Rectangle 3">
            <a:extLst>
              <a:ext uri="{FF2B5EF4-FFF2-40B4-BE49-F238E27FC236}">
                <a16:creationId xmlns:a16="http://schemas.microsoft.com/office/drawing/2014/main" id="{10DD937A-D1E4-324F-BBF8-642799C7AC3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We need not visit every branch of the decision tree.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Some branches are clearly not going to lead to success.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We can preemptively stop, or </a:t>
            </a:r>
            <a:r>
              <a:rPr lang="en-US" altLang="en-US" b="1">
                <a:ea typeface="ＭＳ Ｐゴシック" panose="020B0600070205080204" pitchFamily="34" charset="-128"/>
              </a:rPr>
              <a:t>prune</a:t>
            </a:r>
            <a:r>
              <a:rPr lang="en-US" altLang="en-US">
                <a:ea typeface="ＭＳ Ｐゴシック" panose="020B0600070205080204" pitchFamily="34" charset="-128"/>
              </a:rPr>
              <a:t>, these branches.</a:t>
            </a:r>
          </a:p>
          <a:p>
            <a:pPr lvl="1" eaLnBrk="1" hangingPunct="1"/>
            <a:endParaRPr lang="en-US" altLang="en-US" sz="160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Inefficiencies in our dice sum algorithm: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Sometimes the current sum is already too high.</a:t>
            </a:r>
          </a:p>
          <a:p>
            <a:pPr lvl="2" eaLnBrk="1" hangingPunct="1"/>
            <a:r>
              <a:rPr lang="en-US" altLang="en-US">
                <a:solidFill>
                  <a:schemeClr val="bg2"/>
                </a:solidFill>
                <a:ea typeface="ＭＳ Ｐゴシック" panose="020B0600070205080204" pitchFamily="34" charset="-128"/>
              </a:rPr>
              <a:t>(Even rolling 1 for all remaining dice would exceed the sum.)</a:t>
            </a:r>
          </a:p>
          <a:p>
            <a:pPr lvl="2" eaLnBrk="1" hangingPunct="1"/>
            <a:endParaRPr lang="en-US" altLang="en-US" sz="800">
              <a:solidFill>
                <a:schemeClr val="bg2"/>
              </a:solidFill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Sometimes the current sum is already too low.</a:t>
            </a:r>
          </a:p>
          <a:p>
            <a:pPr lvl="2" eaLnBrk="1" hangingPunct="1"/>
            <a:r>
              <a:rPr lang="en-US" altLang="en-US">
                <a:solidFill>
                  <a:schemeClr val="bg2"/>
                </a:solidFill>
                <a:ea typeface="ＭＳ Ｐゴシック" panose="020B0600070205080204" pitchFamily="34" charset="-128"/>
              </a:rPr>
              <a:t>(Even rolling 6 for all remaining dice would not reach the sum.)</a:t>
            </a:r>
          </a:p>
          <a:p>
            <a:pPr lvl="2" eaLnBrk="1" hangingPunct="1"/>
            <a:endParaRPr lang="en-US" altLang="en-US" sz="800">
              <a:solidFill>
                <a:schemeClr val="bg2"/>
              </a:solidFill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When finished, the code must compute the sum every time.</a:t>
            </a:r>
          </a:p>
          <a:p>
            <a:pPr lvl="2" eaLnBrk="1" hangingPunct="1"/>
            <a:r>
              <a:rPr lang="en-US" altLang="en-US">
                <a:solidFill>
                  <a:schemeClr val="bg2"/>
                </a:solidFill>
                <a:ea typeface="ＭＳ Ｐゴシック" panose="020B0600070205080204" pitchFamily="34" charset="-128"/>
              </a:rPr>
              <a:t>(1+1+1 = ..., 1+1+2 = ..., 1+1+3 = ..., 1+1+4 = ..., ...)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2">
            <a:extLst>
              <a:ext uri="{FF2B5EF4-FFF2-40B4-BE49-F238E27FC236}">
                <a16:creationId xmlns:a16="http://schemas.microsoft.com/office/drawing/2014/main" id="{12DF4DEC-484F-694A-A989-53217EFEE89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New decision tree</a:t>
            </a:r>
          </a:p>
        </p:txBody>
      </p:sp>
      <p:graphicFrame>
        <p:nvGraphicFramePr>
          <p:cNvPr id="361703" name="Group 231">
            <a:extLst>
              <a:ext uri="{FF2B5EF4-FFF2-40B4-BE49-F238E27FC236}">
                <a16:creationId xmlns:a16="http://schemas.microsoft.com/office/drawing/2014/main" id="{64C37845-2A6A-784D-ADBD-A7366D1E1692}"/>
              </a:ext>
            </a:extLst>
          </p:cNvPr>
          <p:cNvGraphicFramePr>
            <a:graphicFrameLocks noGrp="1"/>
          </p:cNvGraphicFramePr>
          <p:nvPr/>
        </p:nvGraphicFramePr>
        <p:xfrm>
          <a:off x="2584450" y="1295400"/>
          <a:ext cx="3976687" cy="731838"/>
        </p:xfrm>
        <a:graphic>
          <a:graphicData uri="http://schemas.openxmlformats.org/drawingml/2006/table">
            <a:tbl>
              <a:tblPr/>
              <a:tblGrid>
                <a:gridCol w="10207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57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986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591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chosen</a:t>
                      </a:r>
                    </a:p>
                  </a:txBody>
                  <a:tcPr marT="45740" marB="4574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1F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available</a:t>
                      </a:r>
                    </a:p>
                  </a:txBody>
                  <a:tcPr marT="45740" marB="457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1F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desired sum</a:t>
                      </a:r>
                    </a:p>
                  </a:txBody>
                  <a:tcPr marT="45740" marB="457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1F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91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-</a:t>
                      </a:r>
                    </a:p>
                  </a:txBody>
                  <a:tcPr marT="45740" marB="4574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3 dice</a:t>
                      </a:r>
                    </a:p>
                  </a:txBody>
                  <a:tcPr marT="45740" marB="457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5</a:t>
                      </a:r>
                    </a:p>
                  </a:txBody>
                  <a:tcPr marT="45740" marB="457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61486" name="Line 14">
            <a:extLst>
              <a:ext uri="{FF2B5EF4-FFF2-40B4-BE49-F238E27FC236}">
                <a16:creationId xmlns:a16="http://schemas.microsoft.com/office/drawing/2014/main" id="{D7A0ED7A-8132-2045-B9DF-16B069D9709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447800" y="2133600"/>
            <a:ext cx="316865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61704" name="Group 232">
            <a:extLst>
              <a:ext uri="{FF2B5EF4-FFF2-40B4-BE49-F238E27FC236}">
                <a16:creationId xmlns:a16="http://schemas.microsoft.com/office/drawing/2014/main" id="{BC537FA1-3CB4-5E4D-B058-36B889856145}"/>
              </a:ext>
            </a:extLst>
          </p:cNvPr>
          <p:cNvGraphicFramePr>
            <a:graphicFrameLocks noGrp="1"/>
          </p:cNvGraphicFramePr>
          <p:nvPr/>
        </p:nvGraphicFramePr>
        <p:xfrm>
          <a:off x="228600" y="2413000"/>
          <a:ext cx="1230313" cy="365210"/>
        </p:xfrm>
        <a:graphic>
          <a:graphicData uri="http://schemas.openxmlformats.org/drawingml/2006/table">
            <a:tbl>
              <a:tblPr/>
              <a:tblGrid>
                <a:gridCol w="3794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0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</a:t>
                      </a:r>
                    </a:p>
                  </a:txBody>
                  <a:tcPr marT="45445" marB="4544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2 dice</a:t>
                      </a:r>
                    </a:p>
                  </a:txBody>
                  <a:tcPr marT="45445" marB="454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61717" name="Group 245">
            <a:extLst>
              <a:ext uri="{FF2B5EF4-FFF2-40B4-BE49-F238E27FC236}">
                <a16:creationId xmlns:a16="http://schemas.microsoft.com/office/drawing/2014/main" id="{E76DD789-8912-8445-8515-2A997D46C5AD}"/>
              </a:ext>
            </a:extLst>
          </p:cNvPr>
          <p:cNvGraphicFramePr>
            <a:graphicFrameLocks noGrp="1"/>
          </p:cNvGraphicFramePr>
          <p:nvPr/>
        </p:nvGraphicFramePr>
        <p:xfrm>
          <a:off x="76200" y="3175000"/>
          <a:ext cx="1362075" cy="36521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58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1, 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</a:t>
                      </a:r>
                    </a:p>
                  </a:txBody>
                  <a:tcPr marT="45445" marB="4544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 die</a:t>
                      </a:r>
                    </a:p>
                  </a:txBody>
                  <a:tcPr marT="45445" marB="454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61503" name="Line 31">
            <a:extLst>
              <a:ext uri="{FF2B5EF4-FFF2-40B4-BE49-F238E27FC236}">
                <a16:creationId xmlns:a16="http://schemas.microsoft.com/office/drawing/2014/main" id="{F8D4A3E7-754B-6B4A-87A6-6A9B89DF0CA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85800" y="2819400"/>
            <a:ext cx="762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61788" name="Group 316">
            <a:extLst>
              <a:ext uri="{FF2B5EF4-FFF2-40B4-BE49-F238E27FC236}">
                <a16:creationId xmlns:a16="http://schemas.microsoft.com/office/drawing/2014/main" id="{B3BD68B0-2DA0-5146-994C-98AD9AA735EC}"/>
              </a:ext>
            </a:extLst>
          </p:cNvPr>
          <p:cNvGraphicFramePr>
            <a:graphicFrameLocks noGrp="1"/>
          </p:cNvGraphicFramePr>
          <p:nvPr/>
        </p:nvGraphicFramePr>
        <p:xfrm>
          <a:off x="120650" y="3937000"/>
          <a:ext cx="1050925" cy="406400"/>
        </p:xfrm>
        <a:graphic>
          <a:graphicData uri="http://schemas.openxmlformats.org/drawingml/2006/table">
            <a:tbl>
              <a:tblPr/>
              <a:tblGrid>
                <a:gridCol w="842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1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64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1, 1, </a:t>
                      </a: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</a:t>
                      </a:r>
                    </a:p>
                  </a:txBody>
                  <a:tcPr marL="91387" marR="9138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91387" marR="913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61719" name="Group 247">
            <a:extLst>
              <a:ext uri="{FF2B5EF4-FFF2-40B4-BE49-F238E27FC236}">
                <a16:creationId xmlns:a16="http://schemas.microsoft.com/office/drawing/2014/main" id="{D1906109-79DD-B441-AFCA-74AE6A8FB5B4}"/>
              </a:ext>
            </a:extLst>
          </p:cNvPr>
          <p:cNvGraphicFramePr>
            <a:graphicFrameLocks noGrp="1"/>
          </p:cNvGraphicFramePr>
          <p:nvPr/>
        </p:nvGraphicFramePr>
        <p:xfrm>
          <a:off x="1533525" y="3175000"/>
          <a:ext cx="1362075" cy="36521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58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1, 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2</a:t>
                      </a:r>
                    </a:p>
                  </a:txBody>
                  <a:tcPr marT="45445" marB="4544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 die</a:t>
                      </a:r>
                    </a:p>
                  </a:txBody>
                  <a:tcPr marT="45445" marB="454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61721" name="Group 249">
            <a:extLst>
              <a:ext uri="{FF2B5EF4-FFF2-40B4-BE49-F238E27FC236}">
                <a16:creationId xmlns:a16="http://schemas.microsoft.com/office/drawing/2014/main" id="{B3F8EED1-D4E0-F448-8923-082D7FC02AA8}"/>
              </a:ext>
            </a:extLst>
          </p:cNvPr>
          <p:cNvGraphicFramePr>
            <a:graphicFrameLocks noGrp="1"/>
          </p:cNvGraphicFramePr>
          <p:nvPr/>
        </p:nvGraphicFramePr>
        <p:xfrm>
          <a:off x="3057525" y="3175000"/>
          <a:ext cx="1362075" cy="36521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58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1,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 3</a:t>
                      </a:r>
                    </a:p>
                  </a:txBody>
                  <a:tcPr marT="45445" marB="4544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 die</a:t>
                      </a:r>
                    </a:p>
                  </a:txBody>
                  <a:tcPr marT="45445" marB="454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61723" name="Group 251">
            <a:extLst>
              <a:ext uri="{FF2B5EF4-FFF2-40B4-BE49-F238E27FC236}">
                <a16:creationId xmlns:a16="http://schemas.microsoft.com/office/drawing/2014/main" id="{84DF4481-AC81-EC44-A12F-14834B87D9FB}"/>
              </a:ext>
            </a:extLst>
          </p:cNvPr>
          <p:cNvGraphicFramePr>
            <a:graphicFrameLocks noGrp="1"/>
          </p:cNvGraphicFramePr>
          <p:nvPr/>
        </p:nvGraphicFramePr>
        <p:xfrm>
          <a:off x="4581525" y="3175000"/>
          <a:ext cx="1362075" cy="36521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58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1, 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4</a:t>
                      </a:r>
                    </a:p>
                  </a:txBody>
                  <a:tcPr marT="45445" marB="4544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98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 die</a:t>
                      </a:r>
                    </a:p>
                  </a:txBody>
                  <a:tcPr marT="45445" marB="454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61709" name="Group 237">
            <a:extLst>
              <a:ext uri="{FF2B5EF4-FFF2-40B4-BE49-F238E27FC236}">
                <a16:creationId xmlns:a16="http://schemas.microsoft.com/office/drawing/2014/main" id="{14EF875D-48E1-994F-9550-7A408B759EAD}"/>
              </a:ext>
            </a:extLst>
          </p:cNvPr>
          <p:cNvGraphicFramePr>
            <a:graphicFrameLocks noGrp="1"/>
          </p:cNvGraphicFramePr>
          <p:nvPr/>
        </p:nvGraphicFramePr>
        <p:xfrm>
          <a:off x="7775575" y="2413000"/>
          <a:ext cx="1216025" cy="365210"/>
        </p:xfrm>
        <a:graphic>
          <a:graphicData uri="http://schemas.openxmlformats.org/drawingml/2006/table">
            <a:tbl>
              <a:tblPr/>
              <a:tblGrid>
                <a:gridCol w="3651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0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6</a:t>
                      </a:r>
                    </a:p>
                  </a:txBody>
                  <a:tcPr marT="45445" marB="4544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2 dice</a:t>
                      </a:r>
                    </a:p>
                  </a:txBody>
                  <a:tcPr marT="45445" marB="454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61552" name="Line 80">
            <a:extLst>
              <a:ext uri="{FF2B5EF4-FFF2-40B4-BE49-F238E27FC236}">
                <a16:creationId xmlns:a16="http://schemas.microsoft.com/office/drawing/2014/main" id="{DAA2139E-9881-4646-A5E3-1EFC6777D6EA}"/>
              </a:ext>
            </a:extLst>
          </p:cNvPr>
          <p:cNvSpPr>
            <a:spLocks noChangeShapeType="1"/>
          </p:cNvSpPr>
          <p:nvPr/>
        </p:nvSpPr>
        <p:spPr bwMode="auto">
          <a:xfrm>
            <a:off x="4692650" y="2133600"/>
            <a:ext cx="79375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61553" name="Line 81">
            <a:extLst>
              <a:ext uri="{FF2B5EF4-FFF2-40B4-BE49-F238E27FC236}">
                <a16:creationId xmlns:a16="http://schemas.microsoft.com/office/drawing/2014/main" id="{AE476AFA-0FA3-3D44-A5B3-B216AD1E8017}"/>
              </a:ext>
            </a:extLst>
          </p:cNvPr>
          <p:cNvSpPr>
            <a:spLocks noChangeShapeType="1"/>
          </p:cNvSpPr>
          <p:nvPr/>
        </p:nvSpPr>
        <p:spPr bwMode="auto">
          <a:xfrm>
            <a:off x="762000" y="2819400"/>
            <a:ext cx="1598613" cy="355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61554" name="Line 82">
            <a:extLst>
              <a:ext uri="{FF2B5EF4-FFF2-40B4-BE49-F238E27FC236}">
                <a16:creationId xmlns:a16="http://schemas.microsoft.com/office/drawing/2014/main" id="{292A2B37-0C07-7B40-A799-9C0C53421D4D}"/>
              </a:ext>
            </a:extLst>
          </p:cNvPr>
          <p:cNvSpPr>
            <a:spLocks noChangeShapeType="1"/>
          </p:cNvSpPr>
          <p:nvPr/>
        </p:nvSpPr>
        <p:spPr bwMode="auto">
          <a:xfrm>
            <a:off x="838200" y="2819400"/>
            <a:ext cx="3198813" cy="355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61555" name="Line 83">
            <a:extLst>
              <a:ext uri="{FF2B5EF4-FFF2-40B4-BE49-F238E27FC236}">
                <a16:creationId xmlns:a16="http://schemas.microsoft.com/office/drawing/2014/main" id="{C8E6AA1D-DE84-5246-B5EA-86DAD4E0DC5C}"/>
              </a:ext>
            </a:extLst>
          </p:cNvPr>
          <p:cNvSpPr>
            <a:spLocks noChangeShapeType="1"/>
          </p:cNvSpPr>
          <p:nvPr/>
        </p:nvSpPr>
        <p:spPr bwMode="auto">
          <a:xfrm>
            <a:off x="838200" y="2819400"/>
            <a:ext cx="4799013" cy="339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61556" name="Line 84">
            <a:extLst>
              <a:ext uri="{FF2B5EF4-FFF2-40B4-BE49-F238E27FC236}">
                <a16:creationId xmlns:a16="http://schemas.microsoft.com/office/drawing/2014/main" id="{60119D1B-4118-D84A-8A89-D1A419D1821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81000" y="3581400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61573" name="Line 101">
            <a:extLst>
              <a:ext uri="{FF2B5EF4-FFF2-40B4-BE49-F238E27FC236}">
                <a16:creationId xmlns:a16="http://schemas.microsoft.com/office/drawing/2014/main" id="{CEF1534C-B2F1-BF44-9228-593B0225A58D}"/>
              </a:ext>
            </a:extLst>
          </p:cNvPr>
          <p:cNvSpPr>
            <a:spLocks noChangeShapeType="1"/>
          </p:cNvSpPr>
          <p:nvPr/>
        </p:nvSpPr>
        <p:spPr bwMode="auto">
          <a:xfrm>
            <a:off x="1143000" y="3581400"/>
            <a:ext cx="6096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61574" name="Line 102">
            <a:extLst>
              <a:ext uri="{FF2B5EF4-FFF2-40B4-BE49-F238E27FC236}">
                <a16:creationId xmlns:a16="http://schemas.microsoft.com/office/drawing/2014/main" id="{0302AFC9-026B-6143-9729-6B661C389013}"/>
              </a:ext>
            </a:extLst>
          </p:cNvPr>
          <p:cNvSpPr>
            <a:spLocks noChangeShapeType="1"/>
          </p:cNvSpPr>
          <p:nvPr/>
        </p:nvSpPr>
        <p:spPr bwMode="auto">
          <a:xfrm>
            <a:off x="2633663" y="3581400"/>
            <a:ext cx="1447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61616" name="Text Box 144">
            <a:extLst>
              <a:ext uri="{FF2B5EF4-FFF2-40B4-BE49-F238E27FC236}">
                <a16:creationId xmlns:a16="http://schemas.microsoft.com/office/drawing/2014/main" id="{7BAF551E-87A9-9F43-A350-400730A8E0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10600" y="5181600"/>
            <a:ext cx="3937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latin typeface="Tahoma" charset="0"/>
                <a:ea typeface="+mn-ea"/>
              </a:rPr>
              <a:t>...</a:t>
            </a:r>
          </a:p>
        </p:txBody>
      </p:sp>
      <p:graphicFrame>
        <p:nvGraphicFramePr>
          <p:cNvPr id="361705" name="Group 233">
            <a:extLst>
              <a:ext uri="{FF2B5EF4-FFF2-40B4-BE49-F238E27FC236}">
                <a16:creationId xmlns:a16="http://schemas.microsoft.com/office/drawing/2014/main" id="{92B0D9F8-C72E-1E49-A268-85F69DACB38B}"/>
              </a:ext>
            </a:extLst>
          </p:cNvPr>
          <p:cNvGraphicFramePr>
            <a:graphicFrameLocks noGrp="1"/>
          </p:cNvGraphicFramePr>
          <p:nvPr/>
        </p:nvGraphicFramePr>
        <p:xfrm>
          <a:off x="1752600" y="2413000"/>
          <a:ext cx="1230313" cy="365210"/>
        </p:xfrm>
        <a:graphic>
          <a:graphicData uri="http://schemas.openxmlformats.org/drawingml/2006/table">
            <a:tbl>
              <a:tblPr/>
              <a:tblGrid>
                <a:gridCol w="3794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0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2</a:t>
                      </a:r>
                    </a:p>
                  </a:txBody>
                  <a:tcPr marT="45445" marB="4544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2 dice</a:t>
                      </a:r>
                    </a:p>
                  </a:txBody>
                  <a:tcPr marT="45445" marB="454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61706" name="Group 234">
            <a:extLst>
              <a:ext uri="{FF2B5EF4-FFF2-40B4-BE49-F238E27FC236}">
                <a16:creationId xmlns:a16="http://schemas.microsoft.com/office/drawing/2014/main" id="{8F25690C-13D8-274A-AFDF-9C7964034523}"/>
              </a:ext>
            </a:extLst>
          </p:cNvPr>
          <p:cNvGraphicFramePr>
            <a:graphicFrameLocks noGrp="1"/>
          </p:cNvGraphicFramePr>
          <p:nvPr/>
        </p:nvGraphicFramePr>
        <p:xfrm>
          <a:off x="3276600" y="2413000"/>
          <a:ext cx="1230313" cy="365210"/>
        </p:xfrm>
        <a:graphic>
          <a:graphicData uri="http://schemas.openxmlformats.org/drawingml/2006/table">
            <a:tbl>
              <a:tblPr/>
              <a:tblGrid>
                <a:gridCol w="3794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0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3</a:t>
                      </a:r>
                    </a:p>
                  </a:txBody>
                  <a:tcPr marT="45445" marB="4544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2 dice</a:t>
                      </a:r>
                    </a:p>
                  </a:txBody>
                  <a:tcPr marT="45445" marB="454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61707" name="Group 235">
            <a:extLst>
              <a:ext uri="{FF2B5EF4-FFF2-40B4-BE49-F238E27FC236}">
                <a16:creationId xmlns:a16="http://schemas.microsoft.com/office/drawing/2014/main" id="{B0F73462-CCE3-7848-8799-8FE3B5423562}"/>
              </a:ext>
            </a:extLst>
          </p:cNvPr>
          <p:cNvGraphicFramePr>
            <a:graphicFrameLocks noGrp="1"/>
          </p:cNvGraphicFramePr>
          <p:nvPr/>
        </p:nvGraphicFramePr>
        <p:xfrm>
          <a:off x="4800600" y="2413000"/>
          <a:ext cx="1230313" cy="365210"/>
        </p:xfrm>
        <a:graphic>
          <a:graphicData uri="http://schemas.openxmlformats.org/drawingml/2006/table">
            <a:tbl>
              <a:tblPr/>
              <a:tblGrid>
                <a:gridCol w="3794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0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4</a:t>
                      </a:r>
                    </a:p>
                  </a:txBody>
                  <a:tcPr marT="45445" marB="4544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98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2 dice</a:t>
                      </a:r>
                    </a:p>
                  </a:txBody>
                  <a:tcPr marT="45445" marB="454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61708" name="Group 236">
            <a:extLst>
              <a:ext uri="{FF2B5EF4-FFF2-40B4-BE49-F238E27FC236}">
                <a16:creationId xmlns:a16="http://schemas.microsoft.com/office/drawing/2014/main" id="{C2138811-41C1-9C4C-94BB-89E827664D7B}"/>
              </a:ext>
            </a:extLst>
          </p:cNvPr>
          <p:cNvGraphicFramePr>
            <a:graphicFrameLocks noGrp="1"/>
          </p:cNvGraphicFramePr>
          <p:nvPr/>
        </p:nvGraphicFramePr>
        <p:xfrm>
          <a:off x="6324600" y="2413000"/>
          <a:ext cx="1230313" cy="365210"/>
        </p:xfrm>
        <a:graphic>
          <a:graphicData uri="http://schemas.openxmlformats.org/drawingml/2006/table">
            <a:tbl>
              <a:tblPr/>
              <a:tblGrid>
                <a:gridCol w="3794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0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5</a:t>
                      </a:r>
                    </a:p>
                  </a:txBody>
                  <a:tcPr marT="45445" marB="4544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98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2 dice</a:t>
                      </a:r>
                    </a:p>
                  </a:txBody>
                  <a:tcPr marT="45445" marB="454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61670" name="Line 198">
            <a:extLst>
              <a:ext uri="{FF2B5EF4-FFF2-40B4-BE49-F238E27FC236}">
                <a16:creationId xmlns:a16="http://schemas.microsoft.com/office/drawing/2014/main" id="{51705787-C417-764E-9447-5B4370DBB1C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438400" y="2133600"/>
            <a:ext cx="2133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61671" name="Line 199">
            <a:extLst>
              <a:ext uri="{FF2B5EF4-FFF2-40B4-BE49-F238E27FC236}">
                <a16:creationId xmlns:a16="http://schemas.microsoft.com/office/drawing/2014/main" id="{F4373F30-CF9B-D24B-9046-4D7B4973791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810000" y="2133600"/>
            <a:ext cx="7620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61672" name="Line 200">
            <a:extLst>
              <a:ext uri="{FF2B5EF4-FFF2-40B4-BE49-F238E27FC236}">
                <a16:creationId xmlns:a16="http://schemas.microsoft.com/office/drawing/2014/main" id="{E8AFC5EA-5C21-824C-BD38-9A18E7A97ECA}"/>
              </a:ext>
            </a:extLst>
          </p:cNvPr>
          <p:cNvSpPr>
            <a:spLocks noChangeShapeType="1"/>
          </p:cNvSpPr>
          <p:nvPr/>
        </p:nvSpPr>
        <p:spPr bwMode="auto">
          <a:xfrm>
            <a:off x="4648200" y="2133600"/>
            <a:ext cx="2133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61673" name="Line 201">
            <a:extLst>
              <a:ext uri="{FF2B5EF4-FFF2-40B4-BE49-F238E27FC236}">
                <a16:creationId xmlns:a16="http://schemas.microsoft.com/office/drawing/2014/main" id="{B522BC88-1D31-D44E-BB86-82EABEEA88E8}"/>
              </a:ext>
            </a:extLst>
          </p:cNvPr>
          <p:cNvSpPr>
            <a:spLocks noChangeShapeType="1"/>
          </p:cNvSpPr>
          <p:nvPr/>
        </p:nvSpPr>
        <p:spPr bwMode="auto">
          <a:xfrm>
            <a:off x="4648200" y="2133600"/>
            <a:ext cx="3276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61729" name="Group 257">
            <a:extLst>
              <a:ext uri="{FF2B5EF4-FFF2-40B4-BE49-F238E27FC236}">
                <a16:creationId xmlns:a16="http://schemas.microsoft.com/office/drawing/2014/main" id="{63948CAD-5A4B-0E47-A84C-DD7D9612C104}"/>
              </a:ext>
            </a:extLst>
          </p:cNvPr>
          <p:cNvGraphicFramePr>
            <a:graphicFrameLocks noGrp="1"/>
          </p:cNvGraphicFramePr>
          <p:nvPr/>
        </p:nvGraphicFramePr>
        <p:xfrm>
          <a:off x="6105525" y="3175000"/>
          <a:ext cx="1362075" cy="36521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58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1, 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5</a:t>
                      </a:r>
                    </a:p>
                  </a:txBody>
                  <a:tcPr marT="45445" marB="4544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 die</a:t>
                      </a:r>
                    </a:p>
                  </a:txBody>
                  <a:tcPr marT="45445" marB="454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61730" name="Group 258">
            <a:extLst>
              <a:ext uri="{FF2B5EF4-FFF2-40B4-BE49-F238E27FC236}">
                <a16:creationId xmlns:a16="http://schemas.microsoft.com/office/drawing/2014/main" id="{9802C9A8-CF48-504F-B44A-C29F95F73D2E}"/>
              </a:ext>
            </a:extLst>
          </p:cNvPr>
          <p:cNvGraphicFramePr>
            <a:graphicFrameLocks noGrp="1"/>
          </p:cNvGraphicFramePr>
          <p:nvPr/>
        </p:nvGraphicFramePr>
        <p:xfrm>
          <a:off x="7629525" y="3175000"/>
          <a:ext cx="1362075" cy="36521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58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1, 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6</a:t>
                      </a:r>
                    </a:p>
                  </a:txBody>
                  <a:tcPr marT="45445" marB="4544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 die</a:t>
                      </a:r>
                    </a:p>
                  </a:txBody>
                  <a:tcPr marT="45445" marB="454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61731" name="Line 259">
            <a:extLst>
              <a:ext uri="{FF2B5EF4-FFF2-40B4-BE49-F238E27FC236}">
                <a16:creationId xmlns:a16="http://schemas.microsoft.com/office/drawing/2014/main" id="{579B5A9B-D6F8-5040-81BA-B05C5681B501}"/>
              </a:ext>
            </a:extLst>
          </p:cNvPr>
          <p:cNvSpPr>
            <a:spLocks noChangeShapeType="1"/>
          </p:cNvSpPr>
          <p:nvPr/>
        </p:nvSpPr>
        <p:spPr bwMode="auto">
          <a:xfrm>
            <a:off x="990600" y="2819400"/>
            <a:ext cx="5334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61732" name="Line 260">
            <a:extLst>
              <a:ext uri="{FF2B5EF4-FFF2-40B4-BE49-F238E27FC236}">
                <a16:creationId xmlns:a16="http://schemas.microsoft.com/office/drawing/2014/main" id="{5679E665-2198-E84C-87E1-8C09D995A570}"/>
              </a:ext>
            </a:extLst>
          </p:cNvPr>
          <p:cNvSpPr>
            <a:spLocks noChangeShapeType="1"/>
          </p:cNvSpPr>
          <p:nvPr/>
        </p:nvSpPr>
        <p:spPr bwMode="auto">
          <a:xfrm>
            <a:off x="914400" y="2819400"/>
            <a:ext cx="69342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61789" name="Group 317">
            <a:extLst>
              <a:ext uri="{FF2B5EF4-FFF2-40B4-BE49-F238E27FC236}">
                <a16:creationId xmlns:a16="http://schemas.microsoft.com/office/drawing/2014/main" id="{10893EA9-E140-FD41-804C-6AF9C65CE2C3}"/>
              </a:ext>
            </a:extLst>
          </p:cNvPr>
          <p:cNvGraphicFramePr>
            <a:graphicFrameLocks noGrp="1"/>
          </p:cNvGraphicFramePr>
          <p:nvPr/>
        </p:nvGraphicFramePr>
        <p:xfrm>
          <a:off x="1258888" y="3937000"/>
          <a:ext cx="1050925" cy="406400"/>
        </p:xfrm>
        <a:graphic>
          <a:graphicData uri="http://schemas.openxmlformats.org/drawingml/2006/table">
            <a:tbl>
              <a:tblPr/>
              <a:tblGrid>
                <a:gridCol w="8427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1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64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1, 1, </a:t>
                      </a: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2</a:t>
                      </a:r>
                    </a:p>
                  </a:txBody>
                  <a:tcPr marL="91388" marR="9138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91388" marR="9138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61794" name="Group 322">
            <a:extLst>
              <a:ext uri="{FF2B5EF4-FFF2-40B4-BE49-F238E27FC236}">
                <a16:creationId xmlns:a16="http://schemas.microsoft.com/office/drawing/2014/main" id="{2D454B25-B1C9-384F-B644-CD4791FF693C}"/>
              </a:ext>
            </a:extLst>
          </p:cNvPr>
          <p:cNvGraphicFramePr>
            <a:graphicFrameLocks noGrp="1"/>
          </p:cNvGraphicFramePr>
          <p:nvPr/>
        </p:nvGraphicFramePr>
        <p:xfrm>
          <a:off x="2438400" y="3937000"/>
          <a:ext cx="1050925" cy="406400"/>
        </p:xfrm>
        <a:graphic>
          <a:graphicData uri="http://schemas.openxmlformats.org/drawingml/2006/table">
            <a:tbl>
              <a:tblPr/>
              <a:tblGrid>
                <a:gridCol w="842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1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64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1, 1, </a:t>
                      </a: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3</a:t>
                      </a:r>
                    </a:p>
                  </a:txBody>
                  <a:tcPr marL="91387" marR="9138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91387" marR="913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61791" name="Group 319">
            <a:extLst>
              <a:ext uri="{FF2B5EF4-FFF2-40B4-BE49-F238E27FC236}">
                <a16:creationId xmlns:a16="http://schemas.microsoft.com/office/drawing/2014/main" id="{5095E76F-2D3B-2C40-939C-19742DD35782}"/>
              </a:ext>
            </a:extLst>
          </p:cNvPr>
          <p:cNvGraphicFramePr>
            <a:graphicFrameLocks noGrp="1"/>
          </p:cNvGraphicFramePr>
          <p:nvPr/>
        </p:nvGraphicFramePr>
        <p:xfrm>
          <a:off x="3581400" y="3937000"/>
          <a:ext cx="1050925" cy="406400"/>
        </p:xfrm>
        <a:graphic>
          <a:graphicData uri="http://schemas.openxmlformats.org/drawingml/2006/table">
            <a:tbl>
              <a:tblPr/>
              <a:tblGrid>
                <a:gridCol w="842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1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64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1, 1, </a:t>
                      </a: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4</a:t>
                      </a:r>
                    </a:p>
                  </a:txBody>
                  <a:tcPr marL="91387" marR="9138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91387" marR="913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61792" name="Group 320">
            <a:extLst>
              <a:ext uri="{FF2B5EF4-FFF2-40B4-BE49-F238E27FC236}">
                <a16:creationId xmlns:a16="http://schemas.microsoft.com/office/drawing/2014/main" id="{78BFBD3B-B8A8-1542-AEDC-E3AC85AF7772}"/>
              </a:ext>
            </a:extLst>
          </p:cNvPr>
          <p:cNvGraphicFramePr>
            <a:graphicFrameLocks noGrp="1"/>
          </p:cNvGraphicFramePr>
          <p:nvPr/>
        </p:nvGraphicFramePr>
        <p:xfrm>
          <a:off x="4724400" y="3937000"/>
          <a:ext cx="1050925" cy="406400"/>
        </p:xfrm>
        <a:graphic>
          <a:graphicData uri="http://schemas.openxmlformats.org/drawingml/2006/table">
            <a:tbl>
              <a:tblPr/>
              <a:tblGrid>
                <a:gridCol w="842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1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64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1, 1, </a:t>
                      </a: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5</a:t>
                      </a:r>
                    </a:p>
                  </a:txBody>
                  <a:tcPr marL="91387" marR="9138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91387" marR="913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61793" name="Group 321">
            <a:extLst>
              <a:ext uri="{FF2B5EF4-FFF2-40B4-BE49-F238E27FC236}">
                <a16:creationId xmlns:a16="http://schemas.microsoft.com/office/drawing/2014/main" id="{620693D5-397F-D841-AE47-9EF7FB6C9C2F}"/>
              </a:ext>
            </a:extLst>
          </p:cNvPr>
          <p:cNvGraphicFramePr>
            <a:graphicFrameLocks noGrp="1"/>
          </p:cNvGraphicFramePr>
          <p:nvPr/>
        </p:nvGraphicFramePr>
        <p:xfrm>
          <a:off x="5867400" y="3937000"/>
          <a:ext cx="1050925" cy="406400"/>
        </p:xfrm>
        <a:graphic>
          <a:graphicData uri="http://schemas.openxmlformats.org/drawingml/2006/table">
            <a:tbl>
              <a:tblPr/>
              <a:tblGrid>
                <a:gridCol w="842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1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64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1, 1, </a:t>
                      </a: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6</a:t>
                      </a:r>
                    </a:p>
                  </a:txBody>
                  <a:tcPr marL="91387" marR="9138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91387" marR="913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61795" name="Group 323">
            <a:extLst>
              <a:ext uri="{FF2B5EF4-FFF2-40B4-BE49-F238E27FC236}">
                <a16:creationId xmlns:a16="http://schemas.microsoft.com/office/drawing/2014/main" id="{E4AD8F94-6FEA-E848-83C9-AB45EFDCEA49}"/>
              </a:ext>
            </a:extLst>
          </p:cNvPr>
          <p:cNvGraphicFramePr>
            <a:graphicFrameLocks noGrp="1"/>
          </p:cNvGraphicFramePr>
          <p:nvPr/>
        </p:nvGraphicFramePr>
        <p:xfrm>
          <a:off x="6862763" y="4724400"/>
          <a:ext cx="1050925" cy="406400"/>
        </p:xfrm>
        <a:graphic>
          <a:graphicData uri="http://schemas.openxmlformats.org/drawingml/2006/table">
            <a:tbl>
              <a:tblPr/>
              <a:tblGrid>
                <a:gridCol w="8427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1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64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1, 6, </a:t>
                      </a: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</a:t>
                      </a:r>
                    </a:p>
                  </a:txBody>
                  <a:tcPr marL="91388" marR="9138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91388" marR="9138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61803" name="Line 331">
            <a:extLst>
              <a:ext uri="{FF2B5EF4-FFF2-40B4-BE49-F238E27FC236}">
                <a16:creationId xmlns:a16="http://schemas.microsoft.com/office/drawing/2014/main" id="{34DFF4E6-76BB-1E46-AE74-40F06C92C8C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391400" y="3657600"/>
            <a:ext cx="3810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61804" name="Line 332">
            <a:extLst>
              <a:ext uri="{FF2B5EF4-FFF2-40B4-BE49-F238E27FC236}">
                <a16:creationId xmlns:a16="http://schemas.microsoft.com/office/drawing/2014/main" id="{7311E980-D489-0F44-8F2D-BEEDC2897A74}"/>
              </a:ext>
            </a:extLst>
          </p:cNvPr>
          <p:cNvSpPr>
            <a:spLocks noChangeShapeType="1"/>
          </p:cNvSpPr>
          <p:nvPr/>
        </p:nvSpPr>
        <p:spPr bwMode="auto">
          <a:xfrm>
            <a:off x="8153400" y="3657600"/>
            <a:ext cx="38100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61805" name="Group 333">
            <a:extLst>
              <a:ext uri="{FF2B5EF4-FFF2-40B4-BE49-F238E27FC236}">
                <a16:creationId xmlns:a16="http://schemas.microsoft.com/office/drawing/2014/main" id="{B1271640-7127-CD45-8E72-80117360EBC5}"/>
              </a:ext>
            </a:extLst>
          </p:cNvPr>
          <p:cNvGraphicFramePr>
            <a:graphicFrameLocks noGrp="1"/>
          </p:cNvGraphicFramePr>
          <p:nvPr/>
        </p:nvGraphicFramePr>
        <p:xfrm>
          <a:off x="8001000" y="4724400"/>
          <a:ext cx="1050925" cy="406400"/>
        </p:xfrm>
        <a:graphic>
          <a:graphicData uri="http://schemas.openxmlformats.org/drawingml/2006/table">
            <a:tbl>
              <a:tblPr/>
              <a:tblGrid>
                <a:gridCol w="842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1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64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1, 6, </a:t>
                      </a: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2</a:t>
                      </a:r>
                    </a:p>
                  </a:txBody>
                  <a:tcPr marL="91387" marR="9138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91387" marR="913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2">
            <a:extLst>
              <a:ext uri="{FF2B5EF4-FFF2-40B4-BE49-F238E27FC236}">
                <a16:creationId xmlns:a16="http://schemas.microsoft.com/office/drawing/2014/main" id="{F1A78B93-5098-B64F-AABA-59D7C5B26AA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The "8 Queens" problem</a:t>
            </a:r>
          </a:p>
        </p:txBody>
      </p:sp>
      <p:sp>
        <p:nvSpPr>
          <p:cNvPr id="10242" name="Rectangle 3">
            <a:extLst>
              <a:ext uri="{FF2B5EF4-FFF2-40B4-BE49-F238E27FC236}">
                <a16:creationId xmlns:a16="http://schemas.microsoft.com/office/drawing/2014/main" id="{0BF073BA-57C9-4F41-9EBD-D22F85EFB58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Consider the problem of trying to place 8 queens on a chess board such that no queen can attack another queen.</a:t>
            </a: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What are the "choices"?</a:t>
            </a: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How do we "make" or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"un-make" a choice?</a:t>
            </a: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How do we know when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to stop?</a:t>
            </a:r>
          </a:p>
        </p:txBody>
      </p:sp>
      <p:graphicFrame>
        <p:nvGraphicFramePr>
          <p:cNvPr id="334968" name="Group 120">
            <a:extLst>
              <a:ext uri="{FF2B5EF4-FFF2-40B4-BE49-F238E27FC236}">
                <a16:creationId xmlns:a16="http://schemas.microsoft.com/office/drawing/2014/main" id="{3CF525E0-0B71-AF45-992C-9A048CCE7FB6}"/>
              </a:ext>
            </a:extLst>
          </p:cNvPr>
          <p:cNvGraphicFramePr>
            <a:graphicFrameLocks noGrp="1"/>
          </p:cNvGraphicFramePr>
          <p:nvPr/>
        </p:nvGraphicFramePr>
        <p:xfrm>
          <a:off x="4267200" y="2209800"/>
          <a:ext cx="4724400" cy="4267200"/>
        </p:xfrm>
        <a:graphic>
          <a:graphicData uri="http://schemas.openxmlformats.org/drawingml/2006/table">
            <a:tbl>
              <a:tblPr/>
              <a:tblGrid>
                <a:gridCol w="5905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05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905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905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905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905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905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905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5334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Q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34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Q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34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Q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34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Q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34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Q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34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Q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334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Q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334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Q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pSp>
        <p:nvGrpSpPr>
          <p:cNvPr id="334977" name="Group 129">
            <a:extLst>
              <a:ext uri="{FF2B5EF4-FFF2-40B4-BE49-F238E27FC236}">
                <a16:creationId xmlns:a16="http://schemas.microsoft.com/office/drawing/2014/main" id="{F047B13B-956C-8840-925A-C3A6B9D5CA88}"/>
              </a:ext>
            </a:extLst>
          </p:cNvPr>
          <p:cNvGrpSpPr>
            <a:grpSpLocks/>
          </p:cNvGrpSpPr>
          <p:nvPr/>
        </p:nvGrpSpPr>
        <p:grpSpPr bwMode="auto">
          <a:xfrm>
            <a:off x="4495800" y="2432050"/>
            <a:ext cx="4419600" cy="3810000"/>
            <a:chOff x="2784" y="1632"/>
            <a:chExt cx="2784" cy="2400"/>
          </a:xfrm>
        </p:grpSpPr>
        <p:sp>
          <p:nvSpPr>
            <p:cNvPr id="334969" name="Line 121">
              <a:extLst>
                <a:ext uri="{FF2B5EF4-FFF2-40B4-BE49-F238E27FC236}">
                  <a16:creationId xmlns:a16="http://schemas.microsoft.com/office/drawing/2014/main" id="{DA8BCFD4-0E12-6048-A094-BF540CFAD14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552" y="1632"/>
              <a:ext cx="0" cy="91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/>
              <a:ext uri="{AF507438-7753-43e0-B8FC-AC1667EBCBE1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  <p:sp>
          <p:nvSpPr>
            <p:cNvPr id="334970" name="Line 122">
              <a:extLst>
                <a:ext uri="{FF2B5EF4-FFF2-40B4-BE49-F238E27FC236}">
                  <a16:creationId xmlns:a16="http://schemas.microsoft.com/office/drawing/2014/main" id="{667F7418-D543-C44D-9DD3-BD66744E429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52" y="2784"/>
              <a:ext cx="0" cy="124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/>
              <a:ext uri="{AF507438-7753-43e0-B8FC-AC1667EBCBE1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  <p:sp>
          <p:nvSpPr>
            <p:cNvPr id="334971" name="Line 123">
              <a:extLst>
                <a:ext uri="{FF2B5EF4-FFF2-40B4-BE49-F238E27FC236}">
                  <a16:creationId xmlns:a16="http://schemas.microsoft.com/office/drawing/2014/main" id="{E5F41541-8EC4-5140-BCB8-467F997D9D2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648" y="2688"/>
              <a:ext cx="1920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/>
              <a:ext uri="{AF507438-7753-43e0-B8FC-AC1667EBCBE1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  <p:sp>
          <p:nvSpPr>
            <p:cNvPr id="334972" name="Line 124">
              <a:extLst>
                <a:ext uri="{FF2B5EF4-FFF2-40B4-BE49-F238E27FC236}">
                  <a16:creationId xmlns:a16="http://schemas.microsoft.com/office/drawing/2014/main" id="{75A8341C-6FFE-B246-A51C-C433B642297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784" y="2688"/>
              <a:ext cx="720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/>
              <a:ext uri="{AF507438-7753-43e0-B8FC-AC1667EBCBE1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  <p:sp>
          <p:nvSpPr>
            <p:cNvPr id="334973" name="Line 125">
              <a:extLst>
                <a:ext uri="{FF2B5EF4-FFF2-40B4-BE49-F238E27FC236}">
                  <a16:creationId xmlns:a16="http://schemas.microsoft.com/office/drawing/2014/main" id="{E3B59DAC-CFA5-8A43-8135-F3BA059D955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784" y="1968"/>
              <a:ext cx="672" cy="57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/>
              <a:ext uri="{AF507438-7753-43e0-B8FC-AC1667EBCBE1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  <p:sp>
          <p:nvSpPr>
            <p:cNvPr id="334974" name="Line 126">
              <a:extLst>
                <a:ext uri="{FF2B5EF4-FFF2-40B4-BE49-F238E27FC236}">
                  <a16:creationId xmlns:a16="http://schemas.microsoft.com/office/drawing/2014/main" id="{C1EC4614-E8D9-174A-B258-5176E3B01D2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784" y="2784"/>
              <a:ext cx="672" cy="62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/>
              <a:ext uri="{AF507438-7753-43e0-B8FC-AC1667EBCBE1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  <p:sp>
          <p:nvSpPr>
            <p:cNvPr id="334975" name="Line 127">
              <a:extLst>
                <a:ext uri="{FF2B5EF4-FFF2-40B4-BE49-F238E27FC236}">
                  <a16:creationId xmlns:a16="http://schemas.microsoft.com/office/drawing/2014/main" id="{788E3327-3624-854C-98DF-710DCA8C95D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96" y="2784"/>
              <a:ext cx="1344" cy="124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/>
              <a:ext uri="{AF507438-7753-43e0-B8FC-AC1667EBCBE1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  <p:sp>
          <p:nvSpPr>
            <p:cNvPr id="334976" name="Line 128">
              <a:extLst>
                <a:ext uri="{FF2B5EF4-FFF2-40B4-BE49-F238E27FC236}">
                  <a16:creationId xmlns:a16="http://schemas.microsoft.com/office/drawing/2014/main" id="{F7A0422C-DBBA-4341-B289-B65B09E964C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696" y="1632"/>
              <a:ext cx="960" cy="91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/>
              <a:ext uri="{AF507438-7753-43e0-B8FC-AC1667EBCBE1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349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2">
            <a:extLst>
              <a:ext uri="{FF2B5EF4-FFF2-40B4-BE49-F238E27FC236}">
                <a16:creationId xmlns:a16="http://schemas.microsoft.com/office/drawing/2014/main" id="{ABC0D40A-7364-0040-BE3C-26AE560526B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Naive algorithm</a:t>
            </a:r>
          </a:p>
        </p:txBody>
      </p:sp>
      <p:sp>
        <p:nvSpPr>
          <p:cNvPr id="335875" name="Rectangle 3">
            <a:extLst>
              <a:ext uri="{FF2B5EF4-FFF2-40B4-BE49-F238E27FC236}">
                <a16:creationId xmlns:a16="http://schemas.microsoft.com/office/drawing/2014/main" id="{B113B5EF-2594-A741-B67B-570EB3D254A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for (each square on board):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Place a queen there.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Try to place the rest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of the queens.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Un-place the queen.</a:t>
            </a: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How large is the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solution space for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this algorithm?</a:t>
            </a:r>
          </a:p>
          <a:p>
            <a:pPr lvl="2" eaLnBrk="1" hangingPunct="1"/>
            <a:r>
              <a:rPr lang="en-US" altLang="en-US">
                <a:ea typeface="ＭＳ Ｐゴシック" panose="020B0600070205080204" pitchFamily="34" charset="-128"/>
              </a:rPr>
              <a:t>64 * 63 * 62 * ...</a:t>
            </a:r>
          </a:p>
        </p:txBody>
      </p:sp>
      <p:graphicFrame>
        <p:nvGraphicFramePr>
          <p:cNvPr id="336042" name="Group 170">
            <a:extLst>
              <a:ext uri="{FF2B5EF4-FFF2-40B4-BE49-F238E27FC236}">
                <a16:creationId xmlns:a16="http://schemas.microsoft.com/office/drawing/2014/main" id="{3AC9E420-9F9B-E94B-B3E6-474896D99C5B}"/>
              </a:ext>
            </a:extLst>
          </p:cNvPr>
          <p:cNvGraphicFramePr>
            <a:graphicFrameLocks noGrp="1"/>
          </p:cNvGraphicFramePr>
          <p:nvPr/>
        </p:nvGraphicFramePr>
        <p:xfrm>
          <a:off x="3676650" y="1676400"/>
          <a:ext cx="5314950" cy="4791078"/>
        </p:xfrm>
        <a:graphic>
          <a:graphicData uri="http://schemas.openxmlformats.org/drawingml/2006/table">
            <a:tbl>
              <a:tblPr/>
              <a:tblGrid>
                <a:gridCol w="5905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05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905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905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905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905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905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905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9055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5318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3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4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5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6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7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8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34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</a:t>
                      </a: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Q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...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...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...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...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...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...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...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18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2</a:t>
                      </a: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...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...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...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...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...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...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...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...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18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3</a:t>
                      </a: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...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34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4</a:t>
                      </a: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18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5</a:t>
                      </a: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318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6</a:t>
                      </a: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334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7</a:t>
                      </a: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318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8</a:t>
                      </a: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58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2">
            <a:extLst>
              <a:ext uri="{FF2B5EF4-FFF2-40B4-BE49-F238E27FC236}">
                <a16:creationId xmlns:a16="http://schemas.microsoft.com/office/drawing/2014/main" id="{B84D171D-50D0-774D-B4CB-A47420510D2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Better algorithm idea</a:t>
            </a:r>
          </a:p>
        </p:txBody>
      </p:sp>
      <p:sp>
        <p:nvSpPr>
          <p:cNvPr id="336899" name="Rectangle 3">
            <a:extLst>
              <a:ext uri="{FF2B5EF4-FFF2-40B4-BE49-F238E27FC236}">
                <a16:creationId xmlns:a16="http://schemas.microsoft.com/office/drawing/2014/main" id="{7010B137-87E9-7F4D-BB0E-39FD48BD3DB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Observation: In a working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solution, exactly 1 queen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must appear in each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row and in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each column.</a:t>
            </a: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Redefine a "choice"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to be valid placement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of a queen in a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particular column.</a:t>
            </a: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How large is the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solution space now?</a:t>
            </a:r>
          </a:p>
          <a:p>
            <a:pPr lvl="2" eaLnBrk="1" hangingPunct="1"/>
            <a:r>
              <a:rPr lang="en-US" altLang="en-US">
                <a:ea typeface="ＭＳ Ｐゴシック" panose="020B0600070205080204" pitchFamily="34" charset="-128"/>
              </a:rPr>
              <a:t>8 * 8 * 8 * ...</a:t>
            </a:r>
          </a:p>
        </p:txBody>
      </p:sp>
      <p:graphicFrame>
        <p:nvGraphicFramePr>
          <p:cNvPr id="337104" name="Group 208">
            <a:extLst>
              <a:ext uri="{FF2B5EF4-FFF2-40B4-BE49-F238E27FC236}">
                <a16:creationId xmlns:a16="http://schemas.microsoft.com/office/drawing/2014/main" id="{EB2106DC-3804-0E4B-80EF-4074FCDE1D62}"/>
              </a:ext>
            </a:extLst>
          </p:cNvPr>
          <p:cNvGraphicFramePr>
            <a:graphicFrameLocks noGrp="1"/>
          </p:cNvGraphicFramePr>
          <p:nvPr/>
        </p:nvGraphicFramePr>
        <p:xfrm>
          <a:off x="3676650" y="1676400"/>
          <a:ext cx="5314950" cy="4791078"/>
        </p:xfrm>
        <a:graphic>
          <a:graphicData uri="http://schemas.openxmlformats.org/drawingml/2006/table">
            <a:tbl>
              <a:tblPr/>
              <a:tblGrid>
                <a:gridCol w="5905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05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905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905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905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905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905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905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9055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5318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3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4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5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6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7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8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34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</a:t>
                      </a: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Q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...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...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18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2</a:t>
                      </a: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...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...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18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3</a:t>
                      </a: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Q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...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34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4</a:t>
                      </a: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...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18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5</a:t>
                      </a: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Q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318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6</a:t>
                      </a: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334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7</a:t>
                      </a: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318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8</a:t>
                      </a: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8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8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368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368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>
            <a:extLst>
              <a:ext uri="{FF2B5EF4-FFF2-40B4-BE49-F238E27FC236}">
                <a16:creationId xmlns:a16="http://schemas.microsoft.com/office/drawing/2014/main" id="{A8F2E4F5-1A83-EA41-8CE2-F4BEDB75D90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Recall: Backtracking</a:t>
            </a:r>
          </a:p>
        </p:txBody>
      </p:sp>
      <p:sp>
        <p:nvSpPr>
          <p:cNvPr id="17410" name="Rectangle 3">
            <a:extLst>
              <a:ext uri="{FF2B5EF4-FFF2-40B4-BE49-F238E27FC236}">
                <a16:creationId xmlns:a16="http://schemas.microsoft.com/office/drawing/2014/main" id="{7D911EE3-3136-E24E-B514-02B6FDD9012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en-US" i="1" dirty="0"/>
              <a:t>A general pseudo-code algorithm for backtracking problems:</a:t>
            </a:r>
          </a:p>
          <a:p>
            <a:pPr eaLnBrk="1" hangingPunct="1">
              <a:buFontTx/>
              <a:buNone/>
              <a:defRPr/>
            </a:pPr>
            <a:endParaRPr lang="en-US" sz="1600" i="1" dirty="0"/>
          </a:p>
          <a:p>
            <a:pPr eaLnBrk="1" hangingPunct="1">
              <a:buFontTx/>
              <a:buNone/>
              <a:defRPr/>
            </a:pPr>
            <a:r>
              <a:rPr lang="en-US" dirty="0"/>
              <a:t>Explore(</a:t>
            </a:r>
            <a:r>
              <a:rPr lang="en-US" b="1" dirty="0"/>
              <a:t>choices</a:t>
            </a:r>
            <a:r>
              <a:rPr lang="en-US" dirty="0"/>
              <a:t>):</a:t>
            </a:r>
          </a:p>
          <a:p>
            <a:pPr lvl="1" eaLnBrk="1" hangingPunct="1">
              <a:buFont typeface="Wingdings 2" charset="0"/>
              <a:buChar char=""/>
              <a:defRPr/>
            </a:pPr>
            <a:r>
              <a:rPr lang="en-US" dirty="0">
                <a:ea typeface="ＭＳ Ｐゴシック" charset="0"/>
              </a:rPr>
              <a:t>if there are no more </a:t>
            </a:r>
            <a:r>
              <a:rPr lang="en-US" b="1" dirty="0">
                <a:ea typeface="ＭＳ Ｐゴシック" charset="0"/>
              </a:rPr>
              <a:t>choices</a:t>
            </a:r>
            <a:r>
              <a:rPr lang="en-US" dirty="0">
                <a:ea typeface="ＭＳ Ｐゴシック" charset="0"/>
              </a:rPr>
              <a:t> to make:  stop.</a:t>
            </a:r>
          </a:p>
          <a:p>
            <a:pPr lvl="1" eaLnBrk="1" hangingPunct="1">
              <a:buFont typeface="Wingdings 2" charset="0"/>
              <a:buChar char=""/>
              <a:defRPr/>
            </a:pPr>
            <a:endParaRPr lang="en-US" sz="800" dirty="0">
              <a:ea typeface="ＭＳ Ｐゴシック" charset="0"/>
            </a:endParaRPr>
          </a:p>
          <a:p>
            <a:pPr lvl="1" eaLnBrk="1" hangingPunct="1">
              <a:buFont typeface="Wingdings 2" charset="0"/>
              <a:buChar char=""/>
              <a:defRPr/>
            </a:pPr>
            <a:r>
              <a:rPr lang="en-US" dirty="0">
                <a:ea typeface="ＭＳ Ｐゴシック" charset="0"/>
              </a:rPr>
              <a:t>else, for each available choice </a:t>
            </a:r>
            <a:r>
              <a:rPr lang="en-US" b="1" dirty="0">
                <a:ea typeface="ＭＳ Ｐゴシック" charset="0"/>
              </a:rPr>
              <a:t>C</a:t>
            </a:r>
            <a:r>
              <a:rPr lang="en-US" dirty="0">
                <a:ea typeface="ＭＳ Ｐゴシック" charset="0"/>
              </a:rPr>
              <a:t>:</a:t>
            </a:r>
          </a:p>
          <a:p>
            <a:pPr lvl="2" eaLnBrk="1" hangingPunct="1">
              <a:buFont typeface="Wingdings 2" charset="0"/>
              <a:buChar char=""/>
              <a:defRPr/>
            </a:pPr>
            <a:r>
              <a:rPr lang="en-US" dirty="0">
                <a:solidFill>
                  <a:schemeClr val="accent2"/>
                </a:solidFill>
                <a:ea typeface="ＭＳ Ｐゴシック" charset="0"/>
              </a:rPr>
              <a:t>Choose</a:t>
            </a:r>
            <a:r>
              <a:rPr lang="en-US" dirty="0">
                <a:ea typeface="ＭＳ Ｐゴシック" charset="0"/>
              </a:rPr>
              <a:t> </a:t>
            </a:r>
            <a:r>
              <a:rPr lang="en-US" b="1" dirty="0">
                <a:ea typeface="ＭＳ Ｐゴシック" charset="0"/>
              </a:rPr>
              <a:t>C</a:t>
            </a:r>
            <a:r>
              <a:rPr lang="en-US" dirty="0">
                <a:ea typeface="ＭＳ Ｐゴシック" charset="0"/>
              </a:rPr>
              <a:t>.</a:t>
            </a:r>
          </a:p>
          <a:p>
            <a:pPr lvl="2" eaLnBrk="1" hangingPunct="1">
              <a:buFont typeface="Wingdings 2" charset="0"/>
              <a:buChar char=""/>
              <a:defRPr/>
            </a:pPr>
            <a:r>
              <a:rPr lang="en-US" dirty="0">
                <a:solidFill>
                  <a:schemeClr val="accent2"/>
                </a:solidFill>
                <a:ea typeface="ＭＳ Ｐゴシック" charset="0"/>
              </a:rPr>
              <a:t>Explore</a:t>
            </a:r>
            <a:r>
              <a:rPr lang="en-US" dirty="0">
                <a:ea typeface="ＭＳ Ｐゴシック" charset="0"/>
              </a:rPr>
              <a:t> the remaining </a:t>
            </a:r>
            <a:r>
              <a:rPr lang="en-US" b="1" dirty="0">
                <a:ea typeface="ＭＳ Ｐゴシック" charset="0"/>
              </a:rPr>
              <a:t>choices</a:t>
            </a:r>
            <a:r>
              <a:rPr lang="en-US" dirty="0">
                <a:ea typeface="ＭＳ Ｐゴシック" charset="0"/>
              </a:rPr>
              <a:t>.</a:t>
            </a:r>
          </a:p>
          <a:p>
            <a:pPr lvl="2" eaLnBrk="1" hangingPunct="1">
              <a:buFont typeface="Wingdings 2" charset="0"/>
              <a:buChar char=""/>
              <a:defRPr/>
            </a:pPr>
            <a:r>
              <a:rPr lang="en-US" dirty="0">
                <a:solidFill>
                  <a:schemeClr val="accent2"/>
                </a:solidFill>
                <a:ea typeface="ＭＳ Ｐゴシック" charset="0"/>
              </a:rPr>
              <a:t>Un-choose</a:t>
            </a:r>
            <a:r>
              <a:rPr lang="en-US" dirty="0">
                <a:ea typeface="ＭＳ Ｐゴシック" charset="0"/>
              </a:rPr>
              <a:t> </a:t>
            </a:r>
            <a:r>
              <a:rPr lang="en-US" b="1" dirty="0">
                <a:ea typeface="ＭＳ Ｐゴシック" charset="0"/>
              </a:rPr>
              <a:t>C</a:t>
            </a:r>
            <a:r>
              <a:rPr lang="en-US" dirty="0">
                <a:ea typeface="ＭＳ Ｐゴシック" charset="0"/>
              </a:rPr>
              <a:t>, if necessary.  </a:t>
            </a:r>
            <a:r>
              <a:rPr lang="en-US" dirty="0">
                <a:solidFill>
                  <a:schemeClr val="bg2"/>
                </a:solidFill>
                <a:ea typeface="ＭＳ Ｐゴシック" charset="0"/>
              </a:rPr>
              <a:t>(backtrack!)</a:t>
            </a:r>
          </a:p>
          <a:p>
            <a:pPr lvl="2" eaLnBrk="1" hangingPunct="1">
              <a:buFont typeface="Wingdings 2" charset="0"/>
              <a:buChar char=""/>
              <a:defRPr/>
            </a:pPr>
            <a:endParaRPr lang="en-US" dirty="0">
              <a:solidFill>
                <a:schemeClr val="bg2"/>
              </a:solidFill>
              <a:ea typeface="ＭＳ Ｐゴシック" charset="0"/>
            </a:endParaRPr>
          </a:p>
          <a:p>
            <a:pPr marL="393700" lvl="1" indent="0" eaLnBrk="1" hangingPunct="1">
              <a:buFont typeface="Wingdings 2" charset="0"/>
              <a:buNone/>
              <a:defRPr/>
            </a:pPr>
            <a:endParaRPr lang="en-US" dirty="0">
              <a:ea typeface="ＭＳ Ｐゴシック" charset="0"/>
            </a:endParaRPr>
          </a:p>
        </p:txBody>
      </p:sp>
    </p:spTree>
  </p:cSld>
  <p:clrMapOvr>
    <a:masterClrMapping/>
  </p:clrMapOvr>
  <p:transition spd="slow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se143-13wi">
  <a:themeElements>
    <a:clrScheme name="Custom 1">
      <a:dk1>
        <a:sysClr val="windowText" lastClr="000000"/>
      </a:dk1>
      <a:lt1>
        <a:sysClr val="window" lastClr="FFFFFF"/>
      </a:lt1>
      <a:dk2>
        <a:srgbClr val="242852"/>
      </a:dk2>
      <a:lt2>
        <a:srgbClr val="6C7E9C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cse143-13wi.thmx</Template>
  <TotalTime>4162</TotalTime>
  <Words>880</Words>
  <Application>Microsoft Office PowerPoint</Application>
  <PresentationFormat>On-screen Show (4:3)</PresentationFormat>
  <Paragraphs>244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Calibri</vt:lpstr>
      <vt:lpstr>Courier New</vt:lpstr>
      <vt:lpstr>Tahoma</vt:lpstr>
      <vt:lpstr>Verdana</vt:lpstr>
      <vt:lpstr>Wingdings</vt:lpstr>
      <vt:lpstr>Wingdings 2</vt:lpstr>
      <vt:lpstr>cse143-13wi</vt:lpstr>
      <vt:lpstr>PowerPoint Presentation</vt:lpstr>
      <vt:lpstr>Exercise: Dice roll sum</vt:lpstr>
      <vt:lpstr>Consider all paths?</vt:lpstr>
      <vt:lpstr>Optimizations</vt:lpstr>
      <vt:lpstr>New decision tree</vt:lpstr>
      <vt:lpstr>The "8 Queens" problem</vt:lpstr>
      <vt:lpstr>Naive algorithm</vt:lpstr>
      <vt:lpstr>Better algorithm idea</vt:lpstr>
      <vt:lpstr>Recall: Backtracking</vt:lpstr>
      <vt:lpstr>Exercise</vt:lpstr>
    </vt:vector>
  </TitlesOfParts>
  <Company>University of Washington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Helene Martin</dc:creator>
  <cp:lastModifiedBy>Brett Wortzman</cp:lastModifiedBy>
  <cp:revision>24</cp:revision>
  <dcterms:created xsi:type="dcterms:W3CDTF">2013-02-22T17:19:54Z</dcterms:created>
  <dcterms:modified xsi:type="dcterms:W3CDTF">2021-02-11T06:32:04Z</dcterms:modified>
</cp:coreProperties>
</file>