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93" r:id="rId2"/>
    <p:sldId id="296" r:id="rId3"/>
    <p:sldId id="297" r:id="rId4"/>
    <p:sldId id="298" r:id="rId5"/>
    <p:sldId id="299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  <p:embeddedFont>
      <p:font typeface="Wingdings 2" panose="05020102010507070707" pitchFamily="18" charset="2"/>
      <p:regular r:id="rId25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01D00A-BE06-4A51-8214-C59C0D8C4FDC}" v="6" dt="2021-02-06T20:31:29.4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41"/>
    <p:restoredTop sz="94761"/>
  </p:normalViewPr>
  <p:slideViewPr>
    <p:cSldViewPr snapToGrid="0" snapToObjects="1">
      <p:cViewPr varScale="1">
        <p:scale>
          <a:sx n="104" d="100"/>
          <a:sy n="104" d="100"/>
        </p:scale>
        <p:origin x="153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tt Wortzman" userId="f28ab72c354ddfd1" providerId="LiveId" clId="{1901D00A-BE06-4A51-8214-C59C0D8C4FDC}"/>
    <pc:docChg chg="undo custSel modSld">
      <pc:chgData name="Brett Wortzman" userId="f28ab72c354ddfd1" providerId="LiveId" clId="{1901D00A-BE06-4A51-8214-C59C0D8C4FDC}" dt="2021-02-06T20:32:00.686" v="84"/>
      <pc:docMkLst>
        <pc:docMk/>
      </pc:docMkLst>
      <pc:sldChg chg="mod modShow">
        <pc:chgData name="Brett Wortzman" userId="f28ab72c354ddfd1" providerId="LiveId" clId="{1901D00A-BE06-4A51-8214-C59C0D8C4FDC}" dt="2021-02-06T20:30:01.126" v="37" actId="729"/>
        <pc:sldMkLst>
          <pc:docMk/>
          <pc:sldMk cId="0" sldId="285"/>
        </pc:sldMkLst>
      </pc:sldChg>
      <pc:sldChg chg="mod modShow">
        <pc:chgData name="Brett Wortzman" userId="f28ab72c354ddfd1" providerId="LiveId" clId="{1901D00A-BE06-4A51-8214-C59C0D8C4FDC}" dt="2021-02-06T20:30:01.126" v="37" actId="729"/>
        <pc:sldMkLst>
          <pc:docMk/>
          <pc:sldMk cId="0" sldId="286"/>
        </pc:sldMkLst>
      </pc:sldChg>
      <pc:sldChg chg="mod modShow">
        <pc:chgData name="Brett Wortzman" userId="f28ab72c354ddfd1" providerId="LiveId" clId="{1901D00A-BE06-4A51-8214-C59C0D8C4FDC}" dt="2021-02-06T20:30:01.126" v="37" actId="729"/>
        <pc:sldMkLst>
          <pc:docMk/>
          <pc:sldMk cId="0" sldId="287"/>
        </pc:sldMkLst>
      </pc:sldChg>
      <pc:sldChg chg="mod modShow">
        <pc:chgData name="Brett Wortzman" userId="f28ab72c354ddfd1" providerId="LiveId" clId="{1901D00A-BE06-4A51-8214-C59C0D8C4FDC}" dt="2021-02-06T20:30:01.126" v="37" actId="729"/>
        <pc:sldMkLst>
          <pc:docMk/>
          <pc:sldMk cId="0" sldId="288"/>
        </pc:sldMkLst>
      </pc:sldChg>
      <pc:sldChg chg="mod modShow">
        <pc:chgData name="Brett Wortzman" userId="f28ab72c354ddfd1" providerId="LiveId" clId="{1901D00A-BE06-4A51-8214-C59C0D8C4FDC}" dt="2021-02-06T20:30:01.126" v="37" actId="729"/>
        <pc:sldMkLst>
          <pc:docMk/>
          <pc:sldMk cId="0" sldId="289"/>
        </pc:sldMkLst>
      </pc:sldChg>
      <pc:sldChg chg="mod modShow">
        <pc:chgData name="Brett Wortzman" userId="f28ab72c354ddfd1" providerId="LiveId" clId="{1901D00A-BE06-4A51-8214-C59C0D8C4FDC}" dt="2021-02-06T20:30:01.126" v="37" actId="729"/>
        <pc:sldMkLst>
          <pc:docMk/>
          <pc:sldMk cId="0" sldId="290"/>
        </pc:sldMkLst>
      </pc:sldChg>
      <pc:sldChg chg="addSp delSp modSp mod modShow">
        <pc:chgData name="Brett Wortzman" userId="f28ab72c354ddfd1" providerId="LiveId" clId="{1901D00A-BE06-4A51-8214-C59C0D8C4FDC}" dt="2021-02-06T20:32:00.686" v="84"/>
        <pc:sldMkLst>
          <pc:docMk/>
          <pc:sldMk cId="0" sldId="291"/>
        </pc:sldMkLst>
        <pc:spChg chg="add del">
          <ac:chgData name="Brett Wortzman" userId="f28ab72c354ddfd1" providerId="LiveId" clId="{1901D00A-BE06-4A51-8214-C59C0D8C4FDC}" dt="2021-02-06T20:30:45.992" v="46"/>
          <ac:spMkLst>
            <pc:docMk/>
            <pc:sldMk cId="0" sldId="291"/>
            <ac:spMk id="2" creationId="{9AC1A397-E175-4DB9-8920-57B94F2C74EF}"/>
          </ac:spMkLst>
        </pc:spChg>
        <pc:spChg chg="add del">
          <ac:chgData name="Brett Wortzman" userId="f28ab72c354ddfd1" providerId="LiveId" clId="{1901D00A-BE06-4A51-8214-C59C0D8C4FDC}" dt="2021-02-06T20:31:05.395" v="48"/>
          <ac:spMkLst>
            <pc:docMk/>
            <pc:sldMk cId="0" sldId="291"/>
            <ac:spMk id="3" creationId="{CCC794B3-8212-44A4-8BC8-7DDD50A4559B}"/>
          </ac:spMkLst>
        </pc:spChg>
        <pc:spChg chg="add del mod">
          <ac:chgData name="Brett Wortzman" userId="f28ab72c354ddfd1" providerId="LiveId" clId="{1901D00A-BE06-4A51-8214-C59C0D8C4FDC}" dt="2021-02-06T20:31:30.822" v="57"/>
          <ac:spMkLst>
            <pc:docMk/>
            <pc:sldMk cId="0" sldId="291"/>
            <ac:spMk id="4" creationId="{AF433A49-ACC0-4DDA-A447-EADABDFBC4AA}"/>
          </ac:spMkLst>
        </pc:spChg>
        <pc:spChg chg="add del mod">
          <ac:chgData name="Brett Wortzman" userId="f28ab72c354ddfd1" providerId="LiveId" clId="{1901D00A-BE06-4A51-8214-C59C0D8C4FDC}" dt="2021-02-06T20:32:00.686" v="84"/>
          <ac:spMkLst>
            <pc:docMk/>
            <pc:sldMk cId="0" sldId="291"/>
            <ac:spMk id="5" creationId="{93F2999E-333B-4CF9-8EE2-DEA4B7FF7EE3}"/>
          </ac:spMkLst>
        </pc:spChg>
        <pc:spChg chg="mod">
          <ac:chgData name="Brett Wortzman" userId="f28ab72c354ddfd1" providerId="LiveId" clId="{1901D00A-BE06-4A51-8214-C59C0D8C4FDC}" dt="2021-02-06T20:31:57.215" v="82" actId="20577"/>
          <ac:spMkLst>
            <pc:docMk/>
            <pc:sldMk cId="0" sldId="291"/>
            <ac:spMk id="27650" creationId="{A3CB83FA-CCF1-E84A-A69E-96C1D8D87CDD}"/>
          </ac:spMkLst>
        </pc:spChg>
      </pc:sldChg>
      <pc:sldChg chg="mod modShow">
        <pc:chgData name="Brett Wortzman" userId="f28ab72c354ddfd1" providerId="LiveId" clId="{1901D00A-BE06-4A51-8214-C59C0D8C4FDC}" dt="2021-02-06T20:30:01.126" v="37" actId="729"/>
        <pc:sldMkLst>
          <pc:docMk/>
          <pc:sldMk cId="0" sldId="292"/>
        </pc:sldMkLst>
      </pc:sldChg>
      <pc:sldChg chg="modSp mod modShow">
        <pc:chgData name="Brett Wortzman" userId="f28ab72c354ddfd1" providerId="LiveId" clId="{1901D00A-BE06-4A51-8214-C59C0D8C4FDC}" dt="2021-02-06T20:30:01.126" v="37" actId="729"/>
        <pc:sldMkLst>
          <pc:docMk/>
          <pc:sldMk cId="0" sldId="293"/>
        </pc:sldMkLst>
        <pc:spChg chg="mod">
          <ac:chgData name="Brett Wortzman" userId="f28ab72c354ddfd1" providerId="LiveId" clId="{1901D00A-BE06-4A51-8214-C59C0D8C4FDC}" dt="2021-02-06T20:29:54.193" v="35" actId="20577"/>
          <ac:spMkLst>
            <pc:docMk/>
            <pc:sldMk cId="0" sldId="293"/>
            <ac:spMk id="4098" creationId="{DA510A2B-800F-8B45-8C62-3DB0750998D6}"/>
          </ac:spMkLst>
        </pc:spChg>
      </pc:sldChg>
      <pc:sldChg chg="mod modShow">
        <pc:chgData name="Brett Wortzman" userId="f28ab72c354ddfd1" providerId="LiveId" clId="{1901D00A-BE06-4A51-8214-C59C0D8C4FDC}" dt="2021-02-06T20:30:01.126" v="37" actId="729"/>
        <pc:sldMkLst>
          <pc:docMk/>
          <pc:sldMk cId="1799812097" sldId="296"/>
        </pc:sldMkLst>
      </pc:sldChg>
      <pc:sldChg chg="mod modShow">
        <pc:chgData name="Brett Wortzman" userId="f28ab72c354ddfd1" providerId="LiveId" clId="{1901D00A-BE06-4A51-8214-C59C0D8C4FDC}" dt="2021-02-06T20:30:01.126" v="37" actId="729"/>
        <pc:sldMkLst>
          <pc:docMk/>
          <pc:sldMk cId="3015772501" sldId="297"/>
        </pc:sldMkLst>
      </pc:sldChg>
      <pc:sldChg chg="mod modShow">
        <pc:chgData name="Brett Wortzman" userId="f28ab72c354ddfd1" providerId="LiveId" clId="{1901D00A-BE06-4A51-8214-C59C0D8C4FDC}" dt="2021-02-06T20:30:01.126" v="37" actId="729"/>
        <pc:sldMkLst>
          <pc:docMk/>
          <pc:sldMk cId="3972300156" sldId="298"/>
        </pc:sldMkLst>
      </pc:sldChg>
      <pc:sldChg chg="mod modShow">
        <pc:chgData name="Brett Wortzman" userId="f28ab72c354ddfd1" providerId="LiveId" clId="{1901D00A-BE06-4A51-8214-C59C0D8C4FDC}" dt="2021-02-06T20:30:01.126" v="37" actId="729"/>
        <pc:sldMkLst>
          <pc:docMk/>
          <pc:sldMk cId="3997559268" sldId="29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2D18A62-20C3-7140-95D3-F3EB306DDB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E18CC6-4EE0-2544-9F1C-D7E171355B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E7E48F7E-F419-294C-A886-B1FEF00EAE0E}" type="datetimeFigureOut">
              <a:rPr lang="en-US"/>
              <a:pPr>
                <a:defRPr/>
              </a:pPr>
              <a:t>2/6/2021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3A592-6702-814E-B13B-490C8883B9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4E4B3-544B-E742-9347-3D381BD7F1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7A57C204-5F9B-FB4E-A3B5-38DE44295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E2229C-C905-2344-8311-B5859F48BD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D55657-ACA5-434D-A20A-D2087F0B258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03AC2C35-9D1C-7348-9E7C-34C3A100463A}" type="datetimeFigureOut">
              <a:rPr lang="en-US" altLang="en-US"/>
              <a:pPr>
                <a:defRPr/>
              </a:pPr>
              <a:t>2/6/2021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25370CA-452F-C64C-B3E2-024CF24577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E92D1D4-51AC-004A-8DCA-3D0E45ACE2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15988-622B-4F46-8F4A-6435A61597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DDD09-6233-3948-A4D5-13BA28C7AF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0B71B830-564B-9E4E-B88C-A114978D40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71B830-564B-9E4E-B88C-A114978D400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558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:a16="http://schemas.microsoft.com/office/drawing/2014/main" id="{CFD3FF9C-9EAC-8D4E-8D7C-054A964570F7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5925F4C-785A-E646-AC10-82ADF7FE5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5C62C51-0D89-1741-8789-755C4CFE8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4BFDAC05-A6B3-C642-8253-FA198AA4D4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9A1316A7-8324-0044-8BF3-132DE0FDCED6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0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3F936A3E-3B0C-384A-8C77-E12F21EF86E2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000"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830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762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59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233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0742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69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4F662523-B5BC-AA49-968E-F7496E9031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AFA02CDD-A913-CC42-85FF-A2BBB1AA53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24">
            <a:extLst>
              <a:ext uri="{FF2B5EF4-FFF2-40B4-BE49-F238E27FC236}">
                <a16:creationId xmlns:a16="http://schemas.microsoft.com/office/drawing/2014/main" id="{243562F5-8007-3244-A92A-257AA9152DDD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72DCBCE-A299-FD49-ACF4-5D8881FAF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A7BB123-476F-0146-BE26-A63F9AEDB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032" name="Group 1">
              <a:extLst>
                <a:ext uri="{FF2B5EF4-FFF2-40B4-BE49-F238E27FC236}">
                  <a16:creationId xmlns:a16="http://schemas.microsoft.com/office/drawing/2014/main" id="{286173F4-A3AF-764B-8463-3AB3DE94A6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A032F9CB-093B-FC4A-895A-C006B651787B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0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D120C12A-F125-9445-874C-98CA96166EFD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000"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4E8B0-2250-CF41-A6F3-3BAC74D04BBA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buFont typeface="Wingdings" charset="2"/>
              <a:buNone/>
              <a:defRPr/>
            </a:pPr>
            <a:fld id="{CB5914E1-F7B2-E448-ACD3-D9248920A1EC}" type="slidenum">
              <a:rPr lang="en-US" altLang="en-US" sz="1200" smtClean="0">
                <a:solidFill>
                  <a:srgbClr val="424242"/>
                </a:solidFill>
              </a:rPr>
              <a:pPr algn="r" eaLnBrk="1" hangingPunct="1">
                <a:buFont typeface="Wingdings" charset="2"/>
                <a:buNone/>
                <a:defRPr/>
              </a:pPr>
              <a:t>‹#›</a:t>
            </a:fld>
            <a:endParaRPr lang="en-US" altLang="en-US" sz="120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2" charset="2"/>
        <a:buChar char="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>
            <a:extLst>
              <a:ext uri="{FF2B5EF4-FFF2-40B4-BE49-F238E27FC236}">
                <a16:creationId xmlns:a16="http://schemas.microsoft.com/office/drawing/2014/main" id="{67F0A7B4-20A5-F549-90D3-B1B9D0F9DA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Building Java Programs	</a:t>
            </a:r>
          </a:p>
        </p:txBody>
      </p:sp>
      <p:sp>
        <p:nvSpPr>
          <p:cNvPr id="4098" name="Subtitle 2">
            <a:extLst>
              <a:ext uri="{FF2B5EF4-FFF2-40B4-BE49-F238E27FC236}">
                <a16:creationId xmlns:a16="http://schemas.microsoft.com/office/drawing/2014/main" id="{DA510A2B-800F-8B45-8C62-3DB0750998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Chapter 12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Grammars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82AA9AB4-B6FB-D349-BC2C-C2567E199E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BNF grammar version 3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7CA4D001-AE76-4C42-81AD-DC294E81FF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&lt;s&gt;::=&lt;np&gt; &lt;v&gt;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&lt;np&gt;::=&lt;pn&gt; | &lt;dp&gt;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&lt;adj&gt;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&lt;n&gt;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&lt;pn&gt;::=Marty | Victoria | Stuart | Jessica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&lt;dp&gt;::=a | the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&lt;adj&gt;::=silly | invisible | loud | romantic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&lt;n&gt;::=ball | hamster | carrot | computer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&lt;v&gt;::=cried | slept | belched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sentences that could be generated from this grammar:</a:t>
            </a:r>
          </a:p>
          <a:p>
            <a:pPr lvl="1" eaLnBrk="1" hangingPunct="1"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the invisible carrot cried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Jessica belched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 computer slept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 romantic ball belched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33614E6E-3C7F-5740-B35B-F85CB898D5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Grammars and recursion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02243DC3-2E1D-7B44-A091-36DF29EE98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&lt;s&gt;::=&lt;np&gt; &lt;v&gt;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&lt;np&gt;::=&lt;pn&gt; | &lt;dp&gt; &lt;adj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p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&gt; &lt;n&gt;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&lt;pn&gt;::=Marty | Victoria | Stuart | Jessica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&lt;dp&gt;::=a | the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&lt;adjp&gt;::=&lt;adj&gt; 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&lt;adjp&gt;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| &lt;adj&gt;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&lt;adj&gt;::=silly | invisible | loud | romantic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&lt;n&gt;::=ball | hamster | carrot | computer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&lt;v&gt;::=cried | slept | belched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Grammar rules can be defined </a:t>
            </a:r>
            <a:r>
              <a:rPr lang="en-US" altLang="en-US" i="1">
                <a:ea typeface="ＭＳ Ｐゴシック" panose="020B0600070205080204" pitchFamily="34" charset="-128"/>
              </a:rPr>
              <a:t>recursively</a:t>
            </a:r>
            <a:r>
              <a:rPr lang="en-US" altLang="en-US">
                <a:ea typeface="ＭＳ Ｐゴシック" panose="020B0600070205080204" pitchFamily="34" charset="-128"/>
              </a:rPr>
              <a:t>, so that the expansion of a symbol can contain that same symbol.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There must also be expressions that expand the symbol into something non-recursive, so that the recursion eventually ends.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5548F1C9-A278-E041-A1AD-1ECF4431E0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Grammar, final version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A3CB83FA-CCF1-E84A-A69E-96C1D8D87C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&lt;s&gt;::=&lt;np&gt; &lt;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vp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&gt;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&lt;np&gt;::=&lt;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dp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&gt; &lt;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adjp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&gt; &lt;n&gt;|&lt;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pn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&gt;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dp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&gt;::=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the|a</a:t>
            </a: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adjp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&gt;::=&lt;adj&gt;|&lt;adj&gt; &lt;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adjp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&gt;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&lt;adj&gt;::=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big|green|wonderful|faulty|subliminal</a:t>
            </a: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&lt;n&gt;::=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dog|cat|man|university|father|mother|child</a:t>
            </a: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pn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&gt;::=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Hadi|Jazmin|Ali|Spot|Fred|Elmo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vp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&gt;::=&lt;tv&gt; &lt;np&gt;|&lt;iv&gt;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&lt;tv&gt;::=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taught|honored|found|helped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&lt;iv&gt;::=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died|collapsed|laughed|wept</a:t>
            </a: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Could this grammar generate the following sentences?</a:t>
            </a:r>
          </a:p>
          <a:p>
            <a:pPr lvl="1" eaLnBrk="1" hangingPunct="1"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Fred honored the green wonderful child</a:t>
            </a:r>
          </a:p>
          <a:p>
            <a:pPr lvl="1" eaLnBrk="1" hangingPunct="1"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big Spot wept the green man green</a:t>
            </a:r>
          </a:p>
          <a:p>
            <a:pPr lvl="1" eaLnBrk="1" hangingPunct="1">
              <a:buFontTx/>
              <a:buNone/>
            </a:pPr>
            <a:endParaRPr lang="en-US" altLang="en-US" sz="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Generate a random sentence using this grammar.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B9C58E21-D905-E64B-B134-87F5D0093A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Sentence generation</a:t>
            </a:r>
          </a:p>
        </p:txBody>
      </p:sp>
      <p:grpSp>
        <p:nvGrpSpPr>
          <p:cNvPr id="28674" name="Group 4">
            <a:extLst>
              <a:ext uri="{FF2B5EF4-FFF2-40B4-BE49-F238E27FC236}">
                <a16:creationId xmlns:a16="http://schemas.microsoft.com/office/drawing/2014/main" id="{8B4A2AEF-B9A9-A14C-8891-F849878C09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8600" y="1295400"/>
            <a:ext cx="8686800" cy="4827588"/>
            <a:chOff x="835" y="6075"/>
            <a:chExt cx="8345" cy="4637"/>
          </a:xfrm>
        </p:grpSpPr>
        <p:sp>
          <p:nvSpPr>
            <p:cNvPr id="28675" name="AutoShape 5">
              <a:extLst>
                <a:ext uri="{FF2B5EF4-FFF2-40B4-BE49-F238E27FC236}">
                  <a16:creationId xmlns:a16="http://schemas.microsoft.com/office/drawing/2014/main" id="{B3EE83E1-E907-4548-9A12-616063608CC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35" y="6075"/>
              <a:ext cx="8345" cy="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8676" name="Text Box 6">
              <a:extLst>
                <a:ext uri="{FF2B5EF4-FFF2-40B4-BE49-F238E27FC236}">
                  <a16:creationId xmlns:a16="http://schemas.microsoft.com/office/drawing/2014/main" id="{D80706A1-7285-1049-8CD2-1A2662E72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" y="6075"/>
              <a:ext cx="720" cy="4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urier New" panose="02070309020205020404" pitchFamily="49" charset="0"/>
                </a:rPr>
                <a:t>&lt;s&gt;</a:t>
              </a:r>
              <a:endParaRPr lang="en-US" altLang="en-US" sz="1800"/>
            </a:p>
          </p:txBody>
        </p:sp>
        <p:sp>
          <p:nvSpPr>
            <p:cNvPr id="28677" name="Text Box 7">
              <a:extLst>
                <a:ext uri="{FF2B5EF4-FFF2-40B4-BE49-F238E27FC236}">
                  <a16:creationId xmlns:a16="http://schemas.microsoft.com/office/drawing/2014/main" id="{CB2342CF-4CDA-8C47-936B-19CE73FD65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5" y="6795"/>
              <a:ext cx="900" cy="4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Courier New" panose="02070309020205020404" pitchFamily="49" charset="0"/>
                </a:rPr>
                <a:t>&lt;n&gt;</a:t>
              </a:r>
              <a:endParaRPr lang="en-US" altLang="en-US" sz="1800" dirty="0"/>
            </a:p>
          </p:txBody>
        </p:sp>
        <p:sp>
          <p:nvSpPr>
            <p:cNvPr id="28678" name="Text Box 8">
              <a:extLst>
                <a:ext uri="{FF2B5EF4-FFF2-40B4-BE49-F238E27FC236}">
                  <a16:creationId xmlns:a16="http://schemas.microsoft.com/office/drawing/2014/main" id="{07CC8763-2550-3449-9B84-05E57FC925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5" y="6795"/>
              <a:ext cx="900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Courier New" panose="02070309020205020404" pitchFamily="49" charset="0"/>
                </a:rPr>
                <a:t>&lt;</a:t>
              </a:r>
              <a:r>
                <a:rPr lang="en-US" altLang="en-US" sz="1800" dirty="0" err="1">
                  <a:latin typeface="Courier New" panose="02070309020205020404" pitchFamily="49" charset="0"/>
                </a:rPr>
                <a:t>vp</a:t>
              </a:r>
              <a:r>
                <a:rPr lang="en-US" altLang="en-US" sz="1800" dirty="0">
                  <a:latin typeface="Courier New" panose="02070309020205020404" pitchFamily="49" charset="0"/>
                </a:rPr>
                <a:t>&gt;</a:t>
              </a:r>
              <a:endParaRPr lang="en-US" altLang="en-US" sz="1800" dirty="0"/>
            </a:p>
          </p:txBody>
        </p:sp>
        <p:sp>
          <p:nvSpPr>
            <p:cNvPr id="28679" name="Text Box 9">
              <a:extLst>
                <a:ext uri="{FF2B5EF4-FFF2-40B4-BE49-F238E27FC236}">
                  <a16:creationId xmlns:a16="http://schemas.microsoft.com/office/drawing/2014/main" id="{B75324B8-646F-7940-8321-5FA73EB539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" y="7516"/>
              <a:ext cx="900" cy="4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urier New" panose="02070309020205020404" pitchFamily="49" charset="0"/>
                </a:rPr>
                <a:t>&lt;pn&gt;</a:t>
              </a:r>
              <a:endParaRPr lang="en-US" altLang="en-US" sz="1800"/>
            </a:p>
          </p:txBody>
        </p:sp>
        <p:sp>
          <p:nvSpPr>
            <p:cNvPr id="28680" name="Text Box 10">
              <a:extLst>
                <a:ext uri="{FF2B5EF4-FFF2-40B4-BE49-F238E27FC236}">
                  <a16:creationId xmlns:a16="http://schemas.microsoft.com/office/drawing/2014/main" id="{CAD9D9BF-E2D7-B947-98A4-665D16E6F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" y="10281"/>
              <a:ext cx="900" cy="4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Fred</a:t>
              </a:r>
              <a:endParaRPr lang="en-US" altLang="en-US" sz="1800"/>
            </a:p>
          </p:txBody>
        </p:sp>
        <p:sp>
          <p:nvSpPr>
            <p:cNvPr id="28681" name="Text Box 11">
              <a:extLst>
                <a:ext uri="{FF2B5EF4-FFF2-40B4-BE49-F238E27FC236}">
                  <a16:creationId xmlns:a16="http://schemas.microsoft.com/office/drawing/2014/main" id="{BE219823-D33D-9C4C-ACDD-BB11492F4E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5" y="7515"/>
              <a:ext cx="900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urier New" panose="02070309020205020404" pitchFamily="49" charset="0"/>
                </a:rPr>
                <a:t>&lt;tv&gt;</a:t>
              </a:r>
              <a:endParaRPr lang="en-US" altLang="en-US" sz="1800"/>
            </a:p>
          </p:txBody>
        </p:sp>
        <p:sp>
          <p:nvSpPr>
            <p:cNvPr id="28682" name="Text Box 12">
              <a:extLst>
                <a:ext uri="{FF2B5EF4-FFF2-40B4-BE49-F238E27FC236}">
                  <a16:creationId xmlns:a16="http://schemas.microsoft.com/office/drawing/2014/main" id="{FAB6BEBC-F625-B947-9D85-DC7E849314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5" y="7515"/>
              <a:ext cx="900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urier New" panose="02070309020205020404" pitchFamily="49" charset="0"/>
                </a:rPr>
                <a:t>&lt;np&gt;</a:t>
              </a:r>
              <a:endParaRPr lang="en-US" altLang="en-US" sz="1800"/>
            </a:p>
          </p:txBody>
        </p:sp>
        <p:sp>
          <p:nvSpPr>
            <p:cNvPr id="28683" name="Text Box 13">
              <a:extLst>
                <a:ext uri="{FF2B5EF4-FFF2-40B4-BE49-F238E27FC236}">
                  <a16:creationId xmlns:a16="http://schemas.microsoft.com/office/drawing/2014/main" id="{B199D76F-B301-064E-91AC-B6D1D0523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5" y="10281"/>
              <a:ext cx="1260" cy="4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honored</a:t>
              </a:r>
              <a:endParaRPr lang="en-US" altLang="en-US" sz="1800"/>
            </a:p>
          </p:txBody>
        </p:sp>
        <p:sp>
          <p:nvSpPr>
            <p:cNvPr id="28684" name="Text Box 14">
              <a:extLst>
                <a:ext uri="{FF2B5EF4-FFF2-40B4-BE49-F238E27FC236}">
                  <a16:creationId xmlns:a16="http://schemas.microsoft.com/office/drawing/2014/main" id="{FE552208-FC38-1A47-B124-90E46C712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5" y="8307"/>
              <a:ext cx="900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urier New" panose="02070309020205020404" pitchFamily="49" charset="0"/>
                </a:rPr>
                <a:t>&lt;dp&gt;</a:t>
              </a:r>
              <a:endParaRPr lang="en-US" altLang="en-US" sz="1800"/>
            </a:p>
          </p:txBody>
        </p:sp>
        <p:sp>
          <p:nvSpPr>
            <p:cNvPr id="28685" name="Text Box 15">
              <a:extLst>
                <a:ext uri="{FF2B5EF4-FFF2-40B4-BE49-F238E27FC236}">
                  <a16:creationId xmlns:a16="http://schemas.microsoft.com/office/drawing/2014/main" id="{901C7CAC-F7CC-194B-8E09-6AD899E117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0" y="8307"/>
              <a:ext cx="1080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urier New" panose="02070309020205020404" pitchFamily="49" charset="0"/>
                </a:rPr>
                <a:t>&lt;adjp&gt;</a:t>
              </a:r>
              <a:endParaRPr lang="en-US" altLang="en-US" sz="1800"/>
            </a:p>
          </p:txBody>
        </p:sp>
        <p:sp>
          <p:nvSpPr>
            <p:cNvPr id="28686" name="Text Box 16">
              <a:extLst>
                <a:ext uri="{FF2B5EF4-FFF2-40B4-BE49-F238E27FC236}">
                  <a16:creationId xmlns:a16="http://schemas.microsoft.com/office/drawing/2014/main" id="{0C702A3E-5D47-2342-9C71-B23C61EB49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0" y="8307"/>
              <a:ext cx="720" cy="4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urier New" panose="02070309020205020404" pitchFamily="49" charset="0"/>
                </a:rPr>
                <a:t>&lt;n&gt;</a:t>
              </a:r>
              <a:endParaRPr lang="en-US" altLang="en-US" sz="1800"/>
            </a:p>
          </p:txBody>
        </p:sp>
        <p:sp>
          <p:nvSpPr>
            <p:cNvPr id="28687" name="Text Box 17">
              <a:extLst>
                <a:ext uri="{FF2B5EF4-FFF2-40B4-BE49-F238E27FC236}">
                  <a16:creationId xmlns:a16="http://schemas.microsoft.com/office/drawing/2014/main" id="{9BD838A0-69A1-4346-B319-4132D0651D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5" y="10281"/>
              <a:ext cx="900" cy="4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the</a:t>
              </a:r>
              <a:endParaRPr lang="en-US" altLang="en-US" sz="1800"/>
            </a:p>
          </p:txBody>
        </p:sp>
        <p:sp>
          <p:nvSpPr>
            <p:cNvPr id="28688" name="Text Box 18">
              <a:extLst>
                <a:ext uri="{FF2B5EF4-FFF2-40B4-BE49-F238E27FC236}">
                  <a16:creationId xmlns:a16="http://schemas.microsoft.com/office/drawing/2014/main" id="{136DD0DA-405F-6543-8E0B-5F6AEC154C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0" y="8949"/>
              <a:ext cx="1080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urier New" panose="02070309020205020404" pitchFamily="49" charset="0"/>
                </a:rPr>
                <a:t>&lt;adjp&gt;</a:t>
              </a:r>
              <a:endParaRPr lang="en-US" altLang="en-US" sz="1800"/>
            </a:p>
          </p:txBody>
        </p:sp>
        <p:sp>
          <p:nvSpPr>
            <p:cNvPr id="28689" name="Text Box 19">
              <a:extLst>
                <a:ext uri="{FF2B5EF4-FFF2-40B4-BE49-F238E27FC236}">
                  <a16:creationId xmlns:a16="http://schemas.microsoft.com/office/drawing/2014/main" id="{A26AF592-E486-AC41-81EE-DCAA187A83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2" y="8949"/>
              <a:ext cx="978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urier New" panose="02070309020205020404" pitchFamily="49" charset="0"/>
                </a:rPr>
                <a:t>&lt;adj&gt;</a:t>
              </a:r>
              <a:endParaRPr lang="en-US" altLang="en-US" sz="1800"/>
            </a:p>
          </p:txBody>
        </p:sp>
        <p:sp>
          <p:nvSpPr>
            <p:cNvPr id="28690" name="Text Box 20">
              <a:extLst>
                <a:ext uri="{FF2B5EF4-FFF2-40B4-BE49-F238E27FC236}">
                  <a16:creationId xmlns:a16="http://schemas.microsoft.com/office/drawing/2014/main" id="{85CD5DFB-E069-314B-A920-7BF4F33538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1" y="10281"/>
              <a:ext cx="1029" cy="4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child</a:t>
              </a:r>
              <a:endParaRPr lang="en-US" altLang="en-US" sz="1800"/>
            </a:p>
          </p:txBody>
        </p:sp>
        <p:sp>
          <p:nvSpPr>
            <p:cNvPr id="28691" name="Text Box 21">
              <a:extLst>
                <a:ext uri="{FF2B5EF4-FFF2-40B4-BE49-F238E27FC236}">
                  <a16:creationId xmlns:a16="http://schemas.microsoft.com/office/drawing/2014/main" id="{2F8B6CCB-BC0B-154E-B2DE-A8EA932CC6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0" y="10281"/>
              <a:ext cx="1029" cy="4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green</a:t>
              </a:r>
              <a:endParaRPr lang="en-US" altLang="en-US" sz="1800"/>
            </a:p>
          </p:txBody>
        </p:sp>
        <p:sp>
          <p:nvSpPr>
            <p:cNvPr id="28692" name="Text Box 22">
              <a:extLst>
                <a:ext uri="{FF2B5EF4-FFF2-40B4-BE49-F238E27FC236}">
                  <a16:creationId xmlns:a16="http://schemas.microsoft.com/office/drawing/2014/main" id="{F18FF87E-7AD3-A64A-B660-209C9B86CC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2" y="9561"/>
              <a:ext cx="978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urier New" panose="02070309020205020404" pitchFamily="49" charset="0"/>
                </a:rPr>
                <a:t>&lt;adj&gt;</a:t>
              </a:r>
              <a:endParaRPr lang="en-US" altLang="en-US" sz="1800"/>
            </a:p>
          </p:txBody>
        </p:sp>
        <p:sp>
          <p:nvSpPr>
            <p:cNvPr id="28693" name="Text Box 23">
              <a:extLst>
                <a:ext uri="{FF2B5EF4-FFF2-40B4-BE49-F238E27FC236}">
                  <a16:creationId xmlns:a16="http://schemas.microsoft.com/office/drawing/2014/main" id="{23250ABD-E758-B344-A981-615AE695F5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0" y="10281"/>
              <a:ext cx="1440" cy="4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wonderful</a:t>
              </a:r>
              <a:endParaRPr lang="en-US" altLang="en-US" sz="1800"/>
            </a:p>
          </p:txBody>
        </p:sp>
        <p:sp>
          <p:nvSpPr>
            <p:cNvPr id="28694" name="Line 24">
              <a:extLst>
                <a:ext uri="{FF2B5EF4-FFF2-40B4-BE49-F238E27FC236}">
                  <a16:creationId xmlns:a16="http://schemas.microsoft.com/office/drawing/2014/main" id="{1F3876B9-0924-F345-B269-2E1B3E66A3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55" y="6511"/>
              <a:ext cx="540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Line 25">
              <a:extLst>
                <a:ext uri="{FF2B5EF4-FFF2-40B4-BE49-F238E27FC236}">
                  <a16:creationId xmlns:a16="http://schemas.microsoft.com/office/drawing/2014/main" id="{B3A88B3D-4E82-764A-AD73-B0AA8D91C6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1" y="6511"/>
              <a:ext cx="514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6" name="Line 26">
              <a:extLst>
                <a:ext uri="{FF2B5EF4-FFF2-40B4-BE49-F238E27FC236}">
                  <a16:creationId xmlns:a16="http://schemas.microsoft.com/office/drawing/2014/main" id="{A55B629C-E35A-6E4C-8D9D-A210A78CFF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0" y="7231"/>
              <a:ext cx="199" cy="2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Line 27">
              <a:extLst>
                <a:ext uri="{FF2B5EF4-FFF2-40B4-BE49-F238E27FC236}">
                  <a16:creationId xmlns:a16="http://schemas.microsoft.com/office/drawing/2014/main" id="{EF9011E1-CDBD-7445-BDDE-14400D52B2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8" y="7231"/>
              <a:ext cx="161" cy="2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Line 28">
              <a:extLst>
                <a:ext uri="{FF2B5EF4-FFF2-40B4-BE49-F238E27FC236}">
                  <a16:creationId xmlns:a16="http://schemas.microsoft.com/office/drawing/2014/main" id="{B57EE3F9-B27F-2645-89B8-4BAF0EF7E2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5" y="7950"/>
              <a:ext cx="20" cy="23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Line 29">
              <a:extLst>
                <a:ext uri="{FF2B5EF4-FFF2-40B4-BE49-F238E27FC236}">
                  <a16:creationId xmlns:a16="http://schemas.microsoft.com/office/drawing/2014/main" id="{14B86DA8-F4DF-514E-BD3E-06724896A1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5" y="7945"/>
              <a:ext cx="9" cy="2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Line 30">
              <a:extLst>
                <a:ext uri="{FF2B5EF4-FFF2-40B4-BE49-F238E27FC236}">
                  <a16:creationId xmlns:a16="http://schemas.microsoft.com/office/drawing/2014/main" id="{F2962F70-3477-CD46-80F5-B347816905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1" y="7231"/>
              <a:ext cx="1098" cy="2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Line 31">
              <a:extLst>
                <a:ext uri="{FF2B5EF4-FFF2-40B4-BE49-F238E27FC236}">
                  <a16:creationId xmlns:a16="http://schemas.microsoft.com/office/drawing/2014/main" id="{C4CEDB63-6237-EF4F-9C2D-EC505A1A3C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33" y="7958"/>
              <a:ext cx="12" cy="3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Line 32">
              <a:extLst>
                <a:ext uri="{FF2B5EF4-FFF2-40B4-BE49-F238E27FC236}">
                  <a16:creationId xmlns:a16="http://schemas.microsoft.com/office/drawing/2014/main" id="{785AA56E-66B4-0444-B028-185C4BC49D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2" y="8735"/>
              <a:ext cx="18" cy="15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Line 33">
              <a:extLst>
                <a:ext uri="{FF2B5EF4-FFF2-40B4-BE49-F238E27FC236}">
                  <a16:creationId xmlns:a16="http://schemas.microsoft.com/office/drawing/2014/main" id="{266D88F7-30DC-6045-B4EC-FD39B2A67E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8" y="7958"/>
              <a:ext cx="1613" cy="3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Line 34">
              <a:extLst>
                <a:ext uri="{FF2B5EF4-FFF2-40B4-BE49-F238E27FC236}">
                  <a16:creationId xmlns:a16="http://schemas.microsoft.com/office/drawing/2014/main" id="{03811301-F8C2-064E-90DA-76E29F4F1D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1" y="7958"/>
              <a:ext cx="3547" cy="3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Line 35">
              <a:extLst>
                <a:ext uri="{FF2B5EF4-FFF2-40B4-BE49-F238E27FC236}">
                  <a16:creationId xmlns:a16="http://schemas.microsoft.com/office/drawing/2014/main" id="{9AC6A73F-337D-034B-98D1-95E24C1E74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90" y="8750"/>
              <a:ext cx="590" cy="1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Line 36">
              <a:extLst>
                <a:ext uri="{FF2B5EF4-FFF2-40B4-BE49-F238E27FC236}">
                  <a16:creationId xmlns:a16="http://schemas.microsoft.com/office/drawing/2014/main" id="{4042FEF3-1542-524A-963D-5B77D50F3D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93" y="8750"/>
              <a:ext cx="461" cy="2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Line 37">
              <a:extLst>
                <a:ext uri="{FF2B5EF4-FFF2-40B4-BE49-F238E27FC236}">
                  <a16:creationId xmlns:a16="http://schemas.microsoft.com/office/drawing/2014/main" id="{FA748A6C-253C-C843-80B6-01BFD41E51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0" y="9381"/>
              <a:ext cx="5" cy="2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8" name="Line 38">
              <a:extLst>
                <a:ext uri="{FF2B5EF4-FFF2-40B4-BE49-F238E27FC236}">
                  <a16:creationId xmlns:a16="http://schemas.microsoft.com/office/drawing/2014/main" id="{6B2C9C11-F73D-3445-AE54-73DC26B501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9" y="9997"/>
              <a:ext cx="115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9" name="Line 39">
              <a:extLst>
                <a:ext uri="{FF2B5EF4-FFF2-40B4-BE49-F238E27FC236}">
                  <a16:creationId xmlns:a16="http://schemas.microsoft.com/office/drawing/2014/main" id="{F2A844AF-A087-6042-B1BE-E29605C130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34" y="9395"/>
              <a:ext cx="48" cy="8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Line 40">
              <a:extLst>
                <a:ext uri="{FF2B5EF4-FFF2-40B4-BE49-F238E27FC236}">
                  <a16:creationId xmlns:a16="http://schemas.microsoft.com/office/drawing/2014/main" id="{8D8EA56F-BC42-DF45-998D-EE307232AB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94" y="8750"/>
              <a:ext cx="309" cy="15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590675"/>
            <a:ext cx="793115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812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Review code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Fix style and add indentation to output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Grammars and Regular Expressions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Exam Materials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72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312" y="1176753"/>
            <a:ext cx="5240531" cy="2590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216618"/>
            <a:ext cx="1861944" cy="21010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45650" y="3121297"/>
            <a:ext cx="409519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file = cats</a:t>
            </a:r>
          </a:p>
          <a:p>
            <a:r>
              <a:rPr lang="en-US" sz="1200" dirty="0" err="1"/>
              <a:t>subFiles</a:t>
            </a:r>
            <a:r>
              <a:rPr lang="en-US" sz="1200" dirty="0"/>
              <a:t> = [cats-and-dogs, recursion, cat3.jpg, …] </a:t>
            </a:r>
          </a:p>
          <a:p>
            <a:r>
              <a:rPr lang="en-US" sz="1200" dirty="0" err="1"/>
              <a:t>i</a:t>
            </a:r>
            <a:r>
              <a:rPr lang="en-US" sz="1200" dirty="0"/>
              <a:t> = 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45649" y="3126449"/>
            <a:ext cx="409519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file = cats</a:t>
            </a:r>
          </a:p>
          <a:p>
            <a:r>
              <a:rPr lang="en-US" sz="1200" dirty="0" err="1"/>
              <a:t>subFiles</a:t>
            </a:r>
            <a:r>
              <a:rPr lang="en-US" sz="1200" dirty="0"/>
              <a:t> = [cats-and-dogs, recursion, cat3.jpg, …] </a:t>
            </a:r>
          </a:p>
          <a:p>
            <a:r>
              <a:rPr lang="en-US" sz="1200" dirty="0" err="1"/>
              <a:t>i</a:t>
            </a:r>
            <a:r>
              <a:rPr lang="en-US" sz="1200" dirty="0"/>
              <a:t> = </a:t>
            </a:r>
            <a:r>
              <a:rPr lang="en-US" sz="1200" strike="sngStrike" dirty="0"/>
              <a:t>0</a:t>
            </a:r>
            <a:r>
              <a:rPr lang="en-US" sz="1200" dirty="0"/>
              <a:t> 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4413" y="3462828"/>
            <a:ext cx="19294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cats</a:t>
            </a:r>
          </a:p>
          <a:p>
            <a:r>
              <a:rPr lang="en-US" dirty="0"/>
              <a:t>cats-and-dogs</a:t>
            </a:r>
          </a:p>
          <a:p>
            <a:r>
              <a:rPr lang="en-US" dirty="0"/>
              <a:t>picture1.jpg</a:t>
            </a:r>
          </a:p>
          <a:p>
            <a:r>
              <a:rPr lang="en-US" dirty="0"/>
              <a:t>picture2.jpg</a:t>
            </a:r>
          </a:p>
          <a:p>
            <a:r>
              <a:rPr lang="en-US" dirty="0"/>
              <a:t>recursion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266" y="1516778"/>
            <a:ext cx="5240531" cy="25908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3765604" y="3461322"/>
            <a:ext cx="409519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file = cats-and-</a:t>
            </a:r>
            <a:r>
              <a:rPr lang="en-US" sz="1200" dirty="0" err="1"/>
              <a:t>dgs</a:t>
            </a:r>
            <a:endParaRPr lang="en-US" sz="1200" dirty="0"/>
          </a:p>
          <a:p>
            <a:r>
              <a:rPr lang="en-US" sz="1200" dirty="0" err="1"/>
              <a:t>subFiles</a:t>
            </a:r>
            <a:r>
              <a:rPr lang="en-US" sz="1200" dirty="0"/>
              <a:t> = [picture1.jpg, picture2.jpg]</a:t>
            </a:r>
          </a:p>
          <a:p>
            <a:r>
              <a:rPr lang="en-US" sz="1200" dirty="0" err="1"/>
              <a:t>i</a:t>
            </a:r>
            <a:r>
              <a:rPr lang="en-US" sz="1200" dirty="0"/>
              <a:t> = </a:t>
            </a:r>
            <a:r>
              <a:rPr lang="en-US" sz="1200" strike="sngStrike" dirty="0"/>
              <a:t>0</a:t>
            </a:r>
            <a:r>
              <a:rPr lang="en-US" sz="1200" dirty="0"/>
              <a:t> 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65604" y="3454117"/>
            <a:ext cx="409519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file = cats-and-</a:t>
            </a:r>
            <a:r>
              <a:rPr lang="en-US" sz="1200" dirty="0" err="1"/>
              <a:t>dgs</a:t>
            </a:r>
            <a:endParaRPr lang="en-US" sz="1200" dirty="0"/>
          </a:p>
          <a:p>
            <a:r>
              <a:rPr lang="en-US" sz="1200" dirty="0" err="1"/>
              <a:t>subFiles</a:t>
            </a:r>
            <a:r>
              <a:rPr lang="en-US" sz="1200" dirty="0"/>
              <a:t> = [picture1.jpg, picture2.jpg]</a:t>
            </a:r>
          </a:p>
          <a:p>
            <a:r>
              <a:rPr lang="en-US" sz="1200" dirty="0" err="1"/>
              <a:t>i</a:t>
            </a:r>
            <a:r>
              <a:rPr lang="en-US" sz="1200" dirty="0"/>
              <a:t> = 0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974" y="1840625"/>
            <a:ext cx="5240531" cy="25908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189406" y="4163014"/>
            <a:ext cx="409519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file = picture1.jpg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068" y="1838746"/>
            <a:ext cx="5240531" cy="25908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4189406" y="4155809"/>
            <a:ext cx="409519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file = picture2.jpg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172" y="1498721"/>
            <a:ext cx="5240531" cy="25908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3763510" y="3443265"/>
            <a:ext cx="409519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file = recursion</a:t>
            </a:r>
          </a:p>
          <a:p>
            <a:endParaRPr lang="en-US" sz="1200" dirty="0"/>
          </a:p>
          <a:p>
            <a:r>
              <a:rPr lang="en-US" sz="1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7230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19" grpId="0" animBg="1"/>
      <p:bldP spid="16" grpId="0" animBg="1"/>
      <p:bldP spid="16" grpId="1" animBg="1"/>
      <p:bldP spid="15" grpId="0" animBg="1"/>
      <p:bldP spid="15" grpId="1" build="allAtOnce" animBg="1"/>
      <p:bldP spid="13" grpId="0" animBg="1"/>
      <p:bldP spid="13" grpId="1" animBg="1"/>
      <p:bldP spid="24" grpId="0" animBg="1"/>
      <p:bldP spid="24" grpId="1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>
            <a:extLst>
              <a:ext uri="{FF2B5EF4-FFF2-40B4-BE49-F238E27FC236}">
                <a16:creationId xmlns:a16="http://schemas.microsoft.com/office/drawing/2014/main" id="{89BC590E-182D-9143-8C3E-63960AA6D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1536700"/>
            <a:ext cx="47371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55926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8FD3C39C-6826-A44D-8E93-ADA75935C0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Languages and grammars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6EA044F1-600A-A040-8C71-2026638885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(formal) </a:t>
            </a:r>
            <a:r>
              <a:rPr lang="en-US" altLang="en-US" b="1">
                <a:ea typeface="ＭＳ Ｐゴシック" panose="020B0600070205080204" pitchFamily="34" charset="-128"/>
              </a:rPr>
              <a:t>language</a:t>
            </a:r>
            <a:r>
              <a:rPr lang="en-US" altLang="en-US">
                <a:ea typeface="ＭＳ Ｐゴシック" panose="020B0600070205080204" pitchFamily="34" charset="-128"/>
              </a:rPr>
              <a:t>: A set of words or symbols.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grammar</a:t>
            </a:r>
            <a:r>
              <a:rPr lang="en-US" altLang="en-US">
                <a:ea typeface="ＭＳ Ｐゴシック" panose="020B0600070205080204" pitchFamily="34" charset="-128"/>
              </a:rPr>
              <a:t>: A description of a language that describes which sequences of symbols are allowed in that language.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describes language </a:t>
            </a:r>
            <a:r>
              <a:rPr lang="en-US" altLang="en-US" i="1">
                <a:ea typeface="ＭＳ Ｐゴシック" panose="020B0600070205080204" pitchFamily="34" charset="-128"/>
              </a:rPr>
              <a:t>syntax</a:t>
            </a:r>
            <a:r>
              <a:rPr lang="en-US" altLang="en-US">
                <a:ea typeface="ＭＳ Ｐゴシック" panose="020B0600070205080204" pitchFamily="34" charset="-128"/>
              </a:rPr>
              <a:t> (rules) but not </a:t>
            </a:r>
            <a:r>
              <a:rPr lang="en-US" altLang="en-US" i="1">
                <a:ea typeface="ＭＳ Ｐゴシック" panose="020B0600070205080204" pitchFamily="34" charset="-128"/>
              </a:rPr>
              <a:t>semantics </a:t>
            </a:r>
            <a:r>
              <a:rPr lang="en-US" altLang="en-US">
                <a:ea typeface="ＭＳ Ｐゴシック" panose="020B0600070205080204" pitchFamily="34" charset="-128"/>
              </a:rPr>
              <a:t>(meaning)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can be used to generate strings from a language, or to determine whether a given string belongs to a given language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AE17AE7-31CC-9046-96C6-57ADF9671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Backus-Naur (BNF)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BCE8EA84-8F89-EF4D-80E7-A34301FD3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Backus-Naur Form (BNF)</a:t>
            </a:r>
            <a:r>
              <a:rPr lang="en-US" altLang="en-US">
                <a:ea typeface="ＭＳ Ｐゴシック" panose="020B0600070205080204" pitchFamily="34" charset="-128"/>
              </a:rPr>
              <a:t>: A syntax for describing language grammars in terms of transformation </a:t>
            </a:r>
            <a:r>
              <a:rPr lang="en-US" altLang="en-US" i="1">
                <a:ea typeface="ＭＳ Ｐゴシック" panose="020B0600070205080204" pitchFamily="34" charset="-128"/>
              </a:rPr>
              <a:t>rules</a:t>
            </a:r>
            <a:r>
              <a:rPr lang="en-US" altLang="en-US">
                <a:ea typeface="ＭＳ Ｐゴシック" panose="020B0600070205080204" pitchFamily="34" charset="-128"/>
              </a:rPr>
              <a:t>, of the form: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&lt;</a:t>
            </a:r>
            <a:r>
              <a:rPr lang="en-US" altLang="en-US" sz="1800" b="1">
                <a:ea typeface="ＭＳ Ｐゴシック" panose="020B0600070205080204" pitchFamily="34" charset="-128"/>
              </a:rPr>
              <a:t>symbol</a:t>
            </a:r>
            <a:r>
              <a:rPr lang="en-US" altLang="en-US" sz="1800">
                <a:ea typeface="ＭＳ Ｐゴシック" panose="020B0600070205080204" pitchFamily="34" charset="-128"/>
              </a:rPr>
              <a:t>&gt; 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::=</a:t>
            </a:r>
            <a:r>
              <a:rPr lang="en-US" altLang="en-US" sz="1800">
                <a:ea typeface="ＭＳ Ｐゴシック" panose="020B0600070205080204" pitchFamily="34" charset="-128"/>
              </a:rPr>
              <a:t> &lt;</a:t>
            </a:r>
            <a:r>
              <a:rPr lang="en-US" altLang="en-US" sz="1800" b="1">
                <a:ea typeface="ＭＳ Ｐゴシック" panose="020B0600070205080204" pitchFamily="34" charset="-128"/>
              </a:rPr>
              <a:t>expression</a:t>
            </a:r>
            <a:r>
              <a:rPr lang="en-US" altLang="en-US" sz="1800">
                <a:ea typeface="ＭＳ Ｐゴシック" panose="020B0600070205080204" pitchFamily="34" charset="-128"/>
              </a:rPr>
              <a:t>&gt; 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|</a:t>
            </a:r>
            <a:r>
              <a:rPr lang="en-US" altLang="en-US" sz="1800">
                <a:ea typeface="ＭＳ Ｐゴシック" panose="020B0600070205080204" pitchFamily="34" charset="-128"/>
              </a:rPr>
              <a:t> &lt;</a:t>
            </a:r>
            <a:r>
              <a:rPr lang="en-US" altLang="en-US" sz="1800" b="1">
                <a:ea typeface="ＭＳ Ｐゴシック" panose="020B0600070205080204" pitchFamily="34" charset="-128"/>
              </a:rPr>
              <a:t>expression</a:t>
            </a:r>
            <a:r>
              <a:rPr lang="en-US" altLang="en-US" sz="1800">
                <a:ea typeface="ＭＳ Ｐゴシック" panose="020B0600070205080204" pitchFamily="34" charset="-128"/>
              </a:rPr>
              <a:t>&gt; </a:t>
            </a:r>
            <a:r>
              <a:rPr lang="en-US" altLang="en-US" sz="1800" i="1">
                <a:ea typeface="ＭＳ Ｐゴシック" panose="020B0600070205080204" pitchFamily="34" charset="-128"/>
              </a:rPr>
              <a:t>...</a:t>
            </a:r>
            <a:r>
              <a:rPr lang="en-US" altLang="en-US" sz="1800">
                <a:ea typeface="ＭＳ Ｐゴシック" panose="020B0600070205080204" pitchFamily="34" charset="-128"/>
              </a:rPr>
              <a:t> 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|</a:t>
            </a:r>
            <a:r>
              <a:rPr lang="en-US" altLang="en-US" sz="1800">
                <a:ea typeface="ＭＳ Ｐゴシック" panose="020B0600070205080204" pitchFamily="34" charset="-128"/>
              </a:rPr>
              <a:t> &lt;</a:t>
            </a:r>
            <a:r>
              <a:rPr lang="en-US" altLang="en-US" sz="1800" b="1">
                <a:ea typeface="ＭＳ Ｐゴシック" panose="020B0600070205080204" pitchFamily="34" charset="-128"/>
              </a:rPr>
              <a:t>expression</a:t>
            </a:r>
            <a:r>
              <a:rPr lang="en-US" altLang="en-US" sz="1800">
                <a:ea typeface="ＭＳ Ｐゴシック" panose="020B0600070205080204" pitchFamily="34" charset="-128"/>
              </a:rPr>
              <a:t>&gt;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b="1">
                <a:ea typeface="ＭＳ Ｐゴシック" panose="020B0600070205080204" pitchFamily="34" charset="-128"/>
              </a:rPr>
              <a:t>terminal</a:t>
            </a:r>
            <a:r>
              <a:rPr lang="en-US" altLang="en-US">
                <a:ea typeface="ＭＳ Ｐゴシック" panose="020B0600070205080204" pitchFamily="34" charset="-128"/>
              </a:rPr>
              <a:t>: A fundamental symbol of the language.</a:t>
            </a:r>
          </a:p>
          <a:p>
            <a:pPr lvl="1" eaLnBrk="1" hangingPunct="1"/>
            <a:r>
              <a:rPr lang="en-US" altLang="en-US" b="1">
                <a:ea typeface="ＭＳ Ｐゴシック" panose="020B0600070205080204" pitchFamily="34" charset="-128"/>
              </a:rPr>
              <a:t>non-terminal</a:t>
            </a:r>
            <a:r>
              <a:rPr lang="en-US" altLang="en-US">
                <a:ea typeface="ＭＳ Ｐゴシック" panose="020B0600070205080204" pitchFamily="34" charset="-128"/>
              </a:rPr>
              <a:t>: A high-level symbol describing language syntax, which can be transformed into other non-terminal or terminal symbol(s) based on the rules of the grammar.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developed by two Turing-award-winning computer scientists in 1960 to describe their new ALGOL programming language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2CCD3C05-8831-2946-A5D9-6963D60AAA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 example BNF grammar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47625007-175C-AB48-9FB9-7335744F9D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&lt;s&gt;::=&lt;n&gt; &lt;v&gt;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&lt;n&gt;::=Marty | Victoria | Stuart | Jessica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&lt;v&gt;::=cried | slept | belched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sentences that could be generated from this grammar:</a:t>
            </a:r>
          </a:p>
          <a:p>
            <a:pPr lvl="1" eaLnBrk="1" hangingPunct="1"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Marty slept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Jessica belched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Stuart cried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596C3CD2-E410-8F4C-9EF9-81FC71C576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BNF grammar version 2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CB21A776-E634-7A4E-A4EC-B496FE5443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&lt;s&gt;::=&lt;n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p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&gt; &lt;v&gt;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&lt;np&gt;::=&lt;pn&gt; | &lt;dp&gt; &lt;n&gt;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p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n&gt;::=Marty | Victoria | Stuart | Jessica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&lt;dp&gt;::=a | the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&lt;n&gt;::=ball | hamster | carrot | computer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&lt;v&gt;::=cried | slept | belched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sentences that could be generated from this grammar:</a:t>
            </a:r>
          </a:p>
          <a:p>
            <a:pPr lvl="1" eaLnBrk="1" hangingPunct="1"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the carrot cried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Jessica belched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 computer slept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6C7E9C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cse143-13wi.thmx</Template>
  <TotalTime>7209</TotalTime>
  <Words>810</Words>
  <Application>Microsoft Office PowerPoint</Application>
  <PresentationFormat>On-screen Show (4:3)</PresentationFormat>
  <Paragraphs>140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Verdana</vt:lpstr>
      <vt:lpstr>Calibri</vt:lpstr>
      <vt:lpstr>Courier New</vt:lpstr>
      <vt:lpstr>Wingdings 2</vt:lpstr>
      <vt:lpstr>Wingdings</vt:lpstr>
      <vt:lpstr>cse143-13wi</vt:lpstr>
      <vt:lpstr>Building Java Programs </vt:lpstr>
      <vt:lpstr>PowerPoint Presentation</vt:lpstr>
      <vt:lpstr>Plan for Lecture</vt:lpstr>
      <vt:lpstr>print</vt:lpstr>
      <vt:lpstr>PowerPoint Presentation</vt:lpstr>
      <vt:lpstr>Languages and grammars</vt:lpstr>
      <vt:lpstr>Backus-Naur (BNF)</vt:lpstr>
      <vt:lpstr>An example BNF grammar</vt:lpstr>
      <vt:lpstr>BNF grammar version 2</vt:lpstr>
      <vt:lpstr>BNF grammar version 3</vt:lpstr>
      <vt:lpstr>Grammars and recursion</vt:lpstr>
      <vt:lpstr>Grammar, final version</vt:lpstr>
      <vt:lpstr>Sentence generation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Helene Martin</dc:creator>
  <cp:lastModifiedBy>Brett Wortzman</cp:lastModifiedBy>
  <cp:revision>45</cp:revision>
  <cp:lastPrinted>2016-04-29T04:17:35Z</cp:lastPrinted>
  <dcterms:created xsi:type="dcterms:W3CDTF">2013-02-08T05:42:19Z</dcterms:created>
  <dcterms:modified xsi:type="dcterms:W3CDTF">2021-02-06T20:32:16Z</dcterms:modified>
</cp:coreProperties>
</file>