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78" r:id="rId4"/>
    <p:sldId id="286" r:id="rId5"/>
    <p:sldId id="258" r:id="rId6"/>
    <p:sldId id="259" r:id="rId7"/>
    <p:sldId id="261" r:id="rId8"/>
    <p:sldId id="277" r:id="rId9"/>
    <p:sldId id="272" r:id="rId10"/>
    <p:sldId id="273" r:id="rId11"/>
    <p:sldId id="264" r:id="rId12"/>
    <p:sldId id="274" r:id="rId13"/>
    <p:sldId id="275" r:id="rId14"/>
    <p:sldId id="285" r:id="rId15"/>
    <p:sldId id="280" r:id="rId16"/>
    <p:sldId id="284" r:id="rId17"/>
    <p:sldId id="281" r:id="rId18"/>
    <p:sldId id="282" r:id="rId19"/>
    <p:sldId id="283" r:id="rId20"/>
    <p:sldId id="279" r:id="rId21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9"/>
    <p:restoredTop sz="94761"/>
  </p:normalViewPr>
  <p:slideViewPr>
    <p:cSldViewPr snapToGrid="0" snapToObjects="1">
      <p:cViewPr varScale="1">
        <p:scale>
          <a:sx n="111" d="100"/>
          <a:sy n="111" d="100"/>
        </p:scale>
        <p:origin x="1853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F3E0229-1B9D-E449-8A46-15DDBBDA1BA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0A5CAF-A6D5-7749-8F6D-54FAF724FFB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5A404E2C-6F79-094C-93D0-302D3393860B}" type="datetimeFigureOut">
              <a:rPr lang="en-US"/>
              <a:pPr>
                <a:defRPr/>
              </a:pPr>
              <a:t>2/3/2021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95B71E-8905-7349-B341-E93CD73D855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5FFED2-F212-CE4F-BB11-9112F08BB4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ED1E2725-00E0-7646-844F-9C4F9DE77E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7FEA23D-1E2C-B442-998F-DAEA458F5D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FA9C0D5-27BC-A043-8357-B2902D31501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242FA175-1274-2A4C-B4EA-DE85CF1BFC51}" type="datetimeFigureOut">
              <a:rPr lang="en-US"/>
              <a:pPr>
                <a:defRPr/>
              </a:pPr>
              <a:t>2/3/2021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BC2DF27-BEA0-0B4B-ACEF-C27A0724646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5CC48FC-47BA-EF49-B119-FC816DE1CC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678628-ADAC-374A-9484-4DFA2BB98A5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143C47-B533-0143-8567-952A42EC5D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9F8E5908-F596-4443-9364-CD3C8A8999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>
            <a:extLst>
              <a:ext uri="{FF2B5EF4-FFF2-40B4-BE49-F238E27FC236}">
                <a16:creationId xmlns:a16="http://schemas.microsoft.com/office/drawing/2014/main" id="{142F02C6-4486-C649-B4AB-EA0440D21375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D605C023-FE51-BA47-949F-55FC15933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194A705-2A00-E24D-ADDD-6080652AA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DC4D9F27-45ED-704A-9FB9-73DE16DD40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0B917042-D519-B349-B753-DA4716CB4B0B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x-none" altLang="x-none" sz="2000">
                  <a:ea typeface="Times New Roman" charset="0"/>
                  <a:cs typeface="Times New Roman" charset="0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1BDEF69D-505C-694B-8EAA-D0C5E64622D9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x-none" altLang="x-none" sz="2000">
                  <a:ea typeface="Times New Roman" charset="0"/>
                  <a:cs typeface="Times New Roman" charset="0"/>
                </a:endParaRPr>
              </a:p>
            </p:txBody>
          </p:sp>
        </p:grpSp>
      </p:grpSp>
      <p:sp>
        <p:nvSpPr>
          <p:cNvPr id="81924" name="Title Placeholder 8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1925" name="Text Placeholder 29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752600"/>
          </a:xfrm>
          <a:ln w="9525"/>
        </p:spPr>
        <p:txBody>
          <a:bodyPr/>
          <a:lstStyle>
            <a:lvl1pPr marL="0" indent="0" algn="ctr">
              <a:buFont typeface="Wingdings 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73825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64927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054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1341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9738"/>
            <a:ext cx="8229600" cy="7032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316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638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>
            <a:extLst>
              <a:ext uri="{FF2B5EF4-FFF2-40B4-BE49-F238E27FC236}">
                <a16:creationId xmlns:a16="http://schemas.microsoft.com/office/drawing/2014/main" id="{4CD253F4-1AB9-7548-917C-2761A8E11EE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439738"/>
            <a:ext cx="82296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9">
            <a:extLst>
              <a:ext uri="{FF2B5EF4-FFF2-40B4-BE49-F238E27FC236}">
                <a16:creationId xmlns:a16="http://schemas.microsoft.com/office/drawing/2014/main" id="{5650C5B4-831F-5849-A610-33204C9E257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8600" y="13716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24">
            <a:extLst>
              <a:ext uri="{FF2B5EF4-FFF2-40B4-BE49-F238E27FC236}">
                <a16:creationId xmlns:a16="http://schemas.microsoft.com/office/drawing/2014/main" id="{E9A04B3E-5B98-6B42-99D4-252D62E017A4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EECE4FA9-376D-A04B-A19A-0114D89FF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3A0B1AB8-64EF-C940-828D-CB5E2F901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1032" name="Group 1">
              <a:extLst>
                <a:ext uri="{FF2B5EF4-FFF2-40B4-BE49-F238E27FC236}">
                  <a16:creationId xmlns:a16="http://schemas.microsoft.com/office/drawing/2014/main" id="{C97431B2-C92B-9144-B22C-2625489669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B82391B0-13ED-2848-8703-DF6D180DB611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x-none" altLang="x-none" sz="2000">
                  <a:ea typeface="Times New Roman" charset="0"/>
                  <a:cs typeface="Times New Roman" charset="0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D72D2D75-AA56-3A4F-A2F8-15E3CBEA37CD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x-none" altLang="x-none" sz="2000">
                  <a:ea typeface="Times New Roman" charset="0"/>
                  <a:cs typeface="Times New Roman" charset="0"/>
                </a:endParaRPr>
              </a:p>
            </p:txBody>
          </p:sp>
        </p:grp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084402-8FE4-4643-8093-0837CF1AD93F}"/>
              </a:ext>
            </a:extLst>
          </p:cNvPr>
          <p:cNvSpPr txBox="1">
            <a:spLocks noGrp="1"/>
          </p:cNvSpPr>
          <p:nvPr/>
        </p:nvSpPr>
        <p:spPr>
          <a:xfrm>
            <a:off x="8326438" y="6430963"/>
            <a:ext cx="762000" cy="365125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r" eaLnBrk="1" hangingPunct="1">
              <a:buFont typeface="Wingdings" charset="2"/>
              <a:buNone/>
              <a:defRPr/>
            </a:pPr>
            <a:fld id="{B8014C07-5F25-D649-9B57-94C6FEE2A231}" type="slidenum">
              <a:rPr lang="en-US" altLang="en-US" sz="1200" smtClean="0">
                <a:solidFill>
                  <a:srgbClr val="424242"/>
                </a:solidFill>
              </a:rPr>
              <a:pPr algn="r" eaLnBrk="1" hangingPunct="1">
                <a:buFont typeface="Wingdings" charset="2"/>
                <a:buNone/>
                <a:defRPr/>
              </a:pPr>
              <a:t>‹#›</a:t>
            </a:fld>
            <a:endParaRPr lang="en-US" altLang="en-US" sz="1200">
              <a:solidFill>
                <a:srgbClr val="42424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89" r:id="rId2"/>
    <p:sldLayoutId id="2147483690" r:id="rId3"/>
    <p:sldLayoutId id="2147483691" r:id="rId4"/>
    <p:sldLayoutId id="2147483692" r:id="rId5"/>
    <p:sldLayoutId id="2147483693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95000"/>
        <a:buFont typeface="Wingdings 2" pitchFamily="2" charset="2"/>
        <a:buChar char="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2" charset="2"/>
        <a:buChar char="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2" charset="2"/>
        <a:buChar char="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39639D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itle 1">
            <a:extLst>
              <a:ext uri="{FF2B5EF4-FFF2-40B4-BE49-F238E27FC236}">
                <a16:creationId xmlns:a16="http://schemas.microsoft.com/office/drawing/2014/main" id="{7FF606D1-3633-4E44-9E34-41DB5D051C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Building Java Programs</a:t>
            </a:r>
          </a:p>
        </p:txBody>
      </p:sp>
      <p:sp>
        <p:nvSpPr>
          <p:cNvPr id="3074" name="Subtitle 2">
            <a:extLst>
              <a:ext uri="{FF2B5EF4-FFF2-40B4-BE49-F238E27FC236}">
                <a16:creationId xmlns:a16="http://schemas.microsoft.com/office/drawing/2014/main" id="{D9DC60B2-1CA4-AE42-9ECF-75A811A8D7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Chapter 12</a:t>
            </a:r>
          </a:p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recursive programming</a:t>
            </a:r>
          </a:p>
          <a:p>
            <a:pPr eaLnBrk="1" hangingPunct="1">
              <a:buFont typeface="Wingdings 2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buFont typeface="Wingdings 2" pitchFamily="2" charset="2"/>
              <a:buNone/>
            </a:pPr>
            <a:r>
              <a:rPr lang="en-US" altLang="en-US" b="1">
                <a:ea typeface="ＭＳ Ｐゴシック" panose="020B0600070205080204" pitchFamily="34" charset="-128"/>
              </a:rPr>
              <a:t>reading: 12.2 - 12.4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>
            <a:extLst>
              <a:ext uri="{FF2B5EF4-FFF2-40B4-BE49-F238E27FC236}">
                <a16:creationId xmlns:a16="http://schemas.microsoft.com/office/drawing/2014/main" id="{E301FDBC-5395-5B42-BB8E-3817D9E09B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printBinary</a:t>
            </a:r>
            <a:r>
              <a:rPr lang="en-US" altLang="en-US">
                <a:ea typeface="ＭＳ Ｐゴシック" panose="020B0600070205080204" pitchFamily="34" charset="-128"/>
              </a:rPr>
              <a:t> solution</a:t>
            </a:r>
          </a:p>
        </p:txBody>
      </p:sp>
      <p:sp>
        <p:nvSpPr>
          <p:cNvPr id="12290" name="Rectangle 3">
            <a:extLst>
              <a:ext uri="{FF2B5EF4-FFF2-40B4-BE49-F238E27FC236}">
                <a16:creationId xmlns:a16="http://schemas.microsoft.com/office/drawing/2014/main" id="{1AFC9AE1-3D37-D743-B3BA-AC3B29361A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Prints the given integer's binary representation.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Precondition: n &gt;= 0</a:t>
            </a: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void printBinary(int n)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if (n &lt; 2)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// base case; same as base 10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System.out.println(n);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} else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// recursive case; break number apart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printBinary(n / 2);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printBinary(n % 2);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>
                <a:ea typeface="ＭＳ Ｐゴシック" panose="020B0600070205080204" pitchFamily="34" charset="-128"/>
              </a:rPr>
              <a:t>Can we eliminate the precondition and deal with negatives?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>
            <a:extLst>
              <a:ext uri="{FF2B5EF4-FFF2-40B4-BE49-F238E27FC236}">
                <a16:creationId xmlns:a16="http://schemas.microsoft.com/office/drawing/2014/main" id="{C51E7A96-460B-7048-B566-7F15B50F13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Exercise</a:t>
            </a:r>
          </a:p>
        </p:txBody>
      </p:sp>
      <p:sp>
        <p:nvSpPr>
          <p:cNvPr id="375811" name="Rectangle 3">
            <a:extLst>
              <a:ext uri="{FF2B5EF4-FFF2-40B4-BE49-F238E27FC236}">
                <a16:creationId xmlns:a16="http://schemas.microsoft.com/office/drawing/2014/main" id="{4B4083BF-8A79-144E-8C59-D1D1846E06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tabLst>
                <a:tab pos="7089775" algn="l"/>
              </a:tabLst>
              <a:defRPr/>
            </a:pPr>
            <a:r>
              <a:rPr lang="en-US" dirty="0">
                <a:cs typeface="+mn-cs"/>
              </a:rPr>
              <a:t>Write a recursive method </a:t>
            </a:r>
            <a:r>
              <a:rPr lang="en-US" dirty="0" err="1">
                <a:latin typeface="Courier New" charset="0"/>
                <a:cs typeface="+mn-cs"/>
              </a:rPr>
              <a:t>isPalindrome</a:t>
            </a:r>
            <a:r>
              <a:rPr lang="en-US" dirty="0">
                <a:cs typeface="+mn-cs"/>
              </a:rPr>
              <a:t> accepts a </a:t>
            </a:r>
            <a:r>
              <a:rPr lang="en-US" dirty="0">
                <a:latin typeface="Courier New" charset="0"/>
                <a:cs typeface="+mn-cs"/>
              </a:rPr>
              <a:t>String</a:t>
            </a:r>
            <a:r>
              <a:rPr lang="en-US" dirty="0">
                <a:cs typeface="+mn-cs"/>
              </a:rPr>
              <a:t> and returns </a:t>
            </a:r>
            <a:r>
              <a:rPr lang="en-US" dirty="0">
                <a:latin typeface="Courier New" charset="0"/>
                <a:cs typeface="+mn-cs"/>
              </a:rPr>
              <a:t>true</a:t>
            </a:r>
            <a:r>
              <a:rPr lang="en-US" dirty="0">
                <a:cs typeface="+mn-cs"/>
              </a:rPr>
              <a:t> if it reads the same forwards as backwards.</a:t>
            </a:r>
          </a:p>
          <a:p>
            <a:pPr lvl="1" eaLnBrk="1" hangingPunct="1">
              <a:buFont typeface="Wingdings 2" charset="0"/>
              <a:buChar char=""/>
              <a:tabLst>
                <a:tab pos="7089775" algn="l"/>
              </a:tabLst>
              <a:defRPr/>
            </a:pPr>
            <a:endParaRPr lang="en-US" sz="1200" dirty="0">
              <a:latin typeface="Courier New" charset="0"/>
            </a:endParaRPr>
          </a:p>
          <a:p>
            <a:pPr lvl="1" eaLnBrk="1" hangingPunct="1">
              <a:lnSpc>
                <a:spcPct val="80000"/>
              </a:lnSpc>
              <a:buFont typeface="Wingdings 2" charset="0"/>
              <a:buChar char=""/>
              <a:tabLst>
                <a:tab pos="7089775" algn="l"/>
              </a:tabLst>
              <a:defRPr/>
            </a:pPr>
            <a:r>
              <a:rPr lang="en-US" dirty="0" err="1">
                <a:latin typeface="Courier New" charset="0"/>
              </a:rPr>
              <a:t>isPalindrome</a:t>
            </a:r>
            <a:r>
              <a:rPr lang="en-US" dirty="0">
                <a:latin typeface="Courier New" charset="0"/>
              </a:rPr>
              <a:t>("madam")</a:t>
            </a:r>
            <a:r>
              <a:rPr lang="en-US" dirty="0"/>
              <a:t>	</a:t>
            </a:r>
            <a:r>
              <a:rPr lang="en-US" dirty="0">
                <a:sym typeface="Symbol" charset="0"/>
              </a:rPr>
              <a:t> </a:t>
            </a:r>
            <a:r>
              <a:rPr lang="en-US" dirty="0">
                <a:latin typeface="Courier New" charset="0"/>
                <a:sym typeface="Symbol" charset="0"/>
              </a:rPr>
              <a:t>true</a:t>
            </a:r>
            <a:endParaRPr lang="en-US" dirty="0">
              <a:latin typeface="Courier New" charset="0"/>
            </a:endParaRPr>
          </a:p>
          <a:p>
            <a:pPr lvl="1" eaLnBrk="1" hangingPunct="1">
              <a:lnSpc>
                <a:spcPct val="80000"/>
              </a:lnSpc>
              <a:buFont typeface="Wingdings 2" charset="0"/>
              <a:buChar char=""/>
              <a:tabLst>
                <a:tab pos="7089775" algn="l"/>
              </a:tabLst>
              <a:defRPr/>
            </a:pPr>
            <a:r>
              <a:rPr lang="en-US" dirty="0" err="1">
                <a:latin typeface="Courier New" charset="0"/>
              </a:rPr>
              <a:t>isPalindrome</a:t>
            </a:r>
            <a:r>
              <a:rPr lang="en-US" dirty="0">
                <a:latin typeface="Courier New" charset="0"/>
              </a:rPr>
              <a:t>("racecar")</a:t>
            </a:r>
            <a:r>
              <a:rPr lang="en-US" dirty="0"/>
              <a:t>	</a:t>
            </a:r>
            <a:r>
              <a:rPr lang="en-US" dirty="0">
                <a:sym typeface="Symbol" charset="0"/>
              </a:rPr>
              <a:t> </a:t>
            </a:r>
            <a:r>
              <a:rPr lang="en-US" dirty="0">
                <a:latin typeface="Courier New" charset="0"/>
                <a:sym typeface="Symbol" charset="0"/>
              </a:rPr>
              <a:t>true</a:t>
            </a:r>
            <a:endParaRPr lang="en-US" dirty="0">
              <a:latin typeface="Courier New" charset="0"/>
            </a:endParaRPr>
          </a:p>
          <a:p>
            <a:pPr lvl="1" eaLnBrk="1" hangingPunct="1">
              <a:lnSpc>
                <a:spcPct val="80000"/>
              </a:lnSpc>
              <a:buFont typeface="Wingdings 2" charset="0"/>
              <a:buChar char=""/>
              <a:tabLst>
                <a:tab pos="7089775" algn="l"/>
              </a:tabLst>
              <a:defRPr/>
            </a:pPr>
            <a:r>
              <a:rPr lang="en-US" dirty="0" err="1">
                <a:latin typeface="Courier New" charset="0"/>
              </a:rPr>
              <a:t>isPalindrome</a:t>
            </a:r>
            <a:r>
              <a:rPr lang="en-US" dirty="0">
                <a:latin typeface="Courier New" charset="0"/>
              </a:rPr>
              <a:t>("step on no pets")</a:t>
            </a:r>
            <a:r>
              <a:rPr lang="en-US" dirty="0"/>
              <a:t>	</a:t>
            </a:r>
            <a:r>
              <a:rPr lang="en-US" dirty="0">
                <a:sym typeface="Symbol" charset="0"/>
              </a:rPr>
              <a:t> </a:t>
            </a:r>
            <a:r>
              <a:rPr lang="en-US" dirty="0">
                <a:latin typeface="Courier New" charset="0"/>
                <a:sym typeface="Symbol" charset="0"/>
              </a:rPr>
              <a:t>true</a:t>
            </a:r>
            <a:endParaRPr lang="en-US" dirty="0">
              <a:latin typeface="Courier New" charset="0"/>
            </a:endParaRPr>
          </a:p>
          <a:p>
            <a:pPr lvl="1" eaLnBrk="1" hangingPunct="1">
              <a:lnSpc>
                <a:spcPct val="80000"/>
              </a:lnSpc>
              <a:buFont typeface="Wingdings 2" charset="0"/>
              <a:buChar char=""/>
              <a:tabLst>
                <a:tab pos="7089775" algn="l"/>
              </a:tabLst>
              <a:defRPr/>
            </a:pPr>
            <a:r>
              <a:rPr lang="en-US" dirty="0" err="1">
                <a:latin typeface="Courier New" charset="0"/>
              </a:rPr>
              <a:t>isPalindrome</a:t>
            </a:r>
            <a:r>
              <a:rPr lang="en-US" dirty="0">
                <a:latin typeface="Courier New" charset="0"/>
              </a:rPr>
              <a:t>("able was I ere I saw </a:t>
            </a:r>
            <a:r>
              <a:rPr lang="en-US" dirty="0" err="1">
                <a:latin typeface="Courier New" charset="0"/>
              </a:rPr>
              <a:t>elba</a:t>
            </a:r>
            <a:r>
              <a:rPr lang="en-US" dirty="0">
                <a:latin typeface="Courier New" charset="0"/>
              </a:rPr>
              <a:t>")</a:t>
            </a:r>
            <a:r>
              <a:rPr lang="en-US" dirty="0"/>
              <a:t>	</a:t>
            </a:r>
            <a:r>
              <a:rPr lang="en-US" dirty="0">
                <a:sym typeface="Symbol" charset="0"/>
              </a:rPr>
              <a:t> </a:t>
            </a:r>
            <a:r>
              <a:rPr lang="en-US" dirty="0">
                <a:latin typeface="Courier New" charset="0"/>
                <a:sym typeface="Symbol" charset="0"/>
              </a:rPr>
              <a:t>true</a:t>
            </a:r>
            <a:r>
              <a:rPr lang="en-US" dirty="0"/>
              <a:t> </a:t>
            </a:r>
          </a:p>
          <a:p>
            <a:pPr lvl="1" eaLnBrk="1" hangingPunct="1">
              <a:lnSpc>
                <a:spcPct val="80000"/>
              </a:lnSpc>
              <a:buFont typeface="Wingdings 2" charset="0"/>
              <a:buChar char=""/>
              <a:tabLst>
                <a:tab pos="7089775" algn="l"/>
              </a:tabLst>
              <a:defRPr/>
            </a:pPr>
            <a:r>
              <a:rPr lang="en-US" dirty="0" err="1">
                <a:latin typeface="Courier New" charset="0"/>
              </a:rPr>
              <a:t>isPalindrome</a:t>
            </a:r>
            <a:r>
              <a:rPr lang="en-US" dirty="0">
                <a:latin typeface="Courier New" charset="0"/>
              </a:rPr>
              <a:t>("Java")</a:t>
            </a:r>
            <a:r>
              <a:rPr lang="en-US" dirty="0"/>
              <a:t>	</a:t>
            </a:r>
            <a:r>
              <a:rPr lang="en-US" dirty="0">
                <a:sym typeface="Symbol" charset="0"/>
              </a:rPr>
              <a:t> </a:t>
            </a:r>
            <a:r>
              <a:rPr lang="en-US" dirty="0">
                <a:latin typeface="Courier New" charset="0"/>
                <a:sym typeface="Symbol" charset="0"/>
              </a:rPr>
              <a:t>false</a:t>
            </a:r>
            <a:endParaRPr lang="en-US" dirty="0">
              <a:latin typeface="Courier New" charset="0"/>
            </a:endParaRPr>
          </a:p>
          <a:p>
            <a:pPr lvl="1" eaLnBrk="1" hangingPunct="1">
              <a:lnSpc>
                <a:spcPct val="80000"/>
              </a:lnSpc>
              <a:buFont typeface="Wingdings 2" charset="0"/>
              <a:buChar char=""/>
              <a:tabLst>
                <a:tab pos="7089775" algn="l"/>
              </a:tabLst>
              <a:defRPr/>
            </a:pPr>
            <a:r>
              <a:rPr lang="en-US" dirty="0" err="1">
                <a:latin typeface="Courier New" charset="0"/>
              </a:rPr>
              <a:t>isPalindrome</a:t>
            </a:r>
            <a:r>
              <a:rPr lang="en-US" dirty="0">
                <a:latin typeface="Courier New" charset="0"/>
              </a:rPr>
              <a:t>("</a:t>
            </a:r>
            <a:r>
              <a:rPr lang="en-US" dirty="0" err="1">
                <a:latin typeface="Courier New" charset="0"/>
              </a:rPr>
              <a:t>rotater</a:t>
            </a:r>
            <a:r>
              <a:rPr lang="en-US" dirty="0">
                <a:latin typeface="Courier New" charset="0"/>
              </a:rPr>
              <a:t>")</a:t>
            </a:r>
            <a:r>
              <a:rPr lang="en-US" dirty="0"/>
              <a:t>	</a:t>
            </a:r>
            <a:r>
              <a:rPr lang="en-US" dirty="0">
                <a:sym typeface="Symbol" charset="0"/>
              </a:rPr>
              <a:t> </a:t>
            </a:r>
            <a:r>
              <a:rPr lang="en-US" dirty="0">
                <a:latin typeface="Courier New" charset="0"/>
                <a:sym typeface="Symbol" charset="0"/>
              </a:rPr>
              <a:t>false</a:t>
            </a:r>
            <a:endParaRPr lang="en-US" dirty="0">
              <a:latin typeface="Courier New" charset="0"/>
            </a:endParaRPr>
          </a:p>
          <a:p>
            <a:pPr lvl="1" eaLnBrk="1" hangingPunct="1">
              <a:lnSpc>
                <a:spcPct val="80000"/>
              </a:lnSpc>
              <a:buFont typeface="Wingdings 2" charset="0"/>
              <a:buChar char=""/>
              <a:tabLst>
                <a:tab pos="7089775" algn="l"/>
              </a:tabLst>
              <a:defRPr/>
            </a:pPr>
            <a:r>
              <a:rPr lang="en-US" dirty="0" err="1">
                <a:latin typeface="Courier New" charset="0"/>
              </a:rPr>
              <a:t>isPalindrome</a:t>
            </a:r>
            <a:r>
              <a:rPr lang="en-US" dirty="0">
                <a:latin typeface="Courier New" charset="0"/>
              </a:rPr>
              <a:t>("</a:t>
            </a:r>
            <a:r>
              <a:rPr lang="en-US" dirty="0" err="1">
                <a:latin typeface="Courier New" charset="0"/>
              </a:rPr>
              <a:t>byebye</a:t>
            </a:r>
            <a:r>
              <a:rPr lang="en-US" dirty="0">
                <a:latin typeface="Courier New" charset="0"/>
              </a:rPr>
              <a:t>")</a:t>
            </a:r>
            <a:r>
              <a:rPr lang="en-US" dirty="0"/>
              <a:t>	</a:t>
            </a:r>
            <a:r>
              <a:rPr lang="en-US" dirty="0">
                <a:sym typeface="Symbol" charset="0"/>
              </a:rPr>
              <a:t> </a:t>
            </a:r>
            <a:r>
              <a:rPr lang="en-US" dirty="0">
                <a:latin typeface="Courier New" charset="0"/>
                <a:sym typeface="Symbol" charset="0"/>
              </a:rPr>
              <a:t>false</a:t>
            </a:r>
            <a:endParaRPr lang="en-US" dirty="0">
              <a:latin typeface="Courier New" charset="0"/>
            </a:endParaRPr>
          </a:p>
          <a:p>
            <a:pPr lvl="1" eaLnBrk="1" hangingPunct="1">
              <a:lnSpc>
                <a:spcPct val="80000"/>
              </a:lnSpc>
              <a:buFont typeface="Wingdings 2" charset="0"/>
              <a:buChar char=""/>
              <a:tabLst>
                <a:tab pos="7089775" algn="l"/>
              </a:tabLst>
              <a:defRPr/>
            </a:pPr>
            <a:r>
              <a:rPr lang="en-US" dirty="0" err="1">
                <a:latin typeface="Courier New" charset="0"/>
              </a:rPr>
              <a:t>isPalindrome</a:t>
            </a:r>
            <a:r>
              <a:rPr lang="en-US" dirty="0">
                <a:latin typeface="Courier New" charset="0"/>
              </a:rPr>
              <a:t>("notion")</a:t>
            </a:r>
            <a:r>
              <a:rPr lang="en-US" dirty="0"/>
              <a:t>	</a:t>
            </a:r>
            <a:r>
              <a:rPr lang="en-US" dirty="0">
                <a:sym typeface="Symbol" charset="0"/>
              </a:rPr>
              <a:t> </a:t>
            </a:r>
            <a:r>
              <a:rPr lang="en-US" dirty="0">
                <a:latin typeface="Courier New" charset="0"/>
                <a:sym typeface="Symbol" charset="0"/>
              </a:rPr>
              <a:t>false</a:t>
            </a:r>
            <a:endParaRPr 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:a16="http://schemas.microsoft.com/office/drawing/2014/main" id="{74ADAF4C-E745-7147-8295-9D37426A12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 solution</a:t>
            </a:r>
          </a:p>
        </p:txBody>
      </p:sp>
      <p:sp>
        <p:nvSpPr>
          <p:cNvPr id="14338" name="Rectangle 3">
            <a:extLst>
              <a:ext uri="{FF2B5EF4-FFF2-40B4-BE49-F238E27FC236}">
                <a16:creationId xmlns:a16="http://schemas.microsoft.com/office/drawing/2014/main" id="{BA767485-8015-3347-AA22-207D14F779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Returns true if the given string reads the same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forwards as backwards.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Trivially true for empty or 1-letter strings.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boolean isPalindrome(String s)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if (s.length() &lt; 2)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return true;   </a:t>
            </a: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base case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} else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char first = s.charAt(0);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char last  = s.charAt(s.length() - 1);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if (first != last)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return false;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              </a:t>
            </a: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recursive case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String middle = s.substring(1, s.length() - 1);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return isPalindrome(middle);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>
            <a:extLst>
              <a:ext uri="{FF2B5EF4-FFF2-40B4-BE49-F238E27FC236}">
                <a16:creationId xmlns:a16="http://schemas.microsoft.com/office/drawing/2014/main" id="{D0D0F598-D047-BB47-810E-D7455C6A9B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 solution 2</a:t>
            </a:r>
          </a:p>
        </p:txBody>
      </p:sp>
      <p:sp>
        <p:nvSpPr>
          <p:cNvPr id="15362" name="Rectangle 3">
            <a:extLst>
              <a:ext uri="{FF2B5EF4-FFF2-40B4-BE49-F238E27FC236}">
                <a16:creationId xmlns:a16="http://schemas.microsoft.com/office/drawing/2014/main" id="{3836A21E-1895-484D-8EDA-0D18FDD2B5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Returns true if the given string reads the same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forwards as backwards.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Trivially true for empty or 1-letter strings.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boolean isPalindrome(String s)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if (s.length() &lt; 2)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return true;   </a:t>
            </a: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base case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} else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return 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s.charAt(0) == s.charAt(s.length() - 1)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&amp;&amp; 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isPalindrome(s.substring(1, s.length() - 1));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>
            <a:extLst>
              <a:ext uri="{FF2B5EF4-FFF2-40B4-BE49-F238E27FC236}">
                <a16:creationId xmlns:a16="http://schemas.microsoft.com/office/drawing/2014/main" id="{10A82004-7586-BD40-9B11-98522E48F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pic>
        <p:nvPicPr>
          <p:cNvPr id="24578" name="Content Placeholder 3">
            <a:extLst>
              <a:ext uri="{FF2B5EF4-FFF2-40B4-BE49-F238E27FC236}">
                <a16:creationId xmlns:a16="http://schemas.microsoft.com/office/drawing/2014/main" id="{7BA190E7-976B-B846-8D95-5470026685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73375" y="1371600"/>
            <a:ext cx="3625850" cy="518160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>
            <a:extLst>
              <a:ext uri="{FF2B5EF4-FFF2-40B4-BE49-F238E27FC236}">
                <a16:creationId xmlns:a16="http://schemas.microsoft.com/office/drawing/2014/main" id="{05BC7A2D-D55B-5A4E-B84C-E5475155B8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Exercise</a:t>
            </a:r>
          </a:p>
        </p:txBody>
      </p:sp>
      <p:sp>
        <p:nvSpPr>
          <p:cNvPr id="396291" name="Rectangle 3">
            <a:extLst>
              <a:ext uri="{FF2B5EF4-FFF2-40B4-BE49-F238E27FC236}">
                <a16:creationId xmlns:a16="http://schemas.microsoft.com/office/drawing/2014/main" id="{6F5B698C-D570-9E4E-A2E4-8C688E75FC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</a:rPr>
              <a:t>Write a method </a:t>
            </a:r>
            <a:r>
              <a:rPr lang="en-US" dirty="0">
                <a:latin typeface="Courier New" charset="0"/>
                <a:cs typeface="+mn-cs"/>
              </a:rPr>
              <a:t>print</a:t>
            </a:r>
            <a:r>
              <a:rPr lang="en-US" dirty="0">
                <a:cs typeface="+mn-cs"/>
              </a:rPr>
              <a:t> accepts a </a:t>
            </a:r>
            <a:r>
              <a:rPr lang="en-US" dirty="0">
                <a:latin typeface="Courier New" charset="0"/>
                <a:cs typeface="+mn-cs"/>
              </a:rPr>
              <a:t>File</a:t>
            </a:r>
            <a:r>
              <a:rPr lang="en-US" dirty="0">
                <a:cs typeface="+mn-cs"/>
              </a:rPr>
              <a:t> parameter and prints information about that file.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/>
              <a:t>If the </a:t>
            </a:r>
            <a:r>
              <a:rPr lang="en-US" dirty="0">
                <a:latin typeface="Courier New" charset="0"/>
              </a:rPr>
              <a:t>File</a:t>
            </a:r>
            <a:r>
              <a:rPr lang="en-US" dirty="0"/>
              <a:t> object represents a normal file, just print its name.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/>
              <a:t>If the </a:t>
            </a:r>
            <a:r>
              <a:rPr lang="en-US" dirty="0">
                <a:latin typeface="Courier New" charset="0"/>
              </a:rPr>
              <a:t>File</a:t>
            </a:r>
            <a:r>
              <a:rPr lang="en-US" dirty="0"/>
              <a:t> object represents a directory, print its name and information about every file/directory inside it, indented.</a:t>
            </a: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endParaRPr lang="en-US" sz="1800" dirty="0">
              <a:latin typeface="Courier New" charset="0"/>
            </a:endParaRP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r>
              <a:rPr lang="en-US" sz="1800" dirty="0">
                <a:latin typeface="Courier New" charset="0"/>
              </a:rPr>
              <a:t>	cse143</a:t>
            </a: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r>
              <a:rPr lang="en-US" sz="1800" dirty="0">
                <a:latin typeface="Courier New" charset="0"/>
              </a:rPr>
              <a:t>	    handouts</a:t>
            </a: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r>
              <a:rPr lang="en-US" sz="1800" dirty="0">
                <a:latin typeface="Courier New" charset="0"/>
              </a:rPr>
              <a:t>	        </a:t>
            </a:r>
            <a:r>
              <a:rPr lang="en-US" sz="1800" dirty="0" err="1">
                <a:latin typeface="Courier New" charset="0"/>
              </a:rPr>
              <a:t>syllabus.doc</a:t>
            </a:r>
            <a:endParaRPr lang="en-US" sz="1800" dirty="0">
              <a:latin typeface="Courier New" charset="0"/>
            </a:endParaRP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r>
              <a:rPr lang="en-US" sz="1800" dirty="0">
                <a:latin typeface="Courier New" charset="0"/>
              </a:rPr>
              <a:t>	        </a:t>
            </a:r>
            <a:r>
              <a:rPr lang="en-US" sz="1800" dirty="0" err="1">
                <a:latin typeface="Courier New" charset="0"/>
              </a:rPr>
              <a:t>lecture_schedule.xls</a:t>
            </a:r>
            <a:endParaRPr lang="en-US" sz="1800" dirty="0">
              <a:latin typeface="Courier New" charset="0"/>
            </a:endParaRP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r>
              <a:rPr lang="en-US" sz="1800" dirty="0">
                <a:latin typeface="Courier New" charset="0"/>
              </a:rPr>
              <a:t>	    homework</a:t>
            </a: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r>
              <a:rPr lang="en-US" sz="1800" dirty="0">
                <a:latin typeface="Courier New" charset="0"/>
              </a:rPr>
              <a:t>	        1-tiles</a:t>
            </a: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r>
              <a:rPr lang="en-US" sz="1800" dirty="0">
                <a:latin typeface="Courier New" charset="0"/>
              </a:rPr>
              <a:t>	            </a:t>
            </a:r>
            <a:r>
              <a:rPr lang="en-US" sz="1800" dirty="0" err="1">
                <a:latin typeface="Courier New" charset="0"/>
              </a:rPr>
              <a:t>TileMain.java</a:t>
            </a:r>
            <a:endParaRPr lang="en-US" sz="1800" dirty="0">
              <a:latin typeface="Courier New" charset="0"/>
            </a:endParaRP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r>
              <a:rPr lang="en-US" sz="1800" dirty="0">
                <a:latin typeface="Courier New" charset="0"/>
              </a:rPr>
              <a:t>	            </a:t>
            </a:r>
            <a:r>
              <a:rPr lang="en-US" sz="1800" dirty="0" err="1">
                <a:latin typeface="Courier New" charset="0"/>
              </a:rPr>
              <a:t>TileManager.java</a:t>
            </a:r>
            <a:endParaRPr lang="en-US" sz="1800" dirty="0">
              <a:latin typeface="Courier New" charset="0"/>
            </a:endParaRP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r>
              <a:rPr lang="en-US" sz="1800" dirty="0">
                <a:latin typeface="Courier New" charset="0"/>
              </a:rPr>
              <a:t>	            </a:t>
            </a:r>
            <a:r>
              <a:rPr lang="en-US" sz="1800" dirty="0" err="1">
                <a:latin typeface="Courier New" charset="0"/>
              </a:rPr>
              <a:t>index.html</a:t>
            </a:r>
            <a:endParaRPr lang="en-US" sz="1800" dirty="0">
              <a:latin typeface="Courier New" charset="0"/>
            </a:endParaRP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r>
              <a:rPr lang="en-US" sz="1800" dirty="0">
                <a:latin typeface="Courier New" charset="0"/>
              </a:rPr>
              <a:t>	            </a:t>
            </a:r>
            <a:r>
              <a:rPr lang="en-US" sz="1800" dirty="0" err="1">
                <a:latin typeface="Courier New" charset="0"/>
              </a:rPr>
              <a:t>style.css</a:t>
            </a:r>
            <a:endParaRPr lang="en-US" sz="1800" dirty="0">
              <a:latin typeface="Courier New" charset="0"/>
            </a:endParaRP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endParaRPr lang="en-US" sz="1800" dirty="0">
              <a:latin typeface="Courier New" charset="0"/>
            </a:endParaRP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b="1" dirty="0"/>
              <a:t>recursive data</a:t>
            </a:r>
            <a:r>
              <a:rPr lang="en-US" dirty="0"/>
              <a:t>: A directory can contain other directories.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>
            <a:extLst>
              <a:ext uri="{FF2B5EF4-FFF2-40B4-BE49-F238E27FC236}">
                <a16:creationId xmlns:a16="http://schemas.microsoft.com/office/drawing/2014/main" id="{949BC4FF-A87C-384C-9CF7-4AA619731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Recursive Data</a:t>
            </a:r>
          </a:p>
        </p:txBody>
      </p:sp>
      <p:sp>
        <p:nvSpPr>
          <p:cNvPr id="20482" name="Content Placeholder 2">
            <a:extLst>
              <a:ext uri="{FF2B5EF4-FFF2-40B4-BE49-F238E27FC236}">
                <a16:creationId xmlns:a16="http://schemas.microsoft.com/office/drawing/2014/main" id="{5EF8AD6A-63B9-5946-A947-868C420844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A file is one of 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A simple file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A directory containing files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Directories can be nested to an arbitrary depth</a:t>
            </a:r>
          </a:p>
          <a:p>
            <a:pPr marL="0" indent="0" eaLnBrk="1" hangingPunct="1"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2">
            <a:extLst>
              <a:ext uri="{FF2B5EF4-FFF2-40B4-BE49-F238E27FC236}">
                <a16:creationId xmlns:a16="http://schemas.microsoft.com/office/drawing/2014/main" id="{D232D090-75C1-BC43-9E6D-6D807C4D39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latin typeface="Courier New" charset="0"/>
                <a:cs typeface="+mj-cs"/>
              </a:rPr>
              <a:t>File</a:t>
            </a:r>
            <a:r>
              <a:rPr lang="en-US">
                <a:cs typeface="+mj-cs"/>
              </a:rPr>
              <a:t> objects</a:t>
            </a:r>
          </a:p>
        </p:txBody>
      </p:sp>
      <p:sp>
        <p:nvSpPr>
          <p:cNvPr id="397315" name="Rectangle 3">
            <a:extLst>
              <a:ext uri="{FF2B5EF4-FFF2-40B4-BE49-F238E27FC236}">
                <a16:creationId xmlns:a16="http://schemas.microsoft.com/office/drawing/2014/main" id="{B5A6BFDC-257D-EE44-A1D9-F59ACD62B6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>
                <a:cs typeface="+mn-cs"/>
              </a:rPr>
              <a:t>A </a:t>
            </a:r>
            <a:r>
              <a:rPr lang="en-US">
                <a:latin typeface="Courier New" charset="0"/>
                <a:cs typeface="+mn-cs"/>
              </a:rPr>
              <a:t>File</a:t>
            </a:r>
            <a:r>
              <a:rPr lang="en-US">
                <a:cs typeface="+mn-cs"/>
              </a:rPr>
              <a:t> object (from the </a:t>
            </a:r>
            <a:r>
              <a:rPr lang="en-US">
                <a:latin typeface="Courier New" charset="0"/>
                <a:cs typeface="+mn-cs"/>
              </a:rPr>
              <a:t>java.io</a:t>
            </a:r>
            <a:r>
              <a:rPr lang="en-US">
                <a:cs typeface="+mn-cs"/>
              </a:rPr>
              <a:t> package) represents</a:t>
            </a:r>
            <a:br>
              <a:rPr lang="en-US">
                <a:cs typeface="+mn-cs"/>
              </a:rPr>
            </a:br>
            <a:r>
              <a:rPr lang="en-US">
                <a:cs typeface="+mn-cs"/>
              </a:rPr>
              <a:t>a file or directory on the disk.</a:t>
            </a:r>
          </a:p>
        </p:txBody>
      </p:sp>
      <p:graphicFrame>
        <p:nvGraphicFramePr>
          <p:cNvPr id="397316" name="Group 4">
            <a:extLst>
              <a:ext uri="{FF2B5EF4-FFF2-40B4-BE49-F238E27FC236}">
                <a16:creationId xmlns:a16="http://schemas.microsoft.com/office/drawing/2014/main" id="{AFEA993D-DBD2-DB47-9E38-3FEC320FEF20}"/>
              </a:ext>
            </a:extLst>
          </p:cNvPr>
          <p:cNvGraphicFramePr>
            <a:graphicFrameLocks noGrp="1"/>
          </p:cNvGraphicFramePr>
          <p:nvPr/>
        </p:nvGraphicFramePr>
        <p:xfrm>
          <a:off x="304800" y="2362200"/>
          <a:ext cx="8542338" cy="4038602"/>
        </p:xfrm>
        <a:graphic>
          <a:graphicData uri="http://schemas.openxmlformats.org/drawingml/2006/table">
            <a:tbl>
              <a:tblPr/>
              <a:tblGrid>
                <a:gridCol w="2549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928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Constructor/method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File(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String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creates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File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 object representing file with given name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canRead()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returns whether file is able to be 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delete()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removes file from disk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exists()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whether this file exists on disk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getName()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returns file's name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isDirectory()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returns whether this object represents a directory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length()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returns number of bytes in file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listFiles()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returns a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File[]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 representing files in this directory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renameTo(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File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changes name of file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Rectangle 2">
            <a:extLst>
              <a:ext uri="{FF2B5EF4-FFF2-40B4-BE49-F238E27FC236}">
                <a16:creationId xmlns:a16="http://schemas.microsoft.com/office/drawing/2014/main" id="{B9E8FAA8-55EE-4143-B75B-12343F42C8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Public/private pairs</a:t>
            </a:r>
          </a:p>
        </p:txBody>
      </p:sp>
      <p:sp>
        <p:nvSpPr>
          <p:cNvPr id="398339" name="Rectangle 3">
            <a:extLst>
              <a:ext uri="{FF2B5EF4-FFF2-40B4-BE49-F238E27FC236}">
                <a16:creationId xmlns:a16="http://schemas.microsoft.com/office/drawing/2014/main" id="{6FE77FC1-F5AE-894A-9826-E12CFA17EE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</a:rPr>
              <a:t>We cannot vary the indentation without an extra parameter:</a:t>
            </a:r>
          </a:p>
          <a:p>
            <a:pPr lvl="1" eaLnBrk="1" hangingPunct="1">
              <a:buFontTx/>
              <a:buNone/>
              <a:defRPr/>
            </a:pPr>
            <a:endParaRPr lang="en-US" sz="800" dirty="0">
              <a:latin typeface="Courier New" charset="0"/>
            </a:endParaRPr>
          </a:p>
          <a:p>
            <a:pPr lvl="1" eaLnBrk="1" hangingPunct="1">
              <a:buFontTx/>
              <a:buNone/>
              <a:defRPr/>
            </a:pPr>
            <a:r>
              <a:rPr lang="en-US" dirty="0">
                <a:latin typeface="Courier New" charset="0"/>
              </a:rPr>
              <a:t>public static void crawl(File f</a:t>
            </a:r>
            <a:r>
              <a:rPr lang="en-US" b="1" dirty="0">
                <a:solidFill>
                  <a:schemeClr val="accent2"/>
                </a:solidFill>
                <a:latin typeface="Courier New" charset="0"/>
              </a:rPr>
              <a:t>, String indent</a:t>
            </a:r>
            <a:r>
              <a:rPr lang="en-US" dirty="0">
                <a:latin typeface="Courier New" charset="0"/>
              </a:rPr>
              <a:t>) {</a:t>
            </a:r>
          </a:p>
          <a:p>
            <a:pPr lvl="1" eaLnBrk="1" hangingPunct="1">
              <a:buFontTx/>
              <a:buNone/>
              <a:defRPr/>
            </a:pPr>
            <a:endParaRPr lang="en-US" dirty="0">
              <a:latin typeface="Courier New" charset="0"/>
            </a:endParaRPr>
          </a:p>
          <a:p>
            <a:pPr lvl="1" eaLnBrk="1" hangingPunct="1">
              <a:buFontTx/>
              <a:buNone/>
              <a:defRPr/>
            </a:pPr>
            <a:endParaRPr lang="en-US" dirty="0">
              <a:latin typeface="Courier New" charset="0"/>
            </a:endParaRPr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</a:rPr>
              <a:t>Often the parameters we need for our recursion do not match those the client will want to pass.</a:t>
            </a:r>
          </a:p>
          <a:p>
            <a:pPr lvl="1" eaLnBrk="1" hangingPunct="1">
              <a:buFontTx/>
              <a:buNone/>
              <a:defRPr/>
            </a:pPr>
            <a:endParaRPr lang="en-US" dirty="0"/>
          </a:p>
          <a:p>
            <a:pPr lvl="1" eaLnBrk="1" hangingPunct="1">
              <a:buFontTx/>
              <a:buNone/>
              <a:defRPr/>
            </a:pPr>
            <a:r>
              <a:rPr lang="en-US" dirty="0"/>
              <a:t>In these cases, we instead write a pair of methods:</a:t>
            </a:r>
          </a:p>
          <a:p>
            <a:pPr lvl="1" eaLnBrk="1" hangingPunct="1">
              <a:buFontTx/>
              <a:buNone/>
              <a:defRPr/>
            </a:pPr>
            <a:r>
              <a:rPr lang="en-US" dirty="0"/>
              <a:t>1)  a </a:t>
            </a:r>
            <a:r>
              <a:rPr lang="en-US" u="sng" dirty="0"/>
              <a:t>public</a:t>
            </a:r>
            <a:r>
              <a:rPr lang="en-US" dirty="0"/>
              <a:t>, non-recursive one with parameters the client wants</a:t>
            </a:r>
          </a:p>
          <a:p>
            <a:pPr lvl="1" eaLnBrk="1" hangingPunct="1">
              <a:buFontTx/>
              <a:buNone/>
              <a:defRPr/>
            </a:pPr>
            <a:r>
              <a:rPr lang="en-US" dirty="0"/>
              <a:t>2)  a </a:t>
            </a:r>
            <a:r>
              <a:rPr lang="en-US" u="sng" dirty="0"/>
              <a:t>private</a:t>
            </a:r>
            <a:r>
              <a:rPr lang="en-US" dirty="0"/>
              <a:t>, recursive one with the parameters we really need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>
            <a:extLst>
              <a:ext uri="{FF2B5EF4-FFF2-40B4-BE49-F238E27FC236}">
                <a16:creationId xmlns:a16="http://schemas.microsoft.com/office/drawing/2014/main" id="{2F1FECF3-56B0-BE45-A89E-70C56C049E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Exercise solution 2</a:t>
            </a:r>
          </a:p>
        </p:txBody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8F90505B-1543-C342-BDCA-0E3DCF6800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Prints information about this file,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and (if it is a directory) any files inside it.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void crawl(File f)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crawl(f, "");   </a:t>
            </a: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call private recursive helper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b="1">
              <a:solidFill>
                <a:schemeClr val="accent2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Recursive helper to implement crawl/indent behavior.</a:t>
            </a:r>
            <a:endParaRPr lang="en-US" altLang="en-US" b="1">
              <a:solidFill>
                <a:schemeClr val="accent2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private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static void crawl(File f</a:t>
            </a: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, String indent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System.out.println(</a:t>
            </a: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indent +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f.getName());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if (f.isDirectory())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// recursive case; print contained files/dirs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File[] subFiles = f.listFiles();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for (int i = 0; i &lt; subFiles.length; i++)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crawl(subFiles[i]</a:t>
            </a: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, indent + "    "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079" y="2609976"/>
            <a:ext cx="3866030" cy="39304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E67F0BD-42E4-42AD-ACE3-427FE4E0E8E6}"/>
              </a:ext>
            </a:extLst>
          </p:cNvPr>
          <p:cNvSpPr txBox="1"/>
          <p:nvPr/>
        </p:nvSpPr>
        <p:spPr>
          <a:xfrm>
            <a:off x="314892" y="1517535"/>
            <a:ext cx="486872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public static int method(int n) {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if (n &lt;= 1) {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	 return 1;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} else {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return method(n – 2) 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+ method(n – 1);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B4B0DA-73B1-4427-8635-DEE8F814F076}"/>
              </a:ext>
            </a:extLst>
          </p:cNvPr>
          <p:cNvSpPr txBox="1"/>
          <p:nvPr/>
        </p:nvSpPr>
        <p:spPr>
          <a:xfrm>
            <a:off x="387560" y="3971626"/>
            <a:ext cx="4396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What is the value returned by 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method(5)</a:t>
            </a:r>
            <a:r>
              <a:rPr lang="en-US" dirty="0"/>
              <a:t>?</a:t>
            </a:r>
          </a:p>
        </p:txBody>
      </p:sp>
      <p:pic>
        <p:nvPicPr>
          <p:cNvPr id="5" name="Graphic 11">
            <a:extLst>
              <a:ext uri="{FF2B5EF4-FFF2-40B4-BE49-F238E27FC236}">
                <a16:creationId xmlns:a16="http://schemas.microsoft.com/office/drawing/2014/main" id="{2AFC620B-0490-48C9-9E92-64949A7D39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37" y="587671"/>
            <a:ext cx="3820767" cy="62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D223DF5-4A44-4280-A007-FCF99613C8EA}"/>
              </a:ext>
            </a:extLst>
          </p:cNvPr>
          <p:cNvSpPr txBox="1"/>
          <p:nvPr/>
        </p:nvSpPr>
        <p:spPr>
          <a:xfrm>
            <a:off x="4293441" y="781065"/>
            <a:ext cx="4160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Warm Up: pollev.com/cse143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EECE76E9-DB38-2C46-ABB9-8F16CDFE6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Recursion Challenges</a:t>
            </a:r>
          </a:p>
        </p:txBody>
      </p: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A08326B9-B467-5647-8D94-F58595E66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Forgetting a base case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Infinite recursion resulting in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StackOverflowError</a:t>
            </a:r>
          </a:p>
          <a:p>
            <a:pPr lvl="1" eaLnBrk="1" hangingPunct="1"/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Working away from the base case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The recursive case must make progress towards the base case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Infinite recursion resulting in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StackOverflowError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Running out of memory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Even when making progress to the base case, some inputs may require too many recursive calls: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StackOverflowError</a:t>
            </a:r>
          </a:p>
          <a:p>
            <a:pPr lvl="1" eaLnBrk="1" hangingPunct="1"/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Recomputing the same subproblem over and over again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Refining the algorithm could save significant time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>
            <a:extLst>
              <a:ext uri="{FF2B5EF4-FFF2-40B4-BE49-F238E27FC236}">
                <a16:creationId xmlns:a16="http://schemas.microsoft.com/office/drawing/2014/main" id="{7B7363C2-0032-494D-A1A0-E063E94371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Recursion and cases</a:t>
            </a:r>
          </a:p>
        </p:txBody>
      </p:sp>
      <p:sp>
        <p:nvSpPr>
          <p:cNvPr id="5122" name="Rectangle 3">
            <a:extLst>
              <a:ext uri="{FF2B5EF4-FFF2-40B4-BE49-F238E27FC236}">
                <a16:creationId xmlns:a16="http://schemas.microsoft.com/office/drawing/2014/main" id="{B8CD026C-E7D0-7543-BD1B-F04F35AE9BB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Every recursive algorithm involves at least 2 cases:</a:t>
            </a:r>
          </a:p>
          <a:p>
            <a:pPr lvl="1" eaLnBrk="1" hangingPunct="1">
              <a:buFontTx/>
              <a:buNone/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base case</a:t>
            </a:r>
            <a:r>
              <a:rPr lang="en-US" altLang="en-US">
                <a:ea typeface="ＭＳ Ｐゴシック" panose="020B0600070205080204" pitchFamily="34" charset="-128"/>
              </a:rPr>
              <a:t>: simple problem that can be solved directly.</a:t>
            </a:r>
            <a:endParaRPr lang="en-US" altLang="en-US" i="1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sz="1200" i="1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recursive case</a:t>
            </a:r>
            <a:r>
              <a:rPr lang="en-US" altLang="en-US">
                <a:ea typeface="ＭＳ Ｐゴシック" panose="020B0600070205080204" pitchFamily="34" charset="-128"/>
              </a:rPr>
              <a:t>: more complex occurrence of the problem that cannot be directly answered, but can instead be described in terms of smaller occurrences of the same problem.</a:t>
            </a:r>
            <a:endParaRPr lang="en-US" altLang="en-US" i="1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Some recursive algorithms have more than one base or recursive case, but all have at least one of each.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 crucial part of recursive programming is identifying these cases.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Text Box 2">
            <a:extLst>
              <a:ext uri="{FF2B5EF4-FFF2-40B4-BE49-F238E27FC236}">
                <a16:creationId xmlns:a16="http://schemas.microsoft.com/office/drawing/2014/main" id="{2F5773A4-306B-284F-B725-A75151DE1C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8063" y="5348288"/>
            <a:ext cx="9223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Tahoma" charset="0"/>
                <a:ea typeface="+mn-ea"/>
              </a:rPr>
              <a:t>output:</a:t>
            </a:r>
          </a:p>
        </p:txBody>
      </p:sp>
      <p:sp>
        <p:nvSpPr>
          <p:cNvPr id="394243" name="Text Box 3">
            <a:extLst>
              <a:ext uri="{FF2B5EF4-FFF2-40B4-BE49-F238E27FC236}">
                <a16:creationId xmlns:a16="http://schemas.microsoft.com/office/drawing/2014/main" id="{465B5A8A-A606-E844-AC56-D435999FD5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348288"/>
            <a:ext cx="11445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Tahoma" charset="0"/>
                <a:ea typeface="+mn-ea"/>
              </a:rPr>
              <a:t>input file:</a:t>
            </a:r>
          </a:p>
        </p:txBody>
      </p:sp>
      <p:sp>
        <p:nvSpPr>
          <p:cNvPr id="394244" name="Text Box 4">
            <a:extLst>
              <a:ext uri="{FF2B5EF4-FFF2-40B4-BE49-F238E27FC236}">
                <a16:creationId xmlns:a16="http://schemas.microsoft.com/office/drawing/2014/main" id="{D9FE3F0A-02AF-904E-AE45-A0BA7F3FC9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727700"/>
            <a:ext cx="1846263" cy="987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I have eaten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the plums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that were in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the icebox</a:t>
            </a:r>
          </a:p>
        </p:txBody>
      </p:sp>
      <p:sp>
        <p:nvSpPr>
          <p:cNvPr id="394245" name="Text Box 5">
            <a:extLst>
              <a:ext uri="{FF2B5EF4-FFF2-40B4-BE49-F238E27FC236}">
                <a16:creationId xmlns:a16="http://schemas.microsoft.com/office/drawing/2014/main" id="{8706ADEA-B8BB-A44C-9119-75F9C98B74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5675" y="5727700"/>
            <a:ext cx="1846263" cy="987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the icebox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that were in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the plums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I have eaten</a:t>
            </a:r>
          </a:p>
        </p:txBody>
      </p:sp>
      <p:sp>
        <p:nvSpPr>
          <p:cNvPr id="35845" name="Rectangle 6">
            <a:extLst>
              <a:ext uri="{FF2B5EF4-FFF2-40B4-BE49-F238E27FC236}">
                <a16:creationId xmlns:a16="http://schemas.microsoft.com/office/drawing/2014/main" id="{A51FAC88-96EC-3846-B636-4BBBB207D1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Tracing our algorithm</a:t>
            </a:r>
          </a:p>
        </p:txBody>
      </p:sp>
      <p:sp>
        <p:nvSpPr>
          <p:cNvPr id="35846" name="Rectangle 7">
            <a:extLst>
              <a:ext uri="{FF2B5EF4-FFF2-40B4-BE49-F238E27FC236}">
                <a16:creationId xmlns:a16="http://schemas.microsoft.com/office/drawing/2014/main" id="{1DD31A0B-E73C-7F4B-B304-51A361BDBD2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ea typeface="ＭＳ Ｐゴシック" panose="020B0600070205080204" pitchFamily="34" charset="-128"/>
              </a:rPr>
              <a:t>call stack</a:t>
            </a:r>
            <a:r>
              <a:rPr lang="en-US" altLang="en-US">
                <a:ea typeface="ＭＳ Ｐゴシック" panose="020B0600070205080204" pitchFamily="34" charset="-128"/>
              </a:rPr>
              <a:t>: The method invocations currently running</a:t>
            </a:r>
          </a:p>
          <a:p>
            <a:pPr lvl="1" eaLnBrk="1" hangingPunct="1">
              <a:buFontTx/>
              <a:buNone/>
            </a:pP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reverseLines(new Scanner("poem.txt"));</a:t>
            </a:r>
          </a:p>
        </p:txBody>
      </p:sp>
      <p:sp>
        <p:nvSpPr>
          <p:cNvPr id="394259" name="Line 19">
            <a:extLst>
              <a:ext uri="{FF2B5EF4-FFF2-40B4-BE49-F238E27FC236}">
                <a16:creationId xmlns:a16="http://schemas.microsoft.com/office/drawing/2014/main" id="{01877DA1-1005-2444-AE70-CEA321844A2A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" y="5867400"/>
            <a:ext cx="3048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5" name="Text Box 8">
            <a:extLst>
              <a:ext uri="{FF2B5EF4-FFF2-40B4-BE49-F238E27FC236}">
                <a16:creationId xmlns:a16="http://schemas.microsoft.com/office/drawing/2014/main" id="{46B9F123-D4D9-B548-B944-91DF41DDB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2286000"/>
            <a:ext cx="8991600" cy="1652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>
            <a:spAutoFit/>
          </a:bodyPr>
          <a:lstStyle/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public static void </a:t>
            </a:r>
            <a:r>
              <a:rPr lang="en-US" dirty="0" err="1">
                <a:latin typeface="Courier New" charset="0"/>
                <a:ea typeface="+mn-ea"/>
              </a:rPr>
              <a:t>reverseLines</a:t>
            </a:r>
            <a:r>
              <a:rPr lang="en-US" dirty="0">
                <a:latin typeface="Courier New" charset="0"/>
                <a:ea typeface="+mn-ea"/>
              </a:rPr>
              <a:t>(Scanner input) {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if (</a:t>
            </a:r>
            <a:r>
              <a:rPr lang="en-US" dirty="0" err="1">
                <a:latin typeface="Courier New" charset="0"/>
                <a:ea typeface="+mn-ea"/>
              </a:rPr>
              <a:t>input.hasNextLine</a:t>
            </a:r>
            <a:r>
              <a:rPr lang="en-US" dirty="0">
                <a:latin typeface="Courier New" charset="0"/>
                <a:ea typeface="+mn-ea"/>
              </a:rPr>
              <a:t>()) {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    String line = </a:t>
            </a:r>
            <a:r>
              <a:rPr lang="en-US" dirty="0" err="1">
                <a:latin typeface="Courier New" charset="0"/>
                <a:ea typeface="+mn-ea"/>
              </a:rPr>
              <a:t>input.nextLine</a:t>
            </a:r>
            <a:r>
              <a:rPr lang="en-US" dirty="0">
                <a:latin typeface="Courier New" charset="0"/>
                <a:ea typeface="+mn-ea"/>
              </a:rPr>
              <a:t>();  </a:t>
            </a:r>
            <a:r>
              <a:rPr lang="en-US" b="1" dirty="0">
                <a:solidFill>
                  <a:srgbClr val="008000"/>
                </a:solidFill>
                <a:latin typeface="Courier New" charset="0"/>
                <a:ea typeface="+mn-ea"/>
              </a:rPr>
              <a:t>// "I have eaten"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Courier New" charset="0"/>
                <a:ea typeface="+mn-ea"/>
              </a:rPr>
              <a:t>        </a:t>
            </a:r>
            <a:r>
              <a:rPr lang="en-US" b="1" dirty="0" err="1">
                <a:latin typeface="Courier New" charset="0"/>
                <a:ea typeface="+mn-ea"/>
              </a:rPr>
              <a:t>reverseLines</a:t>
            </a:r>
            <a:r>
              <a:rPr lang="en-US" b="1" dirty="0">
                <a:latin typeface="Courier New" charset="0"/>
                <a:ea typeface="+mn-ea"/>
              </a:rPr>
              <a:t>(input);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    </a:t>
            </a:r>
            <a:r>
              <a:rPr lang="en-US" dirty="0" err="1">
                <a:latin typeface="Courier New" charset="0"/>
                <a:ea typeface="+mn-ea"/>
              </a:rPr>
              <a:t>System.out.println</a:t>
            </a:r>
            <a:r>
              <a:rPr lang="en-US" dirty="0">
                <a:latin typeface="Courier New" charset="0"/>
                <a:ea typeface="+mn-ea"/>
              </a:rPr>
              <a:t>(line);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}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}</a:t>
            </a:r>
          </a:p>
        </p:txBody>
      </p:sp>
      <p:sp>
        <p:nvSpPr>
          <p:cNvPr id="16" name="Text Box 9">
            <a:extLst>
              <a:ext uri="{FF2B5EF4-FFF2-40B4-BE49-F238E27FC236}">
                <a16:creationId xmlns:a16="http://schemas.microsoft.com/office/drawing/2014/main" id="{DD0E07AA-EFC9-FA46-B750-6F22261458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2895600"/>
            <a:ext cx="8991600" cy="1652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>
            <a:spAutoFit/>
          </a:bodyPr>
          <a:lstStyle/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public static void </a:t>
            </a:r>
            <a:r>
              <a:rPr lang="en-US" dirty="0" err="1">
                <a:latin typeface="Courier New" charset="0"/>
                <a:ea typeface="+mn-ea"/>
              </a:rPr>
              <a:t>reverseLines</a:t>
            </a:r>
            <a:r>
              <a:rPr lang="en-US" dirty="0">
                <a:latin typeface="Courier New" charset="0"/>
                <a:ea typeface="+mn-ea"/>
              </a:rPr>
              <a:t>(Scanner input) {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if (</a:t>
            </a:r>
            <a:r>
              <a:rPr lang="en-US" dirty="0" err="1">
                <a:latin typeface="Courier New" charset="0"/>
                <a:ea typeface="+mn-ea"/>
              </a:rPr>
              <a:t>input.hasNextLine</a:t>
            </a:r>
            <a:r>
              <a:rPr lang="en-US" dirty="0">
                <a:latin typeface="Courier New" charset="0"/>
                <a:ea typeface="+mn-ea"/>
              </a:rPr>
              <a:t>()) {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    String line = </a:t>
            </a:r>
            <a:r>
              <a:rPr lang="en-US" dirty="0" err="1">
                <a:latin typeface="Courier New" charset="0"/>
                <a:ea typeface="+mn-ea"/>
              </a:rPr>
              <a:t>input.nextLine</a:t>
            </a:r>
            <a:r>
              <a:rPr lang="en-US" dirty="0">
                <a:latin typeface="Courier New" charset="0"/>
                <a:ea typeface="+mn-ea"/>
              </a:rPr>
              <a:t>();  </a:t>
            </a:r>
            <a:r>
              <a:rPr lang="en-US" b="1" dirty="0">
                <a:solidFill>
                  <a:srgbClr val="008000"/>
                </a:solidFill>
                <a:latin typeface="Courier New" charset="0"/>
                <a:ea typeface="+mn-ea"/>
              </a:rPr>
              <a:t>// "the plums"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Courier New" charset="0"/>
                <a:ea typeface="+mn-ea"/>
              </a:rPr>
              <a:t>        </a:t>
            </a:r>
            <a:r>
              <a:rPr lang="en-US" b="1" dirty="0" err="1">
                <a:latin typeface="Courier New" charset="0"/>
                <a:ea typeface="+mn-ea"/>
              </a:rPr>
              <a:t>reverseLines</a:t>
            </a:r>
            <a:r>
              <a:rPr lang="en-US" b="1" dirty="0">
                <a:latin typeface="Courier New" charset="0"/>
                <a:ea typeface="+mn-ea"/>
              </a:rPr>
              <a:t>(input);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    </a:t>
            </a:r>
            <a:r>
              <a:rPr lang="en-US" dirty="0" err="1">
                <a:latin typeface="Courier New" charset="0"/>
                <a:ea typeface="+mn-ea"/>
              </a:rPr>
              <a:t>System.out.println</a:t>
            </a:r>
            <a:r>
              <a:rPr lang="en-US" dirty="0">
                <a:latin typeface="Courier New" charset="0"/>
                <a:ea typeface="+mn-ea"/>
              </a:rPr>
              <a:t>(line);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}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}</a:t>
            </a:r>
          </a:p>
        </p:txBody>
      </p:sp>
      <p:sp>
        <p:nvSpPr>
          <p:cNvPr id="17" name="Text Box 10">
            <a:extLst>
              <a:ext uri="{FF2B5EF4-FFF2-40B4-BE49-F238E27FC236}">
                <a16:creationId xmlns:a16="http://schemas.microsoft.com/office/drawing/2014/main" id="{01686EF1-91F0-FA44-A5FA-A350198063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3470275"/>
            <a:ext cx="8991600" cy="1652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>
            <a:spAutoFit/>
          </a:bodyPr>
          <a:lstStyle/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public static void </a:t>
            </a:r>
            <a:r>
              <a:rPr lang="en-US" dirty="0" err="1">
                <a:latin typeface="Courier New" charset="0"/>
                <a:ea typeface="+mn-ea"/>
              </a:rPr>
              <a:t>reverseLines</a:t>
            </a:r>
            <a:r>
              <a:rPr lang="en-US" dirty="0">
                <a:latin typeface="Courier New" charset="0"/>
                <a:ea typeface="+mn-ea"/>
              </a:rPr>
              <a:t>(Scanner input) {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if (</a:t>
            </a:r>
            <a:r>
              <a:rPr lang="en-US" dirty="0" err="1">
                <a:latin typeface="Courier New" charset="0"/>
                <a:ea typeface="+mn-ea"/>
              </a:rPr>
              <a:t>input.hasNextLine</a:t>
            </a:r>
            <a:r>
              <a:rPr lang="en-US" dirty="0">
                <a:latin typeface="Courier New" charset="0"/>
                <a:ea typeface="+mn-ea"/>
              </a:rPr>
              <a:t>()) {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    String line = </a:t>
            </a:r>
            <a:r>
              <a:rPr lang="en-US" dirty="0" err="1">
                <a:latin typeface="Courier New" charset="0"/>
                <a:ea typeface="+mn-ea"/>
              </a:rPr>
              <a:t>input.nextLine</a:t>
            </a:r>
            <a:r>
              <a:rPr lang="en-US" dirty="0">
                <a:latin typeface="Courier New" charset="0"/>
                <a:ea typeface="+mn-ea"/>
              </a:rPr>
              <a:t>();  </a:t>
            </a:r>
            <a:r>
              <a:rPr lang="en-US" b="1" dirty="0">
                <a:solidFill>
                  <a:srgbClr val="008000"/>
                </a:solidFill>
                <a:latin typeface="Courier New" charset="0"/>
                <a:ea typeface="+mn-ea"/>
              </a:rPr>
              <a:t>// "that were in"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Courier New" charset="0"/>
                <a:ea typeface="+mn-ea"/>
              </a:rPr>
              <a:t>        </a:t>
            </a:r>
            <a:r>
              <a:rPr lang="en-US" b="1" dirty="0" err="1">
                <a:latin typeface="Courier New" charset="0"/>
                <a:ea typeface="+mn-ea"/>
              </a:rPr>
              <a:t>reverseLines</a:t>
            </a:r>
            <a:r>
              <a:rPr lang="en-US" b="1" dirty="0">
                <a:latin typeface="Courier New" charset="0"/>
                <a:ea typeface="+mn-ea"/>
              </a:rPr>
              <a:t>(input);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    </a:t>
            </a:r>
            <a:r>
              <a:rPr lang="en-US" dirty="0" err="1">
                <a:latin typeface="Courier New" charset="0"/>
                <a:ea typeface="+mn-ea"/>
              </a:rPr>
              <a:t>System.out.println</a:t>
            </a:r>
            <a:r>
              <a:rPr lang="en-US" dirty="0">
                <a:latin typeface="Courier New" charset="0"/>
                <a:ea typeface="+mn-ea"/>
              </a:rPr>
              <a:t>(line);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}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}</a:t>
            </a:r>
          </a:p>
        </p:txBody>
      </p:sp>
      <p:sp>
        <p:nvSpPr>
          <p:cNvPr id="18" name="Text Box 17">
            <a:extLst>
              <a:ext uri="{FF2B5EF4-FFF2-40B4-BE49-F238E27FC236}">
                <a16:creationId xmlns:a16="http://schemas.microsoft.com/office/drawing/2014/main" id="{B5B7F7A4-39EC-3B4A-B3A0-F35682972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4079875"/>
            <a:ext cx="8991600" cy="1652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>
            <a:spAutoFit/>
          </a:bodyPr>
          <a:lstStyle/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public static void </a:t>
            </a:r>
            <a:r>
              <a:rPr lang="en-US" dirty="0" err="1">
                <a:latin typeface="Courier New" charset="0"/>
                <a:ea typeface="+mn-ea"/>
              </a:rPr>
              <a:t>reverseLines</a:t>
            </a:r>
            <a:r>
              <a:rPr lang="en-US" dirty="0">
                <a:latin typeface="Courier New" charset="0"/>
                <a:ea typeface="+mn-ea"/>
              </a:rPr>
              <a:t>(Scanner input) {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if (</a:t>
            </a:r>
            <a:r>
              <a:rPr lang="en-US" dirty="0" err="1">
                <a:latin typeface="Courier New" charset="0"/>
                <a:ea typeface="+mn-ea"/>
              </a:rPr>
              <a:t>input.hasNextLine</a:t>
            </a:r>
            <a:r>
              <a:rPr lang="en-US" dirty="0">
                <a:latin typeface="Courier New" charset="0"/>
                <a:ea typeface="+mn-ea"/>
              </a:rPr>
              <a:t>()) {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    String line = </a:t>
            </a:r>
            <a:r>
              <a:rPr lang="en-US" dirty="0" err="1">
                <a:latin typeface="Courier New" charset="0"/>
                <a:ea typeface="+mn-ea"/>
              </a:rPr>
              <a:t>input.nextLine</a:t>
            </a:r>
            <a:r>
              <a:rPr lang="en-US" dirty="0">
                <a:latin typeface="Courier New" charset="0"/>
                <a:ea typeface="+mn-ea"/>
              </a:rPr>
              <a:t>();  </a:t>
            </a:r>
            <a:r>
              <a:rPr lang="en-US" b="1" dirty="0">
                <a:solidFill>
                  <a:srgbClr val="008000"/>
                </a:solidFill>
                <a:latin typeface="Courier New" charset="0"/>
                <a:ea typeface="+mn-ea"/>
              </a:rPr>
              <a:t>// "the icebox"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Courier New" charset="0"/>
                <a:ea typeface="+mn-ea"/>
              </a:rPr>
              <a:t>        </a:t>
            </a:r>
            <a:r>
              <a:rPr lang="en-US" b="1" dirty="0" err="1">
                <a:latin typeface="Courier New" charset="0"/>
                <a:ea typeface="+mn-ea"/>
              </a:rPr>
              <a:t>reverseLines</a:t>
            </a:r>
            <a:r>
              <a:rPr lang="en-US" b="1" dirty="0">
                <a:latin typeface="Courier New" charset="0"/>
                <a:ea typeface="+mn-ea"/>
              </a:rPr>
              <a:t>(input);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    </a:t>
            </a:r>
            <a:r>
              <a:rPr lang="en-US" dirty="0" err="1">
                <a:latin typeface="Courier New" charset="0"/>
                <a:ea typeface="+mn-ea"/>
              </a:rPr>
              <a:t>System.out.println</a:t>
            </a:r>
            <a:r>
              <a:rPr lang="en-US" dirty="0">
                <a:latin typeface="Courier New" charset="0"/>
                <a:ea typeface="+mn-ea"/>
              </a:rPr>
              <a:t>(line);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}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}</a:t>
            </a:r>
          </a:p>
        </p:txBody>
      </p:sp>
      <p:sp>
        <p:nvSpPr>
          <p:cNvPr id="19" name="Text Box 18">
            <a:extLst>
              <a:ext uri="{FF2B5EF4-FFF2-40B4-BE49-F238E27FC236}">
                <a16:creationId xmlns:a16="http://schemas.microsoft.com/office/drawing/2014/main" id="{CDC7F7EB-B3DC-574B-AFF5-A4ECAAB476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4670425"/>
            <a:ext cx="8991600" cy="11969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>
            <a:spAutoFit/>
          </a:bodyPr>
          <a:lstStyle/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Courier New" charset="0"/>
                <a:ea typeface="+mn-ea"/>
              </a:rPr>
              <a:t>public static void reverseLines(Scanner input) {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Courier New" charset="0"/>
                <a:ea typeface="+mn-ea"/>
              </a:rPr>
              <a:t>    if (input.hasNextLine()) {   </a:t>
            </a:r>
            <a:r>
              <a:rPr lang="en-US" b="1">
                <a:solidFill>
                  <a:srgbClr val="008000"/>
                </a:solidFill>
                <a:latin typeface="Courier New" charset="0"/>
                <a:ea typeface="+mn-ea"/>
              </a:rPr>
              <a:t>// false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Courier New" charset="0"/>
                <a:ea typeface="+mn-ea"/>
              </a:rPr>
              <a:t>        ...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Courier New" charset="0"/>
                <a:ea typeface="+mn-ea"/>
              </a:rPr>
              <a:t>    }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Courier New" charset="0"/>
                <a:ea typeface="+mn-ea"/>
              </a:rPr>
              <a:t>}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945E-18 4.44444E-6 L 3.46945E-18 0.0333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94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945E-18 0.03333 L 3.46945E-18 0.0666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94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945E-18 0.06666 L 3.46945E-18 0.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94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394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94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94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394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394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2">
            <a:extLst>
              <a:ext uri="{FF2B5EF4-FFF2-40B4-BE49-F238E27FC236}">
                <a16:creationId xmlns:a16="http://schemas.microsoft.com/office/drawing/2014/main" id="{F9D8B0E1-CB1F-6D42-BDA0-5214809AE8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Exercise</a:t>
            </a:r>
          </a:p>
        </p:txBody>
      </p:sp>
      <p:sp>
        <p:nvSpPr>
          <p:cNvPr id="387075" name="Rectangle 3">
            <a:extLst>
              <a:ext uri="{FF2B5EF4-FFF2-40B4-BE49-F238E27FC236}">
                <a16:creationId xmlns:a16="http://schemas.microsoft.com/office/drawing/2014/main" id="{2027CA36-5F60-2746-91B6-928EF83E89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>
                <a:cs typeface="+mn-cs"/>
              </a:rPr>
              <a:t>Write a recursive method </a:t>
            </a:r>
            <a:r>
              <a:rPr lang="en-US">
                <a:latin typeface="Courier New" charset="0"/>
                <a:cs typeface="+mn-cs"/>
              </a:rPr>
              <a:t>pow</a:t>
            </a:r>
            <a:r>
              <a:rPr lang="en-US">
                <a:cs typeface="+mn-cs"/>
              </a:rPr>
              <a:t> accepts an integer base and exponent and returns the base raised to that exponent.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Example: </a:t>
            </a:r>
            <a:r>
              <a:rPr lang="en-US">
                <a:latin typeface="Courier New" charset="0"/>
              </a:rPr>
              <a:t>pow(3, 4)</a:t>
            </a:r>
            <a:r>
              <a:rPr lang="en-US"/>
              <a:t> returns 81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/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Solve the problem recursively and without using loops.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Rectangle 2">
            <a:extLst>
              <a:ext uri="{FF2B5EF4-FFF2-40B4-BE49-F238E27FC236}">
                <a16:creationId xmlns:a16="http://schemas.microsoft.com/office/drawing/2014/main" id="{403B4D7B-9A2B-524B-AF78-D97FAEA162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An optimization</a:t>
            </a:r>
          </a:p>
        </p:txBody>
      </p:sp>
      <p:sp>
        <p:nvSpPr>
          <p:cNvPr id="390147" name="Rectangle 3">
            <a:extLst>
              <a:ext uri="{FF2B5EF4-FFF2-40B4-BE49-F238E27FC236}">
                <a16:creationId xmlns:a16="http://schemas.microsoft.com/office/drawing/2014/main" id="{DC7EF10F-03EB-5E45-851E-6D92847F14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tabLst>
                <a:tab pos="1941513" algn="l"/>
                <a:tab pos="2224088" algn="l"/>
                <a:tab pos="3657600" algn="l"/>
              </a:tabLst>
              <a:defRPr/>
            </a:pPr>
            <a:r>
              <a:rPr lang="en-US">
                <a:cs typeface="+mn-cs"/>
              </a:rPr>
              <a:t>Notice the following mathematical property:</a:t>
            </a:r>
          </a:p>
          <a:p>
            <a:pPr lvl="1" eaLnBrk="1" hangingPunct="1">
              <a:buFontTx/>
              <a:buNone/>
              <a:tabLst>
                <a:tab pos="1941513" algn="l"/>
                <a:tab pos="2224088" algn="l"/>
                <a:tab pos="3657600" algn="l"/>
              </a:tabLst>
              <a:defRPr/>
            </a:pPr>
            <a:r>
              <a:rPr lang="en-US"/>
              <a:t>3</a:t>
            </a:r>
            <a:r>
              <a:rPr lang="en-US" baseline="30000"/>
              <a:t>12  </a:t>
            </a:r>
            <a:r>
              <a:rPr lang="en-US"/>
              <a:t>	=	531441	= </a:t>
            </a:r>
            <a:r>
              <a:rPr lang="en-US">
                <a:solidFill>
                  <a:schemeClr val="accent2"/>
                </a:solidFill>
              </a:rPr>
              <a:t>9</a:t>
            </a:r>
            <a:r>
              <a:rPr lang="en-US" baseline="30000">
                <a:solidFill>
                  <a:srgbClr val="800000"/>
                </a:solidFill>
              </a:rPr>
              <a:t>6</a:t>
            </a:r>
            <a:endParaRPr lang="en-US">
              <a:solidFill>
                <a:srgbClr val="800000"/>
              </a:solidFill>
            </a:endParaRPr>
          </a:p>
          <a:p>
            <a:pPr lvl="1" eaLnBrk="1" hangingPunct="1">
              <a:buFontTx/>
              <a:buNone/>
              <a:tabLst>
                <a:tab pos="1941513" algn="l"/>
                <a:tab pos="2224088" algn="l"/>
                <a:tab pos="3657600" algn="l"/>
              </a:tabLst>
              <a:defRPr/>
            </a:pPr>
            <a:r>
              <a:rPr lang="en-US"/>
              <a:t>				= (</a:t>
            </a:r>
            <a:r>
              <a:rPr lang="en-US">
                <a:solidFill>
                  <a:schemeClr val="accent2"/>
                </a:solidFill>
              </a:rPr>
              <a:t>3</a:t>
            </a:r>
            <a:r>
              <a:rPr lang="en-US" baseline="30000">
                <a:solidFill>
                  <a:schemeClr val="accent2"/>
                </a:solidFill>
              </a:rPr>
              <a:t>2</a:t>
            </a:r>
            <a:r>
              <a:rPr lang="en-US"/>
              <a:t>)</a:t>
            </a:r>
            <a:r>
              <a:rPr lang="en-US" baseline="30000">
                <a:solidFill>
                  <a:srgbClr val="800000"/>
                </a:solidFill>
              </a:rPr>
              <a:t>6</a:t>
            </a:r>
          </a:p>
          <a:p>
            <a:pPr lvl="1" eaLnBrk="1" hangingPunct="1">
              <a:buFontTx/>
              <a:buNone/>
              <a:tabLst>
                <a:tab pos="1941513" algn="l"/>
                <a:tab pos="2224088" algn="l"/>
                <a:tab pos="3657600" algn="l"/>
              </a:tabLst>
              <a:defRPr/>
            </a:pPr>
            <a:endParaRPr lang="en-US" sz="800"/>
          </a:p>
          <a:p>
            <a:pPr lvl="1" eaLnBrk="1" hangingPunct="1">
              <a:buFontTx/>
              <a:buNone/>
              <a:tabLst>
                <a:tab pos="1941513" algn="l"/>
                <a:tab pos="2224088" algn="l"/>
                <a:tab pos="3657600" algn="l"/>
              </a:tabLst>
              <a:defRPr/>
            </a:pPr>
            <a:r>
              <a:rPr lang="en-US"/>
              <a:t>			531441	= (</a:t>
            </a:r>
            <a:r>
              <a:rPr lang="en-US">
                <a:solidFill>
                  <a:schemeClr val="accent2"/>
                </a:solidFill>
              </a:rPr>
              <a:t>9</a:t>
            </a:r>
            <a:r>
              <a:rPr lang="en-US" baseline="30000">
                <a:solidFill>
                  <a:schemeClr val="accent2"/>
                </a:solidFill>
              </a:rPr>
              <a:t>2</a:t>
            </a:r>
            <a:r>
              <a:rPr lang="en-US"/>
              <a:t>)</a:t>
            </a:r>
            <a:r>
              <a:rPr lang="en-US" baseline="30000"/>
              <a:t>3</a:t>
            </a:r>
          </a:p>
          <a:p>
            <a:pPr lvl="1" eaLnBrk="1" hangingPunct="1">
              <a:buFontTx/>
              <a:buNone/>
              <a:tabLst>
                <a:tab pos="1941513" algn="l"/>
                <a:tab pos="2224088" algn="l"/>
                <a:tab pos="3657600" algn="l"/>
              </a:tabLst>
              <a:defRPr/>
            </a:pPr>
            <a:r>
              <a:rPr lang="en-US"/>
              <a:t>				= ((</a:t>
            </a:r>
            <a:r>
              <a:rPr lang="en-US">
                <a:solidFill>
                  <a:schemeClr val="accent2"/>
                </a:solidFill>
              </a:rPr>
              <a:t>3</a:t>
            </a:r>
            <a:r>
              <a:rPr lang="en-US" baseline="30000">
                <a:solidFill>
                  <a:schemeClr val="accent2"/>
                </a:solidFill>
              </a:rPr>
              <a:t>2</a:t>
            </a:r>
            <a:r>
              <a:rPr lang="en-US"/>
              <a:t>)</a:t>
            </a:r>
            <a:r>
              <a:rPr lang="en-US" baseline="30000"/>
              <a:t>2</a:t>
            </a:r>
            <a:r>
              <a:rPr lang="en-US"/>
              <a:t>)</a:t>
            </a:r>
            <a:r>
              <a:rPr lang="en-US" baseline="30000">
                <a:solidFill>
                  <a:srgbClr val="800000"/>
                </a:solidFill>
              </a:rPr>
              <a:t>3</a:t>
            </a:r>
          </a:p>
          <a:p>
            <a:pPr lvl="1" eaLnBrk="1" hangingPunct="1">
              <a:buFontTx/>
              <a:buNone/>
              <a:tabLst>
                <a:tab pos="1941513" algn="l"/>
                <a:tab pos="2224088" algn="l"/>
                <a:tab pos="3657600" algn="l"/>
              </a:tabLst>
              <a:defRPr/>
            </a:pPr>
            <a:endParaRPr lang="en-US" baseline="30000"/>
          </a:p>
          <a:p>
            <a:pPr lvl="1" eaLnBrk="1" hangingPunct="1">
              <a:buFont typeface="Wingdings 2" charset="0"/>
              <a:buChar char=""/>
              <a:tabLst>
                <a:tab pos="1941513" algn="l"/>
                <a:tab pos="2224088" algn="l"/>
                <a:tab pos="3657600" algn="l"/>
              </a:tabLst>
              <a:defRPr/>
            </a:pPr>
            <a:endParaRPr lang="en-US"/>
          </a:p>
          <a:p>
            <a:pPr lvl="1" eaLnBrk="1" hangingPunct="1">
              <a:buFont typeface="Wingdings 2" charset="0"/>
              <a:buChar char=""/>
              <a:tabLst>
                <a:tab pos="1941513" algn="l"/>
                <a:tab pos="2224088" algn="l"/>
                <a:tab pos="3657600" algn="l"/>
              </a:tabLst>
              <a:defRPr/>
            </a:pPr>
            <a:r>
              <a:rPr lang="en-US"/>
              <a:t>When does this "trick" work?</a:t>
            </a:r>
          </a:p>
          <a:p>
            <a:pPr lvl="1" eaLnBrk="1" hangingPunct="1">
              <a:buFont typeface="Wingdings 2" charset="0"/>
              <a:buChar char=""/>
              <a:tabLst>
                <a:tab pos="1941513" algn="l"/>
                <a:tab pos="2224088" algn="l"/>
                <a:tab pos="3657600" algn="l"/>
              </a:tabLst>
              <a:defRPr/>
            </a:pPr>
            <a:r>
              <a:rPr lang="en-US"/>
              <a:t>How can we incorporate this optimization into our </a:t>
            </a:r>
            <a:r>
              <a:rPr lang="en-US">
                <a:latin typeface="Courier New" charset="0"/>
              </a:rPr>
              <a:t>pow</a:t>
            </a:r>
            <a:r>
              <a:rPr lang="en-US"/>
              <a:t> method?</a:t>
            </a:r>
          </a:p>
          <a:p>
            <a:pPr lvl="1" eaLnBrk="1" hangingPunct="1">
              <a:buFont typeface="Wingdings 2" charset="0"/>
              <a:buChar char=""/>
              <a:tabLst>
                <a:tab pos="1941513" algn="l"/>
                <a:tab pos="2224088" algn="l"/>
                <a:tab pos="3657600" algn="l"/>
              </a:tabLst>
              <a:defRPr/>
            </a:pPr>
            <a:r>
              <a:rPr lang="en-US"/>
              <a:t>What is the benefit of this trick if the method already works?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2">
            <a:extLst>
              <a:ext uri="{FF2B5EF4-FFF2-40B4-BE49-F238E27FC236}">
                <a16:creationId xmlns:a16="http://schemas.microsoft.com/office/drawing/2014/main" id="{298E2714-88C2-8346-BB0A-33C6F9DE56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Exercise</a:t>
            </a:r>
          </a:p>
        </p:txBody>
      </p:sp>
      <p:sp>
        <p:nvSpPr>
          <p:cNvPr id="367619" name="Rectangle 3">
            <a:extLst>
              <a:ext uri="{FF2B5EF4-FFF2-40B4-BE49-F238E27FC236}">
                <a16:creationId xmlns:a16="http://schemas.microsoft.com/office/drawing/2014/main" id="{572B4762-AB2F-F24C-BEFA-DE617925B1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>
                <a:cs typeface="+mn-cs"/>
              </a:rPr>
              <a:t>Write a recursive method </a:t>
            </a:r>
            <a:r>
              <a:rPr lang="en-US">
                <a:latin typeface="Courier New" charset="0"/>
                <a:cs typeface="+mn-cs"/>
              </a:rPr>
              <a:t>printBinary</a:t>
            </a:r>
            <a:r>
              <a:rPr lang="en-US">
                <a:cs typeface="+mn-cs"/>
              </a:rPr>
              <a:t> that accepts an integer and prints that number's representation in binary </a:t>
            </a:r>
            <a:r>
              <a:rPr lang="en-US" sz="1600">
                <a:cs typeface="+mn-cs"/>
              </a:rPr>
              <a:t>(base 2)</a:t>
            </a:r>
            <a:r>
              <a:rPr lang="en-US">
                <a:cs typeface="+mn-cs"/>
              </a:rPr>
              <a:t>.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sz="800"/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Example: </a:t>
            </a:r>
            <a:r>
              <a:rPr lang="en-US">
                <a:latin typeface="Courier New" charset="0"/>
              </a:rPr>
              <a:t>printBinary(7) </a:t>
            </a:r>
            <a:r>
              <a:rPr lang="en-US"/>
              <a:t> prints 111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Example: </a:t>
            </a:r>
            <a:r>
              <a:rPr lang="en-US">
                <a:latin typeface="Courier New" charset="0"/>
              </a:rPr>
              <a:t>printBinary(12)</a:t>
            </a:r>
            <a:r>
              <a:rPr lang="en-US"/>
              <a:t> prints 1100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Example: </a:t>
            </a:r>
            <a:r>
              <a:rPr lang="en-US">
                <a:latin typeface="Courier New" charset="0"/>
              </a:rPr>
              <a:t>printBinary(42)</a:t>
            </a:r>
            <a:r>
              <a:rPr lang="en-US"/>
              <a:t> prints 101010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/>
          </a:p>
          <a:p>
            <a:pPr lvl="1" eaLnBrk="1" hangingPunct="1">
              <a:buFont typeface="Wingdings 2" charset="0"/>
              <a:buChar char=""/>
              <a:defRPr/>
            </a:pPr>
            <a:endParaRPr lang="en-US"/>
          </a:p>
          <a:p>
            <a:pPr lvl="1" eaLnBrk="1" hangingPunct="1">
              <a:buFont typeface="Wingdings 2" charset="0"/>
              <a:buChar char=""/>
              <a:defRPr/>
            </a:pPr>
            <a:endParaRPr lang="en-US"/>
          </a:p>
          <a:p>
            <a:pPr lvl="1" eaLnBrk="1" hangingPunct="1">
              <a:buFont typeface="Wingdings 2" charset="0"/>
              <a:buChar char=""/>
              <a:defRPr/>
            </a:pPr>
            <a:endParaRPr lang="en-US"/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Write the method recursively and without using any loops.</a:t>
            </a:r>
          </a:p>
        </p:txBody>
      </p:sp>
      <p:graphicFrame>
        <p:nvGraphicFramePr>
          <p:cNvPr id="367686" name="Group 70">
            <a:extLst>
              <a:ext uri="{FF2B5EF4-FFF2-40B4-BE49-F238E27FC236}">
                <a16:creationId xmlns:a16="http://schemas.microsoft.com/office/drawing/2014/main" id="{54ECB076-6B28-7743-8751-4E492649AEC5}"/>
              </a:ext>
            </a:extLst>
          </p:cNvPr>
          <p:cNvGraphicFramePr>
            <a:graphicFrameLocks noGrp="1"/>
          </p:cNvGraphicFramePr>
          <p:nvPr/>
        </p:nvGraphicFramePr>
        <p:xfrm>
          <a:off x="2057400" y="3835400"/>
          <a:ext cx="5045075" cy="889000"/>
        </p:xfrm>
        <a:graphic>
          <a:graphicData uri="http://schemas.openxmlformats.org/drawingml/2006/table">
            <a:tbl>
              <a:tblPr/>
              <a:tblGrid>
                <a:gridCol w="77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4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02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2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445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place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5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>
            <a:extLst>
              <a:ext uri="{FF2B5EF4-FFF2-40B4-BE49-F238E27FC236}">
                <a16:creationId xmlns:a16="http://schemas.microsoft.com/office/drawing/2014/main" id="{1AABC81D-4850-8740-AB93-914DBE6806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Repeat Digits</a:t>
            </a:r>
          </a:p>
        </p:txBody>
      </p:sp>
      <p:sp>
        <p:nvSpPr>
          <p:cNvPr id="10242" name="Rectangle 3">
            <a:extLst>
              <a:ext uri="{FF2B5EF4-FFF2-40B4-BE49-F238E27FC236}">
                <a16:creationId xmlns:a16="http://schemas.microsoft.com/office/drawing/2014/main" id="{4942BC48-07A9-3047-B546-C124DCD3D45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How did we break the number apart?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int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repeatDigits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int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n)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if (n &lt; 10)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return (10 * n) + n;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 else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int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a = </a:t>
            </a:r>
            <a:r>
              <a:rPr lang="en-US" altLang="en-US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repeatDigits</a:t>
            </a:r>
            <a:r>
              <a:rPr lang="en-US" altLang="en-US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(n / 10)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int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b = </a:t>
            </a:r>
            <a:r>
              <a:rPr lang="en-US" altLang="en-US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repeatDigits</a:t>
            </a:r>
            <a:r>
              <a:rPr lang="en-US" altLang="en-US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(n % 10)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return (100 * a) + b;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>
            <a:extLst>
              <a:ext uri="{FF2B5EF4-FFF2-40B4-BE49-F238E27FC236}">
                <a16:creationId xmlns:a16="http://schemas.microsoft.com/office/drawing/2014/main" id="{EB191F24-0A36-6B48-958C-1F0A388F84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Case analysis</a:t>
            </a:r>
          </a:p>
        </p:txBody>
      </p:sp>
      <p:sp>
        <p:nvSpPr>
          <p:cNvPr id="374787" name="Rectangle 3">
            <a:extLst>
              <a:ext uri="{FF2B5EF4-FFF2-40B4-BE49-F238E27FC236}">
                <a16:creationId xmlns:a16="http://schemas.microsoft.com/office/drawing/2014/main" id="{7BD353ED-CDC1-8F4A-ADC1-02BCC6C702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tabLst>
                <a:tab pos="514667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Recursion is about solving a small piece of a large problem.</a:t>
            </a:r>
          </a:p>
          <a:p>
            <a:pPr lvl="1" eaLnBrk="1" hangingPunct="1">
              <a:tabLst>
                <a:tab pos="5146675" algn="l"/>
              </a:tabLst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>
              <a:tabLst>
                <a:tab pos="514667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What is 69743 in binary?</a:t>
            </a:r>
          </a:p>
          <a:p>
            <a:pPr lvl="2" eaLnBrk="1" hangingPunct="1">
              <a:tabLst>
                <a:tab pos="514667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Do we know </a:t>
            </a:r>
            <a:r>
              <a:rPr lang="en-US" altLang="en-US" i="1">
                <a:ea typeface="ＭＳ Ｐゴシック" panose="020B0600070205080204" pitchFamily="34" charset="-128"/>
              </a:rPr>
              <a:t>anything</a:t>
            </a:r>
            <a:r>
              <a:rPr lang="en-US" altLang="en-US">
                <a:ea typeface="ＭＳ Ｐゴシック" panose="020B0600070205080204" pitchFamily="34" charset="-128"/>
              </a:rPr>
              <a:t>  about its representation in binary?</a:t>
            </a:r>
          </a:p>
          <a:p>
            <a:pPr lvl="2" eaLnBrk="1" hangingPunct="1">
              <a:tabLst>
                <a:tab pos="514667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tabLst>
                <a:tab pos="514667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Case analysis:</a:t>
            </a:r>
          </a:p>
          <a:p>
            <a:pPr lvl="2" eaLnBrk="1" hangingPunct="1">
              <a:tabLst>
                <a:tab pos="514667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What is/are easy numbers to print in binary?</a:t>
            </a:r>
          </a:p>
          <a:p>
            <a:pPr lvl="2" eaLnBrk="1" hangingPunct="1">
              <a:tabLst>
                <a:tab pos="514667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Can we express a larger number in terms of a smaller number(s)?</a:t>
            </a:r>
          </a:p>
          <a:p>
            <a:pPr lvl="2" eaLnBrk="1" hangingPunct="1">
              <a:tabLst>
                <a:tab pos="514667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se143-13wi">
  <a:themeElements>
    <a:clrScheme name="Custom 1">
      <a:dk1>
        <a:sysClr val="windowText" lastClr="000000"/>
      </a:dk1>
      <a:lt1>
        <a:sysClr val="window" lastClr="FFFFFF"/>
      </a:lt1>
      <a:dk2>
        <a:srgbClr val="242852"/>
      </a:dk2>
      <a:lt2>
        <a:srgbClr val="6C7E9C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cse143-13wi.thmx</Template>
  <TotalTime>4904</TotalTime>
  <Words>1452</Words>
  <Application>Microsoft Office PowerPoint</Application>
  <PresentationFormat>On-screen Show (4:3)</PresentationFormat>
  <Paragraphs>280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ＭＳ Ｐゴシック</vt:lpstr>
      <vt:lpstr>Calibri</vt:lpstr>
      <vt:lpstr>Courier New</vt:lpstr>
      <vt:lpstr>Symbol</vt:lpstr>
      <vt:lpstr>Tahoma</vt:lpstr>
      <vt:lpstr>Times New Roman</vt:lpstr>
      <vt:lpstr>Verdana</vt:lpstr>
      <vt:lpstr>Wingdings</vt:lpstr>
      <vt:lpstr>Wingdings 2</vt:lpstr>
      <vt:lpstr>cse143-13wi</vt:lpstr>
      <vt:lpstr>Building Java Programs</vt:lpstr>
      <vt:lpstr>PowerPoint Presentation</vt:lpstr>
      <vt:lpstr>Recursion and cases</vt:lpstr>
      <vt:lpstr>Tracing our algorithm</vt:lpstr>
      <vt:lpstr>Exercise</vt:lpstr>
      <vt:lpstr>An optimization</vt:lpstr>
      <vt:lpstr>Exercise</vt:lpstr>
      <vt:lpstr>Repeat Digits</vt:lpstr>
      <vt:lpstr>Case analysis</vt:lpstr>
      <vt:lpstr>printBinary solution</vt:lpstr>
      <vt:lpstr>Exercise</vt:lpstr>
      <vt:lpstr>Exercise solution</vt:lpstr>
      <vt:lpstr>Exercise solution 2</vt:lpstr>
      <vt:lpstr>PowerPoint Presentation</vt:lpstr>
      <vt:lpstr>Exercise</vt:lpstr>
      <vt:lpstr>Recursive Data</vt:lpstr>
      <vt:lpstr>File objects</vt:lpstr>
      <vt:lpstr>Public/private pairs</vt:lpstr>
      <vt:lpstr>Exercise solution 2</vt:lpstr>
      <vt:lpstr>Recursion Challenges</vt:lpstr>
    </vt:vector>
  </TitlesOfParts>
  <Company>University of Washington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Java Programs</dc:title>
  <dc:creator>Helene Martin</dc:creator>
  <cp:lastModifiedBy>Brett Wortzman</cp:lastModifiedBy>
  <cp:revision>26</cp:revision>
  <cp:lastPrinted>2019-10-23T18:05:13Z</cp:lastPrinted>
  <dcterms:created xsi:type="dcterms:W3CDTF">2013-01-30T05:30:46Z</dcterms:created>
  <dcterms:modified xsi:type="dcterms:W3CDTF">2021-02-04T02:09:16Z</dcterms:modified>
</cp:coreProperties>
</file>