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01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300" r:id="rId11"/>
    <p:sldId id="263" r:id="rId12"/>
    <p:sldId id="294" r:id="rId13"/>
    <p:sldId id="264" r:id="rId14"/>
    <p:sldId id="265" r:id="rId15"/>
    <p:sldId id="278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875"/>
  </p:normalViewPr>
  <p:slideViewPr>
    <p:cSldViewPr snapToGrid="0" snapToObjects="1">
      <p:cViewPr varScale="1">
        <p:scale>
          <a:sx n="111" d="100"/>
          <a:sy n="111" d="100"/>
        </p:scale>
        <p:origin x="1853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C250-B623-4097-AE1D-EFEB0C2F729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CBC19-F269-4137-B3E5-AE14E5D9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CBC19-F269-4137-B3E5-AE14E5D91F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F80FA579-7092-B545-8D1B-2A9B5DA9E08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8D3CA27-2CF9-1249-9026-A5BF5602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20736E1-DEDC-CC48-B943-A14AC289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6D57AC5-12B5-2C42-92DB-9EC0F73ED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3DAEDE5-5398-5745-A0BA-932C145A6A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A424C1A-DE17-A54C-B9A3-F84752F37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8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4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4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D888FD1-5A61-0549-AF26-4E9F59086F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5F8FF1FF-0085-1A4B-BDAD-CF9C4B317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03ACC1B7-B29A-5A48-8C15-AE7D86AC836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CC412C5-D7A1-8D4F-B8F3-DB546F0C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5A57F0-B961-A047-B70C-BE73B5CC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04BEBDC-B9D2-2A40-A65D-806FC877C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AE32E2C-9043-B441-985B-03FF9EFD43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3CE6D81-CA6A-9540-810D-CA4E85113CB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6B53-9116-DE4D-AA01-9AC0197D711C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192F9E74-55FD-504C-A04B-0FF5281D81E9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FAF9B78F-FE60-9840-9956-397CAF36A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C4937AB2-FEA3-5D42-9127-064077FFB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11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Sets and Maps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11.2 - 11.3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B67D273-635D-2C43-9393-A4435A11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Counting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965A72E0-FAB6-3141-8DF7-A77D725CF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if we wanted to use something other than an </a:t>
            </a:r>
            <a:r>
              <a:rPr lang="en-US" altLang="en-US" dirty="0" err="1"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ea typeface="ＭＳ Ｐゴシック" panose="020B0600070205080204" pitchFamily="34" charset="-128"/>
              </a:rPr>
              <a:t> as an index?</a:t>
            </a: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digits: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22092310907</a:t>
            </a: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93700" lvl="1" indent="0" eaLnBrk="1" hangingPunct="1">
              <a:buNone/>
              <a:tabLst>
                <a:tab pos="222885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// (C)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hocolate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(V)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anilla</a:t>
            </a:r>
            <a:r>
              <a:rPr lang="en-US" altLang="en-US" b="1" dirty="0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(S)</a:t>
            </a:r>
            <a:r>
              <a:rPr lang="en-US" altLang="en-US" b="1" dirty="0" err="1">
                <a:solidFill>
                  <a:srgbClr val="00808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trawberry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tabLst>
                <a:tab pos="22288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votes:	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”CVVVVVVCCCCCVVVVVVCVCCSCVCCSCVCCSV"</a:t>
            </a:r>
          </a:p>
        </p:txBody>
      </p:sp>
      <p:graphicFrame>
        <p:nvGraphicFramePr>
          <p:cNvPr id="433156" name="Group 4">
            <a:extLst>
              <a:ext uri="{FF2B5EF4-FFF2-40B4-BE49-F238E27FC236}">
                <a16:creationId xmlns:a16="http://schemas.microsoft.com/office/drawing/2014/main" id="{9CEF4810-6984-D647-B12C-36275F2BB947}"/>
              </a:ext>
            </a:extLst>
          </p:cNvPr>
          <p:cNvGraphicFramePr>
            <a:graphicFrameLocks noGrp="1"/>
          </p:cNvGraphicFramePr>
          <p:nvPr/>
        </p:nvGraphicFramePr>
        <p:xfrm>
          <a:off x="4600575" y="2655888"/>
          <a:ext cx="4086225" cy="79375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3192" name="Line 40">
            <a:extLst>
              <a:ext uri="{FF2B5EF4-FFF2-40B4-BE49-F238E27FC236}">
                <a16:creationId xmlns:a16="http://schemas.microsoft.com/office/drawing/2014/main" id="{72BF5286-A5EA-AD45-AED5-5C196F43F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16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433193" name="Group 41">
            <a:extLst>
              <a:ext uri="{FF2B5EF4-FFF2-40B4-BE49-F238E27FC236}">
                <a16:creationId xmlns:a16="http://schemas.microsoft.com/office/drawing/2014/main" id="{AE244CB5-37CA-B64D-8213-FEC3BDB06007}"/>
              </a:ext>
            </a:extLst>
          </p:cNvPr>
          <p:cNvGraphicFramePr>
            <a:graphicFrameLocks noGrp="1"/>
          </p:cNvGraphicFramePr>
          <p:nvPr/>
        </p:nvGraphicFramePr>
        <p:xfrm>
          <a:off x="1095375" y="4598988"/>
          <a:ext cx="2794001" cy="792212"/>
        </p:xfrm>
        <a:graphic>
          <a:graphicData uri="http://schemas.openxmlformats.org/drawingml/2006/table">
            <a:tbl>
              <a:tblPr/>
              <a:tblGrid>
                <a:gridCol w="9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key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”C"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”V"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"S"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L="91425" marR="91425" marT="45653" marB="456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91425" marR="91425"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62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53B1E539-FACF-474A-8A37-480686196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6565795-6C45-2546-A46D-AFBA0DC7E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unique </a:t>
            </a:r>
            <a:r>
              <a:rPr lang="en-US" altLang="en-US" i="1">
                <a:ea typeface="ＭＳ Ｐゴシック" panose="020B0600070205080204" pitchFamily="34" charset="-128"/>
              </a:rPr>
              <a:t>keys</a:t>
            </a:r>
            <a:r>
              <a:rPr lang="en-US" altLang="en-US">
                <a:ea typeface="ＭＳ Ｐゴシック" panose="020B0600070205080204" pitchFamily="34" charset="-128"/>
              </a:rPr>
              <a:t> and a collection of </a:t>
            </a:r>
            <a:r>
              <a:rPr lang="en-US" altLang="en-US" i="1"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, where each key is associated with one value.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map operations: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put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value </a:t>
            </a:r>
            <a:r>
              <a:rPr lang="en-US" altLang="en-US">
                <a:ea typeface="ＭＳ Ｐゴシック" panose="020B0600070205080204" pitchFamily="34" charset="-128"/>
              </a:rPr>
              <a:t>): Adds a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mapping from a key to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 value.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Retrieves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value mapped to the key.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key </a:t>
            </a:r>
            <a:r>
              <a:rPr lang="en-US" altLang="en-US">
                <a:ea typeface="ＭＳ Ｐゴシック" panose="020B0600070205080204" pitchFamily="34" charset="-128"/>
              </a:rPr>
              <a:t>): Removes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given key and its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mapped value.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5D981FB5-11F6-1342-B305-E3416D62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935663"/>
            <a:ext cx="3810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myMap.get</a:t>
            </a:r>
            <a:r>
              <a:rPr lang="en-US" dirty="0">
                <a:latin typeface="Courier New" charset="0"/>
                <a:ea typeface="+mn-ea"/>
              </a:rPr>
              <a:t>("Aug")</a:t>
            </a:r>
            <a:r>
              <a:rPr lang="en-US" dirty="0">
                <a:latin typeface="Tahoma" charset="0"/>
                <a:ea typeface="+mn-ea"/>
              </a:rPr>
              <a:t> returns </a:t>
            </a:r>
            <a:r>
              <a:rPr lang="en-US" dirty="0">
                <a:latin typeface="Courier New" charset="0"/>
                <a:ea typeface="+mn-ea"/>
              </a:rPr>
              <a:t>37.3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3622F54F-0D70-9B4A-B0EF-B944A645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935288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F21563C0-7842-244D-B239-5A008C39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Maps (11.3)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6AA57F4-AAB7-7549-A3B7-C9DDDB08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: Holds a set of key-value pairs, where each key is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unique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a.k.a. "dictionary", "associative array", "hash"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id="{7851389D-6882-6144-855A-3E1E1CBAE83E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2705100"/>
            <a:ext cx="8027988" cy="3746500"/>
            <a:chOff x="36" y="1962"/>
            <a:chExt cx="4498" cy="236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7316E3B3-868E-8B4F-994F-0C2A82172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046"/>
              <a:ext cx="13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7150" dist="38100" dir="5400000" algn="ctr" rotWithShape="0">
                <a:srgbClr val="80808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B6441265-5262-2248-9A38-271463869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2636"/>
              <a:ext cx="13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Courier New" charset="0"/>
                  <a:ea typeface="+mn-ea"/>
                </a:rPr>
                <a:t>map.get</a:t>
              </a:r>
              <a:r>
                <a:rPr lang="en-US" dirty="0">
                  <a:latin typeface="Courier New" charset="0"/>
                  <a:ea typeface="+mn-ea"/>
                </a:rPr>
                <a:t>("the")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6DB69C5-DEEA-E448-A968-3C102D03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" y="3511"/>
              <a:ext cx="2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charset="0"/>
                  <a:ea typeface="+mn-ea"/>
                </a:rPr>
                <a:t>56</a:t>
              </a:r>
            </a:p>
          </p:txBody>
        </p:sp>
        <p:grpSp>
          <p:nvGrpSpPr>
            <p:cNvPr id="13386" name="Group 9">
              <a:extLst>
                <a:ext uri="{FF2B5EF4-FFF2-40B4-BE49-F238E27FC236}">
                  <a16:creationId xmlns:a16="http://schemas.microsoft.com/office/drawing/2014/main" id="{8745FE04-135E-B34E-A25E-E37B1CDBA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1962"/>
              <a:ext cx="2915" cy="2360"/>
              <a:chOff x="1619" y="1962"/>
              <a:chExt cx="2915" cy="2360"/>
            </a:xfrm>
          </p:grpSpPr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D935D868-30D7-BA4F-874F-69C258E75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04065EA-2E6E-5C48-BF0D-687AA9EC6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962"/>
                <a:ext cx="2915" cy="236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0972B7-A720-4941-976E-F6021BE9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18853"/>
              </p:ext>
            </p:extLst>
          </p:nvPr>
        </p:nvGraphicFramePr>
        <p:xfrm>
          <a:off x="4960938" y="5487988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"the"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0A27B-91E4-D743-9893-23D70434C11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0750" y="5014913"/>
            <a:ext cx="20050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7150" dist="38100" dir="5400000" algn="ctr" rotWithShape="0">
              <a:srgbClr val="80808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4E3723-51B3-4B4B-82E6-F4777DC1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58032"/>
              </p:ext>
            </p:extLst>
          </p:nvPr>
        </p:nvGraphicFramePr>
        <p:xfrm>
          <a:off x="3722688" y="472122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"why"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14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AA73F7C-D31E-F345-A5F0-72FEA004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27054"/>
              </p:ext>
            </p:extLst>
          </p:nvPr>
        </p:nvGraphicFramePr>
        <p:xfrm>
          <a:off x="3884613" y="3903663"/>
          <a:ext cx="2005012" cy="589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2" marB="4564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"you"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2" marB="456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A98CE6-8353-8E4D-97AB-F7F8AE67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54234"/>
              </p:ext>
            </p:extLst>
          </p:nvPr>
        </p:nvGraphicFramePr>
        <p:xfrm>
          <a:off x="6197600" y="4756150"/>
          <a:ext cx="2005013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"me"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31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994AF54-703C-B949-B165-55BC28CFA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59730"/>
              </p:ext>
            </p:extLst>
          </p:nvPr>
        </p:nvGraphicFramePr>
        <p:xfrm>
          <a:off x="6227763" y="3886200"/>
          <a:ext cx="2005012" cy="590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727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794" marB="4579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"in"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794" marB="45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A0822B4-AF21-8C4E-9E31-E815C7D1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55044"/>
              </p:ext>
            </p:extLst>
          </p:nvPr>
        </p:nvGraphicFramePr>
        <p:xfrm>
          <a:off x="5160963" y="3114675"/>
          <a:ext cx="2005012" cy="5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83">
                <a:tc>
                  <a:txBody>
                    <a:bodyPr/>
                    <a:lstStyle/>
                    <a:p>
                      <a:r>
                        <a:rPr lang="en-US" sz="1000" b="1" dirty="0"/>
                        <a:t>key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 marT="45643" marB="4564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urier New" charset="0"/>
                          <a:ea typeface="+mn-ea"/>
                        </a:rPr>
                        <a:t>"at"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3069255-3B18-4B49-BDD4-445808F8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E2DBD86-AC13-AA4E-85EB-2C43CB947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maps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the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as a linked "binary tree" structure;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sorted order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an array called a "hash table";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extremely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; keys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solidFill>
                <a:srgbClr val="C0C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map requires 2 type </a:t>
            </a:r>
            <a:r>
              <a:rPr lang="en-US" altLang="en-US" dirty="0" err="1">
                <a:ea typeface="ＭＳ Ｐゴシック" panose="020B0600070205080204" pitchFamily="34" charset="-128"/>
              </a:rPr>
              <a:t>params</a:t>
            </a:r>
            <a:r>
              <a:rPr lang="en-US" altLang="en-US" dirty="0">
                <a:ea typeface="ＭＳ Ｐゴシック" panose="020B0600070205080204" pitchFamily="34" charset="-128"/>
              </a:rPr>
              <a:t>: one for keys, one for values.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maps from String keys to Integer values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votes = new </a:t>
            </a:r>
            <a:r>
              <a:rPr lang="en-US" altLang="en-US" sz="19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&lt;String, Integer&gt;</a:t>
            </a:r>
            <a:r>
              <a:rPr lang="en-US" altLang="en-US" sz="19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F8FFAA8-0E8F-4943-B48D-AD2B3B0D7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graphicFrame>
        <p:nvGraphicFramePr>
          <p:cNvPr id="435203" name="Group 3">
            <a:extLst>
              <a:ext uri="{FF2B5EF4-FFF2-40B4-BE49-F238E27FC236}">
                <a16:creationId xmlns:a16="http://schemas.microsoft.com/office/drawing/2014/main" id="{477CF1C6-700C-544B-BCE4-A1B618382E0C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320800"/>
          <a:ext cx="8897938" cy="3359152"/>
        </p:xfrm>
        <a:graphic>
          <a:graphicData uri="http://schemas.openxmlformats.org/drawingml/2006/table">
            <a:tbl>
              <a:tblPr/>
              <a:tblGrid>
                <a:gridCol w="23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key/value pairs from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35232" name="Group 32">
            <a:extLst>
              <a:ext uri="{FF2B5EF4-FFF2-40B4-BE49-F238E27FC236}">
                <a16:creationId xmlns:a16="http://schemas.microsoft.com/office/drawing/2014/main" id="{0D1D69D5-D7D9-9243-829C-ECC36C07A1EA}"/>
              </a:ext>
            </a:extLst>
          </p:cNvPr>
          <p:cNvGraphicFramePr>
            <a:graphicFrameLocks noGrp="1"/>
          </p:cNvGraphicFramePr>
          <p:nvPr/>
        </p:nvGraphicFramePr>
        <p:xfrm>
          <a:off x="155575" y="4816475"/>
          <a:ext cx="8888413" cy="1509721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putAll(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adds all key/value pairs from the given map to this map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equals(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given map has the same mappings as this one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88E940B-6D12-7243-9E07-E64070413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maps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7507513-1DD6-4A4B-8D9C-A6A50719F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map allows you to get from one half of a pair to the other.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Remembers one piece of information about every index (key).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Later, we can supply only the key and get back the related value:</a:t>
            </a:r>
          </a:p>
          <a:p>
            <a:pPr lvl="2" eaLnBrk="1" hangingPunct="1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Allows us to ask: </a:t>
            </a:r>
            <a:r>
              <a:rPr lang="en-US" altLang="en-US" i="1">
                <a:ea typeface="ＭＳ Ｐゴシック" panose="020B0600070205080204" pitchFamily="34" charset="-128"/>
              </a:rPr>
              <a:t>What is Suzy's phone number?</a:t>
            </a:r>
          </a:p>
        </p:txBody>
      </p:sp>
      <p:sp>
        <p:nvSpPr>
          <p:cNvPr id="436228" name="Oval 4">
            <a:extLst>
              <a:ext uri="{FF2B5EF4-FFF2-40B4-BE49-F238E27FC236}">
                <a16:creationId xmlns:a16="http://schemas.microsoft.com/office/drawing/2014/main" id="{BCACA0EC-93D9-5C48-890C-46D041A2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30800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Map</a:t>
            </a:r>
          </a:p>
        </p:txBody>
      </p:sp>
      <p:sp>
        <p:nvSpPr>
          <p:cNvPr id="436229" name="Line 5">
            <a:extLst>
              <a:ext uri="{FF2B5EF4-FFF2-40B4-BE49-F238E27FC236}">
                <a16:creationId xmlns:a16="http://schemas.microsoft.com/office/drawing/2014/main" id="{EFF85550-07D0-BB43-9608-156E57DE1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006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0" name="Text Box 6">
            <a:extLst>
              <a:ext uri="{FF2B5EF4-FFF2-40B4-BE49-F238E27FC236}">
                <a16:creationId xmlns:a16="http://schemas.microsoft.com/office/drawing/2014/main" id="{EBAF41E6-08D4-E547-9E15-91D5D0C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054600"/>
            <a:ext cx="168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get("Suzy")</a:t>
            </a:r>
          </a:p>
        </p:txBody>
      </p:sp>
      <p:sp>
        <p:nvSpPr>
          <p:cNvPr id="436231" name="Text Box 7">
            <a:extLst>
              <a:ext uri="{FF2B5EF4-FFF2-40B4-BE49-F238E27FC236}">
                <a16:creationId xmlns:a16="http://schemas.microsoft.com/office/drawing/2014/main" id="{6AC65495-C445-7C40-B8CD-E22F02FD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5468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"206-685-2181"</a:t>
            </a:r>
          </a:p>
        </p:txBody>
      </p:sp>
      <p:sp>
        <p:nvSpPr>
          <p:cNvPr id="436232" name="Oval 8">
            <a:extLst>
              <a:ext uri="{FF2B5EF4-FFF2-40B4-BE49-F238E27FC236}">
                <a16:creationId xmlns:a16="http://schemas.microsoft.com/office/drawing/2014/main" id="{1723982D-C81F-0245-9A95-441D5FCC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735263"/>
            <a:ext cx="22098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Map</a:t>
            </a:r>
          </a:p>
        </p:txBody>
      </p:sp>
      <p:sp>
        <p:nvSpPr>
          <p:cNvPr id="436233" name="Line 9">
            <a:extLst>
              <a:ext uri="{FF2B5EF4-FFF2-40B4-BE49-F238E27FC236}">
                <a16:creationId xmlns:a16="http://schemas.microsoft.com/office/drawing/2014/main" id="{A9B82FBF-7581-2B4F-98EA-7D077EF2A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192463"/>
            <a:ext cx="408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6234" name="Text Box 10">
            <a:extLst>
              <a:ext uri="{FF2B5EF4-FFF2-40B4-BE49-F238E27FC236}">
                <a16:creationId xmlns:a16="http://schemas.microsoft.com/office/drawing/2014/main" id="{A4CEB239-A29F-774B-A595-7318DB9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51113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  key     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put("Suzy", "206-685-2181")</a:t>
            </a:r>
          </a:p>
        </p:txBody>
      </p:sp>
      <p:sp>
        <p:nvSpPr>
          <p:cNvPr id="436235" name="Line 11">
            <a:extLst>
              <a:ext uri="{FF2B5EF4-FFF2-40B4-BE49-F238E27FC236}">
                <a16:creationId xmlns:a16="http://schemas.microsoft.com/office/drawing/2014/main" id="{C471CF35-4DAB-474D-8553-B9863776A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546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999C6D2-8E13-504C-B43A-D9B46D578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61985488-59DE-CF4C-95C7-50489276F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keySet</a:t>
            </a:r>
            <a:r>
              <a:rPr lang="en-US" altLang="en-US">
                <a:ea typeface="ＭＳ Ｐゴシック" panose="020B0600070205080204" pitchFamily="34" charset="-128"/>
              </a:rPr>
              <a:t> method returns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of all keys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keys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get each key's associated value by calling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on the map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Map&lt;String, Integer&gt; ages = new TreeMap&lt;String, 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ages.put("Marty", 19);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ages.put("Geneva", 2);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ages.keySet() returns Set&lt;String&gt;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ages.put("Vicki", 57);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name :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ages.keySet()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) {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Geneva -&gt; 2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age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ages.get(name)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Marty -&gt; 19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System.out.println(name + " -&gt; " + age);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Vicki -&gt; 57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values</a:t>
            </a:r>
            <a:r>
              <a:rPr lang="en-US" altLang="en-US">
                <a:ea typeface="ＭＳ Ｐゴシック" panose="020B0600070205080204" pitchFamily="34" charset="-128"/>
              </a:rPr>
              <a:t> method returns a collection of all values in the map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loop over the values in a foreach loop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easy way to get from a value to its associated key(s)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9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8A39F0B5-39EC-6144-B9FD-541FB0108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92188"/>
            <a:ext cx="84455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8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accent1"/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61B9B58-98E8-C748-8A9A-712124BB5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7ECACD85-2185-FA40-A6AF-1E95CC8E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that counts the number of unique words in a large text file (say,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or the King James Bible).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Store the words in a collection and report the # of unique words.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Once you've created this collection, allow the user to search it to see whether various words appear in the text file.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4EAF6AB0-7A91-CB4B-8779-0D9537417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Sets (11.2)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7C12583C-7927-F049-A2B5-FAF78EEE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: A collection of unique values (no duplicates allowed)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can perform the following operations efficiently: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search (contains)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don't think of a set as having indexes; we just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add things to the set in general and don't worry about order</a:t>
            </a:r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650266F4-9478-0B49-8CD5-66B509573F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7848600" cy="2667000"/>
            <a:chOff x="288" y="2496"/>
            <a:chExt cx="4944" cy="1680"/>
          </a:xfrm>
        </p:grpSpPr>
        <p:sp>
          <p:nvSpPr>
            <p:cNvPr id="446469" name="Line 5">
              <a:extLst>
                <a:ext uri="{FF2B5EF4-FFF2-40B4-BE49-F238E27FC236}">
                  <a16:creationId xmlns:a16="http://schemas.microsoft.com/office/drawing/2014/main" id="{ACAF61C0-1473-B146-B3D9-9AC1708B0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0" name="Text Box 6">
              <a:extLst>
                <a:ext uri="{FF2B5EF4-FFF2-40B4-BE49-F238E27FC236}">
                  <a16:creationId xmlns:a16="http://schemas.microsoft.com/office/drawing/2014/main" id="{B2424D45-38E2-E042-9164-E84AE1BF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2889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set.contains("to")</a:t>
              </a:r>
            </a:p>
          </p:txBody>
        </p:sp>
        <p:sp>
          <p:nvSpPr>
            <p:cNvPr id="446471" name="Line 7">
              <a:extLst>
                <a:ext uri="{FF2B5EF4-FFF2-40B4-BE49-F238E27FC236}">
                  <a16:creationId xmlns:a16="http://schemas.microsoft.com/office/drawing/2014/main" id="{5AA73B15-846E-DD41-A90B-2CA88A5E8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191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6472" name="Text Box 8">
              <a:extLst>
                <a:ext uri="{FF2B5EF4-FFF2-40B4-BE49-F238E27FC236}">
                  <a16:creationId xmlns:a16="http://schemas.microsoft.com/office/drawing/2014/main" id="{0B8AEAC3-5C4C-754B-AC61-0B64684B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2928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true</a:t>
              </a:r>
            </a:p>
          </p:txBody>
        </p:sp>
        <p:grpSp>
          <p:nvGrpSpPr>
            <p:cNvPr id="6152" name="Group 9">
              <a:extLst>
                <a:ext uri="{FF2B5EF4-FFF2-40B4-BE49-F238E27FC236}">
                  <a16:creationId xmlns:a16="http://schemas.microsoft.com/office/drawing/2014/main" id="{9D064462-F75E-4D48-8987-82C6252D1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496"/>
              <a:ext cx="2112" cy="1680"/>
              <a:chOff x="2112" y="2496"/>
              <a:chExt cx="2112" cy="1680"/>
            </a:xfrm>
          </p:grpSpPr>
          <p:sp>
            <p:nvSpPr>
              <p:cNvPr id="446474" name="Text Box 10">
                <a:extLst>
                  <a:ext uri="{FF2B5EF4-FFF2-40B4-BE49-F238E27FC236}">
                    <a16:creationId xmlns:a16="http://schemas.microsoft.com/office/drawing/2014/main" id="{5519C7DB-DBC8-F84A-813A-6820300AF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945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  <a:ea typeface="+mn-ea"/>
                  </a:rPr>
                  <a:t>set</a:t>
                </a:r>
              </a:p>
            </p:txBody>
          </p:sp>
          <p:sp>
            <p:nvSpPr>
              <p:cNvPr id="446475" name="Oval 11">
                <a:extLst>
                  <a:ext uri="{FF2B5EF4-FFF2-40B4-BE49-F238E27FC236}">
                    <a16:creationId xmlns:a16="http://schemas.microsoft.com/office/drawing/2014/main" id="{D5391308-DBC6-8B44-97E3-5A6C86CB0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112" cy="13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6157" name="Group 12">
                <a:extLst>
                  <a:ext uri="{FF2B5EF4-FFF2-40B4-BE49-F238E27FC236}">
                    <a16:creationId xmlns:a16="http://schemas.microsoft.com/office/drawing/2014/main" id="{9E226F0D-0849-AD42-87FC-A3E254B99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6" y="2614"/>
                <a:ext cx="1892" cy="1169"/>
                <a:chOff x="2236" y="2134"/>
                <a:chExt cx="1892" cy="1169"/>
              </a:xfrm>
            </p:grpSpPr>
            <p:sp>
              <p:nvSpPr>
                <p:cNvPr id="446477" name="Text Box 13">
                  <a:extLst>
                    <a:ext uri="{FF2B5EF4-FFF2-40B4-BE49-F238E27FC236}">
                      <a16:creationId xmlns:a16="http://schemas.microsoft.com/office/drawing/2014/main" id="{608F0847-DB7D-2648-A3EE-50E36929D3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6" y="213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"the"</a:t>
                  </a:r>
                </a:p>
              </p:txBody>
            </p:sp>
            <p:sp>
              <p:nvSpPr>
                <p:cNvPr id="446478" name="Text Box 14">
                  <a:extLst>
                    <a:ext uri="{FF2B5EF4-FFF2-40B4-BE49-F238E27FC236}">
                      <a16:creationId xmlns:a16="http://schemas.microsoft.com/office/drawing/2014/main" id="{0F4A7AB9-48D8-A14B-B776-D86B8D116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6" y="2208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"of"</a:t>
                  </a:r>
                </a:p>
              </p:txBody>
            </p:sp>
            <p:sp>
              <p:nvSpPr>
                <p:cNvPr id="446479" name="Text Box 15">
                  <a:extLst>
                    <a:ext uri="{FF2B5EF4-FFF2-40B4-BE49-F238E27FC236}">
                      <a16:creationId xmlns:a16="http://schemas.microsoft.com/office/drawing/2014/main" id="{99D89F91-3834-974D-965D-BF8656D52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0" y="2505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"from"</a:t>
                  </a:r>
                </a:p>
              </p:txBody>
            </p:sp>
            <p:sp>
              <p:nvSpPr>
                <p:cNvPr id="446480" name="Text Box 16">
                  <a:extLst>
                    <a:ext uri="{FF2B5EF4-FFF2-40B4-BE49-F238E27FC236}">
                      <a16:creationId xmlns:a16="http://schemas.microsoft.com/office/drawing/2014/main" id="{EC0516B7-FDF6-E145-A87F-8249ADF4DF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2" y="235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>
                      <a:solidFill>
                        <a:schemeClr val="accent2"/>
                      </a:solidFill>
                      <a:latin typeface="Courier New" charset="0"/>
                      <a:ea typeface="+mn-ea"/>
                    </a:rPr>
                    <a:t>"to"</a:t>
                  </a:r>
                </a:p>
              </p:txBody>
            </p:sp>
            <p:sp>
              <p:nvSpPr>
                <p:cNvPr id="446481" name="Text Box 17">
                  <a:extLst>
                    <a:ext uri="{FF2B5EF4-FFF2-40B4-BE49-F238E27FC236}">
                      <a16:creationId xmlns:a16="http://schemas.microsoft.com/office/drawing/2014/main" id="{707DCF6E-0F47-A643-B9CC-7CF7F04C5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2" y="2697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"she"</a:t>
                  </a:r>
                </a:p>
              </p:txBody>
            </p:sp>
            <p:sp>
              <p:nvSpPr>
                <p:cNvPr id="446482" name="Text Box 18">
                  <a:extLst>
                    <a:ext uri="{FF2B5EF4-FFF2-40B4-BE49-F238E27FC236}">
                      <a16:creationId xmlns:a16="http://schemas.microsoft.com/office/drawing/2014/main" id="{CB2C96BB-22C0-944E-80ED-ADEBF29EC4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2" y="2784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"you"</a:t>
                  </a:r>
                </a:p>
              </p:txBody>
            </p:sp>
            <p:sp>
              <p:nvSpPr>
                <p:cNvPr id="446483" name="Text Box 19">
                  <a:extLst>
                    <a:ext uri="{FF2B5EF4-FFF2-40B4-BE49-F238E27FC236}">
                      <a16:creationId xmlns:a16="http://schemas.microsoft.com/office/drawing/2014/main" id="{E536A7AA-398F-5745-BB18-A00559171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033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"him"</a:t>
                  </a:r>
                </a:p>
              </p:txBody>
            </p:sp>
            <p:sp>
              <p:nvSpPr>
                <p:cNvPr id="446484" name="Text Box 20">
                  <a:extLst>
                    <a:ext uri="{FF2B5EF4-FFF2-40B4-BE49-F238E27FC236}">
                      <a16:creationId xmlns:a16="http://schemas.microsoft.com/office/drawing/2014/main" id="{0C615041-FEF6-DA49-9FA1-E93E05F0D4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072"/>
                  <a:ext cx="54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"why"</a:t>
                  </a:r>
                </a:p>
              </p:txBody>
            </p:sp>
            <p:sp>
              <p:nvSpPr>
                <p:cNvPr id="446485" name="Text Box 21">
                  <a:extLst>
                    <a:ext uri="{FF2B5EF4-FFF2-40B4-BE49-F238E27FC236}">
                      <a16:creationId xmlns:a16="http://schemas.microsoft.com/office/drawing/2014/main" id="{2DBC710E-DF86-4C42-B5F7-D396D365D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4" y="2832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"in"</a:t>
                  </a:r>
                </a:p>
              </p:txBody>
            </p:sp>
            <p:sp>
              <p:nvSpPr>
                <p:cNvPr id="446486" name="Text Box 22">
                  <a:extLst>
                    <a:ext uri="{FF2B5EF4-FFF2-40B4-BE49-F238E27FC236}">
                      <a16:creationId xmlns:a16="http://schemas.microsoft.com/office/drawing/2014/main" id="{EE22C115-8225-3244-9424-9B1E35763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8" y="2496"/>
                  <a:ext cx="6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"down"</a:t>
                  </a:r>
                </a:p>
              </p:txBody>
            </p:sp>
            <p:sp>
              <p:nvSpPr>
                <p:cNvPr id="446487" name="Text Box 23">
                  <a:extLst>
                    <a:ext uri="{FF2B5EF4-FFF2-40B4-BE49-F238E27FC236}">
                      <a16:creationId xmlns:a16="http://schemas.microsoft.com/office/drawing/2014/main" id="{2F7344B3-5183-2543-B9F7-A595ECFD9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264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latin typeface="Courier New" charset="0"/>
                      <a:ea typeface="+mn-ea"/>
                    </a:rPr>
                    <a:t>"by"</a:t>
                  </a:r>
                </a:p>
              </p:txBody>
            </p:sp>
            <p:sp>
              <p:nvSpPr>
                <p:cNvPr id="446488" name="Text Box 24">
                  <a:extLst>
                    <a:ext uri="{FF2B5EF4-FFF2-40B4-BE49-F238E27FC236}">
                      <a16:creationId xmlns:a16="http://schemas.microsoft.com/office/drawing/2014/main" id="{672EDB2F-54B4-9F49-BC41-BBF253268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2" y="2256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charset="0"/>
                      <a:ea typeface="+mn-ea"/>
                    </a:rPr>
                    <a:t>"if"</a:t>
                  </a:r>
                </a:p>
              </p:txBody>
            </p:sp>
          </p:grpSp>
        </p:grpSp>
        <p:sp>
          <p:nvSpPr>
            <p:cNvPr id="446489" name="Text Box 25">
              <a:extLst>
                <a:ext uri="{FF2B5EF4-FFF2-40B4-BE49-F238E27FC236}">
                  <a16:creationId xmlns:a16="http://schemas.microsoft.com/office/drawing/2014/main" id="{D8BDAEEC-B5F3-464C-9684-65B3E2D5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3225"/>
              <a:ext cx="16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set.contains("be")</a:t>
              </a:r>
            </a:p>
          </p:txBody>
        </p:sp>
        <p:sp>
          <p:nvSpPr>
            <p:cNvPr id="446490" name="Text Box 26">
              <a:extLst>
                <a:ext uri="{FF2B5EF4-FFF2-40B4-BE49-F238E27FC236}">
                  <a16:creationId xmlns:a16="http://schemas.microsoft.com/office/drawing/2014/main" id="{08201B33-48DB-3045-8A49-FA5080D1E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" y="3225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Courier New" charset="0"/>
                  <a:ea typeface="+mn-ea"/>
                </a:rPr>
                <a:t>false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2C38DB6-B11E-C741-8549-45D5537AC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BE9084B-7986-244F-92C2-ADDFAC64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Java, sets are represented by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type in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is implemented by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 classes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"binary search tree";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pretty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O(log N)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sorted order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 dirty="0">
                <a:ea typeface="ＭＳ Ｐゴシック" panose="020B0600070205080204" pitchFamily="34" charset="-128"/>
              </a:rPr>
              <a:t>: implemented using a "hash table" array;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fast: </a:t>
            </a:r>
            <a:r>
              <a:rPr lang="en-US" altLang="en-US" b="1" dirty="0">
                <a:ea typeface="ＭＳ Ｐゴシック" panose="020B0600070205080204" pitchFamily="34" charset="-128"/>
              </a:rPr>
              <a:t>O(1)</a:t>
            </a:r>
            <a:r>
              <a:rPr lang="en-US" altLang="en-US" dirty="0">
                <a:ea typeface="ＭＳ Ｐゴシック" panose="020B0600070205080204" pitchFamily="34" charset="-128"/>
              </a:rPr>
              <a:t> for all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elements are stored in unpredictable order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AB07604-9FA3-9542-A1F3-65180CF4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 methods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45407C33-5DEB-7440-A9D5-63CC70F69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List&lt;String&gt; list = new ArrayList&lt;String&gt;();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ea typeface="ＭＳ Ｐゴシック" panose="020B0600070205080204" pitchFamily="34" charset="-128"/>
              </a:rPr>
              <a:t>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Set&lt;Integer&gt; set 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TreeSet&lt;Integer&gt;();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empty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Set&lt;String&gt; set2 = new HashSet&lt;String&gt;(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/>
            <a:endParaRPr lang="en-US" altLang="en-US" sz="800" b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construct an empty set, or one based on a given collection</a:t>
            </a:r>
          </a:p>
        </p:txBody>
      </p:sp>
      <p:graphicFrame>
        <p:nvGraphicFramePr>
          <p:cNvPr id="448516" name="Group 4">
            <a:extLst>
              <a:ext uri="{FF2B5EF4-FFF2-40B4-BE49-F238E27FC236}">
                <a16:creationId xmlns:a16="http://schemas.microsoft.com/office/drawing/2014/main" id="{2F472714-6834-5246-A949-F20F4AEAA08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429000"/>
          <a:ext cx="8220075" cy="2778125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the given value to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given value is found in this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the given value from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elements of the set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elements in list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set's size is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"[3, 42, -7, 15]"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D1BADC-7780-B34A-8E1B-69211F34A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"for each" loop (7.1)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78FA63CC-54DF-CD41-8AC7-E4E154490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for 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: </a:t>
            </a:r>
            <a:r>
              <a:rPr lang="en-US" altLang="en-US" b="1">
                <a:ea typeface="ＭＳ Ｐゴシック" panose="020B0600070205080204" pitchFamily="34" charset="-128"/>
              </a:rPr>
              <a:t>collection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    </a:t>
            </a:r>
            <a:r>
              <a:rPr lang="en-US" altLang="en-US" b="1">
                <a:ea typeface="ＭＳ Ｐゴシック" panose="020B0600070205080204" pitchFamily="34" charset="-128"/>
              </a:rPr>
              <a:t>statements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	}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Provides a clean syntax for looping over the elements of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, array, or other collection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Set&lt;Double&gt; grades = new HashSet&lt;Double&gt;();</a:t>
            </a:r>
          </a:p>
          <a:p>
            <a:pPr lvl="1" eaLnBrk="1" hangingPunct="1">
              <a:lnSpc>
                <a:spcPct val="5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for (double grade : grades)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System.out.println("Student's grade: " + grade);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needed because sets have no indexes; can't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element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5654EE4-56E5-6848-8CB9-CC13897A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BB55DC2E-DC36-5340-8475-2E2206C47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program to </a:t>
            </a:r>
            <a:r>
              <a:rPr lang="en-US" altLang="en-US" u="sng">
                <a:ea typeface="ＭＳ Ｐゴシック" panose="020B0600070205080204" pitchFamily="34" charset="-128"/>
              </a:rPr>
              <a:t>count the number of occurrences</a:t>
            </a:r>
            <a:r>
              <a:rPr lang="en-US" altLang="en-US">
                <a:ea typeface="ＭＳ Ｐゴシック" panose="020B0600070205080204" pitchFamily="34" charset="-128"/>
              </a:rPr>
              <a:t> of each unique word in a large text file (e.g. </a:t>
            </a:r>
            <a:r>
              <a:rPr lang="en-US" altLang="en-US" i="1">
                <a:ea typeface="ＭＳ Ｐゴシック" panose="020B0600070205080204" pitchFamily="34" charset="-128"/>
              </a:rPr>
              <a:t>Moby Dick</a:t>
            </a:r>
            <a:r>
              <a:rPr lang="en-US" altLang="en-US">
                <a:ea typeface="ＭＳ Ｐゴシック" panose="020B0600070205080204" pitchFamily="34" charset="-128"/>
              </a:rPr>
              <a:t> ).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Allow the user to type a word and report how many times that word appeared in the book.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Report all words that appeared in the book at least 500 times, in alphabetical order.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collection is appropriate for this problem?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18749</TotalTime>
  <Words>1319</Words>
  <Application>Microsoft Office PowerPoint</Application>
  <PresentationFormat>On-screen Show (4:3)</PresentationFormat>
  <Paragraphs>274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 </vt:lpstr>
      <vt:lpstr>PowerPoint Presentation</vt:lpstr>
      <vt:lpstr>Road Map</vt:lpstr>
      <vt:lpstr>Exercise</vt:lpstr>
      <vt:lpstr>Sets (11.2)</vt:lpstr>
      <vt:lpstr>Set implementation</vt:lpstr>
      <vt:lpstr>Set methods</vt:lpstr>
      <vt:lpstr>The "for each" loop (7.1)</vt:lpstr>
      <vt:lpstr>Exercise</vt:lpstr>
      <vt:lpstr>Counting</vt:lpstr>
      <vt:lpstr>Maps (11.3)</vt:lpstr>
      <vt:lpstr>Maps (11.3)</vt:lpstr>
      <vt:lpstr>Map implementation</vt:lpstr>
      <vt:lpstr>Map methods</vt:lpstr>
      <vt:lpstr>Using maps</vt:lpstr>
      <vt:lpstr>keySet and values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Brett Wortzman</cp:lastModifiedBy>
  <cp:revision>44</cp:revision>
  <cp:lastPrinted>2019-10-16T18:09:35Z</cp:lastPrinted>
  <dcterms:created xsi:type="dcterms:W3CDTF">2013-02-01T17:29:20Z</dcterms:created>
  <dcterms:modified xsi:type="dcterms:W3CDTF">2021-01-28T01:55:04Z</dcterms:modified>
</cp:coreProperties>
</file>