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8"/>
  </p:notesMasterIdLst>
  <p:sldIdLst>
    <p:sldId id="256" r:id="rId2"/>
    <p:sldId id="301" r:id="rId3"/>
    <p:sldId id="299" r:id="rId4"/>
    <p:sldId id="257" r:id="rId5"/>
    <p:sldId id="258" r:id="rId6"/>
    <p:sldId id="259" r:id="rId7"/>
    <p:sldId id="260" r:id="rId8"/>
    <p:sldId id="261" r:id="rId9"/>
    <p:sldId id="262" r:id="rId10"/>
    <p:sldId id="300" r:id="rId11"/>
    <p:sldId id="263" r:id="rId12"/>
    <p:sldId id="294" r:id="rId13"/>
    <p:sldId id="264" r:id="rId14"/>
    <p:sldId id="265" r:id="rId15"/>
    <p:sldId id="278" r:id="rId16"/>
    <p:sldId id="268" r:id="rId17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89"/>
    <p:restoredTop sz="94875"/>
  </p:normalViewPr>
  <p:slideViewPr>
    <p:cSldViewPr snapToGrid="0" snapToObjects="1">
      <p:cViewPr varScale="1">
        <p:scale>
          <a:sx n="111" d="100"/>
          <a:sy n="111" d="100"/>
        </p:scale>
        <p:origin x="1853" y="10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AEC250-B623-4097-AE1D-EFEB0C2F729C}" type="datetimeFigureOut">
              <a:rPr lang="en-US" smtClean="0"/>
              <a:t>1/27/2021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7CBC19-F269-4137-B3E5-AE14E5D91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3272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7CBC19-F269-4137-B3E5-AE14E5D91FF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1748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3">
            <a:extLst>
              <a:ext uri="{FF2B5EF4-FFF2-40B4-BE49-F238E27FC236}">
                <a16:creationId xmlns:a16="http://schemas.microsoft.com/office/drawing/2014/main" id="{F80FA579-7092-B545-8D1B-2A9B5DA9E086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0"/>
            <a:ext cx="9169400" cy="533400"/>
            <a:chOff x="-6" y="-180"/>
            <a:chExt cx="5776" cy="516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78D3CA27-2CF9-1249-9026-A5BF56025A64}"/>
                </a:ext>
              </a:extLst>
            </p:cNvPr>
            <p:cNvSpPr>
              <a:spLocks/>
            </p:cNvSpPr>
            <p:nvPr/>
          </p:nvSpPr>
          <p:spPr bwMode="auto">
            <a:xfrm>
              <a:off x="-6" y="-180"/>
              <a:ext cx="5772" cy="5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6" y="2"/>
                </a:cxn>
                <a:cxn ang="0">
                  <a:pos x="2542" y="0"/>
                </a:cxn>
                <a:cxn ang="0">
                  <a:pos x="4374" y="367"/>
                </a:cxn>
                <a:cxn ang="0">
                  <a:pos x="5766" y="55"/>
                </a:cxn>
                <a:cxn ang="0">
                  <a:pos x="5772" y="213"/>
                </a:cxn>
                <a:cxn ang="0">
                  <a:pos x="4302" y="439"/>
                </a:cxn>
                <a:cxn ang="0">
                  <a:pos x="1488" y="201"/>
                </a:cxn>
                <a:cxn ang="0">
                  <a:pos x="0" y="656"/>
                </a:cxn>
                <a:cxn ang="0">
                  <a:pos x="6" y="2"/>
                </a:cxn>
              </a:cxnLst>
              <a:rect l="0" t="0" r="0" b="0"/>
              <a:pathLst>
                <a:path w="5772" h="656">
                  <a:moveTo>
                    <a:pt x="6" y="2"/>
                  </a:moveTo>
                  <a:lnTo>
                    <a:pt x="2542" y="0"/>
                  </a:lnTo>
                  <a:cubicBezTo>
                    <a:pt x="2746" y="101"/>
                    <a:pt x="3828" y="367"/>
                    <a:pt x="4374" y="367"/>
                  </a:cubicBezTo>
                  <a:cubicBezTo>
                    <a:pt x="4920" y="367"/>
                    <a:pt x="5526" y="152"/>
                    <a:pt x="5766" y="55"/>
                  </a:cubicBezTo>
                  <a:lnTo>
                    <a:pt x="5772" y="213"/>
                  </a:lnTo>
                  <a:cubicBezTo>
                    <a:pt x="5670" y="257"/>
                    <a:pt x="5016" y="441"/>
                    <a:pt x="4302" y="439"/>
                  </a:cubicBezTo>
                  <a:cubicBezTo>
                    <a:pt x="3588" y="437"/>
                    <a:pt x="2205" y="165"/>
                    <a:pt x="1488" y="201"/>
                  </a:cubicBezTo>
                  <a:cubicBezTo>
                    <a:pt x="750" y="209"/>
                    <a:pt x="270" y="482"/>
                    <a:pt x="0" y="656"/>
                  </a:cubicBezTo>
                  <a:lnTo>
                    <a:pt x="6" y="2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shade val="50000"/>
                    <a:alpha val="45000"/>
                    <a:satMod val="120000"/>
                  </a:schemeClr>
                </a:gs>
                <a:gs pos="100000">
                  <a:schemeClr val="accent3">
                    <a:shade val="80000"/>
                    <a:alpha val="55000"/>
                    <a:satMod val="155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520736E1-DEDC-CC48-B943-A14AC289F0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" y="-180"/>
              <a:ext cx="3072" cy="263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1668" y="564"/>
                </a:cxn>
                <a:cxn ang="0">
                  <a:pos x="3000" y="186"/>
                </a:cxn>
                <a:cxn ang="0">
                  <a:pos x="3000" y="6"/>
                </a:cxn>
                <a:cxn ang="0">
                  <a:pos x="0" y="0"/>
                </a:cxn>
              </a:cxnLst>
              <a:rect l="0" t="0" r="0" b="0"/>
              <a:pathLst>
                <a:path w="3000" h="595">
                  <a:moveTo>
                    <a:pt x="0" y="0"/>
                  </a:moveTo>
                  <a:cubicBezTo>
                    <a:pt x="174" y="102"/>
                    <a:pt x="1168" y="533"/>
                    <a:pt x="1668" y="564"/>
                  </a:cubicBezTo>
                  <a:cubicBezTo>
                    <a:pt x="2168" y="595"/>
                    <a:pt x="2778" y="279"/>
                    <a:pt x="3000" y="186"/>
                  </a:cubicBezTo>
                  <a:lnTo>
                    <a:pt x="3000" y="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shade val="50000"/>
                    <a:alpha val="30000"/>
                    <a:satMod val="130000"/>
                  </a:schemeClr>
                </a:gs>
                <a:gs pos="80000">
                  <a:schemeClr val="accent2">
                    <a:shade val="75000"/>
                    <a:alpha val="45000"/>
                    <a:satMod val="14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grpSp>
          <p:nvGrpSpPr>
            <p:cNvPr id="7" name="Group 1">
              <a:extLst>
                <a:ext uri="{FF2B5EF4-FFF2-40B4-BE49-F238E27FC236}">
                  <a16:creationId xmlns:a16="http://schemas.microsoft.com/office/drawing/2014/main" id="{D6D57AC5-12B5-2C42-92DB-9EC0F73ED26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42"/>
              <a:ext cx="5770" cy="246"/>
              <a:chOff x="-13880" y="438044"/>
              <a:chExt cx="9173112" cy="427357"/>
            </a:xfrm>
          </p:grpSpPr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43DAEDE5-5398-5745-A0BA-932C145A6A1C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3880" y="438118"/>
                <a:ext cx="9173112" cy="427283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A424C1A-DE17-A54C-B9A3-F84752F379A3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0858" y="438044"/>
                <a:ext cx="9169042" cy="38239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81924" name="Title Placeholder 8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470025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1925" name="Text Placeholder 29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7772400" cy="1752600"/>
          </a:xfrm>
          <a:ln w="9525"/>
        </p:spPr>
        <p:txBody>
          <a:bodyPr/>
          <a:lstStyle>
            <a:lvl1pPr marL="0" indent="0" algn="ctr">
              <a:buFont typeface="Wingdings 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99406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40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57843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4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9248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09499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9738"/>
            <a:ext cx="8229600" cy="7032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915400" cy="518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13046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4495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8">
            <a:extLst>
              <a:ext uri="{FF2B5EF4-FFF2-40B4-BE49-F238E27FC236}">
                <a16:creationId xmlns:a16="http://schemas.microsoft.com/office/drawing/2014/main" id="{3D888FD1-5A61-0549-AF26-4E9F59086F2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439738"/>
            <a:ext cx="8229600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9">
            <a:extLst>
              <a:ext uri="{FF2B5EF4-FFF2-40B4-BE49-F238E27FC236}">
                <a16:creationId xmlns:a16="http://schemas.microsoft.com/office/drawing/2014/main" id="{5F8FF1FF-0085-1A4B-BDAD-CF9C4B31782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228600" y="1371600"/>
            <a:ext cx="89154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grpSp>
        <p:nvGrpSpPr>
          <p:cNvPr id="1028" name="Group 24">
            <a:extLst>
              <a:ext uri="{FF2B5EF4-FFF2-40B4-BE49-F238E27FC236}">
                <a16:creationId xmlns:a16="http://schemas.microsoft.com/office/drawing/2014/main" id="{03ACC1B7-B29A-5A48-8C15-AE7D86AC8360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0"/>
            <a:ext cx="9169400" cy="533400"/>
            <a:chOff x="-6" y="-180"/>
            <a:chExt cx="5776" cy="516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CC412C5-D7A1-8D4F-B8F3-DB546F0C4ECE}"/>
                </a:ext>
              </a:extLst>
            </p:cNvPr>
            <p:cNvSpPr>
              <a:spLocks/>
            </p:cNvSpPr>
            <p:nvPr/>
          </p:nvSpPr>
          <p:spPr bwMode="auto">
            <a:xfrm>
              <a:off x="-6" y="-180"/>
              <a:ext cx="5772" cy="5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6" y="2"/>
                </a:cxn>
                <a:cxn ang="0">
                  <a:pos x="2542" y="0"/>
                </a:cxn>
                <a:cxn ang="0">
                  <a:pos x="4374" y="367"/>
                </a:cxn>
                <a:cxn ang="0">
                  <a:pos x="5766" y="55"/>
                </a:cxn>
                <a:cxn ang="0">
                  <a:pos x="5772" y="213"/>
                </a:cxn>
                <a:cxn ang="0">
                  <a:pos x="4302" y="439"/>
                </a:cxn>
                <a:cxn ang="0">
                  <a:pos x="1488" y="201"/>
                </a:cxn>
                <a:cxn ang="0">
                  <a:pos x="0" y="656"/>
                </a:cxn>
                <a:cxn ang="0">
                  <a:pos x="6" y="2"/>
                </a:cxn>
              </a:cxnLst>
              <a:rect l="0" t="0" r="0" b="0"/>
              <a:pathLst>
                <a:path w="5772" h="656">
                  <a:moveTo>
                    <a:pt x="6" y="2"/>
                  </a:moveTo>
                  <a:lnTo>
                    <a:pt x="2542" y="0"/>
                  </a:lnTo>
                  <a:cubicBezTo>
                    <a:pt x="2746" y="101"/>
                    <a:pt x="3828" y="367"/>
                    <a:pt x="4374" y="367"/>
                  </a:cubicBezTo>
                  <a:cubicBezTo>
                    <a:pt x="4920" y="367"/>
                    <a:pt x="5526" y="152"/>
                    <a:pt x="5766" y="55"/>
                  </a:cubicBezTo>
                  <a:lnTo>
                    <a:pt x="5772" y="213"/>
                  </a:lnTo>
                  <a:cubicBezTo>
                    <a:pt x="5670" y="257"/>
                    <a:pt x="5016" y="441"/>
                    <a:pt x="4302" y="439"/>
                  </a:cubicBezTo>
                  <a:cubicBezTo>
                    <a:pt x="3588" y="437"/>
                    <a:pt x="2205" y="165"/>
                    <a:pt x="1488" y="201"/>
                  </a:cubicBezTo>
                  <a:cubicBezTo>
                    <a:pt x="750" y="209"/>
                    <a:pt x="270" y="482"/>
                    <a:pt x="0" y="656"/>
                  </a:cubicBezTo>
                  <a:lnTo>
                    <a:pt x="6" y="2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shade val="50000"/>
                    <a:alpha val="45000"/>
                    <a:satMod val="120000"/>
                  </a:schemeClr>
                </a:gs>
                <a:gs pos="100000">
                  <a:schemeClr val="accent3">
                    <a:shade val="80000"/>
                    <a:alpha val="55000"/>
                    <a:satMod val="155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A35A57F0-B961-A047-B70C-BE73B5CCAD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" y="-180"/>
              <a:ext cx="3072" cy="263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1668" y="564"/>
                </a:cxn>
                <a:cxn ang="0">
                  <a:pos x="3000" y="186"/>
                </a:cxn>
                <a:cxn ang="0">
                  <a:pos x="3000" y="6"/>
                </a:cxn>
                <a:cxn ang="0">
                  <a:pos x="0" y="0"/>
                </a:cxn>
              </a:cxnLst>
              <a:rect l="0" t="0" r="0" b="0"/>
              <a:pathLst>
                <a:path w="3000" h="595">
                  <a:moveTo>
                    <a:pt x="0" y="0"/>
                  </a:moveTo>
                  <a:cubicBezTo>
                    <a:pt x="174" y="102"/>
                    <a:pt x="1168" y="533"/>
                    <a:pt x="1668" y="564"/>
                  </a:cubicBezTo>
                  <a:cubicBezTo>
                    <a:pt x="2168" y="595"/>
                    <a:pt x="2778" y="279"/>
                    <a:pt x="3000" y="186"/>
                  </a:cubicBezTo>
                  <a:lnTo>
                    <a:pt x="3000" y="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shade val="50000"/>
                    <a:alpha val="30000"/>
                    <a:satMod val="130000"/>
                  </a:schemeClr>
                </a:gs>
                <a:gs pos="80000">
                  <a:schemeClr val="accent2">
                    <a:shade val="75000"/>
                    <a:alpha val="45000"/>
                    <a:satMod val="14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grpSp>
          <p:nvGrpSpPr>
            <p:cNvPr id="1032" name="Group 1">
              <a:extLst>
                <a:ext uri="{FF2B5EF4-FFF2-40B4-BE49-F238E27FC236}">
                  <a16:creationId xmlns:a16="http://schemas.microsoft.com/office/drawing/2014/main" id="{E04BEBDC-B9D2-2A40-A65D-806FC877C66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42"/>
              <a:ext cx="5770" cy="246"/>
              <a:chOff x="-13880" y="438044"/>
              <a:chExt cx="9173112" cy="427357"/>
            </a:xfrm>
          </p:grpSpPr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9AE32E2C-9043-B441-985B-03FF9EFD43E3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3880" y="438118"/>
                <a:ext cx="9173112" cy="427283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C3CE6D81-CA6A-9540-810D-CA4E85113CB3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0858" y="438044"/>
                <a:ext cx="9169042" cy="38239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346B53-9116-DE4D-AA01-9AC0197D711C}"/>
              </a:ext>
            </a:extLst>
          </p:cNvPr>
          <p:cNvSpPr txBox="1">
            <a:spLocks noGrp="1"/>
          </p:cNvSpPr>
          <p:nvPr/>
        </p:nvSpPr>
        <p:spPr>
          <a:xfrm>
            <a:off x="8326438" y="6430963"/>
            <a:ext cx="762000" cy="365125"/>
          </a:xfrm>
          <a:prstGeom prst="rect">
            <a:avLst/>
          </a:prstGeom>
          <a:noFill/>
        </p:spPr>
        <p:txBody>
          <a:bodyPr lIns="0" tIns="0" rIns="0" bIns="0" anchor="b"/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 algn="r" eaLnBrk="1" hangingPunct="1">
              <a:buFont typeface="Wingdings" charset="2"/>
              <a:buNone/>
              <a:defRPr/>
            </a:pPr>
            <a:fld id="{192F9E74-55FD-504C-A04B-0FF5281D81E9}" type="slidenum">
              <a:rPr lang="en-US" altLang="en-US" sz="1200" smtClean="0">
                <a:solidFill>
                  <a:srgbClr val="424242"/>
                </a:solidFill>
              </a:rPr>
              <a:pPr algn="r" eaLnBrk="1" hangingPunct="1">
                <a:buFont typeface="Wingdings" charset="2"/>
                <a:buNone/>
                <a:defRPr/>
              </a:pPr>
              <a:t>‹#›</a:t>
            </a:fld>
            <a:endParaRPr lang="en-US" altLang="en-US" sz="1200">
              <a:solidFill>
                <a:srgbClr val="42424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3" r:id="rId2"/>
    <p:sldLayoutId id="2147483704" r:id="rId3"/>
    <p:sldLayoutId id="2147483705" r:id="rId4"/>
    <p:sldLayoutId id="2147483706" r:id="rId5"/>
    <p:sldLayoutId id="2147483707" r:id="rId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EB641B"/>
        </a:buClr>
        <a:buSzPct val="95000"/>
        <a:buFont typeface="Wingdings 2" pitchFamily="2" charset="2"/>
        <a:buChar char=""/>
        <a:defRPr sz="2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2" charset="2"/>
        <a:buChar char="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2" charset="2"/>
        <a:buChar char="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EB641B"/>
        </a:buClr>
        <a:buSzPct val="65000"/>
        <a:buFont typeface="Wingdings 2" pitchFamily="2" charset="2"/>
        <a:buChar char=""/>
        <a:defRPr sz="17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39639D"/>
        </a:buClr>
        <a:buSzPct val="65000"/>
        <a:buFont typeface="Wingdings 2" pitchFamily="2" charset="2"/>
        <a:buChar char=""/>
        <a:defRPr sz="17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Title 1">
            <a:extLst>
              <a:ext uri="{FF2B5EF4-FFF2-40B4-BE49-F238E27FC236}">
                <a16:creationId xmlns:a16="http://schemas.microsoft.com/office/drawing/2014/main" id="{FAF9B78F-FE60-9840-9956-397CAF36A5A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Building Java Programs	</a:t>
            </a:r>
          </a:p>
        </p:txBody>
      </p:sp>
      <p:sp>
        <p:nvSpPr>
          <p:cNvPr id="3074" name="Subtitle 2">
            <a:extLst>
              <a:ext uri="{FF2B5EF4-FFF2-40B4-BE49-F238E27FC236}">
                <a16:creationId xmlns:a16="http://schemas.microsoft.com/office/drawing/2014/main" id="{C4937AB2-FEA3-5D42-9127-064077FFB1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Wingdings 2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Chapter 11</a:t>
            </a:r>
          </a:p>
          <a:p>
            <a:pPr eaLnBrk="1" hangingPunct="1">
              <a:buFont typeface="Wingdings 2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Sets and Maps</a:t>
            </a:r>
          </a:p>
          <a:p>
            <a:pPr eaLnBrk="1" hangingPunct="1">
              <a:buFont typeface="Wingdings 2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>
              <a:buFont typeface="Wingdings 2" pitchFamily="2" charset="2"/>
              <a:buNone/>
            </a:pPr>
            <a:r>
              <a:rPr lang="en-US" altLang="en-US" b="1">
                <a:ea typeface="ＭＳ Ｐゴシック" panose="020B0600070205080204" pitchFamily="34" charset="-128"/>
              </a:rPr>
              <a:t>reading: 11.2 - 11.3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>
            <a:extLst>
              <a:ext uri="{FF2B5EF4-FFF2-40B4-BE49-F238E27FC236}">
                <a16:creationId xmlns:a16="http://schemas.microsoft.com/office/drawing/2014/main" id="{0B67D273-635D-2C43-9393-A4435A117D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Counting</a:t>
            </a:r>
          </a:p>
        </p:txBody>
      </p:sp>
      <p:sp>
        <p:nvSpPr>
          <p:cNvPr id="433155" name="Rectangle 3">
            <a:extLst>
              <a:ext uri="{FF2B5EF4-FFF2-40B4-BE49-F238E27FC236}">
                <a16:creationId xmlns:a16="http://schemas.microsoft.com/office/drawing/2014/main" id="{965A72E0-FAB6-3141-8DF7-A77D725CF9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tabLst>
                <a:tab pos="2228850" algn="l"/>
              </a:tabLst>
            </a:pPr>
            <a:r>
              <a:rPr lang="en-US" altLang="en-US" dirty="0">
                <a:ea typeface="ＭＳ Ｐゴシック" panose="020B0600070205080204" pitchFamily="34" charset="-128"/>
              </a:rPr>
              <a:t>What if we wanted to use something other than an </a:t>
            </a:r>
            <a:r>
              <a:rPr lang="en-US" altLang="en-US" dirty="0" err="1">
                <a:ea typeface="ＭＳ Ｐゴシック" panose="020B0600070205080204" pitchFamily="34" charset="-128"/>
              </a:rPr>
              <a:t>int</a:t>
            </a:r>
            <a:r>
              <a:rPr lang="en-US" altLang="en-US" dirty="0">
                <a:ea typeface="ＭＳ Ｐゴシック" panose="020B0600070205080204" pitchFamily="34" charset="-128"/>
              </a:rPr>
              <a:t> as an index?</a:t>
            </a:r>
            <a:endParaRPr lang="en-US" altLang="en-US" sz="800" dirty="0">
              <a:ea typeface="ＭＳ Ｐゴシック" panose="020B0600070205080204" pitchFamily="34" charset="-128"/>
            </a:endParaRPr>
          </a:p>
          <a:p>
            <a:pPr lvl="1" eaLnBrk="1" hangingPunct="1">
              <a:tabLst>
                <a:tab pos="2228850" algn="l"/>
              </a:tabLst>
            </a:pPr>
            <a:r>
              <a:rPr lang="en-US" altLang="en-US" dirty="0">
                <a:ea typeface="ＭＳ Ｐゴシック" panose="020B0600070205080204" pitchFamily="34" charset="-128"/>
              </a:rPr>
              <a:t>count digits: 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22092310907</a:t>
            </a:r>
          </a:p>
          <a:p>
            <a:pPr lvl="1" eaLnBrk="1" hangingPunct="1">
              <a:tabLst>
                <a:tab pos="2228850" algn="l"/>
              </a:tabLst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>
              <a:tabLst>
                <a:tab pos="2228850" algn="l"/>
              </a:tabLst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>
              <a:tabLst>
                <a:tab pos="2228850" algn="l"/>
              </a:tabLst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marL="393700" lvl="1" indent="0" eaLnBrk="1" hangingPunct="1">
              <a:buNone/>
              <a:tabLst>
                <a:tab pos="2228850" algn="l"/>
              </a:tabLst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  <a:tabLst>
                <a:tab pos="2228850" algn="l"/>
              </a:tabLst>
            </a:pPr>
            <a:r>
              <a:rPr lang="en-US" altLang="en-US" dirty="0">
                <a:ea typeface="ＭＳ Ｐゴシック" panose="020B0600070205080204" pitchFamily="34" charset="-128"/>
              </a:rPr>
              <a:t>		</a:t>
            </a:r>
            <a:r>
              <a:rPr lang="en-US" altLang="en-US" b="1" dirty="0">
                <a:solidFill>
                  <a:srgbClr val="00808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// (C)</a:t>
            </a:r>
            <a:r>
              <a:rPr lang="en-US" altLang="en-US" b="1" dirty="0" err="1">
                <a:solidFill>
                  <a:srgbClr val="00808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hocolate</a:t>
            </a:r>
            <a:r>
              <a:rPr lang="en-US" altLang="en-US" b="1" dirty="0">
                <a:solidFill>
                  <a:srgbClr val="00808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, (V)</a:t>
            </a:r>
            <a:r>
              <a:rPr lang="en-US" altLang="en-US" b="1" dirty="0" err="1">
                <a:solidFill>
                  <a:srgbClr val="00808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anilla</a:t>
            </a:r>
            <a:r>
              <a:rPr lang="en-US" altLang="en-US" b="1" dirty="0">
                <a:solidFill>
                  <a:srgbClr val="00808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, (S)</a:t>
            </a:r>
            <a:r>
              <a:rPr lang="en-US" altLang="en-US" b="1" dirty="0" err="1">
                <a:solidFill>
                  <a:srgbClr val="00808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trawberry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tabLst>
                <a:tab pos="2228850" algn="l"/>
              </a:tabLst>
            </a:pPr>
            <a:r>
              <a:rPr lang="en-US" altLang="en-US" dirty="0">
                <a:ea typeface="ＭＳ Ｐゴシック" panose="020B0600070205080204" pitchFamily="34" charset="-128"/>
              </a:rPr>
              <a:t>count votes:	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”CVVVVVVCCCCCVVVVVVCVCCSCVCCSCVCCSV"</a:t>
            </a:r>
          </a:p>
        </p:txBody>
      </p:sp>
      <p:graphicFrame>
        <p:nvGraphicFramePr>
          <p:cNvPr id="433156" name="Group 4">
            <a:extLst>
              <a:ext uri="{FF2B5EF4-FFF2-40B4-BE49-F238E27FC236}">
                <a16:creationId xmlns:a16="http://schemas.microsoft.com/office/drawing/2014/main" id="{9CEF4810-6984-D647-B12C-36275F2BB947}"/>
              </a:ext>
            </a:extLst>
          </p:cNvPr>
          <p:cNvGraphicFramePr>
            <a:graphicFrameLocks noGrp="1"/>
          </p:cNvGraphicFramePr>
          <p:nvPr/>
        </p:nvGraphicFramePr>
        <p:xfrm>
          <a:off x="4600575" y="2655888"/>
          <a:ext cx="4086225" cy="793750"/>
        </p:xfrm>
        <a:graphic>
          <a:graphicData uri="http://schemas.openxmlformats.org/drawingml/2006/table">
            <a:tbl>
              <a:tblPr/>
              <a:tblGrid>
                <a:gridCol w="782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0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0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0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317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30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30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302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302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302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96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index</a:t>
                      </a:r>
                    </a:p>
                  </a:txBody>
                  <a:tcPr marT="45769" marB="4576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0</a:t>
                      </a:r>
                    </a:p>
                  </a:txBody>
                  <a:tcPr marT="45769" marB="4576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1</a:t>
                      </a:r>
                    </a:p>
                  </a:txBody>
                  <a:tcPr marT="45769" marB="4576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2</a:t>
                      </a:r>
                    </a:p>
                  </a:txBody>
                  <a:tcPr marT="45769" marB="4576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3</a:t>
                      </a:r>
                    </a:p>
                  </a:txBody>
                  <a:tcPr marT="45769" marB="4576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4</a:t>
                      </a:r>
                    </a:p>
                  </a:txBody>
                  <a:tcPr marT="45769" marB="4576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5</a:t>
                      </a:r>
                    </a:p>
                  </a:txBody>
                  <a:tcPr marT="45769" marB="4576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6</a:t>
                      </a:r>
                    </a:p>
                  </a:txBody>
                  <a:tcPr marT="45769" marB="4576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7</a:t>
                      </a:r>
                    </a:p>
                  </a:txBody>
                  <a:tcPr marT="45769" marB="4576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8</a:t>
                      </a:r>
                    </a:p>
                  </a:txBody>
                  <a:tcPr marT="45769" marB="4576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9</a:t>
                      </a:r>
                    </a:p>
                  </a:txBody>
                  <a:tcPr marT="45769" marB="4576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value</a:t>
                      </a:r>
                    </a:p>
                  </a:txBody>
                  <a:tcPr marT="45769" marB="45769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3</a:t>
                      </a:r>
                    </a:p>
                  </a:txBody>
                  <a:tcPr marT="45769" marB="4576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1</a:t>
                      </a:r>
                    </a:p>
                  </a:txBody>
                  <a:tcPr marT="45769" marB="4576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3</a:t>
                      </a:r>
                    </a:p>
                  </a:txBody>
                  <a:tcPr marT="45769" marB="4576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0</a:t>
                      </a:r>
                    </a:p>
                  </a:txBody>
                  <a:tcPr marT="45769" marB="4576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0</a:t>
                      </a:r>
                    </a:p>
                  </a:txBody>
                  <a:tcPr marT="45769" marB="4576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0</a:t>
                      </a:r>
                    </a:p>
                  </a:txBody>
                  <a:tcPr marT="45769" marB="4576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0</a:t>
                      </a:r>
                    </a:p>
                  </a:txBody>
                  <a:tcPr marT="45769" marB="4576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1</a:t>
                      </a:r>
                    </a:p>
                  </a:txBody>
                  <a:tcPr marT="45769" marB="4576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0</a:t>
                      </a:r>
                    </a:p>
                  </a:txBody>
                  <a:tcPr marT="45769" marB="4576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2</a:t>
                      </a:r>
                    </a:p>
                  </a:txBody>
                  <a:tcPr marT="45769" marB="4576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33192" name="Line 40">
            <a:extLst>
              <a:ext uri="{FF2B5EF4-FFF2-40B4-BE49-F238E27FC236}">
                <a16:creationId xmlns:a16="http://schemas.microsoft.com/office/drawing/2014/main" id="{72BF5286-A5EA-AD45-AED5-5C196F43F945}"/>
              </a:ext>
            </a:extLst>
          </p:cNvPr>
          <p:cNvSpPr>
            <a:spLocks noChangeShapeType="1"/>
          </p:cNvSpPr>
          <p:nvPr/>
        </p:nvSpPr>
        <p:spPr bwMode="auto">
          <a:xfrm>
            <a:off x="2971800" y="3141663"/>
            <a:ext cx="1371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433193" name="Group 41">
            <a:extLst>
              <a:ext uri="{FF2B5EF4-FFF2-40B4-BE49-F238E27FC236}">
                <a16:creationId xmlns:a16="http://schemas.microsoft.com/office/drawing/2014/main" id="{AE244CB5-37CA-B64D-8213-FEC3BDB06007}"/>
              </a:ext>
            </a:extLst>
          </p:cNvPr>
          <p:cNvGraphicFramePr>
            <a:graphicFrameLocks noGrp="1"/>
          </p:cNvGraphicFramePr>
          <p:nvPr/>
        </p:nvGraphicFramePr>
        <p:xfrm>
          <a:off x="1095375" y="4598988"/>
          <a:ext cx="2794001" cy="792212"/>
        </p:xfrm>
        <a:graphic>
          <a:graphicData uri="http://schemas.openxmlformats.org/drawingml/2006/table">
            <a:tbl>
              <a:tblPr/>
              <a:tblGrid>
                <a:gridCol w="9061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41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56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81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key</a:t>
                      </a:r>
                    </a:p>
                  </a:txBody>
                  <a:tcPr marL="91425" marR="91425" marT="45653" marB="4565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”C"</a:t>
                      </a:r>
                    </a:p>
                  </a:txBody>
                  <a:tcPr marL="91425" marR="91425" marT="45653" marB="4565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”V"</a:t>
                      </a:r>
                    </a:p>
                  </a:txBody>
                  <a:tcPr marL="91425" marR="91425" marT="45653" marB="4565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"S"</a:t>
                      </a:r>
                    </a:p>
                  </a:txBody>
                  <a:tcPr marL="91425" marR="91425" marT="45653" marB="4565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value</a:t>
                      </a:r>
                    </a:p>
                  </a:txBody>
                  <a:tcPr marL="91425" marR="91425" marT="45653" marB="45653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16</a:t>
                      </a:r>
                    </a:p>
                  </a:txBody>
                  <a:tcPr marL="91425" marR="91425" marT="45653" marB="456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14</a:t>
                      </a:r>
                    </a:p>
                  </a:txBody>
                  <a:tcPr marL="91425" marR="91425" marT="45653" marB="456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3</a:t>
                      </a:r>
                    </a:p>
                  </a:txBody>
                  <a:tcPr marL="91425" marR="91425" marT="45653" marB="456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866279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2">
            <a:extLst>
              <a:ext uri="{FF2B5EF4-FFF2-40B4-BE49-F238E27FC236}">
                <a16:creationId xmlns:a16="http://schemas.microsoft.com/office/drawing/2014/main" id="{53B1E539-FACF-474A-8A37-480686196D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Maps (11.3)</a:t>
            </a:r>
          </a:p>
        </p:txBody>
      </p:sp>
      <p:sp>
        <p:nvSpPr>
          <p:cNvPr id="12290" name="Rectangle 3">
            <a:extLst>
              <a:ext uri="{FF2B5EF4-FFF2-40B4-BE49-F238E27FC236}">
                <a16:creationId xmlns:a16="http://schemas.microsoft.com/office/drawing/2014/main" id="{B6565795-6C45-2546-A46D-AFBA0DC7E7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b="1">
                <a:ea typeface="ＭＳ Ｐゴシック" panose="020B0600070205080204" pitchFamily="34" charset="-128"/>
              </a:rPr>
              <a:t>map</a:t>
            </a:r>
            <a:r>
              <a:rPr lang="en-US" altLang="en-US">
                <a:ea typeface="ＭＳ Ｐゴシック" panose="020B0600070205080204" pitchFamily="34" charset="-128"/>
              </a:rPr>
              <a:t>: Holds a set of unique </a:t>
            </a:r>
            <a:r>
              <a:rPr lang="en-US" altLang="en-US" i="1">
                <a:ea typeface="ＭＳ Ｐゴシック" panose="020B0600070205080204" pitchFamily="34" charset="-128"/>
              </a:rPr>
              <a:t>keys</a:t>
            </a:r>
            <a:r>
              <a:rPr lang="en-US" altLang="en-US">
                <a:ea typeface="ＭＳ Ｐゴシック" panose="020B0600070205080204" pitchFamily="34" charset="-128"/>
              </a:rPr>
              <a:t> and a collection of </a:t>
            </a:r>
            <a:r>
              <a:rPr lang="en-US" altLang="en-US" i="1">
                <a:ea typeface="ＭＳ Ｐゴシック" panose="020B0600070205080204" pitchFamily="34" charset="-128"/>
              </a:rPr>
              <a:t>values</a:t>
            </a:r>
            <a:r>
              <a:rPr lang="en-US" altLang="en-US">
                <a:ea typeface="ＭＳ Ｐゴシック" panose="020B0600070205080204" pitchFamily="34" charset="-128"/>
              </a:rPr>
              <a:t>, where each key is associated with one value.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a.k.a. "dictionary", "associative array", "hash"</a:t>
            </a:r>
          </a:p>
          <a:p>
            <a:pPr lvl="1" eaLnBrk="1" hangingPunct="1"/>
            <a:endParaRPr lang="en-US" altLang="en-US" sz="120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basic map operations:</a:t>
            </a:r>
          </a:p>
          <a:p>
            <a:pPr lvl="1" eaLnBrk="1" hangingPunct="1"/>
            <a:r>
              <a:rPr lang="en-US" altLang="en-US" b="1">
                <a:ea typeface="ＭＳ Ｐゴシック" panose="020B0600070205080204" pitchFamily="34" charset="-128"/>
              </a:rPr>
              <a:t>put</a:t>
            </a:r>
            <a:r>
              <a:rPr lang="en-US" altLang="en-US">
                <a:ea typeface="ＭＳ Ｐゴシック" panose="020B0600070205080204" pitchFamily="34" charset="-128"/>
              </a:rPr>
              <a:t>(</a:t>
            </a:r>
            <a:r>
              <a:rPr lang="en-US" altLang="en-US" i="1">
                <a:ea typeface="ＭＳ Ｐゴシック" panose="020B0600070205080204" pitchFamily="34" charset="-128"/>
              </a:rPr>
              <a:t>key</a:t>
            </a:r>
            <a:r>
              <a:rPr lang="en-US" altLang="en-US">
                <a:ea typeface="ＭＳ Ｐゴシック" panose="020B0600070205080204" pitchFamily="34" charset="-128"/>
              </a:rPr>
              <a:t>, </a:t>
            </a:r>
            <a:r>
              <a:rPr lang="en-US" altLang="en-US" i="1">
                <a:ea typeface="ＭＳ Ｐゴシック" panose="020B0600070205080204" pitchFamily="34" charset="-128"/>
              </a:rPr>
              <a:t>value </a:t>
            </a:r>
            <a:r>
              <a:rPr lang="en-US" altLang="en-US">
                <a:ea typeface="ＭＳ Ｐゴシック" panose="020B0600070205080204" pitchFamily="34" charset="-128"/>
              </a:rPr>
              <a:t>): Adds a 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mapping from a key to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a value.</a:t>
            </a:r>
            <a:br>
              <a:rPr lang="en-US" altLang="en-US">
                <a:ea typeface="ＭＳ Ｐゴシック" panose="020B0600070205080204" pitchFamily="34" charset="-128"/>
              </a:rPr>
            </a:br>
            <a:endParaRPr lang="en-US" altLang="en-US" sz="80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b="1">
                <a:ea typeface="ＭＳ Ｐゴシック" panose="020B0600070205080204" pitchFamily="34" charset="-128"/>
              </a:rPr>
              <a:t>get</a:t>
            </a:r>
            <a:r>
              <a:rPr lang="en-US" altLang="en-US">
                <a:ea typeface="ＭＳ Ｐゴシック" panose="020B0600070205080204" pitchFamily="34" charset="-128"/>
              </a:rPr>
              <a:t>(</a:t>
            </a:r>
            <a:r>
              <a:rPr lang="en-US" altLang="en-US" i="1">
                <a:ea typeface="ＭＳ Ｐゴシック" panose="020B0600070205080204" pitchFamily="34" charset="-128"/>
              </a:rPr>
              <a:t>key </a:t>
            </a:r>
            <a:r>
              <a:rPr lang="en-US" altLang="en-US">
                <a:ea typeface="ＭＳ Ｐゴシック" panose="020B0600070205080204" pitchFamily="34" charset="-128"/>
              </a:rPr>
              <a:t>): Retrieves the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value mapped to the key.</a:t>
            </a:r>
            <a:br>
              <a:rPr lang="en-US" altLang="en-US">
                <a:ea typeface="ＭＳ Ｐゴシック" panose="020B0600070205080204" pitchFamily="34" charset="-128"/>
              </a:rPr>
            </a:br>
            <a:endParaRPr lang="en-US" altLang="en-US" sz="80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b="1">
                <a:ea typeface="ＭＳ Ｐゴシック" panose="020B0600070205080204" pitchFamily="34" charset="-128"/>
              </a:rPr>
              <a:t>remove</a:t>
            </a:r>
            <a:r>
              <a:rPr lang="en-US" altLang="en-US">
                <a:ea typeface="ＭＳ Ｐゴシック" panose="020B0600070205080204" pitchFamily="34" charset="-128"/>
              </a:rPr>
              <a:t>(</a:t>
            </a:r>
            <a:r>
              <a:rPr lang="en-US" altLang="en-US" i="1">
                <a:ea typeface="ＭＳ Ｐゴシック" panose="020B0600070205080204" pitchFamily="34" charset="-128"/>
              </a:rPr>
              <a:t>key </a:t>
            </a:r>
            <a:r>
              <a:rPr lang="en-US" altLang="en-US">
                <a:ea typeface="ＭＳ Ｐゴシック" panose="020B0600070205080204" pitchFamily="34" charset="-128"/>
              </a:rPr>
              <a:t>): Removes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the given key and its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mapped value.</a:t>
            </a:r>
          </a:p>
        </p:txBody>
      </p:sp>
      <p:sp>
        <p:nvSpPr>
          <p:cNvPr id="432133" name="Text Box 5">
            <a:extLst>
              <a:ext uri="{FF2B5EF4-FFF2-40B4-BE49-F238E27FC236}">
                <a16:creationId xmlns:a16="http://schemas.microsoft.com/office/drawing/2014/main" id="{5D981FB5-11F6-1342-B305-E3416D6287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0525" y="5935663"/>
            <a:ext cx="381000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>
                <a:latin typeface="Courier New" charset="0"/>
                <a:ea typeface="+mn-ea"/>
              </a:rPr>
              <a:t>myMap.get</a:t>
            </a:r>
            <a:r>
              <a:rPr lang="en-US" dirty="0">
                <a:latin typeface="Courier New" charset="0"/>
                <a:ea typeface="+mn-ea"/>
              </a:rPr>
              <a:t>("Aug")</a:t>
            </a:r>
            <a:r>
              <a:rPr lang="en-US" dirty="0">
                <a:latin typeface="Tahoma" charset="0"/>
                <a:ea typeface="+mn-ea"/>
              </a:rPr>
              <a:t> returns </a:t>
            </a:r>
            <a:r>
              <a:rPr lang="en-US" dirty="0">
                <a:latin typeface="Courier New" charset="0"/>
                <a:ea typeface="+mn-ea"/>
              </a:rPr>
              <a:t>37.3</a:t>
            </a:r>
          </a:p>
        </p:txBody>
      </p:sp>
      <p:pic>
        <p:nvPicPr>
          <p:cNvPr id="12292" name="Picture 1">
            <a:extLst>
              <a:ext uri="{FF2B5EF4-FFF2-40B4-BE49-F238E27FC236}">
                <a16:creationId xmlns:a16="http://schemas.microsoft.com/office/drawing/2014/main" id="{3622F54F-0D70-9B4A-B0EF-B944A645E5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2013" y="2935288"/>
            <a:ext cx="4014787" cy="252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>
            <a:extLst>
              <a:ext uri="{FF2B5EF4-FFF2-40B4-BE49-F238E27FC236}">
                <a16:creationId xmlns:a16="http://schemas.microsoft.com/office/drawing/2014/main" id="{F21563C0-7842-244D-B239-5A008C393A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Maps (11.3)</a:t>
            </a:r>
          </a:p>
        </p:txBody>
      </p:sp>
      <p:sp>
        <p:nvSpPr>
          <p:cNvPr id="13314" name="Rectangle 3">
            <a:extLst>
              <a:ext uri="{FF2B5EF4-FFF2-40B4-BE49-F238E27FC236}">
                <a16:creationId xmlns:a16="http://schemas.microsoft.com/office/drawing/2014/main" id="{F6AA57F4-AAB7-7549-A3B7-C9DDDB0815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b="1">
                <a:ea typeface="ＭＳ Ｐゴシック" panose="020B0600070205080204" pitchFamily="34" charset="-128"/>
              </a:rPr>
              <a:t>map</a:t>
            </a:r>
            <a:r>
              <a:rPr lang="en-US" altLang="en-US">
                <a:ea typeface="ＭＳ Ｐゴシック" panose="020B0600070205080204" pitchFamily="34" charset="-128"/>
              </a:rPr>
              <a:t>: Holds a set of key-value pairs, where each key is 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	unique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a.k.a. "dictionary", "associative array", "hash"</a:t>
            </a:r>
          </a:p>
          <a:p>
            <a:pPr lvl="1" eaLnBrk="1" hangingPunct="1"/>
            <a:endParaRPr lang="en-US" altLang="en-US" sz="1200">
              <a:ea typeface="ＭＳ Ｐゴシック" panose="020B0600070205080204" pitchFamily="34" charset="-128"/>
            </a:endParaRPr>
          </a:p>
        </p:txBody>
      </p:sp>
      <p:grpSp>
        <p:nvGrpSpPr>
          <p:cNvPr id="13315" name="Group 4">
            <a:extLst>
              <a:ext uri="{FF2B5EF4-FFF2-40B4-BE49-F238E27FC236}">
                <a16:creationId xmlns:a16="http://schemas.microsoft.com/office/drawing/2014/main" id="{7851389D-6882-6144-855A-3E1E1CBAE83E}"/>
              </a:ext>
            </a:extLst>
          </p:cNvPr>
          <p:cNvGrpSpPr>
            <a:grpSpLocks/>
          </p:cNvGrpSpPr>
          <p:nvPr/>
        </p:nvGrpSpPr>
        <p:grpSpPr bwMode="auto">
          <a:xfrm>
            <a:off x="555625" y="2705100"/>
            <a:ext cx="8027988" cy="3746500"/>
            <a:chOff x="36" y="1962"/>
            <a:chExt cx="4498" cy="2360"/>
          </a:xfrm>
        </p:grpSpPr>
        <p:sp>
          <p:nvSpPr>
            <p:cNvPr id="7" name="Line 5">
              <a:extLst>
                <a:ext uri="{FF2B5EF4-FFF2-40B4-BE49-F238E27FC236}">
                  <a16:creationId xmlns:a16="http://schemas.microsoft.com/office/drawing/2014/main" id="{7316E3B3-868E-8B4F-994F-0C2A82172E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" y="3046"/>
              <a:ext cx="1383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>
              <a:outerShdw blurRad="57150" dist="38100" dir="5400000" algn="ctr" rotWithShape="0">
                <a:srgbClr val="808080">
                  <a:alpha val="48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Text Box 6">
              <a:extLst>
                <a:ext uri="{FF2B5EF4-FFF2-40B4-BE49-F238E27FC236}">
                  <a16:creationId xmlns:a16="http://schemas.microsoft.com/office/drawing/2014/main" id="{B6441265-5262-2248-9A38-2714638697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7" y="2636"/>
              <a:ext cx="1332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 err="1">
                  <a:latin typeface="Courier New" charset="0"/>
                  <a:ea typeface="+mn-ea"/>
                </a:rPr>
                <a:t>map.get</a:t>
              </a:r>
              <a:r>
                <a:rPr lang="en-US" dirty="0">
                  <a:latin typeface="Courier New" charset="0"/>
                  <a:ea typeface="+mn-ea"/>
                </a:rPr>
                <a:t>("the")</a:t>
              </a:r>
            </a:p>
          </p:txBody>
        </p:sp>
        <p:sp>
          <p:nvSpPr>
            <p:cNvPr id="9" name="Text Box 8">
              <a:extLst>
                <a:ext uri="{FF2B5EF4-FFF2-40B4-BE49-F238E27FC236}">
                  <a16:creationId xmlns:a16="http://schemas.microsoft.com/office/drawing/2014/main" id="{F6DB69C5-DEEA-E448-A968-3C102D03A3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" y="3511"/>
              <a:ext cx="290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latin typeface="Courier New" charset="0"/>
                  <a:ea typeface="+mn-ea"/>
                </a:rPr>
                <a:t>56</a:t>
              </a:r>
            </a:p>
          </p:txBody>
        </p:sp>
        <p:grpSp>
          <p:nvGrpSpPr>
            <p:cNvPr id="13386" name="Group 9">
              <a:extLst>
                <a:ext uri="{FF2B5EF4-FFF2-40B4-BE49-F238E27FC236}">
                  <a16:creationId xmlns:a16="http://schemas.microsoft.com/office/drawing/2014/main" id="{8745FE04-135E-B34E-A25E-E37B1CDBABE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19" y="1962"/>
              <a:ext cx="2915" cy="2360"/>
              <a:chOff x="1619" y="1962"/>
              <a:chExt cx="2915" cy="2360"/>
            </a:xfrm>
          </p:grpSpPr>
          <p:sp>
            <p:nvSpPr>
              <p:cNvPr id="11" name="Text Box 10">
                <a:extLst>
                  <a:ext uri="{FF2B5EF4-FFF2-40B4-BE49-F238E27FC236}">
                    <a16:creationId xmlns:a16="http://schemas.microsoft.com/office/drawing/2014/main" id="{D935D868-30D7-BA4F-874F-69C258E7573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24" y="3945"/>
                <a:ext cx="310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/>
                <a:ext uri="{91240B29-F687-4f45-9708-019B960494DF}"/>
                <a:ext uri="{AF507438-7753-43e0-B8FC-AC1667EBCBE1}"/>
              </a:extLst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>
                    <a:latin typeface="+mn-lt"/>
                    <a:ea typeface="+mn-ea"/>
                  </a:rPr>
                  <a:t>set</a:t>
                </a:r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104065EA-2E6E-5C48-BF0D-687AA9EC65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9" y="1962"/>
                <a:ext cx="2915" cy="236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</p:grp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2D0972B7-A720-4941-976E-F6021BE992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3018853"/>
              </p:ext>
            </p:extLst>
          </p:nvPr>
        </p:nvGraphicFramePr>
        <p:xfrm>
          <a:off x="4960938" y="5487988"/>
          <a:ext cx="2005012" cy="58900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02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4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3883">
                <a:tc>
                  <a:txBody>
                    <a:bodyPr/>
                    <a:lstStyle/>
                    <a:p>
                      <a:r>
                        <a:rPr lang="en-US" sz="1000" b="1" dirty="0"/>
                        <a:t>key</a:t>
                      </a:r>
                    </a:p>
                  </a:txBody>
                  <a:tcPr marT="45642" marB="4564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/>
                        <a:t>value</a:t>
                      </a:r>
                    </a:p>
                  </a:txBody>
                  <a:tcPr marT="45642" marB="4564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0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Courier New" charset="0"/>
                          <a:ea typeface="+mn-ea"/>
                        </a:rPr>
                        <a:t>"the"</a:t>
                      </a:r>
                    </a:p>
                  </a:txBody>
                  <a:tcPr marT="45642" marB="4564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Courier New" charset="0"/>
                          <a:ea typeface="Courier New" charset="0"/>
                          <a:cs typeface="Courier New" charset="0"/>
                        </a:rPr>
                        <a:t>56</a:t>
                      </a:r>
                    </a:p>
                  </a:txBody>
                  <a:tcPr marT="45642" marB="4564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9F50A27B-91E4-D743-9893-23D70434C11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920750" y="5014913"/>
            <a:ext cx="2005013" cy="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>
            <a:outerShdw blurRad="57150" dist="38100" dir="5400000" algn="ctr" rotWithShape="0">
              <a:srgbClr val="808080">
                <a:alpha val="48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D74E3723-51B3-4B4B-82E6-F4777DC161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0558032"/>
              </p:ext>
            </p:extLst>
          </p:nvPr>
        </p:nvGraphicFramePr>
        <p:xfrm>
          <a:off x="3722688" y="4721225"/>
          <a:ext cx="2005012" cy="5890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02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4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3883">
                <a:tc>
                  <a:txBody>
                    <a:bodyPr/>
                    <a:lstStyle/>
                    <a:p>
                      <a:r>
                        <a:rPr lang="en-US" sz="1000" b="1" dirty="0"/>
                        <a:t>key</a:t>
                      </a:r>
                    </a:p>
                  </a:txBody>
                  <a:tcPr marT="45643" marB="45643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value</a:t>
                      </a:r>
                    </a:p>
                  </a:txBody>
                  <a:tcPr marT="45643" marB="45643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0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Courier New" charset="0"/>
                          <a:ea typeface="+mn-ea"/>
                        </a:rPr>
                        <a:t>"why"</a:t>
                      </a:r>
                    </a:p>
                  </a:txBody>
                  <a:tcPr marT="45643" marB="4564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Courier New" charset="0"/>
                          <a:ea typeface="Courier New" charset="0"/>
                          <a:cs typeface="Courier New" charset="0"/>
                        </a:rPr>
                        <a:t>14</a:t>
                      </a:r>
                    </a:p>
                  </a:txBody>
                  <a:tcPr marT="45643" marB="45643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8AA73F7C-D31E-F345-A5F0-72FEA004A3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5827054"/>
              </p:ext>
            </p:extLst>
          </p:nvPr>
        </p:nvGraphicFramePr>
        <p:xfrm>
          <a:off x="3884613" y="3903663"/>
          <a:ext cx="2005012" cy="58900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02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4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3883">
                <a:tc>
                  <a:txBody>
                    <a:bodyPr/>
                    <a:lstStyle/>
                    <a:p>
                      <a:r>
                        <a:rPr lang="en-US" sz="1000" b="1" dirty="0"/>
                        <a:t>key</a:t>
                      </a:r>
                    </a:p>
                  </a:txBody>
                  <a:tcPr marT="45642" marB="4564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value</a:t>
                      </a:r>
                    </a:p>
                  </a:txBody>
                  <a:tcPr marT="45642" marB="4564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0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Courier New" charset="0"/>
                          <a:ea typeface="+mn-ea"/>
                        </a:rPr>
                        <a:t>"you"</a:t>
                      </a:r>
                    </a:p>
                  </a:txBody>
                  <a:tcPr marT="45642" marB="4564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Courier New" charset="0"/>
                          <a:ea typeface="Courier New" charset="0"/>
                          <a:cs typeface="Courier New" charset="0"/>
                        </a:rPr>
                        <a:t>22</a:t>
                      </a:r>
                    </a:p>
                  </a:txBody>
                  <a:tcPr marT="45642" marB="4564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53A98CE6-8353-8E4D-97AB-F7F8AE6738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2354234"/>
              </p:ext>
            </p:extLst>
          </p:nvPr>
        </p:nvGraphicFramePr>
        <p:xfrm>
          <a:off x="6197600" y="4756150"/>
          <a:ext cx="2005013" cy="5890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02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4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3883">
                <a:tc>
                  <a:txBody>
                    <a:bodyPr/>
                    <a:lstStyle/>
                    <a:p>
                      <a:r>
                        <a:rPr lang="en-US" sz="1000" b="1" dirty="0"/>
                        <a:t>key</a:t>
                      </a:r>
                    </a:p>
                  </a:txBody>
                  <a:tcPr marT="45643" marB="45643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value</a:t>
                      </a:r>
                    </a:p>
                  </a:txBody>
                  <a:tcPr marT="45643" marB="45643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0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Courier New" charset="0"/>
                          <a:ea typeface="+mn-ea"/>
                        </a:rPr>
                        <a:t>"me"</a:t>
                      </a:r>
                    </a:p>
                  </a:txBody>
                  <a:tcPr marT="45643" marB="4564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Courier New" charset="0"/>
                          <a:ea typeface="Courier New" charset="0"/>
                          <a:cs typeface="Courier New" charset="0"/>
                        </a:rPr>
                        <a:t>31</a:t>
                      </a:r>
                    </a:p>
                  </a:txBody>
                  <a:tcPr marT="45643" marB="45643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9994AF54-703C-B949-B165-55BC28CFA2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2259730"/>
              </p:ext>
            </p:extLst>
          </p:nvPr>
        </p:nvGraphicFramePr>
        <p:xfrm>
          <a:off x="6227763" y="3886200"/>
          <a:ext cx="2005012" cy="5905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02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4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4727">
                <a:tc>
                  <a:txBody>
                    <a:bodyPr/>
                    <a:lstStyle/>
                    <a:p>
                      <a:r>
                        <a:rPr lang="en-US" sz="1000" b="1" dirty="0"/>
                        <a:t>key</a:t>
                      </a:r>
                    </a:p>
                  </a:txBody>
                  <a:tcPr marT="45794" marB="45794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value</a:t>
                      </a:r>
                    </a:p>
                  </a:txBody>
                  <a:tcPr marT="45794" marB="45794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8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Courier New" charset="0"/>
                          <a:ea typeface="+mn-ea"/>
                        </a:rPr>
                        <a:t>"in"</a:t>
                      </a:r>
                    </a:p>
                  </a:txBody>
                  <a:tcPr marT="45794" marB="45794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Courier New" charset="0"/>
                          <a:ea typeface="Courier New" charset="0"/>
                          <a:cs typeface="Courier New" charset="0"/>
                        </a:rPr>
                        <a:t>37</a:t>
                      </a:r>
                    </a:p>
                  </a:txBody>
                  <a:tcPr marT="45794" marB="45794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9A0822B4-AF21-8C4E-9E31-E815C7D1DC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8455044"/>
              </p:ext>
            </p:extLst>
          </p:nvPr>
        </p:nvGraphicFramePr>
        <p:xfrm>
          <a:off x="5160963" y="3114675"/>
          <a:ext cx="2005012" cy="5890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02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4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3883">
                <a:tc>
                  <a:txBody>
                    <a:bodyPr/>
                    <a:lstStyle/>
                    <a:p>
                      <a:r>
                        <a:rPr lang="en-US" sz="1000" b="1" dirty="0"/>
                        <a:t>key</a:t>
                      </a:r>
                    </a:p>
                  </a:txBody>
                  <a:tcPr marT="45643" marB="45643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value</a:t>
                      </a:r>
                    </a:p>
                  </a:txBody>
                  <a:tcPr marT="45643" marB="45643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0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Courier New" charset="0"/>
                          <a:ea typeface="+mn-ea"/>
                        </a:rPr>
                        <a:t>"at"</a:t>
                      </a:r>
                    </a:p>
                  </a:txBody>
                  <a:tcPr marT="45643" marB="4564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Courier New" charset="0"/>
                          <a:ea typeface="Courier New" charset="0"/>
                          <a:cs typeface="Courier New" charset="0"/>
                        </a:rPr>
                        <a:t>43</a:t>
                      </a:r>
                    </a:p>
                  </a:txBody>
                  <a:tcPr marT="45643" marB="45643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>
            <a:extLst>
              <a:ext uri="{FF2B5EF4-FFF2-40B4-BE49-F238E27FC236}">
                <a16:creationId xmlns:a16="http://schemas.microsoft.com/office/drawing/2014/main" id="{A3069255-3B18-4B49-BDD4-445808F84B7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Map</a:t>
            </a:r>
            <a:r>
              <a:rPr lang="en-US" altLang="en-US">
                <a:ea typeface="ＭＳ Ｐゴシック" panose="020B0600070205080204" pitchFamily="34" charset="-128"/>
              </a:rPr>
              <a:t> implementation</a:t>
            </a:r>
          </a:p>
        </p:txBody>
      </p:sp>
      <p:sp>
        <p:nvSpPr>
          <p:cNvPr id="15362" name="Rectangle 3">
            <a:extLst>
              <a:ext uri="{FF2B5EF4-FFF2-40B4-BE49-F238E27FC236}">
                <a16:creationId xmlns:a16="http://schemas.microsoft.com/office/drawing/2014/main" id="{FE2DBD86-AC13-AA4E-85EB-2C43CB94782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in Java, maps are represented by 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Map</a:t>
            </a:r>
            <a:r>
              <a:rPr lang="en-US" altLang="en-US" dirty="0">
                <a:ea typeface="ＭＳ Ｐゴシック" panose="020B0600070205080204" pitchFamily="34" charset="-128"/>
              </a:rPr>
              <a:t> type in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java.util</a:t>
            </a: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sz="12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Map</a:t>
            </a:r>
            <a:r>
              <a:rPr lang="en-US" altLang="en-US" dirty="0">
                <a:ea typeface="ＭＳ Ｐゴシック" panose="020B0600070205080204" pitchFamily="34" charset="-128"/>
              </a:rPr>
              <a:t> is implemented by the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HashMap</a:t>
            </a:r>
            <a:r>
              <a:rPr lang="en-US" altLang="en-US" dirty="0">
                <a:ea typeface="ＭＳ Ｐゴシック" panose="020B0600070205080204" pitchFamily="34" charset="-128"/>
              </a:rPr>
              <a:t> and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TreeMap</a:t>
            </a:r>
            <a:r>
              <a:rPr lang="en-US" altLang="en-US" dirty="0">
                <a:ea typeface="ＭＳ Ｐゴシック" panose="020B0600070205080204" pitchFamily="34" charset="-128"/>
              </a:rPr>
              <a:t> classes</a:t>
            </a: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2" eaLnBrk="1" hangingPunct="1"/>
            <a:endParaRPr lang="en-US" altLang="en-US" sz="8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TreeMap</a:t>
            </a:r>
            <a:r>
              <a:rPr lang="en-US" altLang="en-US" dirty="0">
                <a:ea typeface="ＭＳ Ｐゴシック" panose="020B0600070205080204" pitchFamily="34" charset="-128"/>
              </a:rPr>
              <a:t>: implemented as a linked "binary tree" structure;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very fast: </a:t>
            </a:r>
            <a:r>
              <a:rPr lang="en-US" altLang="en-US" b="1" dirty="0">
                <a:ea typeface="ＭＳ Ｐゴシック" panose="020B0600070205080204" pitchFamily="34" charset="-128"/>
              </a:rPr>
              <a:t>O(log N)</a:t>
            </a:r>
            <a:r>
              <a:rPr lang="en-US" altLang="en-US" dirty="0">
                <a:ea typeface="ＭＳ Ｐゴシック" panose="020B0600070205080204" pitchFamily="34" charset="-128"/>
              </a:rPr>
              <a:t> ; keys are stored in sorted order</a:t>
            </a:r>
          </a:p>
          <a:p>
            <a:pPr lvl="1" eaLnBrk="1" hangingPunct="1"/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HashMap</a:t>
            </a:r>
            <a:r>
              <a:rPr lang="en-US" altLang="en-US" dirty="0">
                <a:ea typeface="ＭＳ Ｐゴシック" panose="020B0600070205080204" pitchFamily="34" charset="-128"/>
              </a:rPr>
              <a:t>: implemented using an array called a "hash table";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extremely fast: </a:t>
            </a:r>
            <a:r>
              <a:rPr lang="en-US" altLang="en-US" b="1" dirty="0">
                <a:ea typeface="ＭＳ Ｐゴシック" panose="020B0600070205080204" pitchFamily="34" charset="-128"/>
              </a:rPr>
              <a:t>O(1)</a:t>
            </a:r>
            <a:r>
              <a:rPr lang="en-US" altLang="en-US" dirty="0">
                <a:ea typeface="ＭＳ Ｐゴシック" panose="020B0600070205080204" pitchFamily="34" charset="-128"/>
              </a:rPr>
              <a:t> ; keys are stored in unpredictable order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endParaRPr lang="en-US" altLang="en-US" sz="800" dirty="0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sz="8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sz="800" dirty="0">
              <a:solidFill>
                <a:srgbClr val="C0C0C0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A map requires 2 type </a:t>
            </a:r>
            <a:r>
              <a:rPr lang="en-US" altLang="en-US" dirty="0" err="1">
                <a:ea typeface="ＭＳ Ｐゴシック" panose="020B0600070205080204" pitchFamily="34" charset="-128"/>
              </a:rPr>
              <a:t>params</a:t>
            </a:r>
            <a:r>
              <a:rPr lang="en-US" altLang="en-US" dirty="0">
                <a:ea typeface="ＭＳ Ｐゴシック" panose="020B0600070205080204" pitchFamily="34" charset="-128"/>
              </a:rPr>
              <a:t>: one for keys, one for values.</a:t>
            </a:r>
          </a:p>
          <a:p>
            <a:pPr lvl="1" eaLnBrk="1" hangingPunct="1"/>
            <a:endParaRPr lang="en-US" altLang="en-US" sz="1200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900" b="1" dirty="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maps from String keys to Integer values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9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Map</a:t>
            </a:r>
            <a:r>
              <a:rPr lang="en-US" altLang="en-US" sz="19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&lt;String, Integer&gt;</a:t>
            </a:r>
            <a:r>
              <a:rPr lang="en-US" altLang="en-US" sz="19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votes = new </a:t>
            </a:r>
            <a:r>
              <a:rPr lang="en-US" altLang="en-US" sz="1900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HashMap</a:t>
            </a:r>
            <a:r>
              <a:rPr lang="en-US" altLang="en-US" sz="19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&lt;String, Integer&gt;</a:t>
            </a:r>
            <a:r>
              <a:rPr lang="en-US" altLang="en-US" sz="19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();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3F8FFAA8-0E8F-4943-B48D-AD2B3B0D7C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Map</a:t>
            </a:r>
            <a:r>
              <a:rPr lang="en-US" altLang="en-US">
                <a:ea typeface="ＭＳ Ｐゴシック" panose="020B0600070205080204" pitchFamily="34" charset="-128"/>
              </a:rPr>
              <a:t> methods</a:t>
            </a:r>
          </a:p>
        </p:txBody>
      </p:sp>
      <p:graphicFrame>
        <p:nvGraphicFramePr>
          <p:cNvPr id="435203" name="Group 3">
            <a:extLst>
              <a:ext uri="{FF2B5EF4-FFF2-40B4-BE49-F238E27FC236}">
                <a16:creationId xmlns:a16="http://schemas.microsoft.com/office/drawing/2014/main" id="{477CF1C6-700C-544B-BCE4-A1B618382E0C}"/>
              </a:ext>
            </a:extLst>
          </p:cNvPr>
          <p:cNvGraphicFramePr>
            <a:graphicFrameLocks noGrp="1"/>
          </p:cNvGraphicFramePr>
          <p:nvPr/>
        </p:nvGraphicFramePr>
        <p:xfrm>
          <a:off x="152400" y="1320800"/>
          <a:ext cx="8897938" cy="3359152"/>
        </p:xfrm>
        <a:graphic>
          <a:graphicData uri="http://schemas.openxmlformats.org/drawingml/2006/table">
            <a:tbl>
              <a:tblPr/>
              <a:tblGrid>
                <a:gridCol w="2371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26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14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put(</a:t>
                      </a: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key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, </a:t>
                      </a: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value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)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4" marR="91444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adds a mapping from the given key to the given value;</a:t>
                      </a:r>
                      <a:b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</a:b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if the key already exists, replaces its value with the given one</a:t>
                      </a:r>
                    </a:p>
                  </a:txBody>
                  <a:tcPr marL="91444" marR="91444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80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get(</a:t>
                      </a: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key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)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4" marR="91444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the value mapped to the given key (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null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 if not found)</a:t>
                      </a:r>
                    </a:p>
                  </a:txBody>
                  <a:tcPr marL="91444" marR="91444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517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containsKey(</a:t>
                      </a: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key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)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4" marR="91444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true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 if the map contains a mapping for the given key</a:t>
                      </a:r>
                    </a:p>
                  </a:txBody>
                  <a:tcPr marL="91444" marR="91444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80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remove(</a:t>
                      </a: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key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)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4" marR="91444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removes any existing mapping for the given key</a:t>
                      </a:r>
                    </a:p>
                  </a:txBody>
                  <a:tcPr marL="91444" marR="91444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531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clear()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4" marR="91444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removes all key/value pairs from the map</a:t>
                      </a:r>
                    </a:p>
                  </a:txBody>
                  <a:tcPr marL="91444" marR="91444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531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size()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4" marR="91444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the number of key/value pairs in the map</a:t>
                      </a:r>
                    </a:p>
                  </a:txBody>
                  <a:tcPr marL="91444" marR="91444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580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isEmpty()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4" marR="91444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true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 if the map's size is 0</a:t>
                      </a:r>
                    </a:p>
                  </a:txBody>
                  <a:tcPr marL="91444" marR="91444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580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toString()</a:t>
                      </a:r>
                    </a:p>
                  </a:txBody>
                  <a:tcPr marL="91444" marR="91444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a string such as 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"{a=90, d=60, c=70}"</a:t>
                      </a:r>
                    </a:p>
                  </a:txBody>
                  <a:tcPr marL="91444" marR="91444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435232" name="Group 32">
            <a:extLst>
              <a:ext uri="{FF2B5EF4-FFF2-40B4-BE49-F238E27FC236}">
                <a16:creationId xmlns:a16="http://schemas.microsoft.com/office/drawing/2014/main" id="{0D1D69D5-D7D9-9243-829C-ECC36C07A1EA}"/>
              </a:ext>
            </a:extLst>
          </p:cNvPr>
          <p:cNvGraphicFramePr>
            <a:graphicFrameLocks noGrp="1"/>
          </p:cNvGraphicFramePr>
          <p:nvPr/>
        </p:nvGraphicFramePr>
        <p:xfrm>
          <a:off x="155575" y="4816475"/>
          <a:ext cx="8888413" cy="1509721"/>
        </p:xfrm>
        <a:graphic>
          <a:graphicData uri="http://schemas.openxmlformats.org/drawingml/2006/table">
            <a:tbl>
              <a:tblPr/>
              <a:tblGrid>
                <a:gridCol w="2362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26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7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keySet()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returns a set of all keys in the map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values()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returns a collection of all values in the map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2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putAll(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map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)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adds all key/value pairs from the given map to this map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7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equals(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map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)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returns 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true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 if given map has the same mappings as this one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>
            <a:extLst>
              <a:ext uri="{FF2B5EF4-FFF2-40B4-BE49-F238E27FC236}">
                <a16:creationId xmlns:a16="http://schemas.microsoft.com/office/drawing/2014/main" id="{688E940B-6D12-7243-9E07-E640704136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Using maps</a:t>
            </a:r>
          </a:p>
        </p:txBody>
      </p:sp>
      <p:sp>
        <p:nvSpPr>
          <p:cNvPr id="17410" name="Rectangle 3">
            <a:extLst>
              <a:ext uri="{FF2B5EF4-FFF2-40B4-BE49-F238E27FC236}">
                <a16:creationId xmlns:a16="http://schemas.microsoft.com/office/drawing/2014/main" id="{37507513-1DD6-4A4B-8D9C-A6A50719FE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A map allows you to get from one half of a pair to the other.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Remembers one piece of information about every index (key).</a:t>
            </a:r>
            <a:endParaRPr lang="en-US" altLang="en-US" i="1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0000"/>
              </a:lnSpc>
            </a:pPr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0000"/>
              </a:lnSpc>
            </a:pPr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0000"/>
              </a:lnSpc>
            </a:pPr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0000"/>
              </a:lnSpc>
            </a:pPr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Later, we can supply only the key and get back the related value:</a:t>
            </a:r>
          </a:p>
          <a:p>
            <a:pPr lvl="2" eaLnBrk="1" hangingPunct="1">
              <a:buFontTx/>
              <a:buNone/>
            </a:pPr>
            <a:r>
              <a:rPr lang="en-US" altLang="en-US" i="1">
                <a:ea typeface="ＭＳ Ｐゴシック" panose="020B0600070205080204" pitchFamily="34" charset="-128"/>
              </a:rPr>
              <a:t>	</a:t>
            </a:r>
            <a:r>
              <a:rPr lang="en-US" altLang="en-US">
                <a:ea typeface="ＭＳ Ｐゴシック" panose="020B0600070205080204" pitchFamily="34" charset="-128"/>
              </a:rPr>
              <a:t>Allows us to ask: </a:t>
            </a:r>
            <a:r>
              <a:rPr lang="en-US" altLang="en-US" i="1">
                <a:ea typeface="ＭＳ Ｐゴシック" panose="020B0600070205080204" pitchFamily="34" charset="-128"/>
              </a:rPr>
              <a:t>What is Suzy's phone number?</a:t>
            </a:r>
          </a:p>
        </p:txBody>
      </p:sp>
      <p:sp>
        <p:nvSpPr>
          <p:cNvPr id="436228" name="Oval 4">
            <a:extLst>
              <a:ext uri="{FF2B5EF4-FFF2-40B4-BE49-F238E27FC236}">
                <a16:creationId xmlns:a16="http://schemas.microsoft.com/office/drawing/2014/main" id="{BCACA0EC-93D9-5C48-890C-46D041A24B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5130800"/>
            <a:ext cx="2209800" cy="91440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+mn-lt"/>
                <a:ea typeface="+mn-ea"/>
              </a:rPr>
              <a:t>Map</a:t>
            </a:r>
          </a:p>
        </p:txBody>
      </p:sp>
      <p:sp>
        <p:nvSpPr>
          <p:cNvPr id="436229" name="Line 5">
            <a:extLst>
              <a:ext uri="{FF2B5EF4-FFF2-40B4-BE49-F238E27FC236}">
                <a16:creationId xmlns:a16="http://schemas.microsoft.com/office/drawing/2014/main" id="{EFF85550-07D0-BB43-9608-156E57DE1AE2}"/>
              </a:ext>
            </a:extLst>
          </p:cNvPr>
          <p:cNvSpPr>
            <a:spLocks noChangeShapeType="1"/>
          </p:cNvSpPr>
          <p:nvPr/>
        </p:nvSpPr>
        <p:spPr bwMode="auto">
          <a:xfrm>
            <a:off x="3200400" y="5400675"/>
            <a:ext cx="1905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436230" name="Text Box 6">
            <a:extLst>
              <a:ext uri="{FF2B5EF4-FFF2-40B4-BE49-F238E27FC236}">
                <a16:creationId xmlns:a16="http://schemas.microsoft.com/office/drawing/2014/main" id="{EBAF41E6-08D4-E547-9E15-91D5D0CD14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3275" y="5054600"/>
            <a:ext cx="16859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Courier New" charset="0"/>
                <a:ea typeface="+mn-ea"/>
              </a:rPr>
              <a:t>get("Suzy")</a:t>
            </a:r>
          </a:p>
        </p:txBody>
      </p:sp>
      <p:sp>
        <p:nvSpPr>
          <p:cNvPr id="436231" name="Text Box 7">
            <a:extLst>
              <a:ext uri="{FF2B5EF4-FFF2-40B4-BE49-F238E27FC236}">
                <a16:creationId xmlns:a16="http://schemas.microsoft.com/office/drawing/2014/main" id="{6AC65495-C445-7C40-B8CD-E22F02FDD9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4200" y="5754688"/>
            <a:ext cx="20955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Courier New" charset="0"/>
                <a:ea typeface="+mn-ea"/>
              </a:rPr>
              <a:t>"206-685-2181"</a:t>
            </a:r>
          </a:p>
        </p:txBody>
      </p:sp>
      <p:sp>
        <p:nvSpPr>
          <p:cNvPr id="436232" name="Oval 8">
            <a:extLst>
              <a:ext uri="{FF2B5EF4-FFF2-40B4-BE49-F238E27FC236}">
                <a16:creationId xmlns:a16="http://schemas.microsoft.com/office/drawing/2014/main" id="{1723982D-C81F-0245-9A95-441D5FCC38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6050" y="2735263"/>
            <a:ext cx="2209800" cy="91440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ea typeface="+mn-ea"/>
              </a:rPr>
              <a:t>Map</a:t>
            </a:r>
          </a:p>
        </p:txBody>
      </p:sp>
      <p:sp>
        <p:nvSpPr>
          <p:cNvPr id="436233" name="Line 9">
            <a:extLst>
              <a:ext uri="{FF2B5EF4-FFF2-40B4-BE49-F238E27FC236}">
                <a16:creationId xmlns:a16="http://schemas.microsoft.com/office/drawing/2014/main" id="{A9B82FBF-7581-2B4F-98EA-7D077EF2ADB9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6800" y="3192463"/>
            <a:ext cx="40830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436234" name="Text Box 10">
            <a:extLst>
              <a:ext uri="{FF2B5EF4-FFF2-40B4-BE49-F238E27FC236}">
                <a16:creationId xmlns:a16="http://schemas.microsoft.com/office/drawing/2014/main" id="{A4CEB239-A29F-774B-A595-7318DB9618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800" y="2551113"/>
            <a:ext cx="38703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>
                <a:solidFill>
                  <a:srgbClr val="008000"/>
                </a:solidFill>
                <a:latin typeface="Courier New" charset="0"/>
                <a:ea typeface="+mn-ea"/>
              </a:rPr>
              <a:t>//   key      value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Courier New" charset="0"/>
                <a:ea typeface="+mn-ea"/>
              </a:rPr>
              <a:t>put("Suzy", "206-685-2181")</a:t>
            </a:r>
          </a:p>
        </p:txBody>
      </p:sp>
      <p:sp>
        <p:nvSpPr>
          <p:cNvPr id="436235" name="Line 11">
            <a:extLst>
              <a:ext uri="{FF2B5EF4-FFF2-40B4-BE49-F238E27FC236}">
                <a16:creationId xmlns:a16="http://schemas.microsoft.com/office/drawing/2014/main" id="{C471CF35-4DAB-474D-8553-B9863776AD1A}"/>
              </a:ext>
            </a:extLst>
          </p:cNvPr>
          <p:cNvSpPr>
            <a:spLocks noChangeShapeType="1"/>
          </p:cNvSpPr>
          <p:nvPr/>
        </p:nvSpPr>
        <p:spPr bwMode="auto">
          <a:xfrm>
            <a:off x="3200400" y="5754688"/>
            <a:ext cx="1905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>
            <a:extLst>
              <a:ext uri="{FF2B5EF4-FFF2-40B4-BE49-F238E27FC236}">
                <a16:creationId xmlns:a16="http://schemas.microsoft.com/office/drawing/2014/main" id="{B999C6D2-8E13-504C-B43A-D9B46D57889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keySet</a:t>
            </a:r>
            <a:r>
              <a:rPr lang="en-US" altLang="en-US">
                <a:ea typeface="ＭＳ Ｐゴシック" panose="020B0600070205080204" pitchFamily="34" charset="-128"/>
              </a:rPr>
              <a:t> and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values</a:t>
            </a:r>
          </a:p>
        </p:txBody>
      </p:sp>
      <p:sp>
        <p:nvSpPr>
          <p:cNvPr id="439299" name="Rectangle 3">
            <a:extLst>
              <a:ext uri="{FF2B5EF4-FFF2-40B4-BE49-F238E27FC236}">
                <a16:creationId xmlns:a16="http://schemas.microsoft.com/office/drawing/2014/main" id="{61985488-59DE-CF4C-95C7-50489276FBE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keySet</a:t>
            </a:r>
            <a:r>
              <a:rPr lang="en-US" altLang="en-US">
                <a:ea typeface="ＭＳ Ｐゴシック" panose="020B0600070205080204" pitchFamily="34" charset="-128"/>
              </a:rPr>
              <a:t> method returns a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Set</a:t>
            </a:r>
            <a:r>
              <a:rPr lang="en-US" altLang="en-US">
                <a:ea typeface="ＭＳ Ｐゴシック" panose="020B0600070205080204" pitchFamily="34" charset="-128"/>
              </a:rPr>
              <a:t> of all keys in the map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can loop over the keys in a foreach loop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can get each key's associated value by calling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get</a:t>
            </a:r>
            <a:r>
              <a:rPr lang="en-US" altLang="en-US">
                <a:ea typeface="ＭＳ Ｐゴシック" panose="020B0600070205080204" pitchFamily="34" charset="-128"/>
              </a:rPr>
              <a:t> on the map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endParaRPr lang="en-US" altLang="en-US" sz="8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Map&lt;String, Integer&gt; ages = new TreeMap&lt;String, Integer&gt;();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ages.put("Marty", 19);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ages.put("Geneva", 2);  </a:t>
            </a:r>
            <a:r>
              <a:rPr lang="en-US" altLang="en-US" sz="18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ages.keySet() returns Set&lt;String&gt;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ages.put("Vicki", 57);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for (String name : </a:t>
            </a:r>
            <a:r>
              <a:rPr lang="en-US" altLang="en-US" sz="18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ages.keySet()</a:t>
            </a: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) {           </a:t>
            </a:r>
            <a:r>
              <a:rPr lang="en-US" altLang="en-US" sz="18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Geneva -&gt; 2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int age = </a:t>
            </a:r>
            <a:r>
              <a:rPr lang="en-US" altLang="en-US" sz="18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ages.get(name)</a:t>
            </a: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;                 </a:t>
            </a:r>
            <a:r>
              <a:rPr lang="en-US" altLang="en-US" sz="18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Marty -&gt; 19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System.out.println(name + " -&gt; " + age);  </a:t>
            </a:r>
            <a:r>
              <a:rPr lang="en-US" altLang="en-US" sz="18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Vicki -&gt; 57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endParaRPr lang="en-US" altLang="en-US" sz="18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values</a:t>
            </a:r>
            <a:r>
              <a:rPr lang="en-US" altLang="en-US">
                <a:ea typeface="ＭＳ Ｐゴシック" panose="020B0600070205080204" pitchFamily="34" charset="-128"/>
              </a:rPr>
              <a:t> method returns a collection of all values in the map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can loop over the values in a foreach loop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no easy way to get from a value to its associated key(s)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29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929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29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3929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29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3929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>
            <a:extLst>
              <a:ext uri="{FF2B5EF4-FFF2-40B4-BE49-F238E27FC236}">
                <a16:creationId xmlns:a16="http://schemas.microsoft.com/office/drawing/2014/main" id="{8A39F0B5-39EC-6144-B9FD-541FB01087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5" y="992188"/>
            <a:ext cx="8445500" cy="475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08809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4">
            <a:extLst>
              <a:ext uri="{FF2B5EF4-FFF2-40B4-BE49-F238E27FC236}">
                <a16:creationId xmlns:a16="http://schemas.microsoft.com/office/drawing/2014/main" id="{316F0C17-DF5C-8D41-8DD8-D9AA798024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Road Map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F592F5-EB6B-0947-95C3-0C9F55A7B535}"/>
              </a:ext>
            </a:extLst>
          </p:cNvPr>
          <p:cNvSpPr txBox="1"/>
          <p:nvPr/>
        </p:nvSpPr>
        <p:spPr>
          <a:xfrm>
            <a:off x="457200" y="1041400"/>
            <a:ext cx="3746500" cy="554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 dirty="0">
                <a:latin typeface="Verdana" charset="0"/>
                <a:ea typeface="ＭＳ Ｐゴシック" charset="-128"/>
              </a:rPr>
              <a:t>CS Concepts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Client/Implementer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Efficiency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Recursion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Regular Expressions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Grammars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Sorting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Backtracking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Hashing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Huffman Compression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 dirty="0">
                <a:latin typeface="Verdana" charset="0"/>
                <a:ea typeface="ＭＳ Ｐゴシック" charset="-128"/>
              </a:rPr>
              <a:t>Data Structures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Lists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Stacks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Queues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Sets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accent1"/>
                </a:solidFill>
                <a:latin typeface="Verdana" charset="0"/>
                <a:ea typeface="ＭＳ Ｐゴシック" charset="-128"/>
              </a:rPr>
              <a:t>Maps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Priority Queues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2335A27-621E-1040-92C5-253270A2E295}"/>
              </a:ext>
            </a:extLst>
          </p:cNvPr>
          <p:cNvSpPr txBox="1"/>
          <p:nvPr/>
        </p:nvSpPr>
        <p:spPr>
          <a:xfrm>
            <a:off x="4572000" y="1041400"/>
            <a:ext cx="4025900" cy="60928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 dirty="0">
                <a:latin typeface="Verdana" charset="0"/>
                <a:ea typeface="ＭＳ Ｐゴシック" charset="-128"/>
              </a:rPr>
              <a:t>Java Language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Exceptions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Interfaces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References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Comparable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Generics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Inheritance/Polymorphism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Abstract Classes</a:t>
            </a: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 dirty="0">
                <a:latin typeface="Verdana" charset="0"/>
                <a:ea typeface="ＭＳ Ｐゴシック" charset="-128"/>
              </a:rPr>
              <a:t>Java Collections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Arrays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latin typeface="Verdana" charset="0"/>
                <a:ea typeface="ＭＳ Ｐゴシック" charset="-128"/>
              </a:rPr>
              <a:t>ArrayList</a:t>
            </a:r>
            <a:r>
              <a:rPr lang="en-US" dirty="0">
                <a:latin typeface="Verdana" charset="0"/>
                <a:ea typeface="ＭＳ Ｐゴシック" charset="-128"/>
              </a:rPr>
              <a:t> 🛠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latin typeface="Verdana" charset="0"/>
                <a:ea typeface="ＭＳ Ｐゴシック" charset="-128"/>
              </a:rPr>
              <a:t>LinkedList</a:t>
            </a:r>
            <a:r>
              <a:rPr lang="en-US" dirty="0">
                <a:latin typeface="Verdana" charset="0"/>
                <a:ea typeface="ＭＳ Ｐゴシック" charset="-128"/>
              </a:rPr>
              <a:t> 🛠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Stack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latin typeface="Verdana" charset="0"/>
                <a:ea typeface="ＭＳ Ｐゴシック" charset="-128"/>
              </a:rPr>
              <a:t>TreeSet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 / </a:t>
            </a:r>
            <a:r>
              <a:rPr lang="en-US" dirty="0" err="1">
                <a:solidFill>
                  <a:schemeClr val="accent1"/>
                </a:solidFill>
                <a:latin typeface="Verdana" charset="0"/>
                <a:ea typeface="ＭＳ Ｐゴシック" charset="-128"/>
              </a:rPr>
              <a:t>TreeMap</a:t>
            </a:r>
            <a:endParaRPr lang="en-US" dirty="0">
              <a:solidFill>
                <a:schemeClr val="accent1"/>
              </a:solidFill>
              <a:latin typeface="Verdana" charset="0"/>
              <a:ea typeface="ＭＳ Ｐゴシック" charset="-128"/>
            </a:endParaRP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latin typeface="Verdana" charset="0"/>
                <a:ea typeface="ＭＳ Ｐゴシック" charset="-128"/>
              </a:rPr>
              <a:t>HashSet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 / </a:t>
            </a:r>
            <a:r>
              <a:rPr lang="en-US" dirty="0" err="1">
                <a:solidFill>
                  <a:schemeClr val="accent1"/>
                </a:solidFill>
                <a:latin typeface="Verdana" charset="0"/>
                <a:ea typeface="ＭＳ Ｐゴシック" charset="-128"/>
              </a:rPr>
              <a:t>HashMap</a:t>
            </a:r>
            <a:endParaRPr lang="en-US" dirty="0">
              <a:solidFill>
                <a:schemeClr val="accent1"/>
              </a:solidFill>
              <a:latin typeface="Verdana" charset="0"/>
              <a:ea typeface="ＭＳ Ｐゴシック" charset="-128"/>
            </a:endParaRP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PriorityQueue</a:t>
            </a:r>
            <a:endParaRPr lang="en-US" dirty="0">
              <a:solidFill>
                <a:schemeClr val="bg1">
                  <a:lumMod val="65000"/>
                </a:schemeClr>
              </a:solidFill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dirty="0">
              <a:latin typeface="Verdana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58243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2">
            <a:extLst>
              <a:ext uri="{FF2B5EF4-FFF2-40B4-BE49-F238E27FC236}">
                <a16:creationId xmlns:a16="http://schemas.microsoft.com/office/drawing/2014/main" id="{F61B9B58-98E8-C748-8A9A-712124BB56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Exercise</a:t>
            </a:r>
          </a:p>
        </p:txBody>
      </p:sp>
      <p:sp>
        <p:nvSpPr>
          <p:cNvPr id="5122" name="Rectangle 3">
            <a:extLst>
              <a:ext uri="{FF2B5EF4-FFF2-40B4-BE49-F238E27FC236}">
                <a16:creationId xmlns:a16="http://schemas.microsoft.com/office/drawing/2014/main" id="{7ECACD85-2185-FA40-A6AF-1E95CC8E96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Write a program that counts the number of unique words in a large text file (say, </a:t>
            </a:r>
            <a:r>
              <a:rPr lang="en-US" altLang="en-US" i="1">
                <a:ea typeface="ＭＳ Ｐゴシック" panose="020B0600070205080204" pitchFamily="34" charset="-128"/>
              </a:rPr>
              <a:t>Moby Dick</a:t>
            </a:r>
            <a:r>
              <a:rPr lang="en-US" altLang="en-US">
                <a:ea typeface="ＭＳ Ｐゴシック" panose="020B0600070205080204" pitchFamily="34" charset="-128"/>
              </a:rPr>
              <a:t> or the King James Bible).</a:t>
            </a:r>
          </a:p>
          <a:p>
            <a:pPr lvl="1" eaLnBrk="1" hangingPunct="1"/>
            <a:endParaRPr lang="en-US" altLang="en-US" sz="80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Store the words in a collection and report the # of unique words.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Once you've created this collection, allow the user to search it to see whether various words appear in the text file.</a:t>
            </a: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What collection is appropriate for this problem?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2">
            <a:extLst>
              <a:ext uri="{FF2B5EF4-FFF2-40B4-BE49-F238E27FC236}">
                <a16:creationId xmlns:a16="http://schemas.microsoft.com/office/drawing/2014/main" id="{4EAF6AB0-7A91-CB4B-8779-0D953741779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Sets (11.2)</a:t>
            </a:r>
          </a:p>
        </p:txBody>
      </p:sp>
      <p:sp>
        <p:nvSpPr>
          <p:cNvPr id="6146" name="Rectangle 3">
            <a:extLst>
              <a:ext uri="{FF2B5EF4-FFF2-40B4-BE49-F238E27FC236}">
                <a16:creationId xmlns:a16="http://schemas.microsoft.com/office/drawing/2014/main" id="{7C12583C-7927-F049-A2B5-FAF78EEED1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b="1">
                <a:ea typeface="ＭＳ Ｐゴシック" panose="020B0600070205080204" pitchFamily="34" charset="-128"/>
              </a:rPr>
              <a:t>set</a:t>
            </a:r>
            <a:r>
              <a:rPr lang="en-US" altLang="en-US">
                <a:ea typeface="ＭＳ Ｐゴシック" panose="020B0600070205080204" pitchFamily="34" charset="-128"/>
              </a:rPr>
              <a:t>: A collection of unique values (no duplicates allowed)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that can perform the following operations efficiently: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add, remove, search (contains)</a:t>
            </a: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We don't think of a set as having indexes; we just 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add things to the set in general and don't worry about order</a:t>
            </a:r>
          </a:p>
        </p:txBody>
      </p:sp>
      <p:grpSp>
        <p:nvGrpSpPr>
          <p:cNvPr id="6147" name="Group 4">
            <a:extLst>
              <a:ext uri="{FF2B5EF4-FFF2-40B4-BE49-F238E27FC236}">
                <a16:creationId xmlns:a16="http://schemas.microsoft.com/office/drawing/2014/main" id="{650266F4-9478-0B49-8CD5-66B509573F10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3962400"/>
            <a:ext cx="7848600" cy="2667000"/>
            <a:chOff x="288" y="2496"/>
            <a:chExt cx="4944" cy="1680"/>
          </a:xfrm>
        </p:grpSpPr>
        <p:sp>
          <p:nvSpPr>
            <p:cNvPr id="446469" name="Line 5">
              <a:extLst>
                <a:ext uri="{FF2B5EF4-FFF2-40B4-BE49-F238E27FC236}">
                  <a16:creationId xmlns:a16="http://schemas.microsoft.com/office/drawing/2014/main" id="{ACAF61C0-1473-B146-B3D9-9AC1708B0B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" y="3168"/>
              <a:ext cx="17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446470" name="Text Box 6">
              <a:extLst>
                <a:ext uri="{FF2B5EF4-FFF2-40B4-BE49-F238E27FC236}">
                  <a16:creationId xmlns:a16="http://schemas.microsoft.com/office/drawing/2014/main" id="{B2424D45-38E2-E042-9164-E84AE1BFC6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2" y="2889"/>
              <a:ext cx="166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latin typeface="Courier New" charset="0"/>
                  <a:ea typeface="+mn-ea"/>
                </a:rPr>
                <a:t>set.contains("to")</a:t>
              </a:r>
            </a:p>
          </p:txBody>
        </p:sp>
        <p:sp>
          <p:nvSpPr>
            <p:cNvPr id="446471" name="Line 7">
              <a:extLst>
                <a:ext uri="{FF2B5EF4-FFF2-40B4-BE49-F238E27FC236}">
                  <a16:creationId xmlns:a16="http://schemas.microsoft.com/office/drawing/2014/main" id="{5AA73B15-846E-DD41-A90B-2CA88A5E88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20" y="3191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446472" name="Text Box 8">
              <a:extLst>
                <a:ext uri="{FF2B5EF4-FFF2-40B4-BE49-F238E27FC236}">
                  <a16:creationId xmlns:a16="http://schemas.microsoft.com/office/drawing/2014/main" id="{0B8AEAC3-5C4C-754B-AC61-0B64684B5D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34" y="2928"/>
              <a:ext cx="4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latin typeface="Courier New" charset="0"/>
                  <a:ea typeface="+mn-ea"/>
                </a:rPr>
                <a:t>true</a:t>
              </a:r>
            </a:p>
          </p:txBody>
        </p:sp>
        <p:grpSp>
          <p:nvGrpSpPr>
            <p:cNvPr id="6152" name="Group 9">
              <a:extLst>
                <a:ext uri="{FF2B5EF4-FFF2-40B4-BE49-F238E27FC236}">
                  <a16:creationId xmlns:a16="http://schemas.microsoft.com/office/drawing/2014/main" id="{9D064462-F75E-4D48-8987-82C6252D191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12" y="2496"/>
              <a:ext cx="2112" cy="1680"/>
              <a:chOff x="2112" y="2496"/>
              <a:chExt cx="2112" cy="1680"/>
            </a:xfrm>
          </p:grpSpPr>
          <p:sp>
            <p:nvSpPr>
              <p:cNvPr id="446474" name="Text Box 10">
                <a:extLst>
                  <a:ext uri="{FF2B5EF4-FFF2-40B4-BE49-F238E27FC236}">
                    <a16:creationId xmlns:a16="http://schemas.microsoft.com/office/drawing/2014/main" id="{5519C7DB-DBC8-F84A-813A-6820300AF77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24" y="3945"/>
                <a:ext cx="308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/>
                <a:ext uri="{91240B29-F687-4f45-9708-019B960494DF}"/>
                <a:ext uri="{AF507438-7753-43e0-B8FC-AC1667EBCBE1}"/>
              </a:extLst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>
                    <a:latin typeface="+mn-lt"/>
                    <a:ea typeface="+mn-ea"/>
                  </a:rPr>
                  <a:t>set</a:t>
                </a:r>
              </a:p>
            </p:txBody>
          </p:sp>
          <p:sp>
            <p:nvSpPr>
              <p:cNvPr id="446475" name="Oval 11">
                <a:extLst>
                  <a:ext uri="{FF2B5EF4-FFF2-40B4-BE49-F238E27FC236}">
                    <a16:creationId xmlns:a16="http://schemas.microsoft.com/office/drawing/2014/main" id="{D5391308-DBC6-8B44-97E3-5A6C86CB01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12" y="2496"/>
                <a:ext cx="2112" cy="139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grpSp>
            <p:nvGrpSpPr>
              <p:cNvPr id="6157" name="Group 12">
                <a:extLst>
                  <a:ext uri="{FF2B5EF4-FFF2-40B4-BE49-F238E27FC236}">
                    <a16:creationId xmlns:a16="http://schemas.microsoft.com/office/drawing/2014/main" id="{9E226F0D-0849-AD42-87FC-A3E254B991C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36" y="2614"/>
                <a:ext cx="1892" cy="1169"/>
                <a:chOff x="2236" y="2134"/>
                <a:chExt cx="1892" cy="1169"/>
              </a:xfrm>
            </p:grpSpPr>
            <p:sp>
              <p:nvSpPr>
                <p:cNvPr id="446477" name="Text Box 13">
                  <a:extLst>
                    <a:ext uri="{FF2B5EF4-FFF2-40B4-BE49-F238E27FC236}">
                      <a16:creationId xmlns:a16="http://schemas.microsoft.com/office/drawing/2014/main" id="{608F0847-DB7D-2648-A3EE-50E36929D37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766" y="2134"/>
                  <a:ext cx="546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>
                      <a:latin typeface="Courier New" charset="0"/>
                      <a:ea typeface="+mn-ea"/>
                    </a:rPr>
                    <a:t>"the"</a:t>
                  </a:r>
                </a:p>
              </p:txBody>
            </p:sp>
            <p:sp>
              <p:nvSpPr>
                <p:cNvPr id="446478" name="Text Box 14">
                  <a:extLst>
                    <a:ext uri="{FF2B5EF4-FFF2-40B4-BE49-F238E27FC236}">
                      <a16:creationId xmlns:a16="http://schemas.microsoft.com/office/drawing/2014/main" id="{0F4A7AB9-48D8-A14B-B776-D86B8D116E70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476" y="2208"/>
                  <a:ext cx="460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>
                      <a:latin typeface="Courier New" charset="0"/>
                      <a:ea typeface="+mn-ea"/>
                    </a:rPr>
                    <a:t>"of"</a:t>
                  </a:r>
                </a:p>
              </p:txBody>
            </p:sp>
            <p:sp>
              <p:nvSpPr>
                <p:cNvPr id="446479" name="Text Box 15">
                  <a:extLst>
                    <a:ext uri="{FF2B5EF4-FFF2-40B4-BE49-F238E27FC236}">
                      <a16:creationId xmlns:a16="http://schemas.microsoft.com/office/drawing/2014/main" id="{99D89F91-3834-974D-965D-BF8656D52AF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400" y="2505"/>
                  <a:ext cx="632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>
                      <a:latin typeface="Courier New" charset="0"/>
                      <a:ea typeface="+mn-ea"/>
                    </a:rPr>
                    <a:t>"from"</a:t>
                  </a:r>
                </a:p>
              </p:txBody>
            </p:sp>
            <p:sp>
              <p:nvSpPr>
                <p:cNvPr id="446480" name="Text Box 16">
                  <a:extLst>
                    <a:ext uri="{FF2B5EF4-FFF2-40B4-BE49-F238E27FC236}">
                      <a16:creationId xmlns:a16="http://schemas.microsoft.com/office/drawing/2014/main" id="{EC0516B7-FDF6-E145-A87F-8249ADF4DF9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052" y="2352"/>
                  <a:ext cx="460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b="1">
                      <a:solidFill>
                        <a:schemeClr val="accent2"/>
                      </a:solidFill>
                      <a:latin typeface="Courier New" charset="0"/>
                      <a:ea typeface="+mn-ea"/>
                    </a:rPr>
                    <a:t>"to"</a:t>
                  </a:r>
                </a:p>
              </p:txBody>
            </p:sp>
            <p:sp>
              <p:nvSpPr>
                <p:cNvPr id="446481" name="Text Box 17">
                  <a:extLst>
                    <a:ext uri="{FF2B5EF4-FFF2-40B4-BE49-F238E27FC236}">
                      <a16:creationId xmlns:a16="http://schemas.microsoft.com/office/drawing/2014/main" id="{707DCF6E-0F47-A643-B9CC-7CF7F04C5EB4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062" y="2697"/>
                  <a:ext cx="546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>
                      <a:latin typeface="Courier New" charset="0"/>
                      <a:ea typeface="+mn-ea"/>
                    </a:rPr>
                    <a:t>"she"</a:t>
                  </a:r>
                </a:p>
              </p:txBody>
            </p:sp>
            <p:sp>
              <p:nvSpPr>
                <p:cNvPr id="446482" name="Text Box 18">
                  <a:extLst>
                    <a:ext uri="{FF2B5EF4-FFF2-40B4-BE49-F238E27FC236}">
                      <a16:creationId xmlns:a16="http://schemas.microsoft.com/office/drawing/2014/main" id="{CB2C96BB-22C0-944E-80ED-ADEBF29EC46E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582" y="2784"/>
                  <a:ext cx="546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>
                      <a:latin typeface="Courier New" charset="0"/>
                      <a:ea typeface="+mn-ea"/>
                    </a:rPr>
                    <a:t>"you"</a:t>
                  </a:r>
                </a:p>
              </p:txBody>
            </p:sp>
            <p:sp>
              <p:nvSpPr>
                <p:cNvPr id="446483" name="Text Box 19">
                  <a:extLst>
                    <a:ext uri="{FF2B5EF4-FFF2-40B4-BE49-F238E27FC236}">
                      <a16:creationId xmlns:a16="http://schemas.microsoft.com/office/drawing/2014/main" id="{E536A7AA-398F-5745-BB18-A0055917195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264" y="3033"/>
                  <a:ext cx="546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>
                      <a:latin typeface="Courier New" charset="0"/>
                      <a:ea typeface="+mn-ea"/>
                    </a:rPr>
                    <a:t>"him"</a:t>
                  </a:r>
                </a:p>
              </p:txBody>
            </p:sp>
            <p:sp>
              <p:nvSpPr>
                <p:cNvPr id="446484" name="Text Box 20">
                  <a:extLst>
                    <a:ext uri="{FF2B5EF4-FFF2-40B4-BE49-F238E27FC236}">
                      <a16:creationId xmlns:a16="http://schemas.microsoft.com/office/drawing/2014/main" id="{0C615041-FEF6-DA49-9FA1-E93E05F0D494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736" y="3072"/>
                  <a:ext cx="546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>
                      <a:latin typeface="Courier New" charset="0"/>
                      <a:ea typeface="+mn-ea"/>
                    </a:rPr>
                    <a:t>"why"</a:t>
                  </a:r>
                </a:p>
              </p:txBody>
            </p:sp>
            <p:sp>
              <p:nvSpPr>
                <p:cNvPr id="446485" name="Text Box 21">
                  <a:extLst>
                    <a:ext uri="{FF2B5EF4-FFF2-40B4-BE49-F238E27FC236}">
                      <a16:creationId xmlns:a16="http://schemas.microsoft.com/office/drawing/2014/main" id="{2DBC710E-DF86-4C42-B5F7-D396D365D9B1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534" y="2832"/>
                  <a:ext cx="460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>
                      <a:latin typeface="Courier New" charset="0"/>
                      <a:ea typeface="+mn-ea"/>
                    </a:rPr>
                    <a:t>"in"</a:t>
                  </a:r>
                </a:p>
              </p:txBody>
            </p:sp>
            <p:sp>
              <p:nvSpPr>
                <p:cNvPr id="446486" name="Text Box 22">
                  <a:extLst>
                    <a:ext uri="{FF2B5EF4-FFF2-40B4-BE49-F238E27FC236}">
                      <a16:creationId xmlns:a16="http://schemas.microsoft.com/office/drawing/2014/main" id="{EE22C115-8225-3244-9424-9B1E3576380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458" y="2496"/>
                  <a:ext cx="632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>
                      <a:latin typeface="Courier New" charset="0"/>
                      <a:ea typeface="+mn-ea"/>
                    </a:rPr>
                    <a:t>"down"</a:t>
                  </a:r>
                </a:p>
              </p:txBody>
            </p:sp>
            <p:sp>
              <p:nvSpPr>
                <p:cNvPr id="446487" name="Text Box 23">
                  <a:extLst>
                    <a:ext uri="{FF2B5EF4-FFF2-40B4-BE49-F238E27FC236}">
                      <a16:creationId xmlns:a16="http://schemas.microsoft.com/office/drawing/2014/main" id="{2F7344B3-5183-2543-B9F7-A595ECFD960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236" y="2649"/>
                  <a:ext cx="460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>
                      <a:latin typeface="Courier New" charset="0"/>
                      <a:ea typeface="+mn-ea"/>
                    </a:rPr>
                    <a:t>"by"</a:t>
                  </a:r>
                </a:p>
              </p:txBody>
            </p:sp>
            <p:sp>
              <p:nvSpPr>
                <p:cNvPr id="446488" name="Text Box 24">
                  <a:extLst>
                    <a:ext uri="{FF2B5EF4-FFF2-40B4-BE49-F238E27FC236}">
                      <a16:creationId xmlns:a16="http://schemas.microsoft.com/office/drawing/2014/main" id="{672EDB2F-54B4-9F49-BC41-BBF25326822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332" y="2256"/>
                  <a:ext cx="460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dirty="0">
                      <a:latin typeface="Courier New" charset="0"/>
                      <a:ea typeface="+mn-ea"/>
                    </a:rPr>
                    <a:t>"if"</a:t>
                  </a:r>
                </a:p>
              </p:txBody>
            </p:sp>
          </p:grpSp>
        </p:grpSp>
        <p:sp>
          <p:nvSpPr>
            <p:cNvPr id="446489" name="Text Box 25">
              <a:extLst>
                <a:ext uri="{FF2B5EF4-FFF2-40B4-BE49-F238E27FC236}">
                  <a16:creationId xmlns:a16="http://schemas.microsoft.com/office/drawing/2014/main" id="{D8BDAEEC-B5F3-464C-9684-65B3E2D5AE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2" y="3225"/>
              <a:ext cx="166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latin typeface="Courier New" charset="0"/>
                  <a:ea typeface="+mn-ea"/>
                </a:rPr>
                <a:t>set.contains("be")</a:t>
              </a:r>
            </a:p>
          </p:txBody>
        </p:sp>
        <p:sp>
          <p:nvSpPr>
            <p:cNvPr id="446490" name="Text Box 26">
              <a:extLst>
                <a:ext uri="{FF2B5EF4-FFF2-40B4-BE49-F238E27FC236}">
                  <a16:creationId xmlns:a16="http://schemas.microsoft.com/office/drawing/2014/main" id="{08201B33-48DB-3045-8A49-FA5080D1ED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94" y="3225"/>
              <a:ext cx="54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latin typeface="Courier New" charset="0"/>
                  <a:ea typeface="+mn-ea"/>
                </a:rPr>
                <a:t>false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>
            <a:extLst>
              <a:ext uri="{FF2B5EF4-FFF2-40B4-BE49-F238E27FC236}">
                <a16:creationId xmlns:a16="http://schemas.microsoft.com/office/drawing/2014/main" id="{B2C38DB6-B11E-C741-8549-45D5537ACD0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Set</a:t>
            </a:r>
            <a:r>
              <a:rPr lang="en-US" altLang="en-US">
                <a:ea typeface="ＭＳ Ｐゴシック" panose="020B0600070205080204" pitchFamily="34" charset="-128"/>
              </a:rPr>
              <a:t> implementation</a:t>
            </a:r>
          </a:p>
        </p:txBody>
      </p:sp>
      <p:sp>
        <p:nvSpPr>
          <p:cNvPr id="7170" name="Rectangle 3">
            <a:extLst>
              <a:ext uri="{FF2B5EF4-FFF2-40B4-BE49-F238E27FC236}">
                <a16:creationId xmlns:a16="http://schemas.microsoft.com/office/drawing/2014/main" id="{4BE9084B-7986-244F-92C2-ADDFAC644B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in Java, sets are represented by 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Set</a:t>
            </a:r>
            <a:r>
              <a:rPr lang="en-US" altLang="en-US" dirty="0">
                <a:ea typeface="ＭＳ Ｐゴシック" panose="020B0600070205080204" pitchFamily="34" charset="-128"/>
              </a:rPr>
              <a:t> type in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java.util</a:t>
            </a: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sz="12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Set</a:t>
            </a:r>
            <a:r>
              <a:rPr lang="en-US" altLang="en-US" dirty="0">
                <a:ea typeface="ＭＳ Ｐゴシック" panose="020B0600070205080204" pitchFamily="34" charset="-128"/>
              </a:rPr>
              <a:t> is implemented by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HashSet</a:t>
            </a:r>
            <a:r>
              <a:rPr lang="en-US" altLang="en-US" dirty="0">
                <a:ea typeface="ＭＳ Ｐゴシック" panose="020B0600070205080204" pitchFamily="34" charset="-128"/>
              </a:rPr>
              <a:t> and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TreeSet</a:t>
            </a:r>
            <a:r>
              <a:rPr lang="en-US" altLang="en-US" dirty="0">
                <a:ea typeface="ＭＳ Ｐゴシック" panose="020B0600070205080204" pitchFamily="34" charset="-128"/>
              </a:rPr>
              <a:t> classes</a:t>
            </a: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2" eaLnBrk="1" hangingPunct="1"/>
            <a:endParaRPr lang="en-US" altLang="en-US" sz="8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2" eaLnBrk="1" hangingPunct="1"/>
            <a:endParaRPr lang="en-US" altLang="en-US" sz="8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TreeSet</a:t>
            </a:r>
            <a:r>
              <a:rPr lang="en-US" altLang="en-US" dirty="0">
                <a:ea typeface="ＭＳ Ｐゴシック" panose="020B0600070205080204" pitchFamily="34" charset="-128"/>
              </a:rPr>
              <a:t>: implemented using a "binary search tree";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pretty fast: </a:t>
            </a:r>
            <a:r>
              <a:rPr lang="en-US" altLang="en-US" b="1" dirty="0">
                <a:ea typeface="ＭＳ Ｐゴシック" panose="020B0600070205080204" pitchFamily="34" charset="-128"/>
              </a:rPr>
              <a:t>O(log N)</a:t>
            </a:r>
            <a:r>
              <a:rPr lang="en-US" altLang="en-US" dirty="0">
                <a:ea typeface="ＭＳ Ｐゴシック" panose="020B0600070205080204" pitchFamily="34" charset="-128"/>
              </a:rPr>
              <a:t> for all operations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elements are stored in sorted order</a:t>
            </a:r>
          </a:p>
          <a:p>
            <a:pPr lvl="1" eaLnBrk="1" hangingPunct="1"/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HashSet</a:t>
            </a:r>
            <a:r>
              <a:rPr lang="en-US" altLang="en-US" dirty="0">
                <a:ea typeface="ＭＳ Ｐゴシック" panose="020B0600070205080204" pitchFamily="34" charset="-128"/>
              </a:rPr>
              <a:t>: implemented using a "hash table" array;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very fast: </a:t>
            </a:r>
            <a:r>
              <a:rPr lang="en-US" altLang="en-US" b="1" dirty="0">
                <a:ea typeface="ＭＳ Ｐゴシック" panose="020B0600070205080204" pitchFamily="34" charset="-128"/>
              </a:rPr>
              <a:t>O(1)</a:t>
            </a:r>
            <a:r>
              <a:rPr lang="en-US" altLang="en-US" dirty="0">
                <a:ea typeface="ＭＳ Ｐゴシック" panose="020B0600070205080204" pitchFamily="34" charset="-128"/>
              </a:rPr>
              <a:t> for all operations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elements are stored in unpredictable order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>
            <a:extLst>
              <a:ext uri="{FF2B5EF4-FFF2-40B4-BE49-F238E27FC236}">
                <a16:creationId xmlns:a16="http://schemas.microsoft.com/office/drawing/2014/main" id="{8AB07604-9FA3-9542-A1F3-65180CF440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Set</a:t>
            </a:r>
            <a:r>
              <a:rPr lang="en-US" altLang="en-US">
                <a:ea typeface="ＭＳ Ｐゴシック" panose="020B0600070205080204" pitchFamily="34" charset="-128"/>
              </a:rPr>
              <a:t> methods</a:t>
            </a:r>
          </a:p>
        </p:txBody>
      </p:sp>
      <p:sp>
        <p:nvSpPr>
          <p:cNvPr id="8194" name="Rectangle 3">
            <a:extLst>
              <a:ext uri="{FF2B5EF4-FFF2-40B4-BE49-F238E27FC236}">
                <a16:creationId xmlns:a16="http://schemas.microsoft.com/office/drawing/2014/main" id="{45407C33-5DEB-7440-A9D5-63CC70F691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	List&lt;String&gt; list = new ArrayList&lt;String&gt;();</a:t>
            </a:r>
          </a:p>
          <a:p>
            <a:pPr eaLnBrk="1" hangingPunct="1">
              <a:lnSpc>
                <a:spcPct val="5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	</a:t>
            </a:r>
            <a:r>
              <a:rPr lang="en-US" altLang="en-US" sz="2000">
                <a:ea typeface="ＭＳ Ｐゴシック" panose="020B0600070205080204" pitchFamily="34" charset="-128"/>
              </a:rPr>
              <a:t>...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	Set&lt;Integer&gt; set = </a:t>
            </a:r>
            <a:r>
              <a:rPr lang="en-US" altLang="en-US" sz="2000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new TreeSet&lt;Integer&gt;();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 </a:t>
            </a:r>
            <a:r>
              <a:rPr lang="en-US" altLang="en-US" sz="20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empty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	Set&lt;String&gt; set2 = new HashSet&lt;String&gt;(</a:t>
            </a:r>
            <a:r>
              <a:rPr lang="en-US" altLang="en-US" sz="2000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list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);</a:t>
            </a:r>
          </a:p>
          <a:p>
            <a:pPr lvl="1" eaLnBrk="1" hangingPunct="1"/>
            <a:endParaRPr lang="en-US" altLang="en-US" sz="800" b="1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can construct an empty set, or one based on a given collection</a:t>
            </a:r>
          </a:p>
        </p:txBody>
      </p:sp>
      <p:graphicFrame>
        <p:nvGraphicFramePr>
          <p:cNvPr id="448516" name="Group 4">
            <a:extLst>
              <a:ext uri="{FF2B5EF4-FFF2-40B4-BE49-F238E27FC236}">
                <a16:creationId xmlns:a16="http://schemas.microsoft.com/office/drawing/2014/main" id="{2F472714-6834-5246-A949-F20F4AEAA08E}"/>
              </a:ext>
            </a:extLst>
          </p:cNvPr>
          <p:cNvGraphicFramePr>
            <a:graphicFrameLocks noGrp="1"/>
          </p:cNvGraphicFramePr>
          <p:nvPr/>
        </p:nvGraphicFramePr>
        <p:xfrm>
          <a:off x="457200" y="3429000"/>
          <a:ext cx="8220075" cy="2778125"/>
        </p:xfrm>
        <a:graphic>
          <a:graphicData uri="http://schemas.openxmlformats.org/drawingml/2006/table">
            <a:tbl>
              <a:tblPr/>
              <a:tblGrid>
                <a:gridCol w="2397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22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add(</a:t>
                      </a: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value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adds the given value to the set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contains(</a:t>
                      </a: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value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true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 if the given value is found in this set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remove(</a:t>
                      </a: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value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removes the given value from the set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clear()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removes all elements of the set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size()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the number of elements in list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isEmpty()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true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 if the set's size is 0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toString()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a string such as 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"[3, 42, -7, 15]"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>
            <a:extLst>
              <a:ext uri="{FF2B5EF4-FFF2-40B4-BE49-F238E27FC236}">
                <a16:creationId xmlns:a16="http://schemas.microsoft.com/office/drawing/2014/main" id="{85D1BADC-7780-B34A-8E1B-69211F34A1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The "for each" loop (7.1)</a:t>
            </a:r>
          </a:p>
        </p:txBody>
      </p:sp>
      <p:sp>
        <p:nvSpPr>
          <p:cNvPr id="9218" name="Rectangle 3">
            <a:extLst>
              <a:ext uri="{FF2B5EF4-FFF2-40B4-BE49-F238E27FC236}">
                <a16:creationId xmlns:a16="http://schemas.microsoft.com/office/drawing/2014/main" id="{78FA63CC-54DF-CD41-8AC7-E4E154490F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	for (</a:t>
            </a:r>
            <a:r>
              <a:rPr lang="en-US" altLang="en-US" b="1">
                <a:ea typeface="ＭＳ Ｐゴシック" panose="020B0600070205080204" pitchFamily="34" charset="-128"/>
              </a:rPr>
              <a:t>type</a:t>
            </a:r>
            <a:r>
              <a:rPr lang="en-US" altLang="en-US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</a:t>
            </a:r>
            <a:r>
              <a:rPr lang="en-US" altLang="en-US" b="1">
                <a:ea typeface="ＭＳ Ｐゴシック" panose="020B0600070205080204" pitchFamily="34" charset="-128"/>
              </a:rPr>
              <a:t>name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: </a:t>
            </a:r>
            <a:r>
              <a:rPr lang="en-US" altLang="en-US" b="1">
                <a:ea typeface="ＭＳ Ｐゴシック" panose="020B0600070205080204" pitchFamily="34" charset="-128"/>
              </a:rPr>
              <a:t>collection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) {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	    </a:t>
            </a:r>
            <a:r>
              <a:rPr lang="en-US" altLang="en-US" b="1">
                <a:ea typeface="ＭＳ Ｐゴシック" panose="020B0600070205080204" pitchFamily="34" charset="-128"/>
              </a:rPr>
              <a:t>statements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	}</a:t>
            </a:r>
          </a:p>
          <a:p>
            <a:pPr eaLnBrk="1" hangingPunct="1">
              <a:lnSpc>
                <a:spcPct val="90000"/>
              </a:lnSpc>
            </a:pPr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Provides a clean syntax for looping over the elements of a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Set</a:t>
            </a:r>
            <a:r>
              <a:rPr lang="en-US" altLang="en-US">
                <a:ea typeface="ＭＳ Ｐゴシック" panose="020B0600070205080204" pitchFamily="34" charset="-128"/>
              </a:rPr>
              <a:t>,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List</a:t>
            </a:r>
            <a:r>
              <a:rPr lang="en-US" altLang="en-US">
                <a:ea typeface="ＭＳ Ｐゴシック" panose="020B0600070205080204" pitchFamily="34" charset="-128"/>
              </a:rPr>
              <a:t>, array, or other collection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Set&lt;Double&gt; grades = new HashSet&lt;Double&gt;();</a:t>
            </a:r>
          </a:p>
          <a:p>
            <a:pPr lvl="1" eaLnBrk="1" hangingPunct="1">
              <a:lnSpc>
                <a:spcPct val="50000"/>
              </a:lnSpc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...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for (double grade : grades)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System.out.println("Student's grade: " + grade);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b="1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b="1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needed because sets have no indexes; can't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get</a:t>
            </a:r>
            <a:r>
              <a:rPr lang="en-US" altLang="en-US">
                <a:ea typeface="ＭＳ Ｐゴシック" panose="020B0600070205080204" pitchFamily="34" charset="-128"/>
              </a:rPr>
              <a:t> element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i</a:t>
            </a:r>
            <a:endParaRPr lang="en-US" altLang="en-US" b="1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2">
            <a:extLst>
              <a:ext uri="{FF2B5EF4-FFF2-40B4-BE49-F238E27FC236}">
                <a16:creationId xmlns:a16="http://schemas.microsoft.com/office/drawing/2014/main" id="{25654EE4-56E5-6848-8CB9-CC13897A13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Exercise</a:t>
            </a:r>
          </a:p>
        </p:txBody>
      </p:sp>
      <p:sp>
        <p:nvSpPr>
          <p:cNvPr id="431107" name="Rectangle 3">
            <a:extLst>
              <a:ext uri="{FF2B5EF4-FFF2-40B4-BE49-F238E27FC236}">
                <a16:creationId xmlns:a16="http://schemas.microsoft.com/office/drawing/2014/main" id="{BB55DC2E-DC36-5340-8475-2E2206C477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Write a program to </a:t>
            </a:r>
            <a:r>
              <a:rPr lang="en-US" altLang="en-US" u="sng">
                <a:ea typeface="ＭＳ Ｐゴシック" panose="020B0600070205080204" pitchFamily="34" charset="-128"/>
              </a:rPr>
              <a:t>count the number of occurrences</a:t>
            </a:r>
            <a:r>
              <a:rPr lang="en-US" altLang="en-US">
                <a:ea typeface="ＭＳ Ｐゴシック" panose="020B0600070205080204" pitchFamily="34" charset="-128"/>
              </a:rPr>
              <a:t> of each unique word in a large text file (e.g. </a:t>
            </a:r>
            <a:r>
              <a:rPr lang="en-US" altLang="en-US" i="1">
                <a:ea typeface="ＭＳ Ｐゴシック" panose="020B0600070205080204" pitchFamily="34" charset="-128"/>
              </a:rPr>
              <a:t>Moby Dick</a:t>
            </a:r>
            <a:r>
              <a:rPr lang="en-US" altLang="en-US">
                <a:ea typeface="ＭＳ Ｐゴシック" panose="020B0600070205080204" pitchFamily="34" charset="-128"/>
              </a:rPr>
              <a:t> ).</a:t>
            </a:r>
          </a:p>
          <a:p>
            <a:pPr lvl="1" eaLnBrk="1" hangingPunct="1"/>
            <a:endParaRPr lang="en-US" altLang="en-US" sz="80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Allow the user to type a word and report how many times that word appeared in the book.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Report all words that appeared in the book at least 500 times, in alphabetical order.</a:t>
            </a: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What collection is appropriate for this problem?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se143-13wi">
  <a:themeElements>
    <a:clrScheme name="Custom 1">
      <a:dk1>
        <a:sysClr val="windowText" lastClr="000000"/>
      </a:dk1>
      <a:lt1>
        <a:sysClr val="window" lastClr="FFFFFF"/>
      </a:lt1>
      <a:dk2>
        <a:srgbClr val="242852"/>
      </a:dk2>
      <a:lt2>
        <a:srgbClr val="6C7E9C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cse143-13wi.thmx</Template>
  <TotalTime>18749</TotalTime>
  <Words>1319</Words>
  <Application>Microsoft Office PowerPoint</Application>
  <PresentationFormat>On-screen Show (4:3)</PresentationFormat>
  <Paragraphs>274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6" baseType="lpstr">
      <vt:lpstr>ＭＳ Ｐゴシック</vt:lpstr>
      <vt:lpstr>Arial</vt:lpstr>
      <vt:lpstr>Calibri</vt:lpstr>
      <vt:lpstr>Courier New</vt:lpstr>
      <vt:lpstr>Tahoma</vt:lpstr>
      <vt:lpstr>Times New Roman</vt:lpstr>
      <vt:lpstr>Verdana</vt:lpstr>
      <vt:lpstr>Wingdings</vt:lpstr>
      <vt:lpstr>Wingdings 2</vt:lpstr>
      <vt:lpstr>cse143-13wi</vt:lpstr>
      <vt:lpstr>Building Java Programs </vt:lpstr>
      <vt:lpstr>PowerPoint Presentation</vt:lpstr>
      <vt:lpstr>Road Map</vt:lpstr>
      <vt:lpstr>Exercise</vt:lpstr>
      <vt:lpstr>Sets (11.2)</vt:lpstr>
      <vt:lpstr>Set implementation</vt:lpstr>
      <vt:lpstr>Set methods</vt:lpstr>
      <vt:lpstr>The "for each" loop (7.1)</vt:lpstr>
      <vt:lpstr>Exercise</vt:lpstr>
      <vt:lpstr>Counting</vt:lpstr>
      <vt:lpstr>Maps (11.3)</vt:lpstr>
      <vt:lpstr>Maps (11.3)</vt:lpstr>
      <vt:lpstr>Map implementation</vt:lpstr>
      <vt:lpstr>Map methods</vt:lpstr>
      <vt:lpstr>Using maps</vt:lpstr>
      <vt:lpstr>keySet and values</vt:lpstr>
    </vt:vector>
  </TitlesOfParts>
  <Company>University of Washington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Java Programs</dc:title>
  <dc:creator>Helene Martin</dc:creator>
  <cp:lastModifiedBy>Brett Wortzman</cp:lastModifiedBy>
  <cp:revision>44</cp:revision>
  <cp:lastPrinted>2019-10-16T18:09:35Z</cp:lastPrinted>
  <dcterms:created xsi:type="dcterms:W3CDTF">2013-02-01T17:29:20Z</dcterms:created>
  <dcterms:modified xsi:type="dcterms:W3CDTF">2021-01-28T01:55:04Z</dcterms:modified>
</cp:coreProperties>
</file>