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41"/>
  </p:notesMasterIdLst>
  <p:handoutMasterIdLst>
    <p:handoutMasterId r:id="rId42"/>
  </p:handoutMasterIdLst>
  <p:sldIdLst>
    <p:sldId id="256" r:id="rId2"/>
    <p:sldId id="279" r:id="rId3"/>
    <p:sldId id="293" r:id="rId4"/>
    <p:sldId id="288" r:id="rId5"/>
    <p:sldId id="262" r:id="rId6"/>
    <p:sldId id="289" r:id="rId7"/>
    <p:sldId id="290" r:id="rId8"/>
    <p:sldId id="263" r:id="rId9"/>
    <p:sldId id="264" r:id="rId10"/>
    <p:sldId id="291" r:id="rId11"/>
    <p:sldId id="292" r:id="rId12"/>
    <p:sldId id="265" r:id="rId13"/>
    <p:sldId id="297" r:id="rId14"/>
    <p:sldId id="266" r:id="rId15"/>
    <p:sldId id="267" r:id="rId16"/>
    <p:sldId id="282" r:id="rId17"/>
    <p:sldId id="284" r:id="rId18"/>
    <p:sldId id="285" r:id="rId19"/>
    <p:sldId id="286" r:id="rId20"/>
    <p:sldId id="287" r:id="rId21"/>
    <p:sldId id="280" r:id="rId22"/>
    <p:sldId id="258" r:id="rId23"/>
    <p:sldId id="294" r:id="rId24"/>
    <p:sldId id="259" r:id="rId25"/>
    <p:sldId id="260" r:id="rId26"/>
    <p:sldId id="261" r:id="rId27"/>
    <p:sldId id="270" r:id="rId28"/>
    <p:sldId id="271" r:id="rId29"/>
    <p:sldId id="298" r:id="rId30"/>
    <p:sldId id="269" r:id="rId31"/>
    <p:sldId id="295" r:id="rId32"/>
    <p:sldId id="296" r:id="rId33"/>
    <p:sldId id="272" r:id="rId34"/>
    <p:sldId id="273" r:id="rId35"/>
    <p:sldId id="274" r:id="rId36"/>
    <p:sldId id="275" r:id="rId37"/>
    <p:sldId id="276" r:id="rId38"/>
    <p:sldId id="277" r:id="rId39"/>
    <p:sldId id="278" r:id="rId40"/>
  </p:sldIdLst>
  <p:sldSz cx="9144000" cy="6858000" type="screen4x3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802C6E6-7436-4193-A3C0-6096F29FB137}" v="82" dt="2021-01-25T20:29:16.41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1" d="100"/>
          <a:sy n="111" d="100"/>
        </p:scale>
        <p:origin x="1858" y="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48" Type="http://schemas.microsoft.com/office/2016/11/relationships/changesInfo" Target="changesInfos/changesInfo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rett Wortzman" userId="f28ab72c354ddfd1" providerId="LiveId" clId="{7802C6E6-7436-4193-A3C0-6096F29FB137}"/>
    <pc:docChg chg="custSel addSld modSld sldOrd">
      <pc:chgData name="Brett Wortzman" userId="f28ab72c354ddfd1" providerId="LiveId" clId="{7802C6E6-7436-4193-A3C0-6096F29FB137}" dt="2021-01-25T20:29:16.410" v="81" actId="20577"/>
      <pc:docMkLst>
        <pc:docMk/>
      </pc:docMkLst>
      <pc:sldChg chg="modSp modAnim">
        <pc:chgData name="Brett Wortzman" userId="f28ab72c354ddfd1" providerId="LiveId" clId="{7802C6E6-7436-4193-A3C0-6096F29FB137}" dt="2021-01-25T20:29:16.410" v="81" actId="20577"/>
        <pc:sldMkLst>
          <pc:docMk/>
          <pc:sldMk cId="0" sldId="290"/>
        </pc:sldMkLst>
        <pc:spChg chg="mod">
          <ac:chgData name="Brett Wortzman" userId="f28ab72c354ddfd1" providerId="LiveId" clId="{7802C6E6-7436-4193-A3C0-6096F29FB137}" dt="2021-01-25T20:29:16.410" v="81" actId="20577"/>
          <ac:spMkLst>
            <pc:docMk/>
            <pc:sldMk cId="0" sldId="290"/>
            <ac:spMk id="3" creationId="{B164E299-17CA-D74D-8926-2FEB96B8D1EB}"/>
          </ac:spMkLst>
        </pc:spChg>
      </pc:sldChg>
      <pc:sldChg chg="modSp mod">
        <pc:chgData name="Brett Wortzman" userId="f28ab72c354ddfd1" providerId="LiveId" clId="{7802C6E6-7436-4193-A3C0-6096F29FB137}" dt="2021-01-25T20:25:03.544" v="49" actId="20577"/>
        <pc:sldMkLst>
          <pc:docMk/>
          <pc:sldMk cId="518088759" sldId="297"/>
        </pc:sldMkLst>
        <pc:spChg chg="mod">
          <ac:chgData name="Brett Wortzman" userId="f28ab72c354ddfd1" providerId="LiveId" clId="{7802C6E6-7436-4193-A3C0-6096F29FB137}" dt="2021-01-25T20:25:03.544" v="49" actId="20577"/>
          <ac:spMkLst>
            <pc:docMk/>
            <pc:sldMk cId="518088759" sldId="297"/>
            <ac:spMk id="2" creationId="{00000000-0000-0000-0000-000000000000}"/>
          </ac:spMkLst>
        </pc:spChg>
      </pc:sldChg>
      <pc:sldChg chg="modSp add mod ord">
        <pc:chgData name="Brett Wortzman" userId="f28ab72c354ddfd1" providerId="LiveId" clId="{7802C6E6-7436-4193-A3C0-6096F29FB137}" dt="2021-01-25T20:27:07.341" v="74" actId="20577"/>
        <pc:sldMkLst>
          <pc:docMk/>
          <pc:sldMk cId="4212026402" sldId="299"/>
        </pc:sldMkLst>
        <pc:spChg chg="mod">
          <ac:chgData name="Brett Wortzman" userId="f28ab72c354ddfd1" providerId="LiveId" clId="{7802C6E6-7436-4193-A3C0-6096F29FB137}" dt="2021-01-25T20:27:07.341" v="74" actId="20577"/>
          <ac:spMkLst>
            <pc:docMk/>
            <pc:sldMk cId="4212026402" sldId="299"/>
            <ac:spMk id="3" creationId="{A0AE6F06-5C96-44C2-9B43-BB32F15F0576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18EF5E3-3722-2E48-AEAE-6A3489657BF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Verdana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7232AFD-0A61-7640-93BF-7B3D3818EB9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Verdana" charset="0"/>
                <a:ea typeface="ＭＳ Ｐゴシック" charset="-128"/>
              </a:defRPr>
            </a:lvl1pPr>
          </a:lstStyle>
          <a:p>
            <a:pPr>
              <a:defRPr/>
            </a:pPr>
            <a:fld id="{876CC271-B84A-CC4C-91E3-C1312B619508}" type="datetimeFigureOut">
              <a:rPr lang="en-US"/>
              <a:pPr>
                <a:defRPr/>
              </a:pPr>
              <a:t>1/25/2021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51FF37A-21D3-F84E-AAFF-BC5FE5D0331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Verdana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80F1425-111D-9C4E-90C0-EA24A1EC3E8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Verdana" charset="0"/>
                <a:ea typeface="ＭＳ Ｐゴシック" charset="-128"/>
              </a:defRPr>
            </a:lvl1pPr>
          </a:lstStyle>
          <a:p>
            <a:pPr>
              <a:defRPr/>
            </a:pPr>
            <a:fld id="{00A07939-3CD3-9546-B6FE-CFA10A29570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6CCEE83-F4DF-DB47-BC01-6EE8B4C0973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Verdana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322A234-80EB-0A40-A824-29F860967C0E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Verdana" charset="0"/>
                <a:ea typeface="ＭＳ Ｐゴシック" charset="-128"/>
              </a:defRPr>
            </a:lvl1pPr>
          </a:lstStyle>
          <a:p>
            <a:pPr>
              <a:defRPr/>
            </a:pPr>
            <a:fld id="{D5A43173-6E39-C846-94BB-474C8603C138}" type="datetimeFigureOut">
              <a:rPr lang="en-US"/>
              <a:pPr>
                <a:defRPr/>
              </a:pPr>
              <a:t>1/25/2021</a:t>
            </a:fld>
            <a:endParaRPr 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F03FB430-EDB2-DE4C-8520-FFB23B2C0FF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5FC6DE32-9EF2-F54F-8261-41F2026BF2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E810E97-DFE1-5A48-A3F7-EA23B35C9CE4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Verdana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6658692-BF00-2E45-BA1B-C6567B0C889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Verdana" charset="0"/>
                <a:ea typeface="ＭＳ Ｐゴシック" charset="-128"/>
              </a:defRPr>
            </a:lvl1pPr>
          </a:lstStyle>
          <a:p>
            <a:pPr>
              <a:defRPr/>
            </a:pPr>
            <a:fld id="{71994F9C-AA5C-CA44-90E9-DF390EF4A59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Slide Image Placeholder 1">
            <a:extLst>
              <a:ext uri="{FF2B5EF4-FFF2-40B4-BE49-F238E27FC236}">
                <a16:creationId xmlns:a16="http://schemas.microsoft.com/office/drawing/2014/main" id="{5EE9F165-C6F9-A74C-B58C-9E3544FF614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8" name="Notes Placeholder 2">
            <a:extLst>
              <a:ext uri="{FF2B5EF4-FFF2-40B4-BE49-F238E27FC236}">
                <a16:creationId xmlns:a16="http://schemas.microsoft.com/office/drawing/2014/main" id="{D8CFB982-F920-9949-BB0C-09621E86FA7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/>
          </a:p>
        </p:txBody>
      </p:sp>
      <p:sp>
        <p:nvSpPr>
          <p:cNvPr id="45059" name="Slide Number Placeholder 3">
            <a:extLst>
              <a:ext uri="{FF2B5EF4-FFF2-40B4-BE49-F238E27FC236}">
                <a16:creationId xmlns:a16="http://schemas.microsoft.com/office/drawing/2014/main" id="{7BA68537-04FF-7F4D-A815-5E483C0B5F3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fld id="{6F613A45-49D1-6E43-85F8-92272749C627}" type="slidenum">
              <a:rPr lang="en-US" altLang="en-US" smtClean="0"/>
              <a:pPr/>
              <a:t>5</a:t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3">
            <a:extLst>
              <a:ext uri="{FF2B5EF4-FFF2-40B4-BE49-F238E27FC236}">
                <a16:creationId xmlns:a16="http://schemas.microsoft.com/office/drawing/2014/main" id="{D932EC6E-7FB6-4341-8FC4-DB6CDC8ED187}"/>
              </a:ext>
            </a:extLst>
          </p:cNvPr>
          <p:cNvGrpSpPr>
            <a:grpSpLocks/>
          </p:cNvGrpSpPr>
          <p:nvPr/>
        </p:nvGrpSpPr>
        <p:grpSpPr bwMode="auto">
          <a:xfrm>
            <a:off x="-9525" y="0"/>
            <a:ext cx="9169400" cy="533400"/>
            <a:chOff x="-6" y="-180"/>
            <a:chExt cx="5776" cy="516"/>
          </a:xfrm>
        </p:grpSpPr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61BCF56E-3ECE-F044-9FE3-76B9DE7BC023}"/>
                </a:ext>
              </a:extLst>
            </p:cNvPr>
            <p:cNvSpPr>
              <a:spLocks/>
            </p:cNvSpPr>
            <p:nvPr/>
          </p:nvSpPr>
          <p:spPr bwMode="auto">
            <a:xfrm>
              <a:off x="-6" y="-180"/>
              <a:ext cx="5772" cy="5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6" y="2"/>
                </a:cxn>
                <a:cxn ang="0">
                  <a:pos x="2542" y="0"/>
                </a:cxn>
                <a:cxn ang="0">
                  <a:pos x="4374" y="367"/>
                </a:cxn>
                <a:cxn ang="0">
                  <a:pos x="5766" y="55"/>
                </a:cxn>
                <a:cxn ang="0">
                  <a:pos x="5772" y="213"/>
                </a:cxn>
                <a:cxn ang="0">
                  <a:pos x="4302" y="439"/>
                </a:cxn>
                <a:cxn ang="0">
                  <a:pos x="1488" y="201"/>
                </a:cxn>
                <a:cxn ang="0">
                  <a:pos x="0" y="656"/>
                </a:cxn>
                <a:cxn ang="0">
                  <a:pos x="6" y="2"/>
                </a:cxn>
              </a:cxnLst>
              <a:rect l="0" t="0" r="0" b="0"/>
              <a:pathLst>
                <a:path w="5772" h="656">
                  <a:moveTo>
                    <a:pt x="6" y="2"/>
                  </a:moveTo>
                  <a:lnTo>
                    <a:pt x="2542" y="0"/>
                  </a:lnTo>
                  <a:cubicBezTo>
                    <a:pt x="2746" y="101"/>
                    <a:pt x="3828" y="367"/>
                    <a:pt x="4374" y="367"/>
                  </a:cubicBezTo>
                  <a:cubicBezTo>
                    <a:pt x="4920" y="367"/>
                    <a:pt x="5526" y="152"/>
                    <a:pt x="5766" y="55"/>
                  </a:cubicBezTo>
                  <a:lnTo>
                    <a:pt x="5772" y="213"/>
                  </a:lnTo>
                  <a:cubicBezTo>
                    <a:pt x="5670" y="257"/>
                    <a:pt x="5016" y="441"/>
                    <a:pt x="4302" y="439"/>
                  </a:cubicBezTo>
                  <a:cubicBezTo>
                    <a:pt x="3588" y="437"/>
                    <a:pt x="2205" y="165"/>
                    <a:pt x="1488" y="201"/>
                  </a:cubicBezTo>
                  <a:cubicBezTo>
                    <a:pt x="750" y="209"/>
                    <a:pt x="270" y="482"/>
                    <a:pt x="0" y="656"/>
                  </a:cubicBezTo>
                  <a:lnTo>
                    <a:pt x="6" y="2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shade val="50000"/>
                    <a:alpha val="45000"/>
                    <a:satMod val="120000"/>
                  </a:schemeClr>
                </a:gs>
                <a:gs pos="100000">
                  <a:schemeClr val="accent3">
                    <a:shade val="80000"/>
                    <a:alpha val="55000"/>
                    <a:satMod val="155000"/>
                  </a:schemeClr>
                </a:gs>
              </a:gsLst>
              <a:lin ang="54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  <a:cs typeface="Times New Roman" charset="0"/>
              </a:endParaRPr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C6E01014-4636-EE4C-BECF-ACFA4A72DE4B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8" y="-180"/>
              <a:ext cx="3072" cy="263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1668" y="564"/>
                </a:cxn>
                <a:cxn ang="0">
                  <a:pos x="3000" y="186"/>
                </a:cxn>
                <a:cxn ang="0">
                  <a:pos x="3000" y="6"/>
                </a:cxn>
                <a:cxn ang="0">
                  <a:pos x="0" y="0"/>
                </a:cxn>
              </a:cxnLst>
              <a:rect l="0" t="0" r="0" b="0"/>
              <a:pathLst>
                <a:path w="3000" h="595">
                  <a:moveTo>
                    <a:pt x="0" y="0"/>
                  </a:moveTo>
                  <a:cubicBezTo>
                    <a:pt x="174" y="102"/>
                    <a:pt x="1168" y="533"/>
                    <a:pt x="1668" y="564"/>
                  </a:cubicBezTo>
                  <a:cubicBezTo>
                    <a:pt x="2168" y="595"/>
                    <a:pt x="2778" y="279"/>
                    <a:pt x="3000" y="186"/>
                  </a:cubicBezTo>
                  <a:lnTo>
                    <a:pt x="3000" y="6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3">
                    <a:shade val="50000"/>
                    <a:alpha val="30000"/>
                    <a:satMod val="130000"/>
                  </a:schemeClr>
                </a:gs>
                <a:gs pos="80000">
                  <a:schemeClr val="accent2">
                    <a:shade val="75000"/>
                    <a:alpha val="45000"/>
                    <a:satMod val="140000"/>
                  </a:schemeClr>
                </a:gs>
              </a:gsLst>
              <a:lin ang="54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  <a:cs typeface="Times New Roman" charset="0"/>
              </a:endParaRPr>
            </a:p>
          </p:txBody>
        </p:sp>
        <p:grpSp>
          <p:nvGrpSpPr>
            <p:cNvPr id="7" name="Group 1">
              <a:extLst>
                <a:ext uri="{FF2B5EF4-FFF2-40B4-BE49-F238E27FC236}">
                  <a16:creationId xmlns:a16="http://schemas.microsoft.com/office/drawing/2014/main" id="{3EAE9BB3-033A-6646-965A-41258C32A4D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-42"/>
              <a:ext cx="5770" cy="246"/>
              <a:chOff x="-13880" y="438044"/>
              <a:chExt cx="9173112" cy="427357"/>
            </a:xfrm>
          </p:grpSpPr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1AC47C28-D979-C74D-9242-633B30BC3E43}"/>
                  </a:ext>
                </a:extLst>
              </p:cNvPr>
              <p:cNvSpPr>
                <a:spLocks/>
              </p:cNvSpPr>
              <p:nvPr/>
            </p:nvSpPr>
            <p:spPr bwMode="auto">
              <a:xfrm rot="21435692">
                <a:off x="-13880" y="438118"/>
                <a:ext cx="9173112" cy="427283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966"/>
                  </a:cxn>
                  <a:cxn ang="0">
                    <a:pos x="1608" y="282"/>
                  </a:cxn>
                  <a:cxn ang="0">
                    <a:pos x="4110" y="1008"/>
                  </a:cxn>
                  <a:cxn ang="0">
                    <a:pos x="5772" y="0"/>
                  </a:cxn>
                </a:cxnLst>
                <a:rect l="0" t="0" r="0" b="0"/>
                <a:pathLst>
                  <a:path w="5772" h="1055">
                    <a:moveTo>
                      <a:pt x="0" y="966"/>
                    </a:moveTo>
                    <a:cubicBezTo>
                      <a:pt x="282" y="738"/>
                      <a:pt x="923" y="275"/>
                      <a:pt x="1608" y="282"/>
                    </a:cubicBezTo>
                    <a:cubicBezTo>
                      <a:pt x="2293" y="289"/>
                      <a:pt x="3416" y="1055"/>
                      <a:pt x="4110" y="1008"/>
                    </a:cubicBezTo>
                    <a:cubicBezTo>
                      <a:pt x="4804" y="961"/>
                      <a:pt x="5426" y="210"/>
                      <a:pt x="5772" y="0"/>
                    </a:cubicBezTo>
                  </a:path>
                </a:pathLst>
              </a:custGeom>
              <a:noFill/>
              <a:ln w="10795" cap="flat" cmpd="sng" algn="ctr">
                <a:gradFill>
                  <a:gsLst>
                    <a:gs pos="74000">
                      <a:schemeClr val="accent3">
                        <a:shade val="75000"/>
                      </a:schemeClr>
                    </a:gs>
                    <a:gs pos="86000">
                      <a:schemeClr val="tx1">
                        <a:alpha val="29000"/>
                      </a:schemeClr>
                    </a:gs>
                    <a:gs pos="16000">
                      <a:schemeClr val="accent2">
                        <a:shade val="75000"/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endParaRPr lang="en-US" altLang="en-US" sz="2000"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41743CAA-3302-4948-84B7-3FD46F00B6B6}"/>
                  </a:ext>
                </a:extLst>
              </p:cNvPr>
              <p:cNvSpPr>
                <a:spLocks/>
              </p:cNvSpPr>
              <p:nvPr/>
            </p:nvSpPr>
            <p:spPr bwMode="auto">
              <a:xfrm rot="21435692">
                <a:off x="-10858" y="438044"/>
                <a:ext cx="9169042" cy="382392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732"/>
                  </a:cxn>
                  <a:cxn ang="0">
                    <a:pos x="1638" y="228"/>
                  </a:cxn>
                  <a:cxn ang="0">
                    <a:pos x="4122" y="816"/>
                  </a:cxn>
                  <a:cxn ang="0">
                    <a:pos x="5766" y="0"/>
                  </a:cxn>
                </a:cxnLst>
                <a:rect l="0" t="0" r="0" b="0"/>
                <a:pathLst>
                  <a:path w="5766" h="854">
                    <a:moveTo>
                      <a:pt x="0" y="732"/>
                    </a:moveTo>
                    <a:cubicBezTo>
                      <a:pt x="273" y="647"/>
                      <a:pt x="951" y="214"/>
                      <a:pt x="1638" y="228"/>
                    </a:cubicBezTo>
                    <a:cubicBezTo>
                      <a:pt x="2325" y="242"/>
                      <a:pt x="3434" y="854"/>
                      <a:pt x="4122" y="816"/>
                    </a:cubicBezTo>
                    <a:cubicBezTo>
                      <a:pt x="4810" y="778"/>
                      <a:pt x="5424" y="170"/>
                      <a:pt x="5766" y="0"/>
                    </a:cubicBezTo>
                  </a:path>
                </a:pathLst>
              </a:custGeom>
              <a:noFill/>
              <a:ln w="9525" cap="flat" cmpd="sng" algn="ctr">
                <a:gradFill>
                  <a:gsLst>
                    <a:gs pos="74000">
                      <a:schemeClr val="accent4"/>
                    </a:gs>
                    <a:gs pos="44000">
                      <a:schemeClr val="accent1"/>
                    </a:gs>
                    <a:gs pos="33000">
                      <a:schemeClr val="accent2"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endParaRPr lang="en-US" altLang="en-US" sz="2000"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81924" name="Title Placeholder 8"/>
          <p:cNvSpPr>
            <a:spLocks noGrp="1"/>
          </p:cNvSpPr>
          <p:nvPr>
            <p:ph type="ctrTitle"/>
          </p:nvPr>
        </p:nvSpPr>
        <p:spPr>
          <a:xfrm>
            <a:off x="685800" y="1219200"/>
            <a:ext cx="7772400" cy="1470025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1925" name="Text Placeholder 29"/>
          <p:cNvSpPr>
            <a:spLocks noGrp="1"/>
          </p:cNvSpPr>
          <p:nvPr>
            <p:ph type="subTitle" idx="1"/>
          </p:nvPr>
        </p:nvSpPr>
        <p:spPr>
          <a:xfrm>
            <a:off x="685800" y="3276600"/>
            <a:ext cx="7772400" cy="1752600"/>
          </a:xfrm>
          <a:ln w="9525"/>
        </p:spPr>
        <p:txBody>
          <a:bodyPr/>
          <a:lstStyle>
            <a:lvl1pPr marL="0" indent="0" algn="ctr">
              <a:buFont typeface="Wingdings 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8025717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0408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467645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04088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161711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86608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39738"/>
            <a:ext cx="8229600" cy="7032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371600"/>
            <a:ext cx="8915400" cy="518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2368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783624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8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8">
            <a:extLst>
              <a:ext uri="{FF2B5EF4-FFF2-40B4-BE49-F238E27FC236}">
                <a16:creationId xmlns:a16="http://schemas.microsoft.com/office/drawing/2014/main" id="{F4908910-6B46-2A4A-97EC-452827D69895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439738"/>
            <a:ext cx="8229600" cy="703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9">
            <a:extLst>
              <a:ext uri="{FF2B5EF4-FFF2-40B4-BE49-F238E27FC236}">
                <a16:creationId xmlns:a16="http://schemas.microsoft.com/office/drawing/2014/main" id="{9DAC6622-B810-3349-A12D-3117781E98A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228600" y="1371600"/>
            <a:ext cx="89154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grpSp>
        <p:nvGrpSpPr>
          <p:cNvPr id="1028" name="Group 24">
            <a:extLst>
              <a:ext uri="{FF2B5EF4-FFF2-40B4-BE49-F238E27FC236}">
                <a16:creationId xmlns:a16="http://schemas.microsoft.com/office/drawing/2014/main" id="{B240E265-4AE1-7B4A-A28F-0155FA67223E}"/>
              </a:ext>
            </a:extLst>
          </p:cNvPr>
          <p:cNvGrpSpPr>
            <a:grpSpLocks/>
          </p:cNvGrpSpPr>
          <p:nvPr/>
        </p:nvGrpSpPr>
        <p:grpSpPr bwMode="auto">
          <a:xfrm>
            <a:off x="-9525" y="0"/>
            <a:ext cx="9169400" cy="533400"/>
            <a:chOff x="-6" y="-180"/>
            <a:chExt cx="5776" cy="516"/>
          </a:xfrm>
        </p:grpSpPr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CA207395-183F-0A42-9888-0823589DC8EE}"/>
                </a:ext>
              </a:extLst>
            </p:cNvPr>
            <p:cNvSpPr>
              <a:spLocks/>
            </p:cNvSpPr>
            <p:nvPr/>
          </p:nvSpPr>
          <p:spPr bwMode="auto">
            <a:xfrm>
              <a:off x="-6" y="-180"/>
              <a:ext cx="5772" cy="5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6" y="2"/>
                </a:cxn>
                <a:cxn ang="0">
                  <a:pos x="2542" y="0"/>
                </a:cxn>
                <a:cxn ang="0">
                  <a:pos x="4374" y="367"/>
                </a:cxn>
                <a:cxn ang="0">
                  <a:pos x="5766" y="55"/>
                </a:cxn>
                <a:cxn ang="0">
                  <a:pos x="5772" y="213"/>
                </a:cxn>
                <a:cxn ang="0">
                  <a:pos x="4302" y="439"/>
                </a:cxn>
                <a:cxn ang="0">
                  <a:pos x="1488" y="201"/>
                </a:cxn>
                <a:cxn ang="0">
                  <a:pos x="0" y="656"/>
                </a:cxn>
                <a:cxn ang="0">
                  <a:pos x="6" y="2"/>
                </a:cxn>
              </a:cxnLst>
              <a:rect l="0" t="0" r="0" b="0"/>
              <a:pathLst>
                <a:path w="5772" h="656">
                  <a:moveTo>
                    <a:pt x="6" y="2"/>
                  </a:moveTo>
                  <a:lnTo>
                    <a:pt x="2542" y="0"/>
                  </a:lnTo>
                  <a:cubicBezTo>
                    <a:pt x="2746" y="101"/>
                    <a:pt x="3828" y="367"/>
                    <a:pt x="4374" y="367"/>
                  </a:cubicBezTo>
                  <a:cubicBezTo>
                    <a:pt x="4920" y="367"/>
                    <a:pt x="5526" y="152"/>
                    <a:pt x="5766" y="55"/>
                  </a:cubicBezTo>
                  <a:lnTo>
                    <a:pt x="5772" y="213"/>
                  </a:lnTo>
                  <a:cubicBezTo>
                    <a:pt x="5670" y="257"/>
                    <a:pt x="5016" y="441"/>
                    <a:pt x="4302" y="439"/>
                  </a:cubicBezTo>
                  <a:cubicBezTo>
                    <a:pt x="3588" y="437"/>
                    <a:pt x="2205" y="165"/>
                    <a:pt x="1488" y="201"/>
                  </a:cubicBezTo>
                  <a:cubicBezTo>
                    <a:pt x="750" y="209"/>
                    <a:pt x="270" y="482"/>
                    <a:pt x="0" y="656"/>
                  </a:cubicBezTo>
                  <a:lnTo>
                    <a:pt x="6" y="2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shade val="50000"/>
                    <a:alpha val="45000"/>
                    <a:satMod val="120000"/>
                  </a:schemeClr>
                </a:gs>
                <a:gs pos="100000">
                  <a:schemeClr val="accent3">
                    <a:shade val="80000"/>
                    <a:alpha val="55000"/>
                    <a:satMod val="155000"/>
                  </a:schemeClr>
                </a:gs>
              </a:gsLst>
              <a:lin ang="54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  <a:cs typeface="Times New Roman" charset="0"/>
              </a:endParaRPr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35A274FB-4988-A749-9898-F3D9582856F2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8" y="-180"/>
              <a:ext cx="3072" cy="263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1668" y="564"/>
                </a:cxn>
                <a:cxn ang="0">
                  <a:pos x="3000" y="186"/>
                </a:cxn>
                <a:cxn ang="0">
                  <a:pos x="3000" y="6"/>
                </a:cxn>
                <a:cxn ang="0">
                  <a:pos x="0" y="0"/>
                </a:cxn>
              </a:cxnLst>
              <a:rect l="0" t="0" r="0" b="0"/>
              <a:pathLst>
                <a:path w="3000" h="595">
                  <a:moveTo>
                    <a:pt x="0" y="0"/>
                  </a:moveTo>
                  <a:cubicBezTo>
                    <a:pt x="174" y="102"/>
                    <a:pt x="1168" y="533"/>
                    <a:pt x="1668" y="564"/>
                  </a:cubicBezTo>
                  <a:cubicBezTo>
                    <a:pt x="2168" y="595"/>
                    <a:pt x="2778" y="279"/>
                    <a:pt x="3000" y="186"/>
                  </a:cubicBezTo>
                  <a:lnTo>
                    <a:pt x="3000" y="6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3">
                    <a:shade val="50000"/>
                    <a:alpha val="30000"/>
                    <a:satMod val="130000"/>
                  </a:schemeClr>
                </a:gs>
                <a:gs pos="80000">
                  <a:schemeClr val="accent2">
                    <a:shade val="75000"/>
                    <a:alpha val="45000"/>
                    <a:satMod val="140000"/>
                  </a:schemeClr>
                </a:gs>
              </a:gsLst>
              <a:lin ang="54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  <a:cs typeface="Times New Roman" charset="0"/>
              </a:endParaRPr>
            </a:p>
          </p:txBody>
        </p:sp>
        <p:grpSp>
          <p:nvGrpSpPr>
            <p:cNvPr id="1032" name="Group 1">
              <a:extLst>
                <a:ext uri="{FF2B5EF4-FFF2-40B4-BE49-F238E27FC236}">
                  <a16:creationId xmlns:a16="http://schemas.microsoft.com/office/drawing/2014/main" id="{F8C9063C-4CA7-4A49-8DD6-E9B99C1C2B9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-42"/>
              <a:ext cx="5770" cy="246"/>
              <a:chOff x="-13880" y="438044"/>
              <a:chExt cx="9173112" cy="427357"/>
            </a:xfrm>
          </p:grpSpPr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7E20AA00-DB4B-F948-B4FE-98BD130D254C}"/>
                  </a:ext>
                </a:extLst>
              </p:cNvPr>
              <p:cNvSpPr>
                <a:spLocks/>
              </p:cNvSpPr>
              <p:nvPr/>
            </p:nvSpPr>
            <p:spPr bwMode="auto">
              <a:xfrm rot="21435692">
                <a:off x="-13880" y="438118"/>
                <a:ext cx="9173112" cy="427283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966"/>
                  </a:cxn>
                  <a:cxn ang="0">
                    <a:pos x="1608" y="282"/>
                  </a:cxn>
                  <a:cxn ang="0">
                    <a:pos x="4110" y="1008"/>
                  </a:cxn>
                  <a:cxn ang="0">
                    <a:pos x="5772" y="0"/>
                  </a:cxn>
                </a:cxnLst>
                <a:rect l="0" t="0" r="0" b="0"/>
                <a:pathLst>
                  <a:path w="5772" h="1055">
                    <a:moveTo>
                      <a:pt x="0" y="966"/>
                    </a:moveTo>
                    <a:cubicBezTo>
                      <a:pt x="282" y="738"/>
                      <a:pt x="923" y="275"/>
                      <a:pt x="1608" y="282"/>
                    </a:cubicBezTo>
                    <a:cubicBezTo>
                      <a:pt x="2293" y="289"/>
                      <a:pt x="3416" y="1055"/>
                      <a:pt x="4110" y="1008"/>
                    </a:cubicBezTo>
                    <a:cubicBezTo>
                      <a:pt x="4804" y="961"/>
                      <a:pt x="5426" y="210"/>
                      <a:pt x="5772" y="0"/>
                    </a:cubicBezTo>
                  </a:path>
                </a:pathLst>
              </a:custGeom>
              <a:noFill/>
              <a:ln w="10795" cap="flat" cmpd="sng" algn="ctr">
                <a:gradFill>
                  <a:gsLst>
                    <a:gs pos="74000">
                      <a:schemeClr val="accent3">
                        <a:shade val="75000"/>
                      </a:schemeClr>
                    </a:gs>
                    <a:gs pos="86000">
                      <a:schemeClr val="tx1">
                        <a:alpha val="29000"/>
                      </a:schemeClr>
                    </a:gs>
                    <a:gs pos="16000">
                      <a:schemeClr val="accent2">
                        <a:shade val="75000"/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endParaRPr lang="en-US" altLang="en-US" sz="2000"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3E33E9C-53C4-3C40-8E91-62B769D53DFC}"/>
                  </a:ext>
                </a:extLst>
              </p:cNvPr>
              <p:cNvSpPr>
                <a:spLocks/>
              </p:cNvSpPr>
              <p:nvPr/>
            </p:nvSpPr>
            <p:spPr bwMode="auto">
              <a:xfrm rot="21435692">
                <a:off x="-10858" y="438044"/>
                <a:ext cx="9169042" cy="382392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732"/>
                  </a:cxn>
                  <a:cxn ang="0">
                    <a:pos x="1638" y="228"/>
                  </a:cxn>
                  <a:cxn ang="0">
                    <a:pos x="4122" y="816"/>
                  </a:cxn>
                  <a:cxn ang="0">
                    <a:pos x="5766" y="0"/>
                  </a:cxn>
                </a:cxnLst>
                <a:rect l="0" t="0" r="0" b="0"/>
                <a:pathLst>
                  <a:path w="5766" h="854">
                    <a:moveTo>
                      <a:pt x="0" y="732"/>
                    </a:moveTo>
                    <a:cubicBezTo>
                      <a:pt x="273" y="647"/>
                      <a:pt x="951" y="214"/>
                      <a:pt x="1638" y="228"/>
                    </a:cubicBezTo>
                    <a:cubicBezTo>
                      <a:pt x="2325" y="242"/>
                      <a:pt x="3434" y="854"/>
                      <a:pt x="4122" y="816"/>
                    </a:cubicBezTo>
                    <a:cubicBezTo>
                      <a:pt x="4810" y="778"/>
                      <a:pt x="5424" y="170"/>
                      <a:pt x="5766" y="0"/>
                    </a:cubicBezTo>
                  </a:path>
                </a:pathLst>
              </a:custGeom>
              <a:noFill/>
              <a:ln w="9525" cap="flat" cmpd="sng" algn="ctr">
                <a:gradFill>
                  <a:gsLst>
                    <a:gs pos="74000">
                      <a:schemeClr val="accent4"/>
                    </a:gs>
                    <a:gs pos="44000">
                      <a:schemeClr val="accent1"/>
                    </a:gs>
                    <a:gs pos="33000">
                      <a:schemeClr val="accent2"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endParaRPr lang="en-US" altLang="en-US" sz="2000"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A623C30-DD57-3B43-9C5E-4BB0FE40A3A7}"/>
              </a:ext>
            </a:extLst>
          </p:cNvPr>
          <p:cNvSpPr txBox="1">
            <a:spLocks noGrp="1"/>
          </p:cNvSpPr>
          <p:nvPr/>
        </p:nvSpPr>
        <p:spPr>
          <a:xfrm>
            <a:off x="8326438" y="6430963"/>
            <a:ext cx="762000" cy="365125"/>
          </a:xfrm>
          <a:prstGeom prst="rect">
            <a:avLst/>
          </a:prstGeom>
          <a:noFill/>
        </p:spPr>
        <p:txBody>
          <a:bodyPr lIns="0" tIns="0" rIns="0" bIns="0" anchor="b"/>
          <a:lstStyle>
            <a:lvl1pPr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9pPr>
          </a:lstStyle>
          <a:p>
            <a:pPr algn="r" eaLnBrk="1" hangingPunct="1">
              <a:buFont typeface="Wingdings" charset="2"/>
              <a:buNone/>
              <a:defRPr/>
            </a:pPr>
            <a:fld id="{1E803392-1816-1440-9525-16832301D7A1}" type="slidenum">
              <a:rPr lang="en-US" altLang="en-US" sz="1200" smtClean="0">
                <a:solidFill>
                  <a:srgbClr val="424242"/>
                </a:solidFill>
              </a:rPr>
              <a:pPr algn="r" eaLnBrk="1" hangingPunct="1">
                <a:buFont typeface="Wingdings" charset="2"/>
                <a:buNone/>
                <a:defRPr/>
              </a:pPr>
              <a:t>‹#›</a:t>
            </a:fld>
            <a:endParaRPr lang="en-US" altLang="en-US" sz="1200">
              <a:solidFill>
                <a:srgbClr val="42424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3" r:id="rId2"/>
    <p:sldLayoutId id="2147483704" r:id="rId3"/>
    <p:sldLayoutId id="2147483705" r:id="rId4"/>
    <p:sldLayoutId id="2147483706" r:id="rId5"/>
    <p:sldLayoutId id="2147483707" r:id="rId6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  <a:ea typeface="ＭＳ Ｐゴシック" charset="0"/>
          <a:cs typeface="ＭＳ Ｐゴシック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EB641B"/>
        </a:buClr>
        <a:buSzPct val="95000"/>
        <a:buFont typeface="Wingdings 2" pitchFamily="2" charset="2"/>
        <a:buChar char=""/>
        <a:defRPr sz="2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2" charset="2"/>
        <a:buChar char="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2" charset="2"/>
        <a:buChar char=""/>
        <a:defRPr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EB641B"/>
        </a:buClr>
        <a:buSzPct val="65000"/>
        <a:buFont typeface="Wingdings 2" pitchFamily="2" charset="2"/>
        <a:buChar char=""/>
        <a:defRPr sz="1700"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39639D"/>
        </a:buClr>
        <a:buSzPct val="65000"/>
        <a:buFont typeface="Wingdings 2" pitchFamily="2" charset="2"/>
        <a:buChar char=""/>
        <a:defRPr sz="1700"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://recursive-design.com/blog/2010/12/07/comp-sci-101-big-o-notation/" TargetMode="Externa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://recursive-design.com/blog/2010/12/07/comp-sci-101-big-o-notation/" TargetMode="Externa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Title 1">
            <a:extLst>
              <a:ext uri="{FF2B5EF4-FFF2-40B4-BE49-F238E27FC236}">
                <a16:creationId xmlns:a16="http://schemas.microsoft.com/office/drawing/2014/main" id="{55357722-63B8-504B-91B0-C1C41B6E76F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Building Java Programs</a:t>
            </a:r>
          </a:p>
        </p:txBody>
      </p:sp>
      <p:sp>
        <p:nvSpPr>
          <p:cNvPr id="5122" name="Subtitle 2">
            <a:extLst>
              <a:ext uri="{FF2B5EF4-FFF2-40B4-BE49-F238E27FC236}">
                <a16:creationId xmlns:a16="http://schemas.microsoft.com/office/drawing/2014/main" id="{08CF6CC0-F2D1-E34A-AFEE-85E24ADADD4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buFont typeface="Wingdings 2" pitchFamily="2" charset="2"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Chapter 13</a:t>
            </a:r>
          </a:p>
          <a:p>
            <a:pPr eaLnBrk="1" hangingPunct="1">
              <a:buFont typeface="Wingdings 2" pitchFamily="2" charset="2"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binary search and complexity</a:t>
            </a:r>
          </a:p>
          <a:p>
            <a:pPr eaLnBrk="1" hangingPunct="1">
              <a:buFont typeface="Wingdings 2" pitchFamily="2" charset="2"/>
              <a:buNone/>
            </a:pPr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>
              <a:buFont typeface="Wingdings 2" pitchFamily="2" charset="2"/>
              <a:buNone/>
            </a:pPr>
            <a:r>
              <a:rPr lang="en-US" altLang="en-US" b="1">
                <a:ea typeface="ＭＳ Ｐゴシック" panose="020B0600070205080204" pitchFamily="34" charset="-128"/>
              </a:rPr>
              <a:t>reading: 13.1-13.2</a:t>
            </a:r>
          </a:p>
          <a:p>
            <a:pPr eaLnBrk="1" hangingPunct="1">
              <a:buFont typeface="Wingdings 2" pitchFamily="2" charset="2"/>
              <a:buNone/>
            </a:pPr>
            <a:endParaRPr lang="en-US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itle 1">
            <a:extLst>
              <a:ext uri="{FF2B5EF4-FFF2-40B4-BE49-F238E27FC236}">
                <a16:creationId xmlns:a16="http://schemas.microsoft.com/office/drawing/2014/main" id="{BD0A3D0F-8653-394F-9461-F78A9C2E28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Sum this up for me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D9686E-244B-EF47-8B85-159580BC7D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Let’s write a method to calculate the sum from 1 to some n</a:t>
            </a:r>
          </a:p>
          <a:p>
            <a:pPr>
              <a:buFont typeface="Wingdings 2" pitchFamily="2" charset="2"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public static int sum1(int n) {</a:t>
            </a:r>
          </a:p>
          <a:p>
            <a:pPr>
              <a:buFont typeface="Wingdings 2" pitchFamily="2" charset="2"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int sum = 0;</a:t>
            </a:r>
          </a:p>
          <a:p>
            <a:pPr>
              <a:buFont typeface="Wingdings 2" pitchFamily="2" charset="2"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for (int i = 1; i &lt;= n; i++) {</a:t>
            </a:r>
          </a:p>
          <a:p>
            <a:pPr>
              <a:buFont typeface="Wingdings 2" pitchFamily="2" charset="2"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  sum += i;</a:t>
            </a:r>
          </a:p>
          <a:p>
            <a:pPr>
              <a:buFont typeface="Wingdings 2" pitchFamily="2" charset="2"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}</a:t>
            </a:r>
          </a:p>
          <a:p>
            <a:pPr>
              <a:buFont typeface="Wingdings 2" pitchFamily="2" charset="2"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return sum;</a:t>
            </a:r>
          </a:p>
          <a:p>
            <a:pPr>
              <a:buFont typeface="Wingdings 2" pitchFamily="2" charset="2"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}</a:t>
            </a:r>
          </a:p>
          <a:p>
            <a:pPr>
              <a:buFont typeface="Wingdings 2" pitchFamily="2" charset="2"/>
              <a:buNone/>
            </a:pPr>
            <a:endParaRPr lang="en-US" altLang="en-US" sz="180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Gauss also has a way of solving this </a:t>
            </a:r>
          </a:p>
          <a:p>
            <a:pPr>
              <a:buFont typeface="Wingdings 2" pitchFamily="2" charset="2"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public static int sum2(int n) {</a:t>
            </a:r>
          </a:p>
          <a:p>
            <a:pPr>
              <a:buFont typeface="Wingdings 2" pitchFamily="2" charset="2"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return n * (n + 1) / 2;</a:t>
            </a:r>
          </a:p>
          <a:p>
            <a:pPr>
              <a:buFont typeface="Wingdings 2" pitchFamily="2" charset="2"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}</a:t>
            </a:r>
          </a:p>
          <a:p>
            <a:pPr>
              <a:buFont typeface="Wingdings 2" pitchFamily="2" charset="2"/>
              <a:buNone/>
            </a:pPr>
            <a:endParaRPr lang="en-US" altLang="en-US" sz="180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Which one is more efficient?</a:t>
            </a:r>
          </a:p>
        </p:txBody>
      </p:sp>
      <p:grpSp>
        <p:nvGrpSpPr>
          <p:cNvPr id="12" name="Group 14">
            <a:extLst>
              <a:ext uri="{FF2B5EF4-FFF2-40B4-BE49-F238E27FC236}">
                <a16:creationId xmlns:a16="http://schemas.microsoft.com/office/drawing/2014/main" id="{7B5D65B1-50F7-9042-AA32-5AECB0C934C6}"/>
              </a:ext>
            </a:extLst>
          </p:cNvPr>
          <p:cNvGrpSpPr>
            <a:grpSpLocks/>
          </p:cNvGrpSpPr>
          <p:nvPr/>
        </p:nvGrpSpPr>
        <p:grpSpPr bwMode="auto">
          <a:xfrm>
            <a:off x="5705475" y="2489200"/>
            <a:ext cx="682625" cy="650875"/>
            <a:chOff x="3648" y="1728"/>
            <a:chExt cx="576" cy="624"/>
          </a:xfrm>
        </p:grpSpPr>
        <p:sp>
          <p:nvSpPr>
            <p:cNvPr id="13" name="AutoShape 6">
              <a:extLst>
                <a:ext uri="{FF2B5EF4-FFF2-40B4-BE49-F238E27FC236}">
                  <a16:creationId xmlns:a16="http://schemas.microsoft.com/office/drawing/2014/main" id="{0A887511-5252-9D46-B08C-6C931DDAE721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8" y="1728"/>
              <a:ext cx="240" cy="624"/>
            </a:xfrm>
            <a:prstGeom prst="rightBrace">
              <a:avLst>
                <a:gd name="adj1" fmla="val 21667"/>
                <a:gd name="adj2" fmla="val 50000"/>
              </a:avLst>
            </a:prstGeom>
            <a:noFill/>
            <a:ln w="9525">
              <a:solidFill>
                <a:schemeClr val="accent5">
                  <a:lumMod val="75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/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</a:endParaRPr>
            </a:p>
          </p:txBody>
        </p:sp>
        <p:sp>
          <p:nvSpPr>
            <p:cNvPr id="14" name="Text Box 10">
              <a:extLst>
                <a:ext uri="{FF2B5EF4-FFF2-40B4-BE49-F238E27FC236}">
                  <a16:creationId xmlns:a16="http://schemas.microsoft.com/office/drawing/2014/main" id="{CF599667-A5AA-1841-96B6-E7DA6AF4668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80" y="1873"/>
              <a:ext cx="244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>
                  <a:solidFill>
                    <a:schemeClr val="accent5">
                      <a:lumMod val="75000"/>
                    </a:schemeClr>
                  </a:solidFill>
                  <a:latin typeface="Tahoma" charset="0"/>
                  <a:ea typeface="+mn-ea"/>
                </a:rPr>
                <a:t>N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648A19B6-295B-1747-A7C8-19FC43E96A22}"/>
              </a:ext>
            </a:extLst>
          </p:cNvPr>
          <p:cNvGrpSpPr>
            <a:grpSpLocks/>
          </p:cNvGrpSpPr>
          <p:nvPr/>
        </p:nvGrpSpPr>
        <p:grpSpPr bwMode="auto">
          <a:xfrm>
            <a:off x="2774950" y="3362325"/>
            <a:ext cx="636588" cy="466725"/>
            <a:chOff x="4487751" y="3401238"/>
            <a:chExt cx="636432" cy="466927"/>
          </a:xfrm>
        </p:grpSpPr>
        <p:sp>
          <p:nvSpPr>
            <p:cNvPr id="11" name="Text Box 9">
              <a:extLst>
                <a:ext uri="{FF2B5EF4-FFF2-40B4-BE49-F238E27FC236}">
                  <a16:creationId xmlns:a16="http://schemas.microsoft.com/office/drawing/2014/main" id="{4971FFE0-4135-334A-B50F-3C43EB1855C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86140" y="3401238"/>
              <a:ext cx="438043" cy="4669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>
                  <a:solidFill>
                    <a:schemeClr val="accent5">
                      <a:lumMod val="75000"/>
                    </a:schemeClr>
                  </a:solidFill>
                  <a:latin typeface="Tahoma" charset="0"/>
                  <a:ea typeface="+mn-ea"/>
                </a:rPr>
                <a:t>1</a:t>
              </a:r>
            </a:p>
          </p:txBody>
        </p:sp>
        <p:sp>
          <p:nvSpPr>
            <p:cNvPr id="20" name="AutoShape 6">
              <a:extLst>
                <a:ext uri="{FF2B5EF4-FFF2-40B4-BE49-F238E27FC236}">
                  <a16:creationId xmlns:a16="http://schemas.microsoft.com/office/drawing/2014/main" id="{3EEF6E78-8F03-3B4A-BF47-B81493F433A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87751" y="3502882"/>
              <a:ext cx="168234" cy="258875"/>
            </a:xfrm>
            <a:prstGeom prst="rightBrace">
              <a:avLst>
                <a:gd name="adj1" fmla="val 21667"/>
                <a:gd name="adj2" fmla="val 50000"/>
              </a:avLst>
            </a:prstGeom>
            <a:noFill/>
            <a:ln w="9525">
              <a:solidFill>
                <a:schemeClr val="accent5">
                  <a:lumMod val="75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/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A52E5D70-4E5D-CC4F-8327-BC387CE577C5}"/>
              </a:ext>
            </a:extLst>
          </p:cNvPr>
          <p:cNvGrpSpPr>
            <a:grpSpLocks/>
          </p:cNvGrpSpPr>
          <p:nvPr/>
        </p:nvGrpSpPr>
        <p:grpSpPr bwMode="auto">
          <a:xfrm>
            <a:off x="2890838" y="2032000"/>
            <a:ext cx="636587" cy="468313"/>
            <a:chOff x="4487751" y="3401238"/>
            <a:chExt cx="636432" cy="466927"/>
          </a:xfrm>
        </p:grpSpPr>
        <p:sp>
          <p:nvSpPr>
            <p:cNvPr id="24" name="Text Box 9">
              <a:extLst>
                <a:ext uri="{FF2B5EF4-FFF2-40B4-BE49-F238E27FC236}">
                  <a16:creationId xmlns:a16="http://schemas.microsoft.com/office/drawing/2014/main" id="{4599A0A6-97C5-4E4B-9685-A16826E7596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86140" y="3401238"/>
              <a:ext cx="438043" cy="4669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>
                  <a:solidFill>
                    <a:schemeClr val="accent5">
                      <a:lumMod val="75000"/>
                    </a:schemeClr>
                  </a:solidFill>
                  <a:latin typeface="Tahoma" charset="0"/>
                  <a:ea typeface="+mn-ea"/>
                </a:rPr>
                <a:t>1</a:t>
              </a:r>
            </a:p>
          </p:txBody>
        </p:sp>
        <p:sp>
          <p:nvSpPr>
            <p:cNvPr id="25" name="AutoShape 6">
              <a:extLst>
                <a:ext uri="{FF2B5EF4-FFF2-40B4-BE49-F238E27FC236}">
                  <a16:creationId xmlns:a16="http://schemas.microsoft.com/office/drawing/2014/main" id="{10600D0A-DDD6-2145-9A1A-245FE01D24C1}"/>
                </a:ext>
              </a:extLst>
            </p:cNvPr>
            <p:cNvSpPr>
              <a:spLocks/>
            </p:cNvSpPr>
            <p:nvPr/>
          </p:nvSpPr>
          <p:spPr bwMode="auto">
            <a:xfrm>
              <a:off x="4487751" y="3502537"/>
              <a:ext cx="168234" cy="259579"/>
            </a:xfrm>
            <a:prstGeom prst="rightBrace">
              <a:avLst>
                <a:gd name="adj1" fmla="val 21667"/>
                <a:gd name="adj2" fmla="val 50000"/>
              </a:avLst>
            </a:prstGeom>
            <a:noFill/>
            <a:ln w="9525">
              <a:solidFill>
                <a:schemeClr val="accent5">
                  <a:lumMod val="75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/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3EC2A390-54EE-9C48-9B2E-A961107CC1EF}"/>
              </a:ext>
            </a:extLst>
          </p:cNvPr>
          <p:cNvGrpSpPr>
            <a:grpSpLocks/>
          </p:cNvGrpSpPr>
          <p:nvPr/>
        </p:nvGrpSpPr>
        <p:grpSpPr bwMode="auto">
          <a:xfrm>
            <a:off x="4572000" y="5048250"/>
            <a:ext cx="636588" cy="466725"/>
            <a:chOff x="4487751" y="3401238"/>
            <a:chExt cx="636432" cy="466927"/>
          </a:xfrm>
        </p:grpSpPr>
        <p:sp>
          <p:nvSpPr>
            <p:cNvPr id="27" name="Text Box 9">
              <a:extLst>
                <a:ext uri="{FF2B5EF4-FFF2-40B4-BE49-F238E27FC236}">
                  <a16:creationId xmlns:a16="http://schemas.microsoft.com/office/drawing/2014/main" id="{AF3E625B-C318-1648-B372-5678942C85B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86140" y="3401238"/>
              <a:ext cx="438043" cy="4669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>
                  <a:solidFill>
                    <a:schemeClr val="accent5">
                      <a:lumMod val="75000"/>
                    </a:schemeClr>
                  </a:solidFill>
                  <a:latin typeface="Tahoma" charset="0"/>
                  <a:ea typeface="+mn-ea"/>
                </a:rPr>
                <a:t>1</a:t>
              </a:r>
            </a:p>
          </p:txBody>
        </p:sp>
        <p:sp>
          <p:nvSpPr>
            <p:cNvPr id="28" name="AutoShape 6">
              <a:extLst>
                <a:ext uri="{FF2B5EF4-FFF2-40B4-BE49-F238E27FC236}">
                  <a16:creationId xmlns:a16="http://schemas.microsoft.com/office/drawing/2014/main" id="{2452B708-6AC4-6B4A-8513-37CEE6A040F8}"/>
                </a:ext>
              </a:extLst>
            </p:cNvPr>
            <p:cNvSpPr>
              <a:spLocks/>
            </p:cNvSpPr>
            <p:nvPr/>
          </p:nvSpPr>
          <p:spPr bwMode="auto">
            <a:xfrm>
              <a:off x="4487751" y="3502882"/>
              <a:ext cx="168234" cy="258875"/>
            </a:xfrm>
            <a:prstGeom prst="rightBrace">
              <a:avLst>
                <a:gd name="adj1" fmla="val 21667"/>
                <a:gd name="adj2" fmla="val 50000"/>
              </a:avLst>
            </a:prstGeom>
            <a:noFill/>
            <a:ln w="9525">
              <a:solidFill>
                <a:schemeClr val="accent5">
                  <a:lumMod val="75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/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29" name="Group 4">
            <a:extLst>
              <a:ext uri="{FF2B5EF4-FFF2-40B4-BE49-F238E27FC236}">
                <a16:creationId xmlns:a16="http://schemas.microsoft.com/office/drawing/2014/main" id="{4CF54B28-B7CC-C442-840C-ACB2FB786AFE}"/>
              </a:ext>
            </a:extLst>
          </p:cNvPr>
          <p:cNvGrpSpPr>
            <a:grpSpLocks/>
          </p:cNvGrpSpPr>
          <p:nvPr/>
        </p:nvGrpSpPr>
        <p:grpSpPr bwMode="auto">
          <a:xfrm>
            <a:off x="7419975" y="1879600"/>
            <a:ext cx="1570038" cy="2074863"/>
            <a:chOff x="4512" y="768"/>
            <a:chExt cx="1878" cy="3264"/>
          </a:xfrm>
        </p:grpSpPr>
        <p:sp>
          <p:nvSpPr>
            <p:cNvPr id="30" name="AutoShape 5">
              <a:extLst>
                <a:ext uri="{FF2B5EF4-FFF2-40B4-BE49-F238E27FC236}">
                  <a16:creationId xmlns:a16="http://schemas.microsoft.com/office/drawing/2014/main" id="{A61CC84C-E866-8C4F-863C-8F2A2BCB6819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2" y="768"/>
              <a:ext cx="384" cy="3264"/>
            </a:xfrm>
            <a:prstGeom prst="rightBrace">
              <a:avLst>
                <a:gd name="adj1" fmla="val 70833"/>
                <a:gd name="adj2" fmla="val 50000"/>
              </a:avLst>
            </a:prstGeom>
            <a:noFill/>
            <a:ln w="9525">
              <a:solidFill>
                <a:schemeClr val="accent5">
                  <a:lumMod val="75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/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</a:endParaRPr>
            </a:p>
          </p:txBody>
        </p:sp>
        <p:sp>
          <p:nvSpPr>
            <p:cNvPr id="31" name="Text Box 6">
              <a:extLst>
                <a:ext uri="{FF2B5EF4-FFF2-40B4-BE49-F238E27FC236}">
                  <a16:creationId xmlns:a16="http://schemas.microsoft.com/office/drawing/2014/main" id="{2593B129-CBC2-2649-9B13-EE970F85198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01" y="2039"/>
              <a:ext cx="1489" cy="7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>
                  <a:solidFill>
                    <a:schemeClr val="accent5">
                      <a:lumMod val="75000"/>
                    </a:schemeClr>
                  </a:solidFill>
                  <a:latin typeface="Tahoma" charset="0"/>
                  <a:ea typeface="+mn-ea"/>
                </a:rPr>
                <a:t>N + 2</a:t>
              </a:r>
            </a:p>
          </p:txBody>
        </p:sp>
      </p:grpSp>
      <p:grpSp>
        <p:nvGrpSpPr>
          <p:cNvPr id="32" name="Group 4">
            <a:extLst>
              <a:ext uri="{FF2B5EF4-FFF2-40B4-BE49-F238E27FC236}">
                <a16:creationId xmlns:a16="http://schemas.microsoft.com/office/drawing/2014/main" id="{F9F532B4-1462-3E45-B55D-4C51FC3E595B}"/>
              </a:ext>
            </a:extLst>
          </p:cNvPr>
          <p:cNvGrpSpPr>
            <a:grpSpLocks/>
          </p:cNvGrpSpPr>
          <p:nvPr/>
        </p:nvGrpSpPr>
        <p:grpSpPr bwMode="auto">
          <a:xfrm>
            <a:off x="7419975" y="4895850"/>
            <a:ext cx="719138" cy="746125"/>
            <a:chOff x="4512" y="768"/>
            <a:chExt cx="1855" cy="3264"/>
          </a:xfrm>
        </p:grpSpPr>
        <p:sp>
          <p:nvSpPr>
            <p:cNvPr id="33" name="AutoShape 5">
              <a:extLst>
                <a:ext uri="{FF2B5EF4-FFF2-40B4-BE49-F238E27FC236}">
                  <a16:creationId xmlns:a16="http://schemas.microsoft.com/office/drawing/2014/main" id="{343CA9E9-C291-7C44-83D5-873B8C91F16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2" y="768"/>
              <a:ext cx="385" cy="3264"/>
            </a:xfrm>
            <a:prstGeom prst="rightBrace">
              <a:avLst>
                <a:gd name="adj1" fmla="val 70833"/>
                <a:gd name="adj2" fmla="val 50000"/>
              </a:avLst>
            </a:prstGeom>
            <a:noFill/>
            <a:ln w="9525">
              <a:solidFill>
                <a:schemeClr val="accent5">
                  <a:lumMod val="75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/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</a:endParaRPr>
            </a:p>
          </p:txBody>
        </p:sp>
        <p:sp>
          <p:nvSpPr>
            <p:cNvPr id="34" name="Text Box 6">
              <a:extLst>
                <a:ext uri="{FF2B5EF4-FFF2-40B4-BE49-F238E27FC236}">
                  <a16:creationId xmlns:a16="http://schemas.microsoft.com/office/drawing/2014/main" id="{AC4D04A4-0B87-8942-9504-7BA37376BED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97" y="1393"/>
              <a:ext cx="1470" cy="20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>
                  <a:solidFill>
                    <a:schemeClr val="accent5">
                      <a:lumMod val="75000"/>
                    </a:schemeClr>
                  </a:solidFill>
                  <a:latin typeface="Tahoma" charset="0"/>
                  <a:ea typeface="+mn-ea"/>
                </a:rPr>
                <a:t>1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>
            <a:extLst>
              <a:ext uri="{FF2B5EF4-FFF2-40B4-BE49-F238E27FC236}">
                <a16:creationId xmlns:a16="http://schemas.microsoft.com/office/drawing/2014/main" id="{B1A9B08A-0FA6-F644-B3FD-7308D0AEE3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Visualizing Difference</a:t>
            </a:r>
          </a:p>
        </p:txBody>
      </p:sp>
      <p:pic>
        <p:nvPicPr>
          <p:cNvPr id="15362" name="Content Placeholder 5">
            <a:extLst>
              <a:ext uri="{FF2B5EF4-FFF2-40B4-BE49-F238E27FC236}">
                <a16:creationId xmlns:a16="http://schemas.microsoft.com/office/drawing/2014/main" id="{CF8CAF07-5F66-4F44-9868-C4CBCCC7196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96888" y="1371600"/>
            <a:ext cx="8378825" cy="5181600"/>
          </a:xfr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8" name="Rectangle 2">
            <a:extLst>
              <a:ext uri="{FF2B5EF4-FFF2-40B4-BE49-F238E27FC236}">
                <a16:creationId xmlns:a16="http://schemas.microsoft.com/office/drawing/2014/main" id="{4706268F-D865-314E-A5FA-EF4AF8C9FCD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cs typeface="+mj-cs"/>
              </a:rPr>
              <a:t>Algorithm growth rates </a:t>
            </a:r>
            <a:r>
              <a:rPr lang="en-US" sz="3200">
                <a:cs typeface="+mj-cs"/>
              </a:rPr>
              <a:t>(13.2)</a:t>
            </a:r>
          </a:p>
        </p:txBody>
      </p:sp>
      <p:sp>
        <p:nvSpPr>
          <p:cNvPr id="208899" name="Rectangle 3">
            <a:extLst>
              <a:ext uri="{FF2B5EF4-FFF2-40B4-BE49-F238E27FC236}">
                <a16:creationId xmlns:a16="http://schemas.microsoft.com/office/drawing/2014/main" id="{01A5D672-257D-9D48-BF37-D63BD5B2DEA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 2" charset="0"/>
              <a:buChar char=""/>
              <a:defRPr/>
            </a:pPr>
            <a:r>
              <a:rPr lang="en-US">
                <a:cs typeface="+mn-cs"/>
              </a:rPr>
              <a:t>We measure runtime in proportion to the input data size, N.</a:t>
            </a:r>
          </a:p>
          <a:p>
            <a:pPr lvl="1" eaLnBrk="1" hangingPunct="1">
              <a:buFont typeface="Wingdings 2" charset="0"/>
              <a:buChar char=""/>
              <a:defRPr/>
            </a:pPr>
            <a:r>
              <a:rPr lang="en-US" b="1"/>
              <a:t>growth rate</a:t>
            </a:r>
            <a:r>
              <a:rPr lang="en-US"/>
              <a:t>: Change in runtime as N changes.</a:t>
            </a:r>
          </a:p>
          <a:p>
            <a:pPr lvl="1" eaLnBrk="1" hangingPunct="1">
              <a:buFont typeface="Wingdings 2" charset="0"/>
              <a:buChar char=""/>
              <a:defRPr/>
            </a:pPr>
            <a:endParaRPr lang="en-US"/>
          </a:p>
          <a:p>
            <a:pPr eaLnBrk="1" hangingPunct="1">
              <a:buFont typeface="Wingdings 2" charset="0"/>
              <a:buChar char=""/>
              <a:defRPr/>
            </a:pPr>
            <a:r>
              <a:rPr lang="en-US">
                <a:cs typeface="+mn-cs"/>
              </a:rPr>
              <a:t>Say an algorithm runs </a:t>
            </a:r>
            <a:r>
              <a:rPr lang="en-US" b="1">
                <a:cs typeface="+mn-cs"/>
              </a:rPr>
              <a:t>0.4N</a:t>
            </a:r>
            <a:r>
              <a:rPr lang="en-US" b="1" baseline="30000">
                <a:cs typeface="+mn-cs"/>
              </a:rPr>
              <a:t>3</a:t>
            </a:r>
            <a:r>
              <a:rPr lang="en-US" b="1">
                <a:cs typeface="+mn-cs"/>
              </a:rPr>
              <a:t> + 25N</a:t>
            </a:r>
            <a:r>
              <a:rPr lang="en-US" b="1" baseline="30000">
                <a:cs typeface="+mn-cs"/>
              </a:rPr>
              <a:t>2</a:t>
            </a:r>
            <a:r>
              <a:rPr lang="en-US" b="1">
                <a:cs typeface="+mn-cs"/>
              </a:rPr>
              <a:t> + 8N + 17</a:t>
            </a:r>
            <a:r>
              <a:rPr lang="en-US">
                <a:cs typeface="+mn-cs"/>
              </a:rPr>
              <a:t> statements.</a:t>
            </a:r>
          </a:p>
          <a:p>
            <a:pPr lvl="1" eaLnBrk="1" hangingPunct="1">
              <a:buFont typeface="Wingdings 2" charset="0"/>
              <a:buChar char=""/>
              <a:defRPr/>
            </a:pPr>
            <a:r>
              <a:rPr lang="en-US"/>
              <a:t>Consider the runtime when N is </a:t>
            </a:r>
            <a:r>
              <a:rPr lang="en-US" i="1"/>
              <a:t>extremely large</a:t>
            </a:r>
            <a:r>
              <a:rPr lang="en-US"/>
              <a:t> .</a:t>
            </a:r>
          </a:p>
          <a:p>
            <a:pPr lvl="1" eaLnBrk="1" hangingPunct="1">
              <a:buFont typeface="Wingdings 2" charset="0"/>
              <a:buChar char=""/>
              <a:defRPr/>
            </a:pPr>
            <a:endParaRPr lang="en-US" sz="800"/>
          </a:p>
          <a:p>
            <a:pPr lvl="1" eaLnBrk="1" hangingPunct="1">
              <a:buFont typeface="Wingdings 2" charset="0"/>
              <a:buChar char=""/>
              <a:defRPr/>
            </a:pPr>
            <a:r>
              <a:rPr lang="en-US"/>
              <a:t>We ignore constants like 25 because they are tiny next to N.</a:t>
            </a:r>
          </a:p>
          <a:p>
            <a:pPr lvl="1" eaLnBrk="1" hangingPunct="1">
              <a:buFont typeface="Wingdings 2" charset="0"/>
              <a:buChar char=""/>
              <a:defRPr/>
            </a:pPr>
            <a:r>
              <a:rPr lang="en-US"/>
              <a:t>The highest-order term (N</a:t>
            </a:r>
            <a:r>
              <a:rPr lang="en-US" baseline="30000"/>
              <a:t>3</a:t>
            </a:r>
            <a:r>
              <a:rPr lang="en-US"/>
              <a:t>) dominates the overall runtime.</a:t>
            </a:r>
          </a:p>
          <a:p>
            <a:pPr lvl="1" eaLnBrk="1" hangingPunct="1">
              <a:buFont typeface="Wingdings 2" charset="0"/>
              <a:buChar char=""/>
              <a:defRPr/>
            </a:pPr>
            <a:endParaRPr lang="en-US"/>
          </a:p>
          <a:p>
            <a:pPr lvl="1" eaLnBrk="1" hangingPunct="1">
              <a:buFont typeface="Wingdings 2" charset="0"/>
              <a:buChar char=""/>
              <a:defRPr/>
            </a:pPr>
            <a:endParaRPr lang="en-US"/>
          </a:p>
          <a:p>
            <a:pPr lvl="1" eaLnBrk="1" hangingPunct="1">
              <a:buFont typeface="Wingdings 2" charset="0"/>
              <a:buChar char=""/>
              <a:defRPr/>
            </a:pPr>
            <a:r>
              <a:rPr lang="en-US"/>
              <a:t>We say that this algorithm runs "on the order of" N</a:t>
            </a:r>
            <a:r>
              <a:rPr lang="en-US" baseline="30000"/>
              <a:t>3</a:t>
            </a:r>
            <a:r>
              <a:rPr lang="en-US"/>
              <a:t>.</a:t>
            </a:r>
          </a:p>
          <a:p>
            <a:pPr lvl="1" eaLnBrk="1" hangingPunct="1">
              <a:buFont typeface="Wingdings 2" charset="0"/>
              <a:buChar char=""/>
              <a:defRPr/>
            </a:pPr>
            <a:r>
              <a:rPr lang="en-US"/>
              <a:t>or </a:t>
            </a:r>
            <a:r>
              <a:rPr lang="en-US" b="1"/>
              <a:t>O(N</a:t>
            </a:r>
            <a:r>
              <a:rPr lang="en-US" b="1" baseline="30000"/>
              <a:t>3</a:t>
            </a:r>
            <a:r>
              <a:rPr lang="en-US" b="1"/>
              <a:t>)</a:t>
            </a:r>
            <a:r>
              <a:rPr lang="en-US"/>
              <a:t> for short   ("</a:t>
            </a:r>
            <a:r>
              <a:rPr lang="en-US" b="1"/>
              <a:t>Big-Oh</a:t>
            </a:r>
            <a:r>
              <a:rPr lang="en-US"/>
              <a:t> of N cubed")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88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88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88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88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9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0889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9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0889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pPr algn="r"/>
            <a:r>
              <a:rPr lang="en-US" sz="3200"/>
              <a:t>pollev.com/</a:t>
            </a:r>
            <a:r>
              <a:rPr lang="en-US" sz="3200" err="1"/>
              <a:t>brettwo</a:t>
            </a:r>
            <a:endParaRPr lang="en-US" sz="320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Consider this method:</a:t>
            </a:r>
          </a:p>
          <a:p>
            <a:endParaRPr lang="en-US"/>
          </a:p>
          <a:p>
            <a:endParaRPr lang="en-US"/>
          </a:p>
          <a:p>
            <a:endParaRPr lang="en-US"/>
          </a:p>
          <a:p>
            <a:pPr marL="0" indent="0">
              <a:buNone/>
            </a:pPr>
            <a:endParaRPr lang="en-US"/>
          </a:p>
          <a:p>
            <a:pPr marL="0" indent="0">
              <a:buNone/>
            </a:pPr>
            <a:endParaRPr lang="en-US"/>
          </a:p>
          <a:p>
            <a:pPr marL="0" indent="0">
              <a:buNone/>
            </a:pPr>
            <a:endParaRPr lang="en-US"/>
          </a:p>
          <a:p>
            <a:r>
              <a:rPr lang="en-US"/>
              <a:t>What is the Big-O efficiency for this method?</a:t>
            </a:r>
          </a:p>
          <a:p>
            <a:pPr lvl="1"/>
            <a:r>
              <a:rPr lang="en-US"/>
              <a:t>O(1)</a:t>
            </a:r>
          </a:p>
          <a:p>
            <a:pPr lvl="1"/>
            <a:r>
              <a:rPr lang="en-US"/>
              <a:t>O(n)</a:t>
            </a:r>
          </a:p>
          <a:p>
            <a:pPr lvl="1"/>
            <a:r>
              <a:rPr lang="en-US"/>
              <a:t>O(7n)</a:t>
            </a:r>
          </a:p>
          <a:p>
            <a:pPr lvl="1"/>
            <a:r>
              <a:rPr lang="en-US"/>
              <a:t>O(7n + 4);</a:t>
            </a:r>
          </a:p>
          <a:p>
            <a:pPr lvl="1"/>
            <a:r>
              <a:rPr lang="en-US"/>
              <a:t>O(n</a:t>
            </a:r>
            <a:r>
              <a:rPr lang="en-US" baseline="30000"/>
              <a:t>2</a:t>
            </a:r>
            <a:r>
              <a:rPr lang="en-US"/>
              <a:t>) </a:t>
            </a:r>
          </a:p>
          <a:p>
            <a:pPr lvl="1"/>
            <a:r>
              <a:rPr lang="en-US"/>
              <a:t>O(n</a:t>
            </a:r>
            <a:r>
              <a:rPr lang="en-US" baseline="30000"/>
              <a:t>3</a:t>
            </a:r>
            <a:r>
              <a:rPr lang="en-US"/>
              <a:t>) </a:t>
            </a:r>
          </a:p>
          <a:p>
            <a:pPr lvl="1"/>
            <a:endParaRPr lang="en-US"/>
          </a:p>
          <a:p>
            <a:pPr lvl="1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549590" y="1735316"/>
            <a:ext cx="774981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</a:rPr>
              <a:t>public void method(</a:t>
            </a:r>
            <a:r>
              <a:rPr lang="en-US" err="1"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</a:rPr>
              <a:t> n) {</a:t>
            </a:r>
          </a:p>
          <a:p>
            <a:pPr marL="0" indent="0">
              <a:buNone/>
            </a:pP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err="1"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</a:rPr>
              <a:t> value = 0;</a:t>
            </a:r>
          </a:p>
          <a:p>
            <a:pPr marL="0" indent="0">
              <a:buNone/>
            </a:pP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</a:rPr>
              <a:t>    for (</a:t>
            </a:r>
            <a:r>
              <a:rPr lang="en-US" err="1"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err="1"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</a:rPr>
              <a:t> = 0; </a:t>
            </a:r>
            <a:r>
              <a:rPr lang="en-US" err="1"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</a:rPr>
              <a:t> &lt; 7; </a:t>
            </a:r>
            <a:r>
              <a:rPr lang="en-US" err="1"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</a:rPr>
              <a:t>++) {</a:t>
            </a:r>
          </a:p>
          <a:p>
            <a:pPr marL="0" indent="0">
              <a:buNone/>
            </a:pP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</a:rPr>
              <a:t>        for (</a:t>
            </a:r>
            <a:r>
              <a:rPr lang="en-US" err="1"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</a:rPr>
              <a:t> j = 0; j &lt; n; </a:t>
            </a:r>
            <a:r>
              <a:rPr lang="en-US" err="1">
                <a:latin typeface="Courier New" panose="02070309020205020404" pitchFamily="49" charset="0"/>
                <a:cs typeface="Courier New" panose="02070309020205020404" pitchFamily="49" charset="0"/>
              </a:rPr>
              <a:t>j++</a:t>
            </a: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</a:rPr>
              <a:t>) {</a:t>
            </a:r>
          </a:p>
          <a:p>
            <a:pPr marL="0" indent="0">
              <a:buNone/>
            </a:pP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</a:rPr>
              <a:t>            value += j;</a:t>
            </a:r>
          </a:p>
          <a:p>
            <a:pPr marL="0" indent="0">
              <a:buNone/>
            </a:pP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</a:rPr>
              <a:t>        }</a:t>
            </a:r>
          </a:p>
          <a:p>
            <a:pPr marL="0" indent="0">
              <a:buNone/>
            </a:pP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</a:rPr>
              <a:t>    }</a:t>
            </a:r>
          </a:p>
          <a:p>
            <a:pPr marL="0" indent="0">
              <a:buNone/>
            </a:pP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</a:rPr>
              <a:t>    return value + n / 2;</a:t>
            </a:r>
          </a:p>
          <a:p>
            <a:pPr marL="0" indent="0">
              <a:buNone/>
            </a:pP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</p:txBody>
      </p:sp>
      <p:pic>
        <p:nvPicPr>
          <p:cNvPr id="18" name="Graphic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953" y="508948"/>
            <a:ext cx="3820767" cy="62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1min">
            <a:hlinkClick r:id="" action="ppaction://media"/>
            <a:extLst>
              <a:ext uri="{FF2B5EF4-FFF2-40B4-BE49-F238E27FC236}">
                <a16:creationId xmlns:a16="http://schemas.microsoft.com/office/drawing/2014/main" id="{D2F8314C-F850-4D56-9FC4-D48DF114843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851227" y="5749290"/>
            <a:ext cx="1835573" cy="1032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8088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09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906" name="Rectangle 2">
            <a:extLst>
              <a:ext uri="{FF2B5EF4-FFF2-40B4-BE49-F238E27FC236}">
                <a16:creationId xmlns:a16="http://schemas.microsoft.com/office/drawing/2014/main" id="{13A961F1-B8AD-EB41-965E-E92CE66969A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cs typeface="+mj-cs"/>
              </a:rPr>
              <a:t>Complexity classes</a:t>
            </a:r>
          </a:p>
        </p:txBody>
      </p:sp>
      <p:sp>
        <p:nvSpPr>
          <p:cNvPr id="251907" name="Rectangle 3">
            <a:extLst>
              <a:ext uri="{FF2B5EF4-FFF2-40B4-BE49-F238E27FC236}">
                <a16:creationId xmlns:a16="http://schemas.microsoft.com/office/drawing/2014/main" id="{469F1D49-E80A-F640-8733-144E1752526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 2" charset="0"/>
              <a:buChar char=""/>
              <a:defRPr/>
            </a:pPr>
            <a:r>
              <a:rPr lang="en-US" b="1">
                <a:cs typeface="+mn-cs"/>
              </a:rPr>
              <a:t>complexity class</a:t>
            </a:r>
            <a:r>
              <a:rPr lang="en-US">
                <a:cs typeface="+mn-cs"/>
              </a:rPr>
              <a:t>: A category of algorithm efficiency based on the algorithm's relationship to the input size N.</a:t>
            </a:r>
          </a:p>
        </p:txBody>
      </p:sp>
      <p:graphicFrame>
        <p:nvGraphicFramePr>
          <p:cNvPr id="252011" name="Group 107">
            <a:extLst>
              <a:ext uri="{FF2B5EF4-FFF2-40B4-BE49-F238E27FC236}">
                <a16:creationId xmlns:a16="http://schemas.microsoft.com/office/drawing/2014/main" id="{1FE28D54-0AEA-9640-9604-895CD647AB10}"/>
              </a:ext>
            </a:extLst>
          </p:cNvPr>
          <p:cNvGraphicFramePr>
            <a:graphicFrameLocks noGrp="1"/>
          </p:cNvGraphicFramePr>
          <p:nvPr/>
        </p:nvGraphicFramePr>
        <p:xfrm>
          <a:off x="609600" y="2362200"/>
          <a:ext cx="8093075" cy="3409950"/>
        </p:xfrm>
        <a:graphic>
          <a:graphicData uri="http://schemas.openxmlformats.org/drawingml/2006/table">
            <a:tbl>
              <a:tblPr/>
              <a:tblGrid>
                <a:gridCol w="17097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27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464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541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1743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Class</a:t>
                      </a:r>
                    </a:p>
                  </a:txBody>
                  <a:tcPr marT="39679" marB="3967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Big-Oh</a:t>
                      </a:r>
                    </a:p>
                  </a:txBody>
                  <a:tcPr marT="39679" marB="3967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If you double N, ...</a:t>
                      </a:r>
                    </a:p>
                  </a:txBody>
                  <a:tcPr marT="39679" marB="3967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Example</a:t>
                      </a:r>
                    </a:p>
                  </a:txBody>
                  <a:tcPr marT="39679" marB="3967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743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constant</a:t>
                      </a:r>
                    </a:p>
                  </a:txBody>
                  <a:tcPr marT="39679" marB="3967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O(1)</a:t>
                      </a:r>
                    </a:p>
                  </a:txBody>
                  <a:tcPr marT="39679" marB="3967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unchanged</a:t>
                      </a:r>
                    </a:p>
                  </a:txBody>
                  <a:tcPr marT="39679" marB="3967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10ms</a:t>
                      </a:r>
                    </a:p>
                  </a:txBody>
                  <a:tcPr marT="39679" marB="3967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743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logarithmic</a:t>
                      </a:r>
                    </a:p>
                  </a:txBody>
                  <a:tcPr marT="39679" marB="3967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O(log</a:t>
                      </a:r>
                      <a:r>
                        <a:rPr kumimoji="0" lang="en-US" sz="17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2</a:t>
                      </a:r>
                      <a:r>
                        <a:rPr kumimoji="0" 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 N)</a:t>
                      </a:r>
                    </a:p>
                  </a:txBody>
                  <a:tcPr marT="39679" marB="3967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increases slightly</a:t>
                      </a:r>
                    </a:p>
                  </a:txBody>
                  <a:tcPr marT="39679" marB="3967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175ms</a:t>
                      </a:r>
                    </a:p>
                  </a:txBody>
                  <a:tcPr marT="39679" marB="3967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743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linear</a:t>
                      </a:r>
                    </a:p>
                  </a:txBody>
                  <a:tcPr marT="39679" marB="3967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O(N)</a:t>
                      </a:r>
                    </a:p>
                  </a:txBody>
                  <a:tcPr marT="39679" marB="3967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doubles</a:t>
                      </a:r>
                    </a:p>
                  </a:txBody>
                  <a:tcPr marT="39679" marB="3967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3.2 sec</a:t>
                      </a:r>
                    </a:p>
                  </a:txBody>
                  <a:tcPr marT="39679" marB="3967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555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log-linear</a:t>
                      </a:r>
                    </a:p>
                  </a:txBody>
                  <a:tcPr marT="39679" marB="3967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O(N log</a:t>
                      </a:r>
                      <a:r>
                        <a:rPr kumimoji="0" lang="en-US" sz="17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2</a:t>
                      </a:r>
                      <a:r>
                        <a:rPr kumimoji="0" 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 N)</a:t>
                      </a:r>
                    </a:p>
                  </a:txBody>
                  <a:tcPr marT="39679" marB="3967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slightly more than doubles</a:t>
                      </a:r>
                    </a:p>
                  </a:txBody>
                  <a:tcPr marT="39679" marB="3967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6 sec</a:t>
                      </a:r>
                    </a:p>
                  </a:txBody>
                  <a:tcPr marT="39679" marB="3967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306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quadratic</a:t>
                      </a:r>
                    </a:p>
                  </a:txBody>
                  <a:tcPr marT="39679" marB="3967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O(N</a:t>
                      </a:r>
                      <a:r>
                        <a:rPr kumimoji="0" lang="en-US" sz="17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2</a:t>
                      </a:r>
                      <a:r>
                        <a:rPr kumimoji="0" 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)</a:t>
                      </a:r>
                    </a:p>
                  </a:txBody>
                  <a:tcPr marT="39679" marB="3967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quadruples</a:t>
                      </a:r>
                    </a:p>
                  </a:txBody>
                  <a:tcPr marT="39679" marB="3967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 min 42 sec</a:t>
                      </a:r>
                    </a:p>
                  </a:txBody>
                  <a:tcPr marT="39679" marB="3967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306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cubic</a:t>
                      </a:r>
                    </a:p>
                  </a:txBody>
                  <a:tcPr marT="39679" marB="3967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O(N</a:t>
                      </a:r>
                      <a:r>
                        <a:rPr kumimoji="0" lang="en-US" sz="17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3</a:t>
                      </a:r>
                      <a:r>
                        <a:rPr kumimoji="0" 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)</a:t>
                      </a:r>
                    </a:p>
                  </a:txBody>
                  <a:tcPr marT="39679" marB="3967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multiplies by 8</a:t>
                      </a:r>
                    </a:p>
                  </a:txBody>
                  <a:tcPr marT="39679" marB="3967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55 min</a:t>
                      </a:r>
                    </a:p>
                  </a:txBody>
                  <a:tcPr marT="39679" marB="3967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306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...</a:t>
                      </a:r>
                    </a:p>
                  </a:txBody>
                  <a:tcPr marT="39679" marB="3967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...</a:t>
                      </a:r>
                    </a:p>
                  </a:txBody>
                  <a:tcPr marT="39679" marB="3967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...</a:t>
                      </a:r>
                    </a:p>
                  </a:txBody>
                  <a:tcPr marT="39679" marB="3967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...</a:t>
                      </a:r>
                    </a:p>
                  </a:txBody>
                  <a:tcPr marT="39679" marB="3967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555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exponential</a:t>
                      </a:r>
                    </a:p>
                  </a:txBody>
                  <a:tcPr marT="39679" marB="3967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O(2</a:t>
                      </a:r>
                      <a:r>
                        <a:rPr kumimoji="0" lang="en-US" sz="17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N</a:t>
                      </a:r>
                      <a:r>
                        <a:rPr kumimoji="0" 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)</a:t>
                      </a:r>
                    </a:p>
                  </a:txBody>
                  <a:tcPr marT="39679" marB="3967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multiplies drastically</a:t>
                      </a:r>
                    </a:p>
                  </a:txBody>
                  <a:tcPr marT="39679" marB="3967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5 * 10</a:t>
                      </a:r>
                      <a:r>
                        <a:rPr kumimoji="0" lang="en-US" sz="17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61</a:t>
                      </a:r>
                      <a:r>
                        <a:rPr kumimoji="0" 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 years</a:t>
                      </a:r>
                    </a:p>
                  </a:txBody>
                  <a:tcPr marT="39679" marB="3967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436498-E6EC-3148-933D-D5D4F7E711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cs typeface="+mj-cs"/>
              </a:rPr>
              <a:t>Complexity classes</a:t>
            </a:r>
          </a:p>
        </p:txBody>
      </p:sp>
      <p:sp>
        <p:nvSpPr>
          <p:cNvPr id="18434" name="Rectangle 6">
            <a:extLst>
              <a:ext uri="{FF2B5EF4-FFF2-40B4-BE49-F238E27FC236}">
                <a16:creationId xmlns:a16="http://schemas.microsoft.com/office/drawing/2014/main" id="{EF591E12-F899-1841-AC51-84A37DEAAD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581775"/>
            <a:ext cx="895508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B641B"/>
              </a:buClr>
              <a:buSzPct val="95000"/>
              <a:buFont typeface="Wingdings 2" pitchFamily="2" charset="2"/>
              <a:buChar char=""/>
              <a:defRPr sz="22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2" charset="2"/>
              <a:buChar char="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2" charset="2"/>
              <a:buChar char=""/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EB641B"/>
              </a:buClr>
              <a:buSzPct val="65000"/>
              <a:buFont typeface="Wingdings 2" pitchFamily="2" charset="2"/>
              <a:buChar char=""/>
              <a:defRPr sz="17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39639D"/>
              </a:buClr>
              <a:buSzPct val="65000"/>
              <a:buFont typeface="Wingdings 2" pitchFamily="2" charset="2"/>
              <a:buChar char=""/>
              <a:defRPr sz="17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9639D"/>
              </a:buClr>
              <a:buSzPct val="65000"/>
              <a:buFont typeface="Wingdings 2" pitchFamily="2" charset="2"/>
              <a:buChar char=""/>
              <a:defRPr sz="17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9639D"/>
              </a:buClr>
              <a:buSzPct val="65000"/>
              <a:buFont typeface="Wingdings 2" pitchFamily="2" charset="2"/>
              <a:buChar char=""/>
              <a:defRPr sz="17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9639D"/>
              </a:buClr>
              <a:buSzPct val="65000"/>
              <a:buFont typeface="Wingdings 2" pitchFamily="2" charset="2"/>
              <a:buChar char=""/>
              <a:defRPr sz="17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9639D"/>
              </a:buClr>
              <a:buSzPct val="65000"/>
              <a:buFont typeface="Wingdings 2" pitchFamily="2" charset="2"/>
              <a:buChar char=""/>
              <a:defRPr sz="17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hlinkClick r:id="rId2"/>
              </a:rPr>
              <a:t>http://recursive-design.com/blog/2010/12/07/comp-sci-101-big-o-notation/</a:t>
            </a:r>
            <a:r>
              <a:rPr lang="en-US" altLang="en-US" sz="1200"/>
              <a:t> - post about a Google interview</a:t>
            </a:r>
          </a:p>
        </p:txBody>
      </p:sp>
      <p:pic>
        <p:nvPicPr>
          <p:cNvPr id="18435" name="Picture 2">
            <a:extLst>
              <a:ext uri="{FF2B5EF4-FFF2-40B4-BE49-F238E27FC236}">
                <a16:creationId xmlns:a16="http://schemas.microsoft.com/office/drawing/2014/main" id="{EDFD072B-FD5A-0F4C-B9B1-86F158AA73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163" y="1143000"/>
            <a:ext cx="8543925" cy="528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>
            <a:extLst>
              <a:ext uri="{FF2B5EF4-FFF2-40B4-BE49-F238E27FC236}">
                <a16:creationId xmlns:a16="http://schemas.microsoft.com/office/drawing/2014/main" id="{B06AB6A0-3DBD-CC4C-9F23-9979C07D24E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Range algorithm</a:t>
            </a:r>
          </a:p>
        </p:txBody>
      </p:sp>
      <p:sp>
        <p:nvSpPr>
          <p:cNvPr id="19458" name="Rectangle 3">
            <a:extLst>
              <a:ext uri="{FF2B5EF4-FFF2-40B4-BE49-F238E27FC236}">
                <a16:creationId xmlns:a16="http://schemas.microsoft.com/office/drawing/2014/main" id="{49717B2E-5BCF-3740-AA5F-D63EF7CF36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What complexity class is this algorithm?  Can it be improved?</a:t>
            </a:r>
          </a:p>
          <a:p>
            <a:pPr lvl="1">
              <a:buFontTx/>
              <a:buNone/>
            </a:pPr>
            <a:endParaRPr lang="en-US" altLang="en-US">
              <a:ea typeface="ＭＳ Ｐゴシック" panose="020B0600070205080204" pitchFamily="34" charset="-128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000" b="1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returns the range of values in the given array;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000" b="1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the difference between elements furthest apart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000" b="1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example: range({17, 29, 11, 4, 20, 8}) is 25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public static int </a:t>
            </a:r>
            <a:r>
              <a:rPr lang="en-US" altLang="en-US" sz="2000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range</a:t>
            </a: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(int[] numbers) {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int maxDiff = 0;     </a:t>
            </a:r>
            <a:r>
              <a:rPr lang="en-US" altLang="en-US" sz="2000" b="1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look at each pair of values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for (int i = 0; i &lt; numbers.length; i++) {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for (int j = 0; j &lt; numbers.length; j++) {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    int diff = Math.abs(numbers[j] – numbers[i]);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    if (diff &gt; maxDiff) {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        maxDiff = diff;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    }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}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}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return diff;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}</a:t>
            </a:r>
            <a:endParaRPr lang="en-US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>
            <a:extLst>
              <a:ext uri="{FF2B5EF4-FFF2-40B4-BE49-F238E27FC236}">
                <a16:creationId xmlns:a16="http://schemas.microsoft.com/office/drawing/2014/main" id="{C259A872-0A01-544D-BFAB-AF6EDE7E1D5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Range algorithm 2</a:t>
            </a:r>
          </a:p>
        </p:txBody>
      </p:sp>
      <p:sp>
        <p:nvSpPr>
          <p:cNvPr id="21506" name="Rectangle 3">
            <a:extLst>
              <a:ext uri="{FF2B5EF4-FFF2-40B4-BE49-F238E27FC236}">
                <a16:creationId xmlns:a16="http://schemas.microsoft.com/office/drawing/2014/main" id="{0B87F38A-E587-8246-AE28-184B813E568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The last algorithm is </a:t>
            </a:r>
            <a:r>
              <a:rPr lang="en-US" altLang="en-US" b="1">
                <a:ea typeface="ＭＳ Ｐゴシック" panose="020B0600070205080204" pitchFamily="34" charset="-128"/>
              </a:rPr>
              <a:t>O(N</a:t>
            </a:r>
            <a:r>
              <a:rPr lang="en-US" altLang="en-US" b="1" baseline="30000">
                <a:ea typeface="ＭＳ Ｐゴシック" panose="020B0600070205080204" pitchFamily="34" charset="-128"/>
              </a:rPr>
              <a:t>2</a:t>
            </a:r>
            <a:r>
              <a:rPr lang="en-US" altLang="en-US" b="1">
                <a:ea typeface="ＭＳ Ｐゴシック" panose="020B0600070205080204" pitchFamily="34" charset="-128"/>
              </a:rPr>
              <a:t>)</a:t>
            </a:r>
            <a:r>
              <a:rPr lang="en-US" altLang="en-US">
                <a:ea typeface="ＭＳ Ｐゴシック" panose="020B0600070205080204" pitchFamily="34" charset="-128"/>
              </a:rPr>
              <a:t>.  A slightly better version:</a:t>
            </a:r>
          </a:p>
          <a:p>
            <a:pPr lvl="1">
              <a:buFontTx/>
              <a:buNone/>
            </a:pPr>
            <a:endParaRPr lang="en-US" altLang="en-US">
              <a:ea typeface="ＭＳ Ｐゴシック" panose="020B0600070205080204" pitchFamily="34" charset="-128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000" b="1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returns the range of values in the given array;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000" b="1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the difference between elements furthest apart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000" b="1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example: range({17, 29, 11, 4, 20, 8}) is 25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public static int </a:t>
            </a:r>
            <a:r>
              <a:rPr lang="en-US" altLang="en-US" sz="2000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range</a:t>
            </a: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(int[] numbers) {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int maxDiff = 0;     </a:t>
            </a:r>
            <a:r>
              <a:rPr lang="en-US" altLang="en-US" sz="2000" b="1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look at each pair of values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for (int i = 0; i &lt; numbers.length; i++) {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for (int j = </a:t>
            </a:r>
            <a:r>
              <a:rPr lang="en-US" altLang="en-US" sz="2000" b="1">
                <a:solidFill>
                  <a:schemeClr val="accent2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i + 1</a:t>
            </a: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; j &lt; numbers.length; j++) {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    int diff = Math.abs(numbers[j] – numbers[i]);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    if (diff &gt; maxDiff) {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        maxDiff = diff;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    }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}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}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return diff;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}</a:t>
            </a:r>
            <a:endParaRPr lang="en-US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>
            <a:extLst>
              <a:ext uri="{FF2B5EF4-FFF2-40B4-BE49-F238E27FC236}">
                <a16:creationId xmlns:a16="http://schemas.microsoft.com/office/drawing/2014/main" id="{39AFF645-B08C-1D4F-A294-8691692D5DB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Range algorithm 3</a:t>
            </a:r>
          </a:p>
        </p:txBody>
      </p:sp>
      <p:sp>
        <p:nvSpPr>
          <p:cNvPr id="22530" name="Rectangle 3">
            <a:extLst>
              <a:ext uri="{FF2B5EF4-FFF2-40B4-BE49-F238E27FC236}">
                <a16:creationId xmlns:a16="http://schemas.microsoft.com/office/drawing/2014/main" id="{95F0D021-7FC8-2F4A-B506-0D8C4530D6D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This final version is </a:t>
            </a:r>
            <a:r>
              <a:rPr lang="en-US" altLang="en-US" b="1">
                <a:ea typeface="ＭＳ Ｐゴシック" panose="020B0600070205080204" pitchFamily="34" charset="-128"/>
              </a:rPr>
              <a:t>O(N)</a:t>
            </a:r>
            <a:r>
              <a:rPr lang="en-US" altLang="en-US">
                <a:ea typeface="ＭＳ Ｐゴシック" panose="020B0600070205080204" pitchFamily="34" charset="-128"/>
              </a:rPr>
              <a:t>.  It runs MUCH faster:</a:t>
            </a:r>
          </a:p>
          <a:p>
            <a:pPr lvl="1">
              <a:buFontTx/>
              <a:buNone/>
            </a:pPr>
            <a:endParaRPr lang="en-US" altLang="en-US">
              <a:ea typeface="ＭＳ Ｐゴシック" panose="020B0600070205080204" pitchFamily="34" charset="-128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000" b="1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returns the range of values in the given array;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000" b="1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example: range({17, 29, 11, 4, 20, 8}) is 25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public static int </a:t>
            </a:r>
            <a:r>
              <a:rPr lang="en-US" altLang="en-US" sz="2000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range</a:t>
            </a: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(int[] numbers) {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int max = numbers[0];     </a:t>
            </a:r>
            <a:r>
              <a:rPr lang="en-US" altLang="en-US" sz="2000" b="1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find max/min values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int min = max;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for (int i = 1; i &lt; numbers.length; i++) {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if (numbers[i] &lt; min) {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    min = numbers[i];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}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if (numbers[i] &gt; max) {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    max = numbers[i];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}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}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return max - min;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}</a:t>
            </a:r>
          </a:p>
        </p:txBody>
      </p:sp>
    </p:spTree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>
            <a:extLst>
              <a:ext uri="{FF2B5EF4-FFF2-40B4-BE49-F238E27FC236}">
                <a16:creationId xmlns:a16="http://schemas.microsoft.com/office/drawing/2014/main" id="{0EA32B53-0051-574E-B04F-E6FA3D803A5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Runtime of first 2 versions</a:t>
            </a:r>
          </a:p>
        </p:txBody>
      </p:sp>
      <p:sp>
        <p:nvSpPr>
          <p:cNvPr id="23554" name="Rectangle 3">
            <a:extLst>
              <a:ext uri="{FF2B5EF4-FFF2-40B4-BE49-F238E27FC236}">
                <a16:creationId xmlns:a16="http://schemas.microsoft.com/office/drawing/2014/main" id="{583F8846-9F01-7D47-B884-E43988D91B8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Version 1: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Version 2:</a:t>
            </a:r>
          </a:p>
        </p:txBody>
      </p:sp>
      <p:pic>
        <p:nvPicPr>
          <p:cNvPr id="265220" name="Picture 4">
            <a:extLst>
              <a:ext uri="{FF2B5EF4-FFF2-40B4-BE49-F238E27FC236}">
                <a16:creationId xmlns:a16="http://schemas.microsoft.com/office/drawing/2014/main" id="{65644443-62D6-3B40-9863-4C99138C05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1295400"/>
            <a:ext cx="5638800" cy="2347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265221" name="Picture 5">
            <a:extLst>
              <a:ext uri="{FF2B5EF4-FFF2-40B4-BE49-F238E27FC236}">
                <a16:creationId xmlns:a16="http://schemas.microsoft.com/office/drawing/2014/main" id="{A75F8B31-90EC-BD44-8B01-6BFCA85435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3989388"/>
            <a:ext cx="5638800" cy="2411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No automatic alt text available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2442" y="739896"/>
            <a:ext cx="4381525" cy="5842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>
            <a:extLst>
              <a:ext uri="{FF2B5EF4-FFF2-40B4-BE49-F238E27FC236}">
                <a16:creationId xmlns:a16="http://schemas.microsoft.com/office/drawing/2014/main" id="{11849D81-9010-814E-A7E8-03E2BBD1D33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Runtime of 3rd version</a:t>
            </a:r>
          </a:p>
        </p:txBody>
      </p:sp>
      <p:sp>
        <p:nvSpPr>
          <p:cNvPr id="24578" name="Rectangle 3">
            <a:extLst>
              <a:ext uri="{FF2B5EF4-FFF2-40B4-BE49-F238E27FC236}">
                <a16:creationId xmlns:a16="http://schemas.microsoft.com/office/drawing/2014/main" id="{3376D47C-AC45-F749-A70F-68CADCD4813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Version 3:</a:t>
            </a:r>
          </a:p>
        </p:txBody>
      </p:sp>
      <p:pic>
        <p:nvPicPr>
          <p:cNvPr id="266244" name="Picture 4">
            <a:extLst>
              <a:ext uri="{FF2B5EF4-FFF2-40B4-BE49-F238E27FC236}">
                <a16:creationId xmlns:a16="http://schemas.microsoft.com/office/drawing/2014/main" id="{045A796D-FB17-5F4B-AA2C-C38E227A43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1295400"/>
            <a:ext cx="5486400" cy="481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>
            <a:extLst>
              <a:ext uri="{FF2B5EF4-FFF2-40B4-BE49-F238E27FC236}">
                <a16:creationId xmlns:a16="http://schemas.microsoft.com/office/drawing/2014/main" id="{DF6B66EA-95AD-274D-A573-32C7771CB35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Searching methods</a:t>
            </a:r>
          </a:p>
        </p:txBody>
      </p:sp>
      <p:sp>
        <p:nvSpPr>
          <p:cNvPr id="172035" name="Rectangle 3">
            <a:extLst>
              <a:ext uri="{FF2B5EF4-FFF2-40B4-BE49-F238E27FC236}">
                <a16:creationId xmlns:a16="http://schemas.microsoft.com/office/drawing/2014/main" id="{C2E8FD64-C297-1A4F-9D78-0B51237170FD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Implement the following methods:</a:t>
            </a:r>
          </a:p>
          <a:p>
            <a:pPr lvl="1"/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indexOf</a:t>
            </a:r>
            <a:r>
              <a:rPr lang="en-US" altLang="en-US">
                <a:ea typeface="ＭＳ Ｐゴシック" panose="020B0600070205080204" pitchFamily="34" charset="-128"/>
              </a:rPr>
              <a:t> – returns first index of element, or -1 if not found</a:t>
            </a:r>
          </a:p>
          <a:p>
            <a:pPr lvl="1"/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contains</a:t>
            </a:r>
            <a:r>
              <a:rPr lang="en-US" altLang="en-US">
                <a:ea typeface="ＭＳ Ｐゴシック" panose="020B0600070205080204" pitchFamily="34" charset="-128"/>
              </a:rPr>
              <a:t> - returns true if the list contains the given int value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Why do we need 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isEmpty</a:t>
            </a:r>
            <a:r>
              <a:rPr lang="en-US" altLang="en-US">
                <a:ea typeface="ＭＳ Ｐゴシック" panose="020B0600070205080204" pitchFamily="34" charset="-128"/>
              </a:rPr>
              <a:t> and 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contains</a:t>
            </a:r>
            <a:r>
              <a:rPr lang="en-US" altLang="en-US">
                <a:ea typeface="ＭＳ Ｐゴシック" panose="020B0600070205080204" pitchFamily="34" charset="-128"/>
              </a:rPr>
              <a:t> when we already have 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indexOf</a:t>
            </a:r>
            <a:r>
              <a:rPr lang="en-US" altLang="en-US">
                <a:ea typeface="ＭＳ Ｐゴシック" panose="020B0600070205080204" pitchFamily="34" charset="-128"/>
              </a:rPr>
              <a:t> and 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size</a:t>
            </a:r>
            <a:r>
              <a:rPr lang="en-US" altLang="en-US">
                <a:ea typeface="ＭＳ Ｐゴシック" panose="020B0600070205080204" pitchFamily="34" charset="-128"/>
              </a:rPr>
              <a:t> ?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Adds convenience to the client of our class:</a:t>
            </a:r>
          </a:p>
          <a:p>
            <a:pPr lvl="1">
              <a:buFontTx/>
              <a:buNone/>
            </a:pPr>
            <a:endParaRPr lang="en-US" altLang="en-US" sz="800">
              <a:ea typeface="ＭＳ Ｐゴシック" panose="020B0600070205080204" pitchFamily="34" charset="-128"/>
            </a:endParaRPr>
          </a:p>
          <a:p>
            <a:pPr lvl="1">
              <a:buFontTx/>
              <a:buNone/>
            </a:pPr>
            <a:r>
              <a:rPr lang="en-US" altLang="en-US" sz="1800" b="1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less elegant                   // more elegant</a:t>
            </a:r>
          </a:p>
          <a:p>
            <a:pPr lvl="1">
              <a:buFontTx/>
              <a:buNone/>
            </a:pPr>
            <a:r>
              <a:rPr lang="en-US" altLang="en-US" sz="1800">
                <a:solidFill>
                  <a:srgbClr val="80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if (myList.size() == 0) {</a:t>
            </a: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 </a:t>
            </a:r>
            <a:r>
              <a:rPr lang="en-US" altLang="en-US" sz="1800" b="1">
                <a:solidFill>
                  <a:schemeClr val="accent2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if (myList.isEmpty()) {</a:t>
            </a:r>
            <a:endParaRPr lang="en-US" altLang="en-US" sz="80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>
              <a:buFontTx/>
              <a:buNone/>
            </a:pPr>
            <a:r>
              <a:rPr lang="en-US" altLang="en-US" sz="1800">
                <a:solidFill>
                  <a:srgbClr val="80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if (myList.indexOf(42) &gt;= 0) {</a:t>
            </a: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</a:t>
            </a:r>
            <a:r>
              <a:rPr lang="en-US" altLang="en-US" sz="1800" b="1">
                <a:solidFill>
                  <a:schemeClr val="accent2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if (myList.contains(42)) {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720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7203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203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7203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2">
            <a:extLst>
              <a:ext uri="{FF2B5EF4-FFF2-40B4-BE49-F238E27FC236}">
                <a16:creationId xmlns:a16="http://schemas.microsoft.com/office/drawing/2014/main" id="{20BB34B2-964C-1F47-86BF-836EE37BB1F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cs typeface="+mj-cs"/>
              </a:rPr>
              <a:t>Sequential search</a:t>
            </a:r>
            <a:endParaRPr lang="en-US" sz="2800">
              <a:cs typeface="+mj-cs"/>
            </a:endParaRPr>
          </a:p>
        </p:txBody>
      </p:sp>
      <p:sp>
        <p:nvSpPr>
          <p:cNvPr id="190467" name="Rectangle 3">
            <a:extLst>
              <a:ext uri="{FF2B5EF4-FFF2-40B4-BE49-F238E27FC236}">
                <a16:creationId xmlns:a16="http://schemas.microsoft.com/office/drawing/2014/main" id="{2C669E0E-6647-B342-B5B2-71F32A96F80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 2" charset="0"/>
              <a:buChar char=""/>
              <a:defRPr/>
            </a:pPr>
            <a:r>
              <a:rPr lang="en-US" b="1">
                <a:cs typeface="+mn-cs"/>
              </a:rPr>
              <a:t>sequential search</a:t>
            </a:r>
            <a:r>
              <a:rPr lang="en-US">
                <a:cs typeface="+mn-cs"/>
              </a:rPr>
              <a:t>: Locates a target value in an array / list by examining each element from start to finish. Used in </a:t>
            </a:r>
            <a:r>
              <a:rPr lang="en-US" err="1">
                <a:latin typeface="Courier New"/>
                <a:cs typeface="Courier New"/>
              </a:rPr>
              <a:t>indexOf</a:t>
            </a:r>
            <a:r>
              <a:rPr lang="en-US">
                <a:cs typeface="+mn-cs"/>
              </a:rPr>
              <a:t>.</a:t>
            </a:r>
          </a:p>
          <a:p>
            <a:pPr lvl="1" eaLnBrk="1" hangingPunct="1">
              <a:buFont typeface="Wingdings 2" charset="0"/>
              <a:buChar char=""/>
              <a:defRPr/>
            </a:pPr>
            <a:endParaRPr lang="en-US" sz="800"/>
          </a:p>
          <a:p>
            <a:pPr lvl="1" eaLnBrk="1" hangingPunct="1">
              <a:buFont typeface="Wingdings 2" charset="0"/>
              <a:buChar char=""/>
              <a:defRPr/>
            </a:pPr>
            <a:r>
              <a:rPr lang="en-US"/>
              <a:t>How many elements will it need to examine?</a:t>
            </a:r>
          </a:p>
          <a:p>
            <a:pPr lvl="1" eaLnBrk="1" hangingPunct="1">
              <a:buFont typeface="Wingdings 2" charset="0"/>
              <a:buChar char=""/>
              <a:defRPr/>
            </a:pPr>
            <a:endParaRPr lang="en-US" sz="800"/>
          </a:p>
          <a:p>
            <a:pPr lvl="1" eaLnBrk="1" hangingPunct="1">
              <a:buFont typeface="Wingdings 2" charset="0"/>
              <a:buChar char=""/>
              <a:defRPr/>
            </a:pPr>
            <a:r>
              <a:rPr lang="en-US"/>
              <a:t>Example: Searching the array below for the value </a:t>
            </a:r>
            <a:r>
              <a:rPr lang="en-US" b="1"/>
              <a:t>42</a:t>
            </a:r>
            <a:r>
              <a:rPr lang="en-US"/>
              <a:t>:</a:t>
            </a:r>
          </a:p>
          <a:p>
            <a:pPr lvl="1" eaLnBrk="1" hangingPunct="1">
              <a:buFont typeface="Wingdings 2" charset="0"/>
              <a:buChar char=""/>
              <a:defRPr/>
            </a:pPr>
            <a:endParaRPr lang="en-US"/>
          </a:p>
          <a:p>
            <a:pPr lvl="1" eaLnBrk="1" hangingPunct="1">
              <a:buFont typeface="Wingdings 2" charset="0"/>
              <a:buChar char=""/>
              <a:defRPr/>
            </a:pPr>
            <a:endParaRPr lang="en-US"/>
          </a:p>
          <a:p>
            <a:pPr lvl="1" eaLnBrk="1" hangingPunct="1">
              <a:buFont typeface="Wingdings 2" charset="0"/>
              <a:buChar char=""/>
              <a:defRPr/>
            </a:pPr>
            <a:endParaRPr lang="en-US"/>
          </a:p>
          <a:p>
            <a:pPr lvl="1" eaLnBrk="1" hangingPunct="1">
              <a:buFont typeface="Wingdings 2" charset="0"/>
              <a:buChar char=""/>
              <a:defRPr/>
            </a:pPr>
            <a:endParaRPr lang="en-US"/>
          </a:p>
          <a:p>
            <a:pPr lvl="1" eaLnBrk="1" hangingPunct="1">
              <a:buFont typeface="Wingdings 2" charset="0"/>
              <a:buChar char=""/>
              <a:defRPr/>
            </a:pPr>
            <a:endParaRPr lang="en-US"/>
          </a:p>
          <a:p>
            <a:pPr marL="393700" lvl="1" indent="0" eaLnBrk="1" hangingPunct="1">
              <a:buNone/>
              <a:defRPr/>
            </a:pPr>
            <a:endParaRPr lang="en-US"/>
          </a:p>
        </p:txBody>
      </p:sp>
      <p:graphicFrame>
        <p:nvGraphicFramePr>
          <p:cNvPr id="190468" name="Group 4">
            <a:extLst>
              <a:ext uri="{FF2B5EF4-FFF2-40B4-BE49-F238E27FC236}">
                <a16:creationId xmlns:a16="http://schemas.microsoft.com/office/drawing/2014/main" id="{181E05FF-93AF-9049-AAB2-7269AC79B98A}"/>
              </a:ext>
            </a:extLst>
          </p:cNvPr>
          <p:cNvGraphicFramePr>
            <a:graphicFrameLocks noGrp="1"/>
          </p:cNvGraphicFramePr>
          <p:nvPr/>
        </p:nvGraphicFramePr>
        <p:xfrm>
          <a:off x="228600" y="3781425"/>
          <a:ext cx="8701088" cy="792192"/>
        </p:xfrm>
        <a:graphic>
          <a:graphicData uri="http://schemas.openxmlformats.org/drawingml/2006/table">
            <a:tbl>
              <a:tblPr/>
              <a:tblGrid>
                <a:gridCol w="782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43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598488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</a:tblGrid>
              <a:tr h="39608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index</a:t>
                      </a:r>
                    </a:p>
                  </a:txBody>
                  <a:tcPr marT="45648" marB="4564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0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2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3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4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5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6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7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8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9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10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11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12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13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14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15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16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08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value</a:t>
                      </a:r>
                    </a:p>
                  </a:txBody>
                  <a:tcPr marT="45648" marB="4564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-4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2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7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10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15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20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22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25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30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36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42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50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56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68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85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92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103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90527" name="Group 63">
            <a:extLst>
              <a:ext uri="{FF2B5EF4-FFF2-40B4-BE49-F238E27FC236}">
                <a16:creationId xmlns:a16="http://schemas.microsoft.com/office/drawing/2014/main" id="{8E8809DF-9E21-E647-B074-9079E5AAADB9}"/>
              </a:ext>
            </a:extLst>
          </p:cNvPr>
          <p:cNvGrpSpPr>
            <a:grpSpLocks/>
          </p:cNvGrpSpPr>
          <p:nvPr/>
        </p:nvGrpSpPr>
        <p:grpSpPr bwMode="auto">
          <a:xfrm>
            <a:off x="981075" y="4572000"/>
            <a:ext cx="619125" cy="833438"/>
            <a:chOff x="618" y="2880"/>
            <a:chExt cx="390" cy="525"/>
          </a:xfrm>
        </p:grpSpPr>
        <p:sp>
          <p:nvSpPr>
            <p:cNvPr id="190528" name="Text Box 64">
              <a:extLst>
                <a:ext uri="{FF2B5EF4-FFF2-40B4-BE49-F238E27FC236}">
                  <a16:creationId xmlns:a16="http://schemas.microsoft.com/office/drawing/2014/main" id="{335CF834-EC47-404A-88F4-BA7F6068FD0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18" y="3168"/>
              <a:ext cx="390" cy="23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>
                  <a:latin typeface="Tahoma" charset="0"/>
                  <a:ea typeface="+mn-ea"/>
                </a:rPr>
                <a:t>i</a:t>
              </a:r>
            </a:p>
          </p:txBody>
        </p:sp>
        <p:sp>
          <p:nvSpPr>
            <p:cNvPr id="190529" name="Line 65">
              <a:extLst>
                <a:ext uri="{FF2B5EF4-FFF2-40B4-BE49-F238E27FC236}">
                  <a16:creationId xmlns:a16="http://schemas.microsoft.com/office/drawing/2014/main" id="{CA6EB1E6-20EE-4A43-AAB3-994BB09775B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16" y="2880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/>
              <a:ext uri="{AF507438-7753-43e0-B8FC-AC1667EBCBE1}"/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0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8.55887E-8 L 0.49166 -8.55887E-8 " pathEditMode="relative" rAng="0" ptsTypes="AA">
                                      <p:cBhvr>
                                        <p:cTn id="11" dur="3000" fill="hold"/>
                                        <p:tgtEl>
                                          <p:spTgt spid="1905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58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itle 1">
            <a:extLst>
              <a:ext uri="{FF2B5EF4-FFF2-40B4-BE49-F238E27FC236}">
                <a16:creationId xmlns:a16="http://schemas.microsoft.com/office/drawing/2014/main" id="{0D4C7EB6-147B-BD4F-A4FA-369D71266A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latin typeface="Tahoma" panose="020B0604030504040204" pitchFamily="34" charset="0"/>
                <a:ea typeface="ＭＳ Ｐゴシック" panose="020B0600070205080204" pitchFamily="34" charset="-128"/>
              </a:rPr>
              <a:t>Sequential search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BDE1CB-A6CE-7E40-BB48-FA4B47EFBA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spcBef>
                <a:spcPts val="0"/>
              </a:spcBef>
              <a:buFont typeface="Wingdings 2" charset="0"/>
              <a:buChar char=""/>
              <a:defRPr/>
            </a:pPr>
            <a:r>
              <a:rPr lang="en-US">
                <a:cs typeface="+mn-cs"/>
              </a:rPr>
              <a:t>What is its complexity class?</a:t>
            </a:r>
          </a:p>
          <a:p>
            <a:pPr marL="0" indent="0" eaLnBrk="1" hangingPunct="1">
              <a:spcBef>
                <a:spcPts val="0"/>
              </a:spcBef>
              <a:buFontTx/>
              <a:buNone/>
              <a:defRPr/>
            </a:pPr>
            <a:endParaRPr lang="en-US">
              <a:latin typeface="Courier New" charset="0"/>
              <a:cs typeface="+mn-cs"/>
            </a:endParaRPr>
          </a:p>
          <a:p>
            <a:pPr marL="0" indent="0" eaLnBrk="1" hangingPunct="1">
              <a:spcBef>
                <a:spcPts val="0"/>
              </a:spcBef>
              <a:buFontTx/>
              <a:buNone/>
              <a:defRPr/>
            </a:pPr>
            <a:r>
              <a:rPr lang="en-US" sz="2000">
                <a:latin typeface="Courier New" charset="0"/>
                <a:cs typeface="+mn-cs"/>
              </a:rPr>
              <a:t>public </a:t>
            </a:r>
            <a:r>
              <a:rPr lang="en-US" sz="2000" err="1">
                <a:latin typeface="Courier New" charset="0"/>
                <a:cs typeface="+mn-cs"/>
              </a:rPr>
              <a:t>int</a:t>
            </a:r>
            <a:r>
              <a:rPr lang="en-US" sz="2000">
                <a:latin typeface="Courier New" charset="0"/>
                <a:cs typeface="+mn-cs"/>
              </a:rPr>
              <a:t> </a:t>
            </a:r>
            <a:r>
              <a:rPr lang="en-US" sz="2000" err="1">
                <a:latin typeface="Courier New" charset="0"/>
                <a:cs typeface="+mn-cs"/>
              </a:rPr>
              <a:t>indexOf</a:t>
            </a:r>
            <a:r>
              <a:rPr lang="en-US" sz="2000">
                <a:latin typeface="Courier New" charset="0"/>
                <a:cs typeface="+mn-cs"/>
              </a:rPr>
              <a:t>(</a:t>
            </a:r>
            <a:r>
              <a:rPr lang="en-US" sz="2000" err="1">
                <a:latin typeface="Courier New" charset="0"/>
                <a:cs typeface="+mn-cs"/>
              </a:rPr>
              <a:t>int</a:t>
            </a:r>
            <a:r>
              <a:rPr lang="en-US" sz="2000">
                <a:latin typeface="Courier New" charset="0"/>
                <a:cs typeface="+mn-cs"/>
              </a:rPr>
              <a:t> value) {</a:t>
            </a:r>
          </a:p>
          <a:p>
            <a:pPr marL="0" indent="0" eaLnBrk="1" hangingPunct="1">
              <a:spcBef>
                <a:spcPts val="0"/>
              </a:spcBef>
              <a:buFontTx/>
              <a:buNone/>
              <a:defRPr/>
            </a:pPr>
            <a:r>
              <a:rPr lang="en-US" sz="2000">
                <a:latin typeface="Courier New" charset="0"/>
                <a:cs typeface="+mn-cs"/>
              </a:rPr>
              <a:t>    for (</a:t>
            </a:r>
            <a:r>
              <a:rPr lang="en-US" sz="2000" err="1">
                <a:latin typeface="Courier New" charset="0"/>
                <a:cs typeface="+mn-cs"/>
              </a:rPr>
              <a:t>int</a:t>
            </a:r>
            <a:r>
              <a:rPr lang="en-US" sz="2000">
                <a:latin typeface="Courier New" charset="0"/>
                <a:cs typeface="+mn-cs"/>
              </a:rPr>
              <a:t> </a:t>
            </a:r>
            <a:r>
              <a:rPr lang="en-US" sz="2000" err="1">
                <a:latin typeface="Courier New" charset="0"/>
                <a:cs typeface="+mn-cs"/>
              </a:rPr>
              <a:t>i</a:t>
            </a:r>
            <a:r>
              <a:rPr lang="en-US" sz="2000">
                <a:latin typeface="Courier New" charset="0"/>
                <a:cs typeface="+mn-cs"/>
              </a:rPr>
              <a:t> = 0; </a:t>
            </a:r>
            <a:r>
              <a:rPr lang="en-US" sz="2000" err="1">
                <a:latin typeface="Courier New" charset="0"/>
                <a:cs typeface="+mn-cs"/>
              </a:rPr>
              <a:t>i</a:t>
            </a:r>
            <a:r>
              <a:rPr lang="en-US" sz="2000">
                <a:latin typeface="Courier New" charset="0"/>
                <a:cs typeface="+mn-cs"/>
              </a:rPr>
              <a:t> &lt; size; </a:t>
            </a:r>
            <a:r>
              <a:rPr lang="en-US" sz="2000" err="1">
                <a:latin typeface="Courier New" charset="0"/>
                <a:cs typeface="+mn-cs"/>
              </a:rPr>
              <a:t>i</a:t>
            </a:r>
            <a:r>
              <a:rPr lang="en-US" sz="2000">
                <a:latin typeface="Courier New" charset="0"/>
                <a:cs typeface="+mn-cs"/>
              </a:rPr>
              <a:t>++) {</a:t>
            </a:r>
          </a:p>
          <a:p>
            <a:pPr marL="0" indent="0" eaLnBrk="1" hangingPunct="1">
              <a:spcBef>
                <a:spcPts val="0"/>
              </a:spcBef>
              <a:buFontTx/>
              <a:buNone/>
              <a:defRPr/>
            </a:pPr>
            <a:r>
              <a:rPr lang="en-US" sz="2000">
                <a:latin typeface="Courier New" charset="0"/>
                <a:cs typeface="+mn-cs"/>
              </a:rPr>
              <a:t>        if (</a:t>
            </a:r>
            <a:r>
              <a:rPr lang="en-US" sz="2000" err="1">
                <a:latin typeface="Courier New" charset="0"/>
                <a:cs typeface="+mn-cs"/>
              </a:rPr>
              <a:t>elementData</a:t>
            </a:r>
            <a:r>
              <a:rPr lang="en-US" sz="2000">
                <a:latin typeface="Courier New" charset="0"/>
                <a:cs typeface="+mn-cs"/>
              </a:rPr>
              <a:t>[</a:t>
            </a:r>
            <a:r>
              <a:rPr lang="en-US" sz="2000" err="1">
                <a:latin typeface="Courier New" charset="0"/>
                <a:cs typeface="+mn-cs"/>
              </a:rPr>
              <a:t>i</a:t>
            </a:r>
            <a:r>
              <a:rPr lang="en-US" sz="2000">
                <a:latin typeface="Courier New" charset="0"/>
                <a:cs typeface="+mn-cs"/>
              </a:rPr>
              <a:t>] == value) {</a:t>
            </a:r>
          </a:p>
          <a:p>
            <a:pPr marL="0" indent="0" eaLnBrk="1" hangingPunct="1">
              <a:spcBef>
                <a:spcPts val="0"/>
              </a:spcBef>
              <a:buFontTx/>
              <a:buNone/>
              <a:defRPr/>
            </a:pPr>
            <a:r>
              <a:rPr lang="en-US" sz="2000">
                <a:latin typeface="Courier New" charset="0"/>
                <a:cs typeface="+mn-cs"/>
              </a:rPr>
              <a:t>            return </a:t>
            </a:r>
            <a:r>
              <a:rPr lang="en-US" sz="2000" err="1">
                <a:latin typeface="Courier New" charset="0"/>
                <a:cs typeface="+mn-cs"/>
              </a:rPr>
              <a:t>i</a:t>
            </a:r>
            <a:r>
              <a:rPr lang="en-US" sz="2000">
                <a:latin typeface="Courier New" charset="0"/>
                <a:cs typeface="+mn-cs"/>
              </a:rPr>
              <a:t>;</a:t>
            </a:r>
          </a:p>
          <a:p>
            <a:pPr marL="0" indent="0" eaLnBrk="1" hangingPunct="1">
              <a:spcBef>
                <a:spcPts val="0"/>
              </a:spcBef>
              <a:buFontTx/>
              <a:buNone/>
              <a:defRPr/>
            </a:pPr>
            <a:r>
              <a:rPr lang="en-US" sz="2000">
                <a:latin typeface="Courier New" charset="0"/>
                <a:cs typeface="+mn-cs"/>
              </a:rPr>
              <a:t>        }</a:t>
            </a:r>
          </a:p>
          <a:p>
            <a:pPr marL="0" indent="0" eaLnBrk="1" hangingPunct="1">
              <a:spcBef>
                <a:spcPts val="0"/>
              </a:spcBef>
              <a:buFontTx/>
              <a:buNone/>
              <a:defRPr/>
            </a:pPr>
            <a:r>
              <a:rPr lang="en-US" sz="2000">
                <a:latin typeface="Courier New" charset="0"/>
                <a:cs typeface="+mn-cs"/>
              </a:rPr>
              <a:t>    }</a:t>
            </a:r>
          </a:p>
          <a:p>
            <a:pPr marL="0" indent="0" eaLnBrk="1" hangingPunct="1">
              <a:spcBef>
                <a:spcPts val="0"/>
              </a:spcBef>
              <a:buFontTx/>
              <a:buNone/>
              <a:defRPr/>
            </a:pPr>
            <a:r>
              <a:rPr lang="en-US" sz="2000">
                <a:latin typeface="Courier New" charset="0"/>
                <a:cs typeface="+mn-cs"/>
              </a:rPr>
              <a:t>    return -1;   // not found</a:t>
            </a:r>
          </a:p>
          <a:p>
            <a:pPr marL="0" indent="0" eaLnBrk="1" hangingPunct="1">
              <a:spcBef>
                <a:spcPts val="0"/>
              </a:spcBef>
              <a:buFontTx/>
              <a:buNone/>
              <a:defRPr/>
            </a:pPr>
            <a:r>
              <a:rPr lang="en-US" sz="2000">
                <a:latin typeface="Courier New" charset="0"/>
                <a:cs typeface="+mn-cs"/>
              </a:rPr>
              <a:t>}</a:t>
            </a:r>
          </a:p>
          <a:p>
            <a:pPr eaLnBrk="1" hangingPunct="1">
              <a:buFont typeface="Wingdings 2" charset="0"/>
              <a:buChar char=""/>
              <a:defRPr/>
            </a:pPr>
            <a:endParaRPr lang="en-US">
              <a:cs typeface="+mn-cs"/>
            </a:endParaRPr>
          </a:p>
          <a:p>
            <a:pPr eaLnBrk="1" hangingPunct="1">
              <a:buFont typeface="Wingdings 2" charset="0"/>
              <a:buChar char=""/>
              <a:defRPr/>
            </a:pPr>
            <a:endParaRPr lang="en-US">
              <a:cs typeface="+mn-cs"/>
            </a:endParaRPr>
          </a:p>
          <a:p>
            <a:pPr eaLnBrk="1" hangingPunct="1">
              <a:buFont typeface="Wingdings 2" charset="0"/>
              <a:buChar char=""/>
              <a:defRPr/>
            </a:pPr>
            <a:endParaRPr lang="en-US">
              <a:cs typeface="+mn-cs"/>
            </a:endParaRPr>
          </a:p>
          <a:p>
            <a:pPr eaLnBrk="1" hangingPunct="1">
              <a:buFont typeface="Wingdings 2" charset="0"/>
              <a:buChar char=""/>
              <a:defRPr/>
            </a:pPr>
            <a:r>
              <a:rPr lang="en-US">
                <a:cs typeface="+mn-cs"/>
              </a:rPr>
              <a:t>On average, "only" N/2 elements are visited</a:t>
            </a:r>
          </a:p>
          <a:p>
            <a:pPr lvl="1" eaLnBrk="1" hangingPunct="1">
              <a:buFont typeface="Wingdings 2" charset="0"/>
              <a:buChar char=""/>
              <a:defRPr/>
            </a:pPr>
            <a:r>
              <a:rPr lang="en-US"/>
              <a:t>1/2 is a constant that can be ignored</a:t>
            </a:r>
          </a:p>
        </p:txBody>
      </p:sp>
      <p:grpSp>
        <p:nvGrpSpPr>
          <p:cNvPr id="4" name="Group 10">
            <a:extLst>
              <a:ext uri="{FF2B5EF4-FFF2-40B4-BE49-F238E27FC236}">
                <a16:creationId xmlns:a16="http://schemas.microsoft.com/office/drawing/2014/main" id="{D0621D12-1F47-184B-BA37-A2489A01240F}"/>
              </a:ext>
            </a:extLst>
          </p:cNvPr>
          <p:cNvGrpSpPr>
            <a:grpSpLocks/>
          </p:cNvGrpSpPr>
          <p:nvPr/>
        </p:nvGrpSpPr>
        <p:grpSpPr bwMode="auto">
          <a:xfrm>
            <a:off x="6248400" y="2438400"/>
            <a:ext cx="847725" cy="1828800"/>
            <a:chOff x="3648" y="2688"/>
            <a:chExt cx="534" cy="1104"/>
          </a:xfrm>
        </p:grpSpPr>
        <p:sp>
          <p:nvSpPr>
            <p:cNvPr id="5" name="AutoShape 11">
              <a:extLst>
                <a:ext uri="{FF2B5EF4-FFF2-40B4-BE49-F238E27FC236}">
                  <a16:creationId xmlns:a16="http://schemas.microsoft.com/office/drawing/2014/main" id="{5BA59C0D-A50E-5943-82EF-B15B9C38F361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8" y="2688"/>
              <a:ext cx="240" cy="1104"/>
            </a:xfrm>
            <a:prstGeom prst="rightBrace">
              <a:avLst>
                <a:gd name="adj1" fmla="val 38333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/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6" name="Text Box 12">
              <a:extLst>
                <a:ext uri="{FF2B5EF4-FFF2-40B4-BE49-F238E27FC236}">
                  <a16:creationId xmlns:a16="http://schemas.microsoft.com/office/drawing/2014/main" id="{52CC1544-CD50-DE4D-8C9C-22D971B2142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36" y="3056"/>
              <a:ext cx="246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>
                  <a:latin typeface="Tahoma" charset="0"/>
                  <a:ea typeface="+mn-ea"/>
                </a:rPr>
                <a:t>N</a:t>
              </a:r>
            </a:p>
          </p:txBody>
        </p:sp>
      </p:grpSp>
      <p:graphicFrame>
        <p:nvGraphicFramePr>
          <p:cNvPr id="7" name="Group 4">
            <a:extLst>
              <a:ext uri="{FF2B5EF4-FFF2-40B4-BE49-F238E27FC236}">
                <a16:creationId xmlns:a16="http://schemas.microsoft.com/office/drawing/2014/main" id="{4F32B644-44A6-2947-B8DA-EB1D99134C6E}"/>
              </a:ext>
            </a:extLst>
          </p:cNvPr>
          <p:cNvGraphicFramePr>
            <a:graphicFrameLocks noGrp="1"/>
          </p:cNvGraphicFramePr>
          <p:nvPr/>
        </p:nvGraphicFramePr>
        <p:xfrm>
          <a:off x="228600" y="4724400"/>
          <a:ext cx="8701088" cy="792192"/>
        </p:xfrm>
        <a:graphic>
          <a:graphicData uri="http://schemas.openxmlformats.org/drawingml/2006/table">
            <a:tbl>
              <a:tblPr/>
              <a:tblGrid>
                <a:gridCol w="782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43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598488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</a:tblGrid>
              <a:tr h="39608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index</a:t>
                      </a:r>
                    </a:p>
                  </a:txBody>
                  <a:tcPr marT="45648" marB="4564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0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2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3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4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5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6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7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8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9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10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11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12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13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14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15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16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08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value</a:t>
                      </a:r>
                    </a:p>
                  </a:txBody>
                  <a:tcPr marT="45648" marB="4564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-4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2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7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10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15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20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22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25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30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36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42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50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56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68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85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92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103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78235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Rectangle 2">
            <a:extLst>
              <a:ext uri="{FF2B5EF4-FFF2-40B4-BE49-F238E27FC236}">
                <a16:creationId xmlns:a16="http://schemas.microsoft.com/office/drawing/2014/main" id="{775C431C-E66A-C94C-A594-65233DF489D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cs typeface="+mj-cs"/>
              </a:rPr>
              <a:t>Binary search (13.1)</a:t>
            </a:r>
            <a:endParaRPr lang="en-US" sz="2800">
              <a:cs typeface="+mj-cs"/>
            </a:endParaRPr>
          </a:p>
        </p:txBody>
      </p:sp>
      <p:sp>
        <p:nvSpPr>
          <p:cNvPr id="191491" name="Rectangle 3">
            <a:extLst>
              <a:ext uri="{FF2B5EF4-FFF2-40B4-BE49-F238E27FC236}">
                <a16:creationId xmlns:a16="http://schemas.microsoft.com/office/drawing/2014/main" id="{31BB809B-DE3A-4147-A415-C1AF853B3D8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 2" charset="0"/>
              <a:buChar char=""/>
              <a:defRPr/>
            </a:pPr>
            <a:r>
              <a:rPr lang="en-US" b="1">
                <a:cs typeface="+mn-cs"/>
              </a:rPr>
              <a:t>binary search</a:t>
            </a:r>
            <a:r>
              <a:rPr lang="en-US">
                <a:cs typeface="+mn-cs"/>
              </a:rPr>
              <a:t>: Locates a target value in a </a:t>
            </a:r>
            <a:r>
              <a:rPr lang="en-US" i="1">
                <a:cs typeface="+mn-cs"/>
              </a:rPr>
              <a:t>sorted </a:t>
            </a:r>
            <a:r>
              <a:rPr lang="en-US">
                <a:cs typeface="+mn-cs"/>
              </a:rPr>
              <a:t>array or list by successively eliminating half of the array from consideration.</a:t>
            </a:r>
          </a:p>
          <a:p>
            <a:pPr lvl="1" eaLnBrk="1" hangingPunct="1">
              <a:buFont typeface="Wingdings 2" charset="0"/>
              <a:buChar char=""/>
              <a:defRPr/>
            </a:pPr>
            <a:endParaRPr lang="en-US" sz="800"/>
          </a:p>
          <a:p>
            <a:pPr lvl="1" eaLnBrk="1" hangingPunct="1">
              <a:buFont typeface="Wingdings 2" charset="0"/>
              <a:buChar char=""/>
              <a:defRPr/>
            </a:pPr>
            <a:r>
              <a:rPr lang="en-US"/>
              <a:t>How many elements will it need to examine?</a:t>
            </a:r>
          </a:p>
          <a:p>
            <a:pPr lvl="1" eaLnBrk="1" hangingPunct="1">
              <a:buFont typeface="Wingdings 2" charset="0"/>
              <a:buChar char=""/>
              <a:defRPr/>
            </a:pPr>
            <a:endParaRPr lang="en-US" sz="800"/>
          </a:p>
          <a:p>
            <a:pPr lvl="1" eaLnBrk="1" hangingPunct="1">
              <a:buFont typeface="Wingdings 2" charset="0"/>
              <a:buChar char=""/>
              <a:defRPr/>
            </a:pPr>
            <a:r>
              <a:rPr lang="en-US"/>
              <a:t>Example: Searching the array below for the value </a:t>
            </a:r>
            <a:r>
              <a:rPr lang="en-US" b="1"/>
              <a:t>42</a:t>
            </a:r>
            <a:r>
              <a:rPr lang="en-US"/>
              <a:t>:</a:t>
            </a:r>
          </a:p>
        </p:txBody>
      </p:sp>
      <p:graphicFrame>
        <p:nvGraphicFramePr>
          <p:cNvPr id="191492" name="Group 4">
            <a:extLst>
              <a:ext uri="{FF2B5EF4-FFF2-40B4-BE49-F238E27FC236}">
                <a16:creationId xmlns:a16="http://schemas.microsoft.com/office/drawing/2014/main" id="{9EDA72B9-C76E-424B-8982-FB74F7864CB7}"/>
              </a:ext>
            </a:extLst>
          </p:cNvPr>
          <p:cNvGraphicFramePr>
            <a:graphicFrameLocks noGrp="1"/>
          </p:cNvGraphicFramePr>
          <p:nvPr/>
        </p:nvGraphicFramePr>
        <p:xfrm>
          <a:off x="228600" y="3781425"/>
          <a:ext cx="8701088" cy="792192"/>
        </p:xfrm>
        <a:graphic>
          <a:graphicData uri="http://schemas.openxmlformats.org/drawingml/2006/table">
            <a:tbl>
              <a:tblPr/>
              <a:tblGrid>
                <a:gridCol w="782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43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598488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</a:tblGrid>
              <a:tr h="39608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index</a:t>
                      </a:r>
                    </a:p>
                  </a:txBody>
                  <a:tcPr marT="45648" marB="4564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0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2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3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4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5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6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7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8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9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10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11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12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13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14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15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16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08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value</a:t>
                      </a:r>
                    </a:p>
                  </a:txBody>
                  <a:tcPr marT="45648" marB="4564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-4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2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7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10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15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20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22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25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30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36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42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50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56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68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85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92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103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91551" name="Group 63">
            <a:extLst>
              <a:ext uri="{FF2B5EF4-FFF2-40B4-BE49-F238E27FC236}">
                <a16:creationId xmlns:a16="http://schemas.microsoft.com/office/drawing/2014/main" id="{390B8200-B417-1742-9101-33FEF93E9D19}"/>
              </a:ext>
            </a:extLst>
          </p:cNvPr>
          <p:cNvGrpSpPr>
            <a:grpSpLocks/>
          </p:cNvGrpSpPr>
          <p:nvPr/>
        </p:nvGrpSpPr>
        <p:grpSpPr bwMode="auto">
          <a:xfrm>
            <a:off x="981075" y="4572000"/>
            <a:ext cx="619125" cy="833438"/>
            <a:chOff x="618" y="2880"/>
            <a:chExt cx="390" cy="525"/>
          </a:xfrm>
        </p:grpSpPr>
        <p:sp>
          <p:nvSpPr>
            <p:cNvPr id="191552" name="Text Box 64">
              <a:extLst>
                <a:ext uri="{FF2B5EF4-FFF2-40B4-BE49-F238E27FC236}">
                  <a16:creationId xmlns:a16="http://schemas.microsoft.com/office/drawing/2014/main" id="{D7DC30FF-AC80-C445-9616-6CDB210317E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18" y="3168"/>
              <a:ext cx="390" cy="23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>
                  <a:latin typeface="Tahoma" charset="0"/>
                  <a:ea typeface="+mn-ea"/>
                </a:rPr>
                <a:t>min</a:t>
              </a:r>
            </a:p>
          </p:txBody>
        </p:sp>
        <p:sp>
          <p:nvSpPr>
            <p:cNvPr id="191553" name="Line 65">
              <a:extLst>
                <a:ext uri="{FF2B5EF4-FFF2-40B4-BE49-F238E27FC236}">
                  <a16:creationId xmlns:a16="http://schemas.microsoft.com/office/drawing/2014/main" id="{64AAC421-1399-9D48-9D5C-831F8336A47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16" y="2880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/>
              <a:ext uri="{AF507438-7753-43e0-B8FC-AC1667EBCBE1}"/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</p:grpSp>
      <p:grpSp>
        <p:nvGrpSpPr>
          <p:cNvPr id="191554" name="Group 66">
            <a:extLst>
              <a:ext uri="{FF2B5EF4-FFF2-40B4-BE49-F238E27FC236}">
                <a16:creationId xmlns:a16="http://schemas.microsoft.com/office/drawing/2014/main" id="{74FD1FBA-AF03-9B4C-8954-962A396FE175}"/>
              </a:ext>
            </a:extLst>
          </p:cNvPr>
          <p:cNvGrpSpPr>
            <a:grpSpLocks/>
          </p:cNvGrpSpPr>
          <p:nvPr/>
        </p:nvGrpSpPr>
        <p:grpSpPr bwMode="auto">
          <a:xfrm>
            <a:off x="4562475" y="4572000"/>
            <a:ext cx="619125" cy="833438"/>
            <a:chOff x="618" y="2880"/>
            <a:chExt cx="390" cy="525"/>
          </a:xfrm>
        </p:grpSpPr>
        <p:sp>
          <p:nvSpPr>
            <p:cNvPr id="191555" name="Text Box 67">
              <a:extLst>
                <a:ext uri="{FF2B5EF4-FFF2-40B4-BE49-F238E27FC236}">
                  <a16:creationId xmlns:a16="http://schemas.microsoft.com/office/drawing/2014/main" id="{30370F94-DDF4-654F-B304-C101F737FC3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18" y="3168"/>
              <a:ext cx="390" cy="23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>
                  <a:latin typeface="Tahoma" charset="0"/>
                  <a:ea typeface="+mn-ea"/>
                </a:rPr>
                <a:t>mid</a:t>
              </a:r>
            </a:p>
          </p:txBody>
        </p:sp>
        <p:sp>
          <p:nvSpPr>
            <p:cNvPr id="191556" name="Line 68">
              <a:extLst>
                <a:ext uri="{FF2B5EF4-FFF2-40B4-BE49-F238E27FC236}">
                  <a16:creationId xmlns:a16="http://schemas.microsoft.com/office/drawing/2014/main" id="{8C1F00B6-9D2B-6E46-9C24-98C3B722658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16" y="2880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/>
              <a:ext uri="{AF507438-7753-43e0-B8FC-AC1667EBCBE1}"/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</p:grpSp>
      <p:grpSp>
        <p:nvGrpSpPr>
          <p:cNvPr id="191557" name="Group 69">
            <a:extLst>
              <a:ext uri="{FF2B5EF4-FFF2-40B4-BE49-F238E27FC236}">
                <a16:creationId xmlns:a16="http://schemas.microsoft.com/office/drawing/2014/main" id="{5E9FDB3F-650F-C04E-8B83-D79C65670496}"/>
              </a:ext>
            </a:extLst>
          </p:cNvPr>
          <p:cNvGrpSpPr>
            <a:grpSpLocks/>
          </p:cNvGrpSpPr>
          <p:nvPr/>
        </p:nvGrpSpPr>
        <p:grpSpPr bwMode="auto">
          <a:xfrm>
            <a:off x="8305800" y="4572000"/>
            <a:ext cx="619125" cy="833438"/>
            <a:chOff x="618" y="2880"/>
            <a:chExt cx="390" cy="525"/>
          </a:xfrm>
        </p:grpSpPr>
        <p:sp>
          <p:nvSpPr>
            <p:cNvPr id="191558" name="Text Box 70">
              <a:extLst>
                <a:ext uri="{FF2B5EF4-FFF2-40B4-BE49-F238E27FC236}">
                  <a16:creationId xmlns:a16="http://schemas.microsoft.com/office/drawing/2014/main" id="{E01F8419-F5A1-3446-88F2-652C59C5EF7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18" y="3168"/>
              <a:ext cx="390" cy="23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>
                  <a:latin typeface="Tahoma" charset="0"/>
                  <a:ea typeface="+mn-ea"/>
                </a:rPr>
                <a:t>max</a:t>
              </a:r>
            </a:p>
          </p:txBody>
        </p:sp>
        <p:sp>
          <p:nvSpPr>
            <p:cNvPr id="191559" name="Line 71">
              <a:extLst>
                <a:ext uri="{FF2B5EF4-FFF2-40B4-BE49-F238E27FC236}">
                  <a16:creationId xmlns:a16="http://schemas.microsoft.com/office/drawing/2014/main" id="{30C344D2-93CF-684D-A920-CAE90F8649A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16" y="2880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/>
              <a:ext uri="{AF507438-7753-43e0-B8FC-AC1667EBCBE1}"/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1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91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91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8.55887E-8 L 0.20052 -8.55887E-8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1915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17" y="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8.55887E-8 L 0.44218 -8.55887E-8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1915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10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0052 -8.55887E-8 L 0.10052 -8.55887E-8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1915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0" y="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8.55887E-8 L -0.25886 -8.55887E-8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1915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95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1000"/>
                                        <p:tgtEl>
                                          <p:spTgt spid="1915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1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1000"/>
                                        <p:tgtEl>
                                          <p:spTgt spid="1915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1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8" name="Rectangle 2">
            <a:extLst>
              <a:ext uri="{FF2B5EF4-FFF2-40B4-BE49-F238E27FC236}">
                <a16:creationId xmlns:a16="http://schemas.microsoft.com/office/drawing/2014/main" id="{D6304C90-10B2-324A-98C9-94A0E9B3DAD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latin typeface="Courier New" charset="0"/>
                <a:cs typeface="+mj-cs"/>
              </a:rPr>
              <a:t>Arrays.binarySearch</a:t>
            </a:r>
          </a:p>
        </p:txBody>
      </p:sp>
      <p:sp>
        <p:nvSpPr>
          <p:cNvPr id="193539" name="Rectangle 3">
            <a:extLst>
              <a:ext uri="{FF2B5EF4-FFF2-40B4-BE49-F238E27FC236}">
                <a16:creationId xmlns:a16="http://schemas.microsoft.com/office/drawing/2014/main" id="{94207A7E-C15D-B940-87B5-4054DF190F0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 sz="1800" b="1">
                <a:solidFill>
                  <a:srgbClr val="008000"/>
                </a:solidFill>
                <a:latin typeface="Courier New" charset="0"/>
                <a:cs typeface="+mn-cs"/>
              </a:rPr>
              <a:t>// searches an entire sorted array for a given value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 sz="1800" b="1">
                <a:solidFill>
                  <a:srgbClr val="008000"/>
                </a:solidFill>
                <a:latin typeface="Courier New" charset="0"/>
                <a:cs typeface="+mn-cs"/>
              </a:rPr>
              <a:t>// returns its index if found;  a negative number if not found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 sz="1800" b="1">
                <a:solidFill>
                  <a:srgbClr val="008000"/>
                </a:solidFill>
                <a:latin typeface="Courier New" charset="0"/>
                <a:cs typeface="+mn-cs"/>
              </a:rPr>
              <a:t>// Precondition: array is sorted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 sz="2000">
                <a:latin typeface="Courier New" charset="0"/>
                <a:cs typeface="+mn-cs"/>
              </a:rPr>
              <a:t>Arrays.binarySearch(</a:t>
            </a:r>
            <a:r>
              <a:rPr lang="en-US" sz="2000" b="1">
                <a:cs typeface="+mn-cs"/>
              </a:rPr>
              <a:t>array</a:t>
            </a:r>
            <a:r>
              <a:rPr lang="en-US" sz="2000">
                <a:latin typeface="Courier New" charset="0"/>
                <a:cs typeface="+mn-cs"/>
              </a:rPr>
              <a:t>, </a:t>
            </a:r>
            <a:r>
              <a:rPr lang="en-US" sz="2000" b="1">
                <a:cs typeface="+mn-cs"/>
              </a:rPr>
              <a:t>value</a:t>
            </a:r>
            <a:r>
              <a:rPr lang="en-US" sz="2000">
                <a:latin typeface="Courier New" charset="0"/>
                <a:cs typeface="+mn-cs"/>
              </a:rPr>
              <a:t>)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en-US" sz="2000">
              <a:latin typeface="Courier New" charset="0"/>
              <a:cs typeface="+mn-cs"/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 sz="1800" b="1">
                <a:solidFill>
                  <a:srgbClr val="008000"/>
                </a:solidFill>
                <a:latin typeface="Courier New" charset="0"/>
                <a:cs typeface="+mn-cs"/>
              </a:rPr>
              <a:t>// searches given portion of a sorted array for a given value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 sz="1800" b="1">
                <a:solidFill>
                  <a:srgbClr val="008000"/>
                </a:solidFill>
                <a:latin typeface="Courier New" charset="0"/>
                <a:cs typeface="+mn-cs"/>
              </a:rPr>
              <a:t>// examines minIndex (inclusive) through maxIndex (exclusive)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 sz="1800" b="1">
                <a:solidFill>
                  <a:srgbClr val="008000"/>
                </a:solidFill>
                <a:latin typeface="Courier New" charset="0"/>
                <a:cs typeface="+mn-cs"/>
              </a:rPr>
              <a:t>// returns its index if found;  a negative number if not found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 sz="1800" b="1">
                <a:solidFill>
                  <a:srgbClr val="008000"/>
                </a:solidFill>
                <a:latin typeface="Courier New" charset="0"/>
                <a:cs typeface="+mn-cs"/>
              </a:rPr>
              <a:t>// Precondition: array is sorted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 sz="2000">
                <a:latin typeface="Courier New" charset="0"/>
                <a:cs typeface="+mn-cs"/>
              </a:rPr>
              <a:t>Arrays.binarySearch(</a:t>
            </a:r>
            <a:r>
              <a:rPr lang="en-US" sz="2000" b="1">
                <a:cs typeface="+mn-cs"/>
              </a:rPr>
              <a:t>array</a:t>
            </a:r>
            <a:r>
              <a:rPr lang="en-US" sz="2000">
                <a:latin typeface="Courier New" charset="0"/>
                <a:cs typeface="+mn-cs"/>
              </a:rPr>
              <a:t>, </a:t>
            </a:r>
            <a:r>
              <a:rPr lang="en-US" sz="2000" b="1">
                <a:cs typeface="+mn-cs"/>
              </a:rPr>
              <a:t>minIndex</a:t>
            </a:r>
            <a:r>
              <a:rPr lang="en-US" sz="2000">
                <a:latin typeface="Courier New" charset="0"/>
                <a:cs typeface="+mn-cs"/>
              </a:rPr>
              <a:t>, </a:t>
            </a:r>
            <a:r>
              <a:rPr lang="en-US" sz="2000" b="1">
                <a:cs typeface="+mn-cs"/>
              </a:rPr>
              <a:t>maxIndex</a:t>
            </a:r>
            <a:r>
              <a:rPr lang="en-US" sz="2000">
                <a:latin typeface="Courier New" charset="0"/>
                <a:cs typeface="+mn-cs"/>
              </a:rPr>
              <a:t>, </a:t>
            </a:r>
            <a:r>
              <a:rPr lang="en-US" sz="2000" b="1">
                <a:cs typeface="+mn-cs"/>
              </a:rPr>
              <a:t>value</a:t>
            </a:r>
            <a:r>
              <a:rPr lang="en-US" sz="2000">
                <a:latin typeface="Courier New" charset="0"/>
                <a:cs typeface="+mn-cs"/>
              </a:rPr>
              <a:t>)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en-US" sz="2000">
              <a:latin typeface="Courier New" charset="0"/>
              <a:cs typeface="+mn-cs"/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en-US" sz="2000">
              <a:latin typeface="Courier New" charset="0"/>
              <a:cs typeface="+mn-cs"/>
            </a:endParaRPr>
          </a:p>
          <a:p>
            <a:pPr eaLnBrk="1" hangingPunct="1">
              <a:buFont typeface="Wingdings 2" charset="0"/>
              <a:buChar char=""/>
              <a:defRPr/>
            </a:pPr>
            <a:r>
              <a:rPr lang="en-US">
                <a:cs typeface="+mn-cs"/>
              </a:rPr>
              <a:t>The </a:t>
            </a:r>
            <a:r>
              <a:rPr lang="en-US">
                <a:latin typeface="Courier New" charset="0"/>
                <a:cs typeface="+mn-cs"/>
              </a:rPr>
              <a:t>binarySearch</a:t>
            </a:r>
            <a:r>
              <a:rPr lang="en-US">
                <a:cs typeface="+mn-cs"/>
              </a:rPr>
              <a:t> method in the </a:t>
            </a:r>
            <a:r>
              <a:rPr lang="en-US">
                <a:latin typeface="Courier New" charset="0"/>
                <a:cs typeface="+mn-cs"/>
              </a:rPr>
              <a:t>Arrays</a:t>
            </a:r>
            <a:r>
              <a:rPr lang="en-US">
                <a:cs typeface="+mn-cs"/>
              </a:rPr>
              <a:t> class searches an array very efficiently if the array is sorted.</a:t>
            </a:r>
          </a:p>
          <a:p>
            <a:pPr lvl="1" eaLnBrk="1" hangingPunct="1">
              <a:buFont typeface="Wingdings 2" charset="0"/>
              <a:buChar char=""/>
              <a:defRPr/>
            </a:pPr>
            <a:r>
              <a:rPr lang="en-US"/>
              <a:t>You can search the entire array, or just a range of indexes</a:t>
            </a:r>
            <a:br>
              <a:rPr lang="en-US"/>
            </a:br>
            <a:r>
              <a:rPr lang="en-US"/>
              <a:t>(useful for "unfilled" arrays such as the one in </a:t>
            </a:r>
            <a:r>
              <a:rPr lang="en-US">
                <a:latin typeface="Courier New" charset="0"/>
              </a:rPr>
              <a:t>ArrayIntList</a:t>
            </a:r>
            <a:r>
              <a:rPr lang="en-US"/>
              <a:t>)</a:t>
            </a:r>
          </a:p>
        </p:txBody>
      </p:sp>
    </p:spTree>
  </p:cSld>
  <p:clrMapOvr>
    <a:masterClrMapping/>
  </p:clrMapOvr>
  <p:transition spd="slow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Rectangle 2">
            <a:extLst>
              <a:ext uri="{FF2B5EF4-FFF2-40B4-BE49-F238E27FC236}">
                <a16:creationId xmlns:a16="http://schemas.microsoft.com/office/drawing/2014/main" id="{34A476DB-88A3-0C4F-B464-3B8CFD5F32F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cs typeface="+mj-cs"/>
              </a:rPr>
              <a:t>Using </a:t>
            </a:r>
            <a:r>
              <a:rPr lang="en-US">
                <a:latin typeface="Courier New" charset="0"/>
                <a:cs typeface="+mj-cs"/>
              </a:rPr>
              <a:t>binarySearch</a:t>
            </a:r>
          </a:p>
        </p:txBody>
      </p:sp>
      <p:sp>
        <p:nvSpPr>
          <p:cNvPr id="194563" name="Rectangle 3">
            <a:extLst>
              <a:ext uri="{FF2B5EF4-FFF2-40B4-BE49-F238E27FC236}">
                <a16:creationId xmlns:a16="http://schemas.microsoft.com/office/drawing/2014/main" id="{7B8BC28D-D1FB-484B-A1DF-B106EF72D48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28600" y="1371600"/>
            <a:ext cx="9215438" cy="51816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 sz="1600" b="1">
                <a:solidFill>
                  <a:srgbClr val="008000"/>
                </a:solidFill>
                <a:latin typeface="Courier New" charset="0"/>
                <a:cs typeface="+mn-cs"/>
              </a:rPr>
              <a:t>// index    0  1  2  3   4   5   6   7   8   9  10  11  12  13  14  15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 sz="1600" err="1">
                <a:latin typeface="Courier New" charset="0"/>
                <a:cs typeface="+mn-cs"/>
              </a:rPr>
              <a:t>int</a:t>
            </a:r>
            <a:r>
              <a:rPr lang="en-US" sz="1600">
                <a:latin typeface="Courier New" charset="0"/>
                <a:cs typeface="+mn-cs"/>
              </a:rPr>
              <a:t>[] a = {-4, 2, 7, 9, 15, 19, 25, 28, 30, 36, 42, 50, 56, 68, 85, 92};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en-US" sz="800">
              <a:latin typeface="Courier New" charset="0"/>
              <a:cs typeface="+mn-cs"/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 sz="1600" err="1">
                <a:latin typeface="Courier New" charset="0"/>
                <a:cs typeface="+mn-cs"/>
              </a:rPr>
              <a:t>int</a:t>
            </a:r>
            <a:r>
              <a:rPr lang="en-US" sz="1600">
                <a:latin typeface="Courier New" charset="0"/>
                <a:cs typeface="+mn-cs"/>
              </a:rPr>
              <a:t> index  = </a:t>
            </a:r>
            <a:r>
              <a:rPr lang="en-US" sz="1600" b="1" err="1">
                <a:latin typeface="Courier New" charset="0"/>
                <a:cs typeface="+mn-cs"/>
              </a:rPr>
              <a:t>Arrays.binarySearch</a:t>
            </a:r>
            <a:r>
              <a:rPr lang="en-US" sz="1600">
                <a:latin typeface="Courier New" charset="0"/>
                <a:cs typeface="+mn-cs"/>
              </a:rPr>
              <a:t>(a, 0, 16, </a:t>
            </a:r>
            <a:r>
              <a:rPr lang="en-US" sz="1600" b="1">
                <a:latin typeface="Courier New" charset="0"/>
                <a:cs typeface="+mn-cs"/>
              </a:rPr>
              <a:t>42</a:t>
            </a:r>
            <a:r>
              <a:rPr lang="en-US" sz="1600">
                <a:latin typeface="Courier New" charset="0"/>
                <a:cs typeface="+mn-cs"/>
              </a:rPr>
              <a:t>);   </a:t>
            </a:r>
            <a:r>
              <a:rPr lang="en-US" sz="1600" b="1">
                <a:solidFill>
                  <a:srgbClr val="008000"/>
                </a:solidFill>
                <a:latin typeface="Courier New" charset="0"/>
                <a:cs typeface="+mn-cs"/>
              </a:rPr>
              <a:t>// index1 is 10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 sz="1600" err="1">
                <a:latin typeface="Courier New" charset="0"/>
                <a:cs typeface="+mn-cs"/>
              </a:rPr>
              <a:t>int</a:t>
            </a:r>
            <a:r>
              <a:rPr lang="en-US" sz="1600">
                <a:latin typeface="Courier New" charset="0"/>
                <a:cs typeface="+mn-cs"/>
              </a:rPr>
              <a:t> index2 = </a:t>
            </a:r>
            <a:r>
              <a:rPr lang="en-US" sz="1600" b="1" err="1">
                <a:latin typeface="Courier New" charset="0"/>
                <a:cs typeface="+mn-cs"/>
              </a:rPr>
              <a:t>Arrays.binarySearch</a:t>
            </a:r>
            <a:r>
              <a:rPr lang="en-US" sz="1600">
                <a:latin typeface="Courier New" charset="0"/>
                <a:cs typeface="+mn-cs"/>
              </a:rPr>
              <a:t>(a, 0, 16, </a:t>
            </a:r>
            <a:r>
              <a:rPr lang="en-US" sz="1600" b="1">
                <a:latin typeface="Courier New" charset="0"/>
                <a:cs typeface="+mn-cs"/>
              </a:rPr>
              <a:t>21</a:t>
            </a:r>
            <a:r>
              <a:rPr lang="en-US" sz="1600">
                <a:latin typeface="Courier New" charset="0"/>
                <a:cs typeface="+mn-cs"/>
              </a:rPr>
              <a:t>);   </a:t>
            </a:r>
            <a:r>
              <a:rPr lang="en-US" sz="1600" b="1">
                <a:solidFill>
                  <a:srgbClr val="008000"/>
                </a:solidFill>
                <a:latin typeface="Courier New" charset="0"/>
                <a:cs typeface="+mn-cs"/>
              </a:rPr>
              <a:t>// index2 is -7</a:t>
            </a:r>
            <a:endParaRPr lang="en-US">
              <a:cs typeface="+mn-cs"/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en-US">
              <a:cs typeface="+mn-cs"/>
            </a:endParaRPr>
          </a:p>
          <a:p>
            <a:pPr eaLnBrk="1" hangingPunct="1">
              <a:buFont typeface="Wingdings 2" charset="0"/>
              <a:buChar char=""/>
              <a:defRPr/>
            </a:pPr>
            <a:r>
              <a:rPr lang="en-US" err="1">
                <a:latin typeface="Courier New" charset="0"/>
                <a:cs typeface="+mn-cs"/>
              </a:rPr>
              <a:t>binarySearch</a:t>
            </a:r>
            <a:r>
              <a:rPr lang="en-US">
                <a:cs typeface="+mn-cs"/>
              </a:rPr>
              <a:t> returns the index where the value is found</a:t>
            </a:r>
          </a:p>
          <a:p>
            <a:pPr lvl="1" eaLnBrk="1" hangingPunct="1">
              <a:buFont typeface="Wingdings 2" charset="0"/>
              <a:buChar char=""/>
              <a:defRPr/>
            </a:pPr>
            <a:endParaRPr lang="en-US" sz="800"/>
          </a:p>
          <a:p>
            <a:pPr eaLnBrk="1" hangingPunct="1">
              <a:buFont typeface="Wingdings 2" charset="0"/>
              <a:buChar char=""/>
              <a:defRPr/>
            </a:pPr>
            <a:r>
              <a:rPr lang="en-US">
                <a:cs typeface="+mn-cs"/>
              </a:rPr>
              <a:t>if the value is </a:t>
            </a:r>
            <a:r>
              <a:rPr lang="en-US" i="1">
                <a:cs typeface="+mn-cs"/>
              </a:rPr>
              <a:t>not </a:t>
            </a:r>
            <a:r>
              <a:rPr lang="en-US">
                <a:cs typeface="+mn-cs"/>
              </a:rPr>
              <a:t> found, </a:t>
            </a:r>
            <a:r>
              <a:rPr lang="en-US" err="1">
                <a:latin typeface="Courier New" charset="0"/>
                <a:cs typeface="+mn-cs"/>
              </a:rPr>
              <a:t>binarySearch</a:t>
            </a:r>
            <a:r>
              <a:rPr lang="en-US">
                <a:cs typeface="+mn-cs"/>
              </a:rPr>
              <a:t> returns:</a:t>
            </a:r>
          </a:p>
          <a:p>
            <a:pPr lvl="1" eaLnBrk="1" hangingPunct="1">
              <a:buFontTx/>
              <a:buNone/>
              <a:defRPr/>
            </a:pPr>
            <a:r>
              <a:rPr lang="en-US">
                <a:latin typeface="Courier New" charset="0"/>
              </a:rPr>
              <a:t>	-(</a:t>
            </a:r>
            <a:r>
              <a:rPr lang="en-US" err="1">
                <a:latin typeface="Courier New" charset="0"/>
              </a:rPr>
              <a:t>insertionPoint</a:t>
            </a:r>
            <a:r>
              <a:rPr lang="en-US">
                <a:latin typeface="Courier New" charset="0"/>
              </a:rPr>
              <a:t> + 1)</a:t>
            </a:r>
          </a:p>
          <a:p>
            <a:pPr lvl="1" eaLnBrk="1" hangingPunct="1">
              <a:buFont typeface="Wingdings 2" charset="0"/>
              <a:buChar char=""/>
              <a:defRPr/>
            </a:pPr>
            <a:endParaRPr lang="en-US">
              <a:latin typeface="Courier New" charset="0"/>
            </a:endParaRPr>
          </a:p>
          <a:p>
            <a:pPr lvl="1" eaLnBrk="1" hangingPunct="1">
              <a:buClr>
                <a:schemeClr val="bg2"/>
              </a:buClr>
              <a:buFontTx/>
              <a:buChar char="•"/>
              <a:defRPr/>
            </a:pPr>
            <a:r>
              <a:rPr lang="en-US"/>
              <a:t>where </a:t>
            </a:r>
            <a:r>
              <a:rPr lang="en-US" err="1">
                <a:latin typeface="Courier New" charset="0"/>
              </a:rPr>
              <a:t>insertionPoint</a:t>
            </a:r>
            <a:r>
              <a:rPr lang="en-US"/>
              <a:t> is the index where the element </a:t>
            </a:r>
            <a:r>
              <a:rPr lang="en-US" i="1"/>
              <a:t>would</a:t>
            </a:r>
            <a:r>
              <a:rPr lang="en-US"/>
              <a:t> have been, if it had been in the array in sorted order.</a:t>
            </a:r>
          </a:p>
          <a:p>
            <a:pPr lvl="1" eaLnBrk="1" hangingPunct="1">
              <a:buClr>
                <a:schemeClr val="bg2"/>
              </a:buClr>
              <a:buFontTx/>
              <a:buChar char="•"/>
              <a:defRPr/>
            </a:pPr>
            <a:r>
              <a:rPr lang="en-US"/>
              <a:t>To insert the value into the array, negate </a:t>
            </a:r>
            <a:r>
              <a:rPr lang="en-US" err="1">
                <a:latin typeface="Courier New" charset="0"/>
              </a:rPr>
              <a:t>insertionPoint</a:t>
            </a:r>
            <a:r>
              <a:rPr lang="en-US"/>
              <a:t> + 1</a:t>
            </a:r>
          </a:p>
          <a:p>
            <a:pPr lvl="1" eaLnBrk="1" hangingPunct="1">
              <a:buFontTx/>
              <a:buNone/>
              <a:defRPr/>
            </a:pPr>
            <a:r>
              <a:rPr lang="en-US" sz="800">
                <a:latin typeface="Courier New" charset="0"/>
              </a:rPr>
              <a:t>	</a:t>
            </a:r>
          </a:p>
          <a:p>
            <a:pPr lvl="1" eaLnBrk="1" hangingPunct="1">
              <a:buFontTx/>
              <a:buNone/>
              <a:defRPr/>
            </a:pPr>
            <a:r>
              <a:rPr lang="en-US" b="1">
                <a:latin typeface="Courier New" charset="0"/>
              </a:rPr>
              <a:t>	</a:t>
            </a:r>
            <a:r>
              <a:rPr lang="en-US" b="1" err="1">
                <a:latin typeface="Courier New" charset="0"/>
              </a:rPr>
              <a:t>int</a:t>
            </a:r>
            <a:r>
              <a:rPr lang="en-US" b="1">
                <a:latin typeface="Courier New" charset="0"/>
              </a:rPr>
              <a:t> indexToInsert21 = -(index2 + 1);  </a:t>
            </a:r>
            <a:r>
              <a:rPr lang="en-US" b="1">
                <a:solidFill>
                  <a:srgbClr val="008000"/>
                </a:solidFill>
                <a:latin typeface="Courier New" charset="0"/>
              </a:rPr>
              <a:t>// 6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45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9456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9456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9456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456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9456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930" name="Rectangle 2">
            <a:extLst>
              <a:ext uri="{FF2B5EF4-FFF2-40B4-BE49-F238E27FC236}">
                <a16:creationId xmlns:a16="http://schemas.microsoft.com/office/drawing/2014/main" id="{DF9BAA86-8ECA-5E40-86A9-767E25A4A85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cs typeface="+mj-cs"/>
              </a:rPr>
              <a:t>Binary search</a:t>
            </a:r>
          </a:p>
        </p:txBody>
      </p:sp>
      <p:sp>
        <p:nvSpPr>
          <p:cNvPr id="252931" name="Rectangle 3">
            <a:extLst>
              <a:ext uri="{FF2B5EF4-FFF2-40B4-BE49-F238E27FC236}">
                <a16:creationId xmlns:a16="http://schemas.microsoft.com/office/drawing/2014/main" id="{13F11917-4F59-EF42-B15F-ED038F7AAE8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 2" charset="0"/>
              <a:buChar char=""/>
              <a:defRPr/>
            </a:pPr>
            <a:r>
              <a:rPr lang="en-US" b="1">
                <a:cs typeface="+mn-cs"/>
              </a:rPr>
              <a:t>binary search</a:t>
            </a:r>
            <a:r>
              <a:rPr lang="en-US">
                <a:cs typeface="+mn-cs"/>
              </a:rPr>
              <a:t> successively eliminates half of the elements.</a:t>
            </a:r>
          </a:p>
          <a:p>
            <a:pPr lvl="1" eaLnBrk="1" hangingPunct="1">
              <a:buFont typeface="Wingdings 2" charset="0"/>
              <a:buChar char=""/>
              <a:defRPr/>
            </a:pPr>
            <a:endParaRPr lang="en-US" sz="800"/>
          </a:p>
          <a:p>
            <a:pPr lvl="1" eaLnBrk="1" hangingPunct="1">
              <a:lnSpc>
                <a:spcPct val="90000"/>
              </a:lnSpc>
              <a:buFont typeface="Wingdings 2" charset="0"/>
              <a:buChar char=""/>
              <a:defRPr/>
            </a:pPr>
            <a:r>
              <a:rPr lang="en-US" i="1"/>
              <a:t>Algorithm:</a:t>
            </a:r>
            <a:r>
              <a:rPr lang="en-US"/>
              <a:t>  Examine the middle element of the array.</a:t>
            </a:r>
          </a:p>
          <a:p>
            <a:pPr lvl="2" eaLnBrk="1" hangingPunct="1">
              <a:lnSpc>
                <a:spcPct val="90000"/>
              </a:lnSpc>
              <a:buFont typeface="Wingdings 2" charset="0"/>
              <a:buChar char=""/>
              <a:defRPr/>
            </a:pPr>
            <a:r>
              <a:rPr lang="en-US"/>
              <a:t>If it is too big, eliminate the right half of the array and repeat.</a:t>
            </a:r>
          </a:p>
          <a:p>
            <a:pPr lvl="2" eaLnBrk="1" hangingPunct="1">
              <a:lnSpc>
                <a:spcPct val="90000"/>
              </a:lnSpc>
              <a:buFont typeface="Wingdings 2" charset="0"/>
              <a:buChar char=""/>
              <a:defRPr/>
            </a:pPr>
            <a:r>
              <a:rPr lang="en-US"/>
              <a:t>If it is too small, eliminate the left half of the array and repeat.</a:t>
            </a:r>
          </a:p>
          <a:p>
            <a:pPr lvl="2" eaLnBrk="1" hangingPunct="1">
              <a:lnSpc>
                <a:spcPct val="90000"/>
              </a:lnSpc>
              <a:buFont typeface="Wingdings 2" charset="0"/>
              <a:buChar char=""/>
              <a:defRPr/>
            </a:pPr>
            <a:r>
              <a:rPr lang="en-US"/>
              <a:t>Else it is the value we're searching for, so stop.</a:t>
            </a:r>
          </a:p>
          <a:p>
            <a:pPr lvl="2" eaLnBrk="1" hangingPunct="1">
              <a:lnSpc>
                <a:spcPct val="90000"/>
              </a:lnSpc>
              <a:buFontTx/>
              <a:buNone/>
              <a:defRPr/>
            </a:pPr>
            <a:endParaRPr lang="en-US"/>
          </a:p>
          <a:p>
            <a:pPr lvl="1" eaLnBrk="1" hangingPunct="1">
              <a:buFont typeface="Wingdings 2" charset="0"/>
              <a:buChar char=""/>
              <a:defRPr/>
            </a:pPr>
            <a:r>
              <a:rPr lang="en-US"/>
              <a:t>Which indexes does the algorithm examine to find value </a:t>
            </a:r>
            <a:r>
              <a:rPr lang="en-US" b="1"/>
              <a:t>42</a:t>
            </a:r>
            <a:r>
              <a:rPr lang="en-US"/>
              <a:t>?</a:t>
            </a:r>
          </a:p>
          <a:p>
            <a:pPr lvl="1" eaLnBrk="1" hangingPunct="1">
              <a:buFont typeface="Wingdings 2" charset="0"/>
              <a:buChar char=""/>
              <a:defRPr/>
            </a:pPr>
            <a:r>
              <a:rPr lang="en-US"/>
              <a:t>What is the runtime complexity class of binary search?</a:t>
            </a:r>
          </a:p>
        </p:txBody>
      </p:sp>
      <p:graphicFrame>
        <p:nvGraphicFramePr>
          <p:cNvPr id="5" name="Group 4">
            <a:extLst>
              <a:ext uri="{FF2B5EF4-FFF2-40B4-BE49-F238E27FC236}">
                <a16:creationId xmlns:a16="http://schemas.microsoft.com/office/drawing/2014/main" id="{6CAED405-56B4-5C46-BDDD-53419A5FA5DA}"/>
              </a:ext>
            </a:extLst>
          </p:cNvPr>
          <p:cNvGraphicFramePr>
            <a:graphicFrameLocks noGrp="1"/>
          </p:cNvGraphicFramePr>
          <p:nvPr/>
        </p:nvGraphicFramePr>
        <p:xfrm>
          <a:off x="228600" y="4800600"/>
          <a:ext cx="8701088" cy="792192"/>
        </p:xfrm>
        <a:graphic>
          <a:graphicData uri="http://schemas.openxmlformats.org/drawingml/2006/table">
            <a:tbl>
              <a:tblPr/>
              <a:tblGrid>
                <a:gridCol w="782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43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598488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</a:tblGrid>
              <a:tr h="39608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index</a:t>
                      </a:r>
                    </a:p>
                  </a:txBody>
                  <a:tcPr marT="45648" marB="4564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0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2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3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4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5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6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7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8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9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10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11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12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13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14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15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16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08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value</a:t>
                      </a:r>
                    </a:p>
                  </a:txBody>
                  <a:tcPr marT="45648" marB="4564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-4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2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7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10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15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20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22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25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30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36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42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50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56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68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85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92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103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31806" name="Group 63">
            <a:extLst>
              <a:ext uri="{FF2B5EF4-FFF2-40B4-BE49-F238E27FC236}">
                <a16:creationId xmlns:a16="http://schemas.microsoft.com/office/drawing/2014/main" id="{96C33BB1-2D68-2C49-B3C5-65F5A08AA327}"/>
              </a:ext>
            </a:extLst>
          </p:cNvPr>
          <p:cNvGrpSpPr>
            <a:grpSpLocks/>
          </p:cNvGrpSpPr>
          <p:nvPr/>
        </p:nvGrpSpPr>
        <p:grpSpPr bwMode="auto">
          <a:xfrm>
            <a:off x="981075" y="5591175"/>
            <a:ext cx="619125" cy="833438"/>
            <a:chOff x="618" y="2880"/>
            <a:chExt cx="390" cy="525"/>
          </a:xfrm>
        </p:grpSpPr>
        <p:sp>
          <p:nvSpPr>
            <p:cNvPr id="7" name="Text Box 64">
              <a:extLst>
                <a:ext uri="{FF2B5EF4-FFF2-40B4-BE49-F238E27FC236}">
                  <a16:creationId xmlns:a16="http://schemas.microsoft.com/office/drawing/2014/main" id="{EF60E71C-190A-9E4C-80AD-BA18136E98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18" y="3168"/>
              <a:ext cx="390" cy="23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>
                  <a:latin typeface="Tahoma" charset="0"/>
                  <a:ea typeface="+mn-ea"/>
                </a:rPr>
                <a:t>min</a:t>
              </a:r>
            </a:p>
          </p:txBody>
        </p:sp>
        <p:sp>
          <p:nvSpPr>
            <p:cNvPr id="8" name="Line 65">
              <a:extLst>
                <a:ext uri="{FF2B5EF4-FFF2-40B4-BE49-F238E27FC236}">
                  <a16:creationId xmlns:a16="http://schemas.microsoft.com/office/drawing/2014/main" id="{991DCEE2-B2DA-4540-80DE-70608787F6F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16" y="2880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/>
              <a:ext uri="{AF507438-7753-43e0-B8FC-AC1667EBCBE1}"/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</p:grpSp>
      <p:grpSp>
        <p:nvGrpSpPr>
          <p:cNvPr id="31807" name="Group 66">
            <a:extLst>
              <a:ext uri="{FF2B5EF4-FFF2-40B4-BE49-F238E27FC236}">
                <a16:creationId xmlns:a16="http://schemas.microsoft.com/office/drawing/2014/main" id="{FEAC31EB-B670-574E-BCF2-7142E0E9C51C}"/>
              </a:ext>
            </a:extLst>
          </p:cNvPr>
          <p:cNvGrpSpPr>
            <a:grpSpLocks/>
          </p:cNvGrpSpPr>
          <p:nvPr/>
        </p:nvGrpSpPr>
        <p:grpSpPr bwMode="auto">
          <a:xfrm>
            <a:off x="4562475" y="5591175"/>
            <a:ext cx="619125" cy="833438"/>
            <a:chOff x="618" y="2880"/>
            <a:chExt cx="390" cy="525"/>
          </a:xfrm>
        </p:grpSpPr>
        <p:sp>
          <p:nvSpPr>
            <p:cNvPr id="10" name="Text Box 67">
              <a:extLst>
                <a:ext uri="{FF2B5EF4-FFF2-40B4-BE49-F238E27FC236}">
                  <a16:creationId xmlns:a16="http://schemas.microsoft.com/office/drawing/2014/main" id="{793AE228-5CB4-FA4F-B9B2-A153695024A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18" y="3168"/>
              <a:ext cx="390" cy="23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>
                  <a:latin typeface="Tahoma" charset="0"/>
                  <a:ea typeface="+mn-ea"/>
                </a:rPr>
                <a:t>mid</a:t>
              </a:r>
            </a:p>
          </p:txBody>
        </p:sp>
        <p:sp>
          <p:nvSpPr>
            <p:cNvPr id="11" name="Line 68">
              <a:extLst>
                <a:ext uri="{FF2B5EF4-FFF2-40B4-BE49-F238E27FC236}">
                  <a16:creationId xmlns:a16="http://schemas.microsoft.com/office/drawing/2014/main" id="{1FBF92AE-EA52-8A48-A108-45D1D3C197E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16" y="2880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/>
              <a:ext uri="{AF507438-7753-43e0-B8FC-AC1667EBCBE1}"/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</p:grpSp>
      <p:grpSp>
        <p:nvGrpSpPr>
          <p:cNvPr id="31808" name="Group 69">
            <a:extLst>
              <a:ext uri="{FF2B5EF4-FFF2-40B4-BE49-F238E27FC236}">
                <a16:creationId xmlns:a16="http://schemas.microsoft.com/office/drawing/2014/main" id="{2AC8138B-ACDF-314E-BD9D-A2F04B393E96}"/>
              </a:ext>
            </a:extLst>
          </p:cNvPr>
          <p:cNvGrpSpPr>
            <a:grpSpLocks/>
          </p:cNvGrpSpPr>
          <p:nvPr/>
        </p:nvGrpSpPr>
        <p:grpSpPr bwMode="auto">
          <a:xfrm>
            <a:off x="8305800" y="5591175"/>
            <a:ext cx="619125" cy="833438"/>
            <a:chOff x="618" y="2880"/>
            <a:chExt cx="390" cy="525"/>
          </a:xfrm>
        </p:grpSpPr>
        <p:sp>
          <p:nvSpPr>
            <p:cNvPr id="13" name="Text Box 70">
              <a:extLst>
                <a:ext uri="{FF2B5EF4-FFF2-40B4-BE49-F238E27FC236}">
                  <a16:creationId xmlns:a16="http://schemas.microsoft.com/office/drawing/2014/main" id="{1EEC9359-3E24-7E4D-8D74-59142BCA70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18" y="3168"/>
              <a:ext cx="390" cy="23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>
                  <a:latin typeface="Tahoma" charset="0"/>
                  <a:ea typeface="+mn-ea"/>
                </a:rPr>
                <a:t>max</a:t>
              </a:r>
            </a:p>
          </p:txBody>
        </p:sp>
        <p:sp>
          <p:nvSpPr>
            <p:cNvPr id="14" name="Line 71">
              <a:extLst>
                <a:ext uri="{FF2B5EF4-FFF2-40B4-BE49-F238E27FC236}">
                  <a16:creationId xmlns:a16="http://schemas.microsoft.com/office/drawing/2014/main" id="{6F0841E0-E76D-BD47-A6C1-DA72F907BBB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16" y="2880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/>
              <a:ext uri="{AF507438-7753-43e0-B8FC-AC1667EBCBE1}"/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</p:grp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954" name="Rectangle 2">
            <a:extLst>
              <a:ext uri="{FF2B5EF4-FFF2-40B4-BE49-F238E27FC236}">
                <a16:creationId xmlns:a16="http://schemas.microsoft.com/office/drawing/2014/main" id="{438B2085-DEDB-F844-A329-C1081E6C841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cs typeface="+mj-cs"/>
              </a:rPr>
              <a:t>Binary search runtime</a:t>
            </a:r>
          </a:p>
        </p:txBody>
      </p:sp>
      <p:sp>
        <p:nvSpPr>
          <p:cNvPr id="253955" name="Rectangle 3">
            <a:extLst>
              <a:ext uri="{FF2B5EF4-FFF2-40B4-BE49-F238E27FC236}">
                <a16:creationId xmlns:a16="http://schemas.microsoft.com/office/drawing/2014/main" id="{5CF38B9A-BE95-2F4C-A97C-75A3039ED6F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For an array of size N, it eliminates ½ until 1 element remains.</a:t>
            </a:r>
          </a:p>
          <a:p>
            <a:pPr lvl="1" eaLnBrk="1" hangingPunct="1">
              <a:buFontTx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	N, N/2, N/4, N/8, ..., 4, 2, 1</a:t>
            </a:r>
          </a:p>
          <a:p>
            <a:pPr lvl="1" eaLnBrk="1" hangingPunct="1"/>
            <a:endParaRPr lang="en-US" altLang="en-US" sz="800">
              <a:ea typeface="ＭＳ Ｐゴシック" panose="020B0600070205080204" pitchFamily="34" charset="-128"/>
            </a:endParaRP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How many divisions does it take?</a:t>
            </a:r>
          </a:p>
          <a:p>
            <a:pPr lvl="1"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Think of it from the other direction: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How many times do I have to multiply by 2 to reach N?</a:t>
            </a:r>
          </a:p>
          <a:p>
            <a:pPr lvl="1" eaLnBrk="1" hangingPunct="1">
              <a:buFontTx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	1, 2, 4, 8, ..., N/4, N/2, N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Call this number of multiplications "x".</a:t>
            </a:r>
          </a:p>
          <a:p>
            <a:pPr lvl="1" eaLnBrk="1" hangingPunct="1"/>
            <a:endParaRPr lang="en-US" altLang="en-US" sz="800">
              <a:ea typeface="ＭＳ Ｐゴシック" panose="020B0600070205080204" pitchFamily="34" charset="-128"/>
            </a:endParaRPr>
          </a:p>
          <a:p>
            <a:pPr lvl="1" eaLnBrk="1" hangingPunct="1">
              <a:buFontTx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	2</a:t>
            </a:r>
            <a:r>
              <a:rPr lang="en-US" altLang="en-US" baseline="30000">
                <a:ea typeface="ＭＳ Ｐゴシック" panose="020B0600070205080204" pitchFamily="34" charset="-128"/>
              </a:rPr>
              <a:t>x</a:t>
            </a:r>
            <a:r>
              <a:rPr lang="en-US" altLang="en-US">
                <a:ea typeface="ＭＳ Ｐゴシック" panose="020B0600070205080204" pitchFamily="34" charset="-128"/>
              </a:rPr>
              <a:t>	= N</a:t>
            </a:r>
          </a:p>
          <a:p>
            <a:pPr lvl="1" eaLnBrk="1" hangingPunct="1">
              <a:buFontTx/>
              <a:buNone/>
            </a:pPr>
            <a:r>
              <a:rPr lang="en-US" altLang="en-US" b="1">
                <a:ea typeface="ＭＳ Ｐゴシック" panose="020B0600070205080204" pitchFamily="34" charset="-128"/>
              </a:rPr>
              <a:t>	x	= log</a:t>
            </a:r>
            <a:r>
              <a:rPr lang="en-US" altLang="en-US" b="1" baseline="-25000">
                <a:ea typeface="ＭＳ Ｐゴシック" panose="020B0600070205080204" pitchFamily="34" charset="-128"/>
              </a:rPr>
              <a:t>2</a:t>
            </a:r>
            <a:r>
              <a:rPr lang="en-US" altLang="en-US" b="1">
                <a:ea typeface="ＭＳ Ｐゴシック" panose="020B0600070205080204" pitchFamily="34" charset="-128"/>
              </a:rPr>
              <a:t> N</a:t>
            </a:r>
          </a:p>
          <a:p>
            <a:pPr lvl="1" eaLnBrk="1" hangingPunct="1"/>
            <a:endParaRPr lang="en-US" altLang="en-US" sz="1200" b="1"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Binary search is in the </a:t>
            </a:r>
            <a:r>
              <a:rPr lang="en-US" altLang="en-US" b="1">
                <a:ea typeface="ＭＳ Ｐゴシック" panose="020B0600070205080204" pitchFamily="34" charset="-128"/>
              </a:rPr>
              <a:t>logarithmic</a:t>
            </a:r>
            <a:r>
              <a:rPr lang="en-US" altLang="en-US">
                <a:ea typeface="ＭＳ Ｐゴシック" panose="020B0600070205080204" pitchFamily="34" charset="-128"/>
              </a:rPr>
              <a:t> complexity class.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39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539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539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539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5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5395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5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5395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5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5395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436498-E6EC-3148-933D-D5D4F7E711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cs typeface="+mj-cs"/>
              </a:rPr>
              <a:t>Complexity classes</a:t>
            </a:r>
          </a:p>
        </p:txBody>
      </p:sp>
      <p:sp>
        <p:nvSpPr>
          <p:cNvPr id="18434" name="Rectangle 6">
            <a:extLst>
              <a:ext uri="{FF2B5EF4-FFF2-40B4-BE49-F238E27FC236}">
                <a16:creationId xmlns:a16="http://schemas.microsoft.com/office/drawing/2014/main" id="{EF591E12-F899-1841-AC51-84A37DEAAD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581775"/>
            <a:ext cx="895508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B641B"/>
              </a:buClr>
              <a:buSzPct val="95000"/>
              <a:buFont typeface="Wingdings 2" pitchFamily="2" charset="2"/>
              <a:buChar char=""/>
              <a:defRPr sz="22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2" charset="2"/>
              <a:buChar char="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2" charset="2"/>
              <a:buChar char=""/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EB641B"/>
              </a:buClr>
              <a:buSzPct val="65000"/>
              <a:buFont typeface="Wingdings 2" pitchFamily="2" charset="2"/>
              <a:buChar char=""/>
              <a:defRPr sz="17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39639D"/>
              </a:buClr>
              <a:buSzPct val="65000"/>
              <a:buFont typeface="Wingdings 2" pitchFamily="2" charset="2"/>
              <a:buChar char=""/>
              <a:defRPr sz="17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9639D"/>
              </a:buClr>
              <a:buSzPct val="65000"/>
              <a:buFont typeface="Wingdings 2" pitchFamily="2" charset="2"/>
              <a:buChar char=""/>
              <a:defRPr sz="17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9639D"/>
              </a:buClr>
              <a:buSzPct val="65000"/>
              <a:buFont typeface="Wingdings 2" pitchFamily="2" charset="2"/>
              <a:buChar char=""/>
              <a:defRPr sz="17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9639D"/>
              </a:buClr>
              <a:buSzPct val="65000"/>
              <a:buFont typeface="Wingdings 2" pitchFamily="2" charset="2"/>
              <a:buChar char=""/>
              <a:defRPr sz="17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9639D"/>
              </a:buClr>
              <a:buSzPct val="65000"/>
              <a:buFont typeface="Wingdings 2" pitchFamily="2" charset="2"/>
              <a:buChar char=""/>
              <a:defRPr sz="17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hlinkClick r:id="rId2"/>
              </a:rPr>
              <a:t>http://recursive-design.com/blog/2010/12/07/comp-sci-101-big-o-notation/</a:t>
            </a:r>
            <a:r>
              <a:rPr lang="en-US" altLang="en-US" sz="1200"/>
              <a:t> - post about a Google interview</a:t>
            </a:r>
          </a:p>
        </p:txBody>
      </p:sp>
      <p:pic>
        <p:nvPicPr>
          <p:cNvPr id="18435" name="Picture 2">
            <a:extLst>
              <a:ext uri="{FF2B5EF4-FFF2-40B4-BE49-F238E27FC236}">
                <a16:creationId xmlns:a16="http://schemas.microsoft.com/office/drawing/2014/main" id="{EDFD072B-FD5A-0F4C-B9B1-86F158AA73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163" y="1143000"/>
            <a:ext cx="8543925" cy="528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897411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itle 4">
            <a:extLst>
              <a:ext uri="{FF2B5EF4-FFF2-40B4-BE49-F238E27FC236}">
                <a16:creationId xmlns:a16="http://schemas.microsoft.com/office/drawing/2014/main" id="{316F0C17-DF5C-8D41-8DD8-D9AA798024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Road Map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EF592F5-EB6B-0947-95C3-0C9F55A7B535}"/>
              </a:ext>
            </a:extLst>
          </p:cNvPr>
          <p:cNvSpPr txBox="1"/>
          <p:nvPr/>
        </p:nvSpPr>
        <p:spPr>
          <a:xfrm>
            <a:off x="457200" y="1041400"/>
            <a:ext cx="3746500" cy="554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u="sng">
                <a:latin typeface="Verdana" charset="0"/>
                <a:ea typeface="ＭＳ Ｐゴシック" charset="-128"/>
              </a:rPr>
              <a:t>CS Concepts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>
                <a:latin typeface="Verdana" charset="0"/>
                <a:ea typeface="ＭＳ Ｐゴシック" charset="-128"/>
              </a:rPr>
              <a:t>Client/Implementer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>
                <a:solidFill>
                  <a:schemeClr val="accent1"/>
                </a:solidFill>
                <a:latin typeface="Verdana" charset="0"/>
                <a:ea typeface="ＭＳ Ｐゴシック" charset="-128"/>
              </a:rPr>
              <a:t>Efficiency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Recursion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Regular Expressions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Grammars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Sorting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Backtracking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Hashing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Huffman Compression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>
              <a:latin typeface="Verdana" charset="0"/>
              <a:ea typeface="ＭＳ Ｐゴシック" charset="-128"/>
            </a:endParaRPr>
          </a:p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u="sng">
                <a:latin typeface="Verdana" charset="0"/>
                <a:ea typeface="ＭＳ Ｐゴシック" charset="-128"/>
              </a:rPr>
              <a:t>Data Structures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>
                <a:latin typeface="Verdana" charset="0"/>
                <a:ea typeface="ＭＳ Ｐゴシック" charset="-128"/>
              </a:rPr>
              <a:t>Lists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>
                <a:latin typeface="Verdana" charset="0"/>
                <a:ea typeface="ＭＳ Ｐゴシック" charset="-128"/>
              </a:rPr>
              <a:t>Stacks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>
                <a:latin typeface="Verdana" charset="0"/>
                <a:ea typeface="ＭＳ Ｐゴシック" charset="-128"/>
              </a:rPr>
              <a:t>Queues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>
                <a:latin typeface="Verdana" charset="0"/>
                <a:ea typeface="ＭＳ Ｐゴシック" charset="-128"/>
              </a:rPr>
              <a:t>Sets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Maps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Priority Queues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Verdana" charset="0"/>
              <a:ea typeface="ＭＳ Ｐゴシック" charset="-12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2335A27-621E-1040-92C5-253270A2E295}"/>
              </a:ext>
            </a:extLst>
          </p:cNvPr>
          <p:cNvSpPr txBox="1"/>
          <p:nvPr/>
        </p:nvSpPr>
        <p:spPr>
          <a:xfrm>
            <a:off x="4572000" y="1041400"/>
            <a:ext cx="4025900" cy="60928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u="sng">
                <a:latin typeface="Verdana" charset="0"/>
                <a:ea typeface="ＭＳ Ｐゴシック" charset="-128"/>
              </a:rPr>
              <a:t>Java Language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>
                <a:latin typeface="Verdana" charset="0"/>
                <a:ea typeface="ＭＳ Ｐゴシック" charset="-128"/>
              </a:rPr>
              <a:t>Exceptions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>
                <a:latin typeface="Verdana" charset="0"/>
                <a:ea typeface="ＭＳ Ｐゴシック" charset="-128"/>
              </a:rPr>
              <a:t>Interfaces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>
                <a:latin typeface="Verdana" charset="0"/>
                <a:ea typeface="ＭＳ Ｐゴシック" charset="-128"/>
              </a:rPr>
              <a:t>References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Comparable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Generics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Inheritance/Polymorphism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Abstract Classes</a:t>
            </a:r>
          </a:p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Verdana" charset="0"/>
              <a:ea typeface="ＭＳ Ｐゴシック" charset="-128"/>
            </a:endParaRPr>
          </a:p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Verdana" charset="0"/>
              <a:ea typeface="ＭＳ Ｐゴシック" charset="-128"/>
            </a:endParaRPr>
          </a:p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Verdana" charset="0"/>
              <a:ea typeface="ＭＳ Ｐゴシック" charset="-128"/>
            </a:endParaRPr>
          </a:p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u="sng">
                <a:latin typeface="Verdana" charset="0"/>
                <a:ea typeface="ＭＳ Ｐゴシック" charset="-128"/>
              </a:rPr>
              <a:t>Java Collections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>
                <a:latin typeface="Verdana" charset="0"/>
                <a:ea typeface="ＭＳ Ｐゴシック" charset="-128"/>
              </a:rPr>
              <a:t>Arrays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err="1">
                <a:latin typeface="Verdana" charset="0"/>
                <a:ea typeface="ＭＳ Ｐゴシック" charset="-128"/>
              </a:rPr>
              <a:t>ArrayList</a:t>
            </a:r>
            <a:r>
              <a:rPr lang="en-US">
                <a:latin typeface="Verdana" charset="0"/>
                <a:ea typeface="ＭＳ Ｐゴシック" charset="-128"/>
              </a:rPr>
              <a:t> 🛠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err="1">
                <a:latin typeface="Verdana" charset="0"/>
                <a:ea typeface="ＭＳ Ｐゴシック" charset="-128"/>
              </a:rPr>
              <a:t>LinkedList</a:t>
            </a:r>
            <a:r>
              <a:rPr lang="en-US">
                <a:latin typeface="Verdana" charset="0"/>
                <a:ea typeface="ＭＳ Ｐゴシック" charset="-128"/>
              </a:rPr>
              <a:t> 🛠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>
                <a:latin typeface="Verdana" charset="0"/>
                <a:ea typeface="ＭＳ Ｐゴシック" charset="-128"/>
              </a:rPr>
              <a:t>Stack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err="1">
                <a:latin typeface="Verdana" charset="0"/>
                <a:ea typeface="ＭＳ Ｐゴシック" charset="-128"/>
              </a:rPr>
              <a:t>TreeSet</a:t>
            </a:r>
            <a:r>
              <a:rPr lang="en-US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 / </a:t>
            </a:r>
            <a:r>
              <a:rPr lang="en-US" err="1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TreeMap</a:t>
            </a:r>
            <a:endParaRPr lang="en-US">
              <a:solidFill>
                <a:schemeClr val="bg1">
                  <a:lumMod val="65000"/>
                </a:schemeClr>
              </a:solidFill>
              <a:latin typeface="Verdana" charset="0"/>
              <a:ea typeface="ＭＳ Ｐゴシック" charset="-128"/>
            </a:endParaRP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err="1">
                <a:latin typeface="Verdana" charset="0"/>
                <a:ea typeface="ＭＳ Ｐゴシック" charset="-128"/>
              </a:rPr>
              <a:t>HashSet</a:t>
            </a:r>
            <a:r>
              <a:rPr lang="en-US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 / </a:t>
            </a:r>
            <a:r>
              <a:rPr lang="en-US" err="1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HashMap</a:t>
            </a:r>
            <a:endParaRPr lang="en-US">
              <a:solidFill>
                <a:schemeClr val="bg1">
                  <a:lumMod val="65000"/>
                </a:schemeClr>
              </a:solidFill>
              <a:latin typeface="Verdana" charset="0"/>
              <a:ea typeface="ＭＳ Ｐゴシック" charset="-128"/>
            </a:endParaRP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err="1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PriorityQueue</a:t>
            </a:r>
            <a:endParaRPr lang="en-US">
              <a:solidFill>
                <a:schemeClr val="bg1">
                  <a:lumMod val="65000"/>
                </a:schemeClr>
              </a:solidFill>
              <a:latin typeface="Verdana" charset="0"/>
              <a:ea typeface="ＭＳ Ｐゴシック" charset="-128"/>
            </a:endParaRPr>
          </a:p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Verdana" charset="0"/>
              <a:ea typeface="ＭＳ Ｐゴシック" charset="-128"/>
            </a:endParaRP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>
              <a:latin typeface="Verdana" charset="0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054497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63" name="Rectangle 35">
            <a:extLst>
              <a:ext uri="{FF2B5EF4-FFF2-40B4-BE49-F238E27FC236}">
                <a16:creationId xmlns:a16="http://schemas.microsoft.com/office/drawing/2014/main" id="{EC1807FB-FA30-E348-9C42-1C18B5B8950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28600" y="1333500"/>
            <a:ext cx="8915400" cy="5181600"/>
          </a:xfrm>
        </p:spPr>
        <p:txBody>
          <a:bodyPr/>
          <a:lstStyle/>
          <a:p>
            <a:pPr eaLnBrk="1" hangingPunct="1">
              <a:buFont typeface="Wingdings 2" charset="2"/>
              <a:buChar char=""/>
              <a:defRPr/>
            </a:pPr>
            <a:r>
              <a:rPr lang="en-US" altLang="en-US">
                <a:latin typeface="Tahoma" charset="0"/>
                <a:ea typeface="ＭＳ Ｐゴシック" charset="-128"/>
              </a:rPr>
              <a:t>Efficiency of our Java's </a:t>
            </a:r>
            <a:r>
              <a:rPr lang="en-US" altLang="en-US" err="1">
                <a:latin typeface="Courier New" charset="0"/>
                <a:ea typeface="ＭＳ Ｐゴシック" charset="-128"/>
              </a:rPr>
              <a:t>ArrayList</a:t>
            </a:r>
            <a:r>
              <a:rPr lang="en-US" altLang="en-US">
                <a:latin typeface="Courier New" charset="0"/>
                <a:ea typeface="ＭＳ Ｐゴシック" charset="-128"/>
              </a:rPr>
              <a:t> </a:t>
            </a:r>
            <a:r>
              <a:rPr lang="en-US" altLang="en-US">
                <a:ea typeface="ＭＳ Ｐゴシック" charset="-128"/>
              </a:rPr>
              <a:t>and</a:t>
            </a:r>
            <a:r>
              <a:rPr lang="en-US" altLang="en-US">
                <a:latin typeface="Courier New" charset="0"/>
                <a:ea typeface="ＭＳ Ｐゴシック" charset="-128"/>
              </a:rPr>
              <a:t> </a:t>
            </a:r>
            <a:r>
              <a:rPr lang="en-US" altLang="en-US" err="1">
                <a:latin typeface="Courier New" charset="0"/>
                <a:ea typeface="ＭＳ Ｐゴシック" charset="-128"/>
              </a:rPr>
              <a:t>LinkedList</a:t>
            </a:r>
            <a:r>
              <a:rPr lang="en-US" altLang="en-US">
                <a:latin typeface="Courier New" charset="0"/>
                <a:ea typeface="ＭＳ Ｐゴシック" charset="-128"/>
              </a:rPr>
              <a:t> </a:t>
            </a:r>
            <a:r>
              <a:rPr lang="en-US" altLang="en-US">
                <a:ea typeface="ＭＳ Ｐゴシック" charset="-128"/>
              </a:rPr>
              <a:t>methods</a:t>
            </a:r>
            <a:r>
              <a:rPr lang="en-US" altLang="en-US">
                <a:latin typeface="Tahoma" charset="0"/>
                <a:ea typeface="ＭＳ Ｐゴシック" charset="-128"/>
              </a:rPr>
              <a:t>:</a:t>
            </a:r>
          </a:p>
          <a:p>
            <a:pPr eaLnBrk="1" hangingPunct="1">
              <a:buFont typeface="Wingdings 2" charset="2"/>
              <a:buChar char=""/>
              <a:defRPr/>
            </a:pPr>
            <a:endParaRPr lang="en-US" altLang="en-US">
              <a:latin typeface="Tahoma" charset="0"/>
              <a:ea typeface="ＭＳ Ｐゴシック" charset="-128"/>
            </a:endParaRPr>
          </a:p>
          <a:p>
            <a:pPr eaLnBrk="1" hangingPunct="1">
              <a:buFont typeface="Wingdings 2" charset="2"/>
              <a:buChar char=""/>
              <a:defRPr/>
            </a:pPr>
            <a:endParaRPr lang="en-US" altLang="en-US">
              <a:latin typeface="Tahoma" charset="0"/>
              <a:ea typeface="ＭＳ Ｐゴシック" charset="-128"/>
            </a:endParaRPr>
          </a:p>
          <a:p>
            <a:pPr eaLnBrk="1" hangingPunct="1">
              <a:buFont typeface="Wingdings 2" charset="2"/>
              <a:buChar char=""/>
              <a:defRPr/>
            </a:pPr>
            <a:endParaRPr lang="en-US" altLang="en-US">
              <a:latin typeface="Tahoma" charset="0"/>
              <a:ea typeface="ＭＳ Ｐゴシック" charset="-128"/>
            </a:endParaRPr>
          </a:p>
          <a:p>
            <a:pPr eaLnBrk="1" hangingPunct="1">
              <a:buFont typeface="Wingdings 2" charset="2"/>
              <a:buChar char=""/>
              <a:defRPr/>
            </a:pPr>
            <a:endParaRPr lang="en-US" altLang="en-US">
              <a:latin typeface="Tahoma" charset="0"/>
              <a:ea typeface="ＭＳ Ｐゴシック" charset="-128"/>
            </a:endParaRPr>
          </a:p>
          <a:p>
            <a:pPr eaLnBrk="1" hangingPunct="1">
              <a:buFont typeface="Wingdings 2" charset="2"/>
              <a:buChar char=""/>
              <a:defRPr/>
            </a:pPr>
            <a:endParaRPr lang="en-US" altLang="en-US">
              <a:latin typeface="Tahoma" charset="0"/>
              <a:ea typeface="ＭＳ Ｐゴシック" charset="-128"/>
            </a:endParaRPr>
          </a:p>
          <a:p>
            <a:pPr eaLnBrk="1" hangingPunct="1">
              <a:buFont typeface="Wingdings 2" charset="2"/>
              <a:buChar char=""/>
              <a:defRPr/>
            </a:pPr>
            <a:endParaRPr lang="en-US" altLang="en-US">
              <a:latin typeface="Tahoma" charset="0"/>
              <a:ea typeface="ＭＳ Ｐゴシック" charset="-128"/>
            </a:endParaRPr>
          </a:p>
          <a:p>
            <a:pPr eaLnBrk="1" hangingPunct="1">
              <a:buFont typeface="Wingdings 2" charset="2"/>
              <a:buChar char=""/>
              <a:defRPr/>
            </a:pPr>
            <a:endParaRPr lang="en-US" altLang="en-US">
              <a:latin typeface="Tahoma" charset="0"/>
              <a:ea typeface="ＭＳ Ｐゴシック" charset="-128"/>
            </a:endParaRPr>
          </a:p>
          <a:p>
            <a:pPr eaLnBrk="1" hangingPunct="1">
              <a:buFont typeface="Wingdings 2" charset="2"/>
              <a:buChar char=""/>
              <a:defRPr/>
            </a:pPr>
            <a:endParaRPr lang="en-US" altLang="en-US">
              <a:latin typeface="Tahoma" charset="0"/>
              <a:ea typeface="ＭＳ Ｐゴシック" charset="-128"/>
            </a:endParaRPr>
          </a:p>
          <a:p>
            <a:pPr eaLnBrk="1" hangingPunct="1">
              <a:buFont typeface="Wingdings 2" charset="2"/>
              <a:buChar char=""/>
              <a:defRPr/>
            </a:pPr>
            <a:endParaRPr lang="en-US" altLang="en-US">
              <a:latin typeface="Tahoma" charset="0"/>
              <a:ea typeface="ＭＳ Ｐゴシック" charset="-128"/>
            </a:endParaRPr>
          </a:p>
          <a:p>
            <a:pPr eaLnBrk="1" hangingPunct="1">
              <a:buFont typeface="Wingdings 2" charset="2"/>
              <a:buChar char=""/>
              <a:defRPr/>
            </a:pPr>
            <a:endParaRPr lang="en-US" altLang="en-US">
              <a:latin typeface="Tahoma" charset="0"/>
              <a:ea typeface="ＭＳ Ｐゴシック" charset="-128"/>
            </a:endParaRPr>
          </a:p>
          <a:p>
            <a:pPr marL="0" indent="0" eaLnBrk="1" hangingPunct="1">
              <a:buFont typeface="Wingdings 2" charset="2"/>
              <a:buNone/>
              <a:defRPr/>
            </a:pPr>
            <a:r>
              <a:rPr lang="en-US" altLang="en-US">
                <a:latin typeface="Tahoma" charset="0"/>
                <a:ea typeface="ＭＳ Ｐゴシック" charset="-128"/>
              </a:rPr>
              <a:t>* Most of the time!</a:t>
            </a:r>
          </a:p>
        </p:txBody>
      </p:sp>
      <p:sp>
        <p:nvSpPr>
          <p:cNvPr id="210946" name="Rectangle 2">
            <a:extLst>
              <a:ext uri="{FF2B5EF4-FFF2-40B4-BE49-F238E27FC236}">
                <a16:creationId xmlns:a16="http://schemas.microsoft.com/office/drawing/2014/main" id="{0FEFA332-4603-DA41-B43E-FC900FD52DF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cs typeface="+mj-cs"/>
              </a:rPr>
              <a:t>Collection efficiency</a:t>
            </a:r>
          </a:p>
        </p:txBody>
      </p:sp>
      <p:graphicFrame>
        <p:nvGraphicFramePr>
          <p:cNvPr id="211068" name="Group 124">
            <a:extLst>
              <a:ext uri="{FF2B5EF4-FFF2-40B4-BE49-F238E27FC236}">
                <a16:creationId xmlns:a16="http://schemas.microsoft.com/office/drawing/2014/main" id="{A699EDE7-0E9A-FE4A-BFF8-C6FC77042243}"/>
              </a:ext>
            </a:extLst>
          </p:cNvPr>
          <p:cNvGraphicFramePr>
            <a:graphicFrameLocks noGrp="1"/>
          </p:cNvGraphicFramePr>
          <p:nvPr/>
        </p:nvGraphicFramePr>
        <p:xfrm>
          <a:off x="1725613" y="2058988"/>
          <a:ext cx="6478587" cy="2959264"/>
        </p:xfrm>
        <a:graphic>
          <a:graphicData uri="http://schemas.openxmlformats.org/drawingml/2006/table">
            <a:tbl>
              <a:tblPr/>
              <a:tblGrid>
                <a:gridCol w="33219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7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7830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131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Method</a:t>
                      </a:r>
                    </a:p>
                  </a:txBody>
                  <a:tcPr marL="91447" marR="91447" marT="45168" marB="4516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ArrayList</a:t>
                      </a:r>
                    </a:p>
                  </a:txBody>
                  <a:tcPr marL="91447" marR="91447" marT="45168" marB="4516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LinkedList</a:t>
                      </a:r>
                      <a:endParaRPr kumimoji="0" lang="en-US" alt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L="91447" marR="91447" marT="45168" marB="4516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6499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add 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L="91447" marR="91447" marT="45168" marB="4516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L="91447" marR="91447" marT="45168" marB="4516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L="91447" marR="91447" marT="45168" marB="4516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6624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add(</a:t>
                      </a:r>
                      <a:r>
                        <a:rPr kumimoji="0" lang="en-US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index</a:t>
                      </a: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, </a:t>
                      </a:r>
                      <a:r>
                        <a:rPr kumimoji="0" lang="en-US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value</a:t>
                      </a: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)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7" marR="91447" marT="45168" marB="4516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L="91447" marR="91447" marT="45168" marB="4516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L="91447" marR="91447" marT="45168" marB="4516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775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indexOf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7" marR="91447" marT="45168" marB="4516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L="91447" marR="91447" marT="45168" marB="4516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L="91447" marR="91447" marT="45168" marB="4516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775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get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7" marR="91447" marT="45168" marB="4516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L="91447" marR="91447" marT="45168" marB="4516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L="91447" marR="91447" marT="45168" marB="4516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775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remove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7" marR="91447" marT="45168" marB="4516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L="91447" marR="91447" marT="45168" marB="4516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L="91447" marR="91447" marT="45168" marB="4516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775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set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7" marR="91447" marT="45168" marB="4516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L="91447" marR="91447" marT="45168" marB="4516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L="91447" marR="91447" marT="45168" marB="4516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9047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size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7" marR="91447" marT="45168" marB="4516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L="91447" marR="91447" marT="45168" marB="4516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L="91447" marR="91447" marT="45168" marB="4516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6" name="Group 191">
            <a:extLst>
              <a:ext uri="{FF2B5EF4-FFF2-40B4-BE49-F238E27FC236}">
                <a16:creationId xmlns:a16="http://schemas.microsoft.com/office/drawing/2014/main" id="{F5E567B8-9209-A448-8E57-CCB2EFFCCF33}"/>
              </a:ext>
            </a:extLst>
          </p:cNvPr>
          <p:cNvGraphicFramePr>
            <a:graphicFrameLocks noGrp="1"/>
          </p:cNvGraphicFramePr>
          <p:nvPr/>
        </p:nvGraphicFramePr>
        <p:xfrm>
          <a:off x="1725613" y="2058988"/>
          <a:ext cx="6478587" cy="2959264"/>
        </p:xfrm>
        <a:graphic>
          <a:graphicData uri="http://schemas.openxmlformats.org/drawingml/2006/table">
            <a:tbl>
              <a:tblPr/>
              <a:tblGrid>
                <a:gridCol w="33219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783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783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131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Method</a:t>
                      </a:r>
                    </a:p>
                  </a:txBody>
                  <a:tcPr marL="91447" marR="91447" marT="45168" marB="4516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ArrayList</a:t>
                      </a:r>
                      <a:endParaRPr kumimoji="0" lang="en-US" alt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L="91447" marR="91447" marT="45168" marB="4516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LinkedList</a:t>
                      </a:r>
                      <a:endParaRPr kumimoji="0" lang="en-US" alt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L="91447" marR="91447" marT="45168" marB="4516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6499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add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L="91447" marR="91447" marT="45168" marB="4516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O(1)*</a:t>
                      </a:r>
                    </a:p>
                  </a:txBody>
                  <a:tcPr marL="91447" marR="91447" marT="45168" marB="4516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O(1)</a:t>
                      </a:r>
                    </a:p>
                  </a:txBody>
                  <a:tcPr marL="91447" marR="91447" marT="45168" marB="4516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6624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add(</a:t>
                      </a:r>
                      <a:r>
                        <a:rPr kumimoji="0" lang="en-US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index</a:t>
                      </a: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, </a:t>
                      </a:r>
                      <a:r>
                        <a:rPr kumimoji="0" lang="en-US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value</a:t>
                      </a: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)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7" marR="91447" marT="45168" marB="4516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O(N)</a:t>
                      </a:r>
                    </a:p>
                  </a:txBody>
                  <a:tcPr marL="91447" marR="91447" marT="45168" marB="4516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O(N)</a:t>
                      </a:r>
                    </a:p>
                  </a:txBody>
                  <a:tcPr marL="91447" marR="91447" marT="45168" marB="4516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775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indexOf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7" marR="91447" marT="45168" marB="4516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O(N)</a:t>
                      </a:r>
                    </a:p>
                  </a:txBody>
                  <a:tcPr marL="91447" marR="91447" marT="45168" marB="4516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O(N)</a:t>
                      </a:r>
                    </a:p>
                  </a:txBody>
                  <a:tcPr marL="91447" marR="91447" marT="45168" marB="4516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775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get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7" marR="91447" marT="45168" marB="4516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O(1)</a:t>
                      </a:r>
                    </a:p>
                  </a:txBody>
                  <a:tcPr marL="91447" marR="91447" marT="45168" marB="4516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O(N)</a:t>
                      </a:r>
                    </a:p>
                  </a:txBody>
                  <a:tcPr marL="91447" marR="91447" marT="45168" marB="4516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775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remove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7" marR="91447" marT="45168" marB="4516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O(N)</a:t>
                      </a:r>
                    </a:p>
                  </a:txBody>
                  <a:tcPr marL="91447" marR="91447" marT="45168" marB="4516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O(N)</a:t>
                      </a:r>
                    </a:p>
                  </a:txBody>
                  <a:tcPr marL="91447" marR="91447" marT="45168" marB="4516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775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set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7" marR="91447" marT="45168" marB="4516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O(1)</a:t>
                      </a:r>
                    </a:p>
                  </a:txBody>
                  <a:tcPr marL="91447" marR="91447" marT="45168" marB="4516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O(N)</a:t>
                      </a:r>
                    </a:p>
                  </a:txBody>
                  <a:tcPr marL="91447" marR="91447" marT="45168" marB="4516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9047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size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7" marR="91447" marT="45168" marB="4516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O(1)</a:t>
                      </a:r>
                    </a:p>
                  </a:txBody>
                  <a:tcPr marL="91447" marR="91447" marT="45168" marB="4516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O(1)</a:t>
                      </a:r>
                    </a:p>
                  </a:txBody>
                  <a:tcPr marL="91447" marR="91447" marT="45168" marB="4516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Throw Back: Unique words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Recall two weeks ago when we counted the number of unique words in a file. Our first attempt</a:t>
            </a:r>
          </a:p>
          <a:p>
            <a:endParaRPr lang="en-US"/>
          </a:p>
          <a:p>
            <a:pPr marL="0" indent="0">
              <a:buNone/>
            </a:pP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</a:rPr>
              <a:t>public static </a:t>
            </a:r>
            <a:r>
              <a:rPr lang="en-US" err="1"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err="1">
                <a:latin typeface="Courier New" panose="02070309020205020404" pitchFamily="49" charset="0"/>
                <a:cs typeface="Courier New" panose="02070309020205020404" pitchFamily="49" charset="0"/>
              </a:rPr>
              <a:t>uniqueWords</a:t>
            </a: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</a:rPr>
              <a:t>(Scanner input) {</a:t>
            </a:r>
          </a:p>
          <a:p>
            <a:pPr marL="0" indent="0">
              <a:buNone/>
            </a:pP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</a:rPr>
              <a:t>    List&lt;String&gt; words = new </a:t>
            </a:r>
            <a:r>
              <a:rPr lang="en-US" err="1">
                <a:latin typeface="Courier New" panose="02070309020205020404" pitchFamily="49" charset="0"/>
                <a:cs typeface="Courier New" panose="02070309020205020404" pitchFamily="49" charset="0"/>
              </a:rPr>
              <a:t>LinkedList</a:t>
            </a: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</a:rPr>
              <a:t>&lt;String&gt;();</a:t>
            </a:r>
          </a:p>
          <a:p>
            <a:pPr marL="0" indent="0">
              <a:buNone/>
            </a:pP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</a:rPr>
              <a:t>    while (</a:t>
            </a:r>
            <a:r>
              <a:rPr lang="en-US" err="1">
                <a:latin typeface="Courier New" panose="02070309020205020404" pitchFamily="49" charset="0"/>
                <a:cs typeface="Courier New" panose="02070309020205020404" pitchFamily="49" charset="0"/>
              </a:rPr>
              <a:t>input.hasNext</a:t>
            </a: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</a:rPr>
              <a:t>()) {</a:t>
            </a:r>
          </a:p>
          <a:p>
            <a:pPr marL="0" indent="0">
              <a:buNone/>
            </a:pP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</a:rPr>
              <a:t>        String word = </a:t>
            </a:r>
            <a:r>
              <a:rPr lang="en-US" err="1">
                <a:latin typeface="Courier New" panose="02070309020205020404" pitchFamily="49" charset="0"/>
                <a:cs typeface="Courier New" panose="02070309020205020404" pitchFamily="49" charset="0"/>
              </a:rPr>
              <a:t>input.next</a:t>
            </a: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</a:rPr>
              <a:t>();</a:t>
            </a:r>
          </a:p>
          <a:p>
            <a:pPr marL="0" indent="0">
              <a:buNone/>
            </a:pP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</a:rPr>
              <a:t>        if (!</a:t>
            </a:r>
            <a:r>
              <a:rPr lang="en-US" err="1">
                <a:latin typeface="Courier New" panose="02070309020205020404" pitchFamily="49" charset="0"/>
                <a:cs typeface="Courier New" panose="02070309020205020404" pitchFamily="49" charset="0"/>
              </a:rPr>
              <a:t>words.contains</a:t>
            </a: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</a:rPr>
              <a:t>(word)) {</a:t>
            </a:r>
          </a:p>
          <a:p>
            <a:pPr marL="0" indent="0">
              <a:buNone/>
            </a:pP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</a:rPr>
              <a:t>            </a:t>
            </a:r>
            <a:r>
              <a:rPr lang="en-US" err="1">
                <a:latin typeface="Courier New" panose="02070309020205020404" pitchFamily="49" charset="0"/>
                <a:cs typeface="Courier New" panose="02070309020205020404" pitchFamily="49" charset="0"/>
              </a:rPr>
              <a:t>words.add</a:t>
            </a: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</a:rPr>
              <a:t>(word);</a:t>
            </a:r>
          </a:p>
          <a:p>
            <a:pPr marL="0" indent="0">
              <a:buNone/>
            </a:pP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</a:rPr>
              <a:t>        }</a:t>
            </a:r>
          </a:p>
          <a:p>
            <a:pPr marL="0" indent="0">
              <a:buNone/>
            </a:pP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</a:rPr>
              <a:t>    }</a:t>
            </a:r>
          </a:p>
          <a:p>
            <a:pPr marL="0" indent="0">
              <a:buNone/>
            </a:pP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</a:rPr>
              <a:t>    return </a:t>
            </a:r>
            <a:r>
              <a:rPr lang="en-US" err="1">
                <a:latin typeface="Courier New" panose="02070309020205020404" pitchFamily="49" charset="0"/>
                <a:cs typeface="Courier New" panose="02070309020205020404" pitchFamily="49" charset="0"/>
              </a:rPr>
              <a:t>words.size</a:t>
            </a: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</a:rPr>
              <a:t>();</a:t>
            </a:r>
          </a:p>
          <a:p>
            <a:pPr marL="0" indent="0">
              <a:buNone/>
            </a:pP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74393251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Throw Back: Unique words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Recall two weeks ago when we counted the number of unique words in a file. Our second attempt</a:t>
            </a:r>
          </a:p>
          <a:p>
            <a:r>
              <a:rPr lang="en-US"/>
              <a:t>We saw briefly that operations on </a:t>
            </a:r>
            <a:r>
              <a:rPr lang="en-US" err="1">
                <a:latin typeface="Courier New" panose="02070309020205020404" pitchFamily="49" charset="0"/>
                <a:cs typeface="Courier New" panose="02070309020205020404" pitchFamily="49" charset="0"/>
              </a:rPr>
              <a:t>HashSet</a:t>
            </a:r>
            <a:r>
              <a:rPr lang="en-US"/>
              <a:t> are O(1)</a:t>
            </a:r>
          </a:p>
          <a:p>
            <a:endParaRPr lang="en-US"/>
          </a:p>
          <a:p>
            <a:pPr marL="0" indent="0">
              <a:buNone/>
            </a:pP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</a:rPr>
              <a:t>public static </a:t>
            </a:r>
            <a:r>
              <a:rPr lang="en-US" err="1"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err="1">
                <a:latin typeface="Courier New" panose="02070309020205020404" pitchFamily="49" charset="0"/>
                <a:cs typeface="Courier New" panose="02070309020205020404" pitchFamily="49" charset="0"/>
              </a:rPr>
              <a:t>uniqueWords</a:t>
            </a: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</a:rPr>
              <a:t>(Scanner input) {</a:t>
            </a:r>
          </a:p>
          <a:p>
            <a:pPr marL="0" indent="0">
              <a:buNone/>
            </a:pP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</a:rPr>
              <a:t>    Set&lt;String&gt; words = new </a:t>
            </a:r>
            <a:r>
              <a:rPr lang="en-US" err="1">
                <a:latin typeface="Courier New" panose="02070309020205020404" pitchFamily="49" charset="0"/>
                <a:cs typeface="Courier New" panose="02070309020205020404" pitchFamily="49" charset="0"/>
              </a:rPr>
              <a:t>HashSet</a:t>
            </a: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</a:rPr>
              <a:t>&lt;String&gt;();</a:t>
            </a:r>
          </a:p>
          <a:p>
            <a:pPr marL="0" indent="0">
              <a:buNone/>
            </a:pP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</a:rPr>
              <a:t>    while (</a:t>
            </a:r>
            <a:r>
              <a:rPr lang="en-US" err="1">
                <a:latin typeface="Courier New" panose="02070309020205020404" pitchFamily="49" charset="0"/>
                <a:cs typeface="Courier New" panose="02070309020205020404" pitchFamily="49" charset="0"/>
              </a:rPr>
              <a:t>input.hasNext</a:t>
            </a: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</a:rPr>
              <a:t>()) {</a:t>
            </a:r>
          </a:p>
          <a:p>
            <a:pPr marL="0" indent="0">
              <a:buNone/>
            </a:pP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</a:rPr>
              <a:t>        String word = </a:t>
            </a:r>
            <a:r>
              <a:rPr lang="en-US" err="1">
                <a:latin typeface="Courier New" panose="02070309020205020404" pitchFamily="49" charset="0"/>
                <a:cs typeface="Courier New" panose="02070309020205020404" pitchFamily="49" charset="0"/>
              </a:rPr>
              <a:t>input.next</a:t>
            </a: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</a:rPr>
              <a:t>();</a:t>
            </a:r>
          </a:p>
          <a:p>
            <a:pPr marL="0" indent="0">
              <a:buNone/>
            </a:pP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</a:rPr>
              <a:t>        </a:t>
            </a:r>
            <a:r>
              <a:rPr lang="en-US" err="1">
                <a:latin typeface="Courier New" panose="02070309020205020404" pitchFamily="49" charset="0"/>
                <a:cs typeface="Courier New" panose="02070309020205020404" pitchFamily="49" charset="0"/>
              </a:rPr>
              <a:t>words.add</a:t>
            </a: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</a:rPr>
              <a:t>(word);</a:t>
            </a:r>
          </a:p>
          <a:p>
            <a:pPr marL="0" indent="0">
              <a:buNone/>
            </a:pP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</a:rPr>
              <a:t>    }</a:t>
            </a:r>
          </a:p>
          <a:p>
            <a:pPr marL="0" indent="0">
              <a:buNone/>
            </a:pP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</a:rPr>
              <a:t>    return </a:t>
            </a:r>
            <a:r>
              <a:rPr lang="en-US" err="1">
                <a:latin typeface="Courier New" panose="02070309020205020404" pitchFamily="49" charset="0"/>
                <a:cs typeface="Courier New" panose="02070309020205020404" pitchFamily="49" charset="0"/>
              </a:rPr>
              <a:t>words.size</a:t>
            </a: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</a:rPr>
              <a:t>();</a:t>
            </a:r>
          </a:p>
          <a:p>
            <a:pPr marL="0" indent="0">
              <a:buNone/>
            </a:pP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67449997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itle 1">
            <a:extLst>
              <a:ext uri="{FF2B5EF4-FFF2-40B4-BE49-F238E27FC236}">
                <a16:creationId xmlns:a16="http://schemas.microsoft.com/office/drawing/2014/main" id="{3511655D-24A0-484E-925E-41DA6A2012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latin typeface="Tahoma" panose="020B0604030504040204" pitchFamily="34" charset="0"/>
                <a:ea typeface="ＭＳ Ｐゴシック" panose="020B0600070205080204" pitchFamily="34" charset="-128"/>
              </a:rPr>
              <a:t>Max subsequence sum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86A703-20F5-1849-B154-181149D1CB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1295400"/>
            <a:ext cx="8991600" cy="5181600"/>
          </a:xfrm>
        </p:spPr>
        <p:txBody>
          <a:bodyPr/>
          <a:lstStyle/>
          <a:p>
            <a:pPr eaLnBrk="1" hangingPunct="1"/>
            <a:r>
              <a:rPr lang="en-US" altLang="en-US">
                <a:latin typeface="Tahoma" panose="020B0604030504040204" pitchFamily="34" charset="0"/>
                <a:ea typeface="ＭＳ Ｐゴシック" panose="020B0600070205080204" pitchFamily="34" charset="-128"/>
              </a:rPr>
              <a:t>Write a method 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maxSum</a:t>
            </a:r>
            <a:r>
              <a:rPr lang="en-US" altLang="en-US">
                <a:latin typeface="Tahoma" panose="020B0604030504040204" pitchFamily="34" charset="0"/>
                <a:ea typeface="ＭＳ Ｐゴシック" panose="020B0600070205080204" pitchFamily="34" charset="-128"/>
              </a:rPr>
              <a:t> to find the largest sum of any contiguous subsequence in an array of integers.</a:t>
            </a:r>
          </a:p>
          <a:p>
            <a:pPr lvl="1" eaLnBrk="1" hangingPunct="1"/>
            <a:r>
              <a:rPr lang="en-US" altLang="en-US">
                <a:latin typeface="Tahoma" panose="020B0604030504040204" pitchFamily="34" charset="0"/>
                <a:ea typeface="ＭＳ Ｐゴシック" panose="020B0600070205080204" pitchFamily="34" charset="-128"/>
              </a:rPr>
              <a:t>Easy for all positives: include the whole array.</a:t>
            </a:r>
          </a:p>
          <a:p>
            <a:pPr lvl="1" eaLnBrk="1" hangingPunct="1"/>
            <a:r>
              <a:rPr lang="en-US" altLang="en-US">
                <a:latin typeface="Tahoma" panose="020B0604030504040204" pitchFamily="34" charset="0"/>
                <a:ea typeface="ＭＳ Ｐゴシック" panose="020B0600070205080204" pitchFamily="34" charset="-128"/>
              </a:rPr>
              <a:t>What if there are negatives?</a:t>
            </a:r>
          </a:p>
          <a:p>
            <a:pPr lvl="1" eaLnBrk="1" hangingPunct="1"/>
            <a:endParaRPr lang="en-US" altLang="en-US">
              <a:latin typeface="Tahoma" panose="020B0604030504040204" pitchFamily="34" charset="0"/>
              <a:ea typeface="ＭＳ Ｐゴシック" panose="020B0600070205080204" pitchFamily="34" charset="-128"/>
            </a:endParaRPr>
          </a:p>
          <a:p>
            <a:pPr lvl="1" eaLnBrk="1" hangingPunct="1"/>
            <a:endParaRPr lang="en-US" altLang="en-US">
              <a:latin typeface="Tahoma" panose="020B0604030504040204" pitchFamily="34" charset="0"/>
              <a:ea typeface="ＭＳ Ｐゴシック" panose="020B0600070205080204" pitchFamily="34" charset="-128"/>
            </a:endParaRPr>
          </a:p>
          <a:p>
            <a:pPr lvl="1" eaLnBrk="1" hangingPunct="1"/>
            <a:endParaRPr lang="en-US" altLang="en-US">
              <a:latin typeface="Tahoma" panose="020B0604030504040204" pitchFamily="34" charset="0"/>
              <a:ea typeface="ＭＳ Ｐゴシック" panose="020B0600070205080204" pitchFamily="34" charset="-128"/>
            </a:endParaRPr>
          </a:p>
          <a:p>
            <a:pPr lvl="1" eaLnBrk="1" hangingPunct="1"/>
            <a:endParaRPr lang="en-US" altLang="en-US">
              <a:latin typeface="Tahoma" panose="020B0604030504040204" pitchFamily="34" charset="0"/>
              <a:ea typeface="ＭＳ Ｐゴシック" panose="020B0600070205080204" pitchFamily="34" charset="-128"/>
            </a:endParaRPr>
          </a:p>
          <a:p>
            <a:pPr lvl="1" eaLnBrk="1" hangingPunct="1"/>
            <a:endParaRPr lang="en-US" altLang="en-US">
              <a:latin typeface="Tahoma" panose="020B0604030504040204" pitchFamily="34" charset="0"/>
              <a:ea typeface="ＭＳ Ｐゴシック" panose="020B0600070205080204" pitchFamily="34" charset="-128"/>
            </a:endParaRPr>
          </a:p>
          <a:p>
            <a:pPr lvl="1" eaLnBrk="1" hangingPunct="1"/>
            <a:endParaRPr lang="en-US" altLang="en-US">
              <a:latin typeface="Tahoma" panose="020B0604030504040204" pitchFamily="34" charset="0"/>
              <a:ea typeface="ＭＳ Ｐゴシック" panose="020B0600070205080204" pitchFamily="34" charset="-128"/>
            </a:endParaRPr>
          </a:p>
          <a:p>
            <a:pPr lvl="1" eaLnBrk="1" hangingPunct="1"/>
            <a:r>
              <a:rPr lang="en-US" altLang="en-US">
                <a:latin typeface="Tahoma" panose="020B0604030504040204" pitchFamily="34" charset="0"/>
                <a:ea typeface="ＭＳ Ｐゴシック" panose="020B0600070205080204" pitchFamily="34" charset="-128"/>
              </a:rPr>
              <a:t>(Let's define the max to be 0 if the array is entirely negative.)</a:t>
            </a:r>
          </a:p>
          <a:p>
            <a:pPr lvl="1" eaLnBrk="1" hangingPunct="1"/>
            <a:endParaRPr lang="en-US" altLang="en-US">
              <a:latin typeface="Tahoma" panose="020B0604030504040204" pitchFamily="34" charset="0"/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>
                <a:latin typeface="Tahoma" panose="020B0604030504040204" pitchFamily="34" charset="0"/>
                <a:ea typeface="ＭＳ Ｐゴシック" panose="020B0600070205080204" pitchFamily="34" charset="-128"/>
              </a:rPr>
              <a:t>Ideas for algorithms?</a:t>
            </a:r>
          </a:p>
        </p:txBody>
      </p:sp>
      <p:graphicFrame>
        <p:nvGraphicFramePr>
          <p:cNvPr id="21576" name="Group 72">
            <a:extLst>
              <a:ext uri="{FF2B5EF4-FFF2-40B4-BE49-F238E27FC236}">
                <a16:creationId xmlns:a16="http://schemas.microsoft.com/office/drawing/2014/main" id="{EC22B017-E8EB-AA4E-A91F-F656D95BE481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3322638"/>
          <a:ext cx="4879975" cy="792200"/>
        </p:xfrm>
        <a:graphic>
          <a:graphicData uri="http://schemas.openxmlformats.org/drawingml/2006/table">
            <a:tbl>
              <a:tblPr/>
              <a:tblGrid>
                <a:gridCol w="782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43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3960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index</a:t>
                      </a:r>
                    </a:p>
                  </a:txBody>
                  <a:tcPr marT="45650" marB="4565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0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1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2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3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4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5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6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7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8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0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value</a:t>
                      </a:r>
                    </a:p>
                  </a:txBody>
                  <a:tcPr marT="45650" marB="4565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2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1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-4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10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15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-2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22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-8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5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D0B01871-7199-ED40-A004-5C1899D4F3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4327525"/>
            <a:ext cx="38290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EB641B"/>
              </a:buClr>
              <a:buSzPct val="95000"/>
              <a:buFont typeface="Wingdings 2" pitchFamily="2" charset="2"/>
              <a:buChar char=""/>
              <a:defRPr sz="22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2" charset="2"/>
              <a:buChar char="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2" charset="2"/>
              <a:buChar char=""/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EB641B"/>
              </a:buClr>
              <a:buSzPct val="65000"/>
              <a:buFont typeface="Wingdings 2" pitchFamily="2" charset="2"/>
              <a:buChar char=""/>
              <a:defRPr sz="17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39639D"/>
              </a:buClr>
              <a:buSzPct val="65000"/>
              <a:buFont typeface="Wingdings 2" pitchFamily="2" charset="2"/>
              <a:buChar char=""/>
              <a:defRPr sz="17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9639D"/>
              </a:buClr>
              <a:buSzPct val="65000"/>
              <a:buFont typeface="Wingdings 2" pitchFamily="2" charset="2"/>
              <a:buChar char=""/>
              <a:defRPr sz="17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9639D"/>
              </a:buClr>
              <a:buSzPct val="65000"/>
              <a:buFont typeface="Wingdings 2" pitchFamily="2" charset="2"/>
              <a:buChar char=""/>
              <a:defRPr sz="17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9639D"/>
              </a:buClr>
              <a:buSzPct val="65000"/>
              <a:buFont typeface="Wingdings 2" pitchFamily="2" charset="2"/>
              <a:buChar char=""/>
              <a:defRPr sz="17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9639D"/>
              </a:buClr>
              <a:buSzPct val="65000"/>
              <a:buFont typeface="Wingdings 2" pitchFamily="2" charset="2"/>
              <a:buChar char=""/>
              <a:defRPr sz="17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Largest sum: 10 + 15 + -2 + 22 = 45</a:t>
            </a:r>
          </a:p>
        </p:txBody>
      </p:sp>
      <p:graphicFrame>
        <p:nvGraphicFramePr>
          <p:cNvPr id="21613" name="Group 109">
            <a:extLst>
              <a:ext uri="{FF2B5EF4-FFF2-40B4-BE49-F238E27FC236}">
                <a16:creationId xmlns:a16="http://schemas.microsoft.com/office/drawing/2014/main" id="{3770F758-D8D5-5946-A062-2DF0128EE573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3322638"/>
          <a:ext cx="4879975" cy="792200"/>
        </p:xfrm>
        <a:graphic>
          <a:graphicData uri="http://schemas.openxmlformats.org/drawingml/2006/table">
            <a:tbl>
              <a:tblPr/>
              <a:tblGrid>
                <a:gridCol w="782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43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3960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index</a:t>
                      </a:r>
                    </a:p>
                  </a:txBody>
                  <a:tcPr marT="45650" marB="4565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0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1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2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3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4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5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6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7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8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0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value</a:t>
                      </a:r>
                    </a:p>
                  </a:txBody>
                  <a:tcPr marT="45650" marB="4565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2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1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-4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10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15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-2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22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-8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5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1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2">
            <a:extLst>
              <a:ext uri="{FF2B5EF4-FFF2-40B4-BE49-F238E27FC236}">
                <a16:creationId xmlns:a16="http://schemas.microsoft.com/office/drawing/2014/main" id="{0F9C0CAE-B959-4C4B-B649-390073463DB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latin typeface="Tahoma" panose="020B0604030504040204" pitchFamily="34" charset="0"/>
                <a:ea typeface="ＭＳ Ｐゴシック" panose="020B0600070205080204" pitchFamily="34" charset="-128"/>
              </a:rPr>
              <a:t>Algorithm 1 pseudocode</a:t>
            </a:r>
          </a:p>
        </p:txBody>
      </p:sp>
      <p:sp>
        <p:nvSpPr>
          <p:cNvPr id="35842" name="Rectangle 3">
            <a:extLst>
              <a:ext uri="{FF2B5EF4-FFF2-40B4-BE49-F238E27FC236}">
                <a16:creationId xmlns:a16="http://schemas.microsoft.com/office/drawing/2014/main" id="{FDBDC2C2-CF92-654A-9FCD-36D6202FE58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maxSum(</a:t>
            </a:r>
            <a:r>
              <a:rPr lang="en-US" altLang="en-US" sz="2000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a</a:t>
            </a: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):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</a:t>
            </a:r>
            <a:r>
              <a:rPr lang="en-US" altLang="en-US" sz="2000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max</a:t>
            </a: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= 0.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for each starting index </a:t>
            </a:r>
            <a:r>
              <a:rPr lang="en-US" altLang="en-US" sz="2000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i</a:t>
            </a: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: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for each ending index </a:t>
            </a:r>
            <a:r>
              <a:rPr lang="en-US" altLang="en-US" sz="2000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j</a:t>
            </a: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: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    </a:t>
            </a:r>
            <a:r>
              <a:rPr lang="en-US" altLang="en-US" sz="2000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sum</a:t>
            </a: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= add the elements from </a:t>
            </a:r>
            <a:r>
              <a:rPr lang="en-US" altLang="en-US" sz="2000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a</a:t>
            </a: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[</a:t>
            </a:r>
            <a:r>
              <a:rPr lang="en-US" altLang="en-US" sz="2000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i</a:t>
            </a: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] to </a:t>
            </a:r>
            <a:r>
              <a:rPr lang="en-US" altLang="en-US" sz="2000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a</a:t>
            </a: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[</a:t>
            </a:r>
            <a:r>
              <a:rPr lang="en-US" altLang="en-US" sz="2000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j</a:t>
            </a: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].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    if </a:t>
            </a:r>
            <a:r>
              <a:rPr lang="en-US" altLang="en-US" sz="2000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sum</a:t>
            </a: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&gt; </a:t>
            </a:r>
            <a:r>
              <a:rPr lang="en-US" altLang="en-US" sz="2000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max</a:t>
            </a: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,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        </a:t>
            </a:r>
            <a:r>
              <a:rPr lang="en-US" altLang="en-US" sz="2000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max</a:t>
            </a: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= </a:t>
            </a:r>
            <a:r>
              <a:rPr lang="en-US" altLang="en-US" sz="2000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sum</a:t>
            </a: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200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return </a:t>
            </a:r>
            <a:r>
              <a:rPr lang="en-US" altLang="en-US" sz="2000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max</a:t>
            </a: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.</a:t>
            </a:r>
          </a:p>
        </p:txBody>
      </p:sp>
      <p:graphicFrame>
        <p:nvGraphicFramePr>
          <p:cNvPr id="26628" name="Group 4">
            <a:extLst>
              <a:ext uri="{FF2B5EF4-FFF2-40B4-BE49-F238E27FC236}">
                <a16:creationId xmlns:a16="http://schemas.microsoft.com/office/drawing/2014/main" id="{AF7366ED-A824-964E-902D-294836F09FEE}"/>
              </a:ext>
            </a:extLst>
          </p:cNvPr>
          <p:cNvGraphicFramePr>
            <a:graphicFrameLocks noGrp="1"/>
          </p:cNvGraphicFramePr>
          <p:nvPr/>
        </p:nvGraphicFramePr>
        <p:xfrm>
          <a:off x="1901825" y="4238625"/>
          <a:ext cx="4879975" cy="792200"/>
        </p:xfrm>
        <a:graphic>
          <a:graphicData uri="http://schemas.openxmlformats.org/drawingml/2006/table">
            <a:tbl>
              <a:tblPr/>
              <a:tblGrid>
                <a:gridCol w="782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43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39608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index</a:t>
                      </a:r>
                    </a:p>
                  </a:txBody>
                  <a:tcPr marT="45650" marB="4565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0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1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2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3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4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5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6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7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8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08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value</a:t>
                      </a:r>
                    </a:p>
                  </a:txBody>
                  <a:tcPr marT="45650" marB="4565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2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1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-4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10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15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-2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22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-8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5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2">
            <a:extLst>
              <a:ext uri="{FF2B5EF4-FFF2-40B4-BE49-F238E27FC236}">
                <a16:creationId xmlns:a16="http://schemas.microsoft.com/office/drawing/2014/main" id="{F52985E8-952E-0046-99E8-5B1F2FDFC13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latin typeface="Tahoma" panose="020B0604030504040204" pitchFamily="34" charset="0"/>
                <a:ea typeface="ＭＳ Ｐゴシック" panose="020B0600070205080204" pitchFamily="34" charset="-128"/>
              </a:rPr>
              <a:t>Algorithm 1 code</a:t>
            </a:r>
          </a:p>
        </p:txBody>
      </p:sp>
      <p:sp>
        <p:nvSpPr>
          <p:cNvPr id="31747" name="Rectangle 3">
            <a:extLst>
              <a:ext uri="{FF2B5EF4-FFF2-40B4-BE49-F238E27FC236}">
                <a16:creationId xmlns:a16="http://schemas.microsoft.com/office/drawing/2014/main" id="{F76BA8C4-49BD-5541-87F7-2A3D724B9AC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latin typeface="Tahoma" panose="020B0604030504040204" pitchFamily="34" charset="0"/>
                <a:ea typeface="ＭＳ Ｐゴシック" panose="020B0600070205080204" pitchFamily="34" charset="-128"/>
              </a:rPr>
              <a:t>What complexity class is this algorithm?</a:t>
            </a:r>
          </a:p>
          <a:p>
            <a:pPr lvl="1" eaLnBrk="1" hangingPunct="1"/>
            <a:r>
              <a:rPr lang="en-US" altLang="en-US" b="1">
                <a:latin typeface="Tahoma" panose="020B0604030504040204" pitchFamily="34" charset="0"/>
                <a:ea typeface="ＭＳ Ｐゴシック" panose="020B0600070205080204" pitchFamily="34" charset="-128"/>
              </a:rPr>
              <a:t>O(N</a:t>
            </a:r>
            <a:r>
              <a:rPr lang="en-US" altLang="en-US" b="1" baseline="30000">
                <a:latin typeface="Tahoma" panose="020B0604030504040204" pitchFamily="34" charset="0"/>
                <a:ea typeface="ＭＳ Ｐゴシック" panose="020B0600070205080204" pitchFamily="34" charset="-128"/>
              </a:rPr>
              <a:t>3</a:t>
            </a:r>
            <a:r>
              <a:rPr lang="en-US" altLang="en-US" b="1">
                <a:latin typeface="Tahoma" panose="020B0604030504040204" pitchFamily="34" charset="0"/>
                <a:ea typeface="ＭＳ Ｐゴシック" panose="020B0600070205080204" pitchFamily="34" charset="-128"/>
              </a:rPr>
              <a:t>)</a:t>
            </a:r>
            <a:r>
              <a:rPr lang="en-US" altLang="en-US">
                <a:latin typeface="Tahoma" panose="020B0604030504040204" pitchFamily="34" charset="0"/>
                <a:ea typeface="ＭＳ Ｐゴシック" panose="020B0600070205080204" pitchFamily="34" charset="-128"/>
              </a:rPr>
              <a:t>.  Takes a few seconds to process 2000 elements.</a:t>
            </a:r>
          </a:p>
          <a:p>
            <a:pPr eaLnBrk="1" hangingPunct="1">
              <a:buFontTx/>
              <a:buNone/>
            </a:pPr>
            <a:endParaRPr lang="en-US" altLang="en-US">
              <a:latin typeface="Tahoma" panose="020B0604030504040204" pitchFamily="34" charset="0"/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public static int </a:t>
            </a:r>
            <a:r>
              <a:rPr lang="en-US" altLang="en-US" sz="1800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maxSum1</a:t>
            </a: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(int[] a) {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int max = 0;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for (int i = 0; i &lt; a.length; i++) {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for (int j = i; j &lt; a.length; j++) {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    // sum = add the elements from a[i] to a[j].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    int sum = 0;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    for (int k = i; k &lt;= j; k++) {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        sum += a[k];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    }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    if (sum &gt; max) {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        max = sum;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    }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}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}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return max;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}</a:t>
            </a:r>
            <a:endParaRPr lang="en-US" altLang="en-US" sz="1800">
              <a:latin typeface="Tahoma" panose="020B060403050404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2">
            <a:extLst>
              <a:ext uri="{FF2B5EF4-FFF2-40B4-BE49-F238E27FC236}">
                <a16:creationId xmlns:a16="http://schemas.microsoft.com/office/drawing/2014/main" id="{6FB00728-488C-2B4A-BFA0-B002715F89C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latin typeface="Tahoma" panose="020B0604030504040204" pitchFamily="34" charset="0"/>
                <a:ea typeface="ＭＳ Ｐゴシック" panose="020B0600070205080204" pitchFamily="34" charset="-128"/>
              </a:rPr>
              <a:t>Flaws in algorithm 1</a:t>
            </a:r>
          </a:p>
        </p:txBody>
      </p:sp>
      <p:sp>
        <p:nvSpPr>
          <p:cNvPr id="37890" name="Rectangle 3">
            <a:extLst>
              <a:ext uri="{FF2B5EF4-FFF2-40B4-BE49-F238E27FC236}">
                <a16:creationId xmlns:a16="http://schemas.microsoft.com/office/drawing/2014/main" id="{84B8CF04-0BE9-ED44-9553-E86F2DD9D3E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latin typeface="Tahoma" panose="020B0604030504040204" pitchFamily="34" charset="0"/>
                <a:ea typeface="ＭＳ Ｐゴシック" panose="020B0600070205080204" pitchFamily="34" charset="-128"/>
              </a:rPr>
              <a:t>Observation: We are redundantly re-computing sums.</a:t>
            </a:r>
          </a:p>
          <a:p>
            <a:pPr lvl="1" eaLnBrk="1" hangingPunct="1"/>
            <a:r>
              <a:rPr lang="en-US" altLang="en-US">
                <a:latin typeface="Tahoma" panose="020B0604030504040204" pitchFamily="34" charset="0"/>
                <a:ea typeface="ＭＳ Ｐゴシック" panose="020B0600070205080204" pitchFamily="34" charset="-128"/>
              </a:rPr>
              <a:t>For example, we compute the sum between indexes 2 and 5:</a:t>
            </a:r>
            <a:br>
              <a:rPr lang="en-US" altLang="en-US">
                <a:latin typeface="Tahoma" panose="020B0604030504040204" pitchFamily="34" charset="0"/>
                <a:ea typeface="ＭＳ Ｐゴシック" panose="020B0600070205080204" pitchFamily="34" charset="-128"/>
              </a:rPr>
            </a:br>
            <a:r>
              <a:rPr lang="en-US" altLang="en-US">
                <a:latin typeface="Tahoma" panose="020B0604030504040204" pitchFamily="34" charset="0"/>
                <a:ea typeface="ＭＳ Ｐゴシック" panose="020B0600070205080204" pitchFamily="34" charset="-128"/>
              </a:rPr>
              <a:t>a[2] + a[3] + a[4] + a[5]</a:t>
            </a:r>
            <a:br>
              <a:rPr lang="en-US" altLang="en-US">
                <a:latin typeface="Tahoma" panose="020B0604030504040204" pitchFamily="34" charset="0"/>
                <a:ea typeface="ＭＳ Ｐゴシック" panose="020B0600070205080204" pitchFamily="34" charset="-128"/>
              </a:rPr>
            </a:br>
            <a:endParaRPr lang="en-US" altLang="en-US">
              <a:latin typeface="Tahoma" panose="020B0604030504040204" pitchFamily="34" charset="0"/>
              <a:ea typeface="ＭＳ Ｐゴシック" panose="020B0600070205080204" pitchFamily="34" charset="-128"/>
            </a:endParaRPr>
          </a:p>
          <a:p>
            <a:pPr lvl="1" eaLnBrk="1" hangingPunct="1"/>
            <a:r>
              <a:rPr lang="en-US" altLang="en-US">
                <a:latin typeface="Tahoma" panose="020B0604030504040204" pitchFamily="34" charset="0"/>
                <a:ea typeface="ＭＳ Ｐゴシック" panose="020B0600070205080204" pitchFamily="34" charset="-128"/>
              </a:rPr>
              <a:t>Next we compute the sum between indexes 2 and 6:</a:t>
            </a:r>
            <a:br>
              <a:rPr lang="en-US" altLang="en-US">
                <a:latin typeface="Tahoma" panose="020B0604030504040204" pitchFamily="34" charset="0"/>
                <a:ea typeface="ＭＳ Ｐゴシック" panose="020B0600070205080204" pitchFamily="34" charset="-128"/>
              </a:rPr>
            </a:br>
            <a:r>
              <a:rPr lang="en-US" altLang="en-US">
                <a:solidFill>
                  <a:srgbClr val="8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rPr>
              <a:t>a[2] + a[3] + a[4] + a[5]</a:t>
            </a:r>
            <a:r>
              <a:rPr lang="en-US" altLang="en-US">
                <a:latin typeface="Tahoma" panose="020B0604030504040204" pitchFamily="34" charset="0"/>
                <a:ea typeface="ＭＳ Ｐゴシック" panose="020B0600070205080204" pitchFamily="34" charset="-128"/>
              </a:rPr>
              <a:t> + a[6]</a:t>
            </a:r>
          </a:p>
          <a:p>
            <a:pPr lvl="1" eaLnBrk="1" hangingPunct="1"/>
            <a:endParaRPr lang="en-US" altLang="en-US">
              <a:latin typeface="Tahoma" panose="020B0604030504040204" pitchFamily="34" charset="0"/>
              <a:ea typeface="ＭＳ Ｐゴシック" panose="020B0600070205080204" pitchFamily="34" charset="-128"/>
            </a:endParaRPr>
          </a:p>
          <a:p>
            <a:pPr lvl="1" eaLnBrk="1" hangingPunct="1"/>
            <a:r>
              <a:rPr lang="en-US" altLang="en-US">
                <a:latin typeface="Tahoma" panose="020B0604030504040204" pitchFamily="34" charset="0"/>
                <a:ea typeface="ＭＳ Ｐゴシック" panose="020B0600070205080204" pitchFamily="34" charset="-128"/>
              </a:rPr>
              <a:t>We already had computed the sum of 2-5, but we compute it again as part of the 2-6 computation.</a:t>
            </a:r>
          </a:p>
          <a:p>
            <a:pPr lvl="1" eaLnBrk="1" hangingPunct="1"/>
            <a:endParaRPr lang="en-US" altLang="en-US">
              <a:latin typeface="Tahoma" panose="020B0604030504040204" pitchFamily="34" charset="0"/>
              <a:ea typeface="ＭＳ Ｐゴシック" panose="020B0600070205080204" pitchFamily="34" charset="-128"/>
            </a:endParaRPr>
          </a:p>
          <a:p>
            <a:pPr lvl="1" eaLnBrk="1" hangingPunct="1"/>
            <a:r>
              <a:rPr lang="en-US" altLang="en-US">
                <a:latin typeface="Tahoma" panose="020B0604030504040204" pitchFamily="34" charset="0"/>
                <a:ea typeface="ＭＳ Ｐゴシック" panose="020B0600070205080204" pitchFamily="34" charset="-128"/>
              </a:rPr>
              <a:t>Let's write an improved version that avoids this flaw.</a:t>
            </a:r>
          </a:p>
        </p:txBody>
      </p:sp>
      <p:graphicFrame>
        <p:nvGraphicFramePr>
          <p:cNvPr id="4" name="Group 4">
            <a:extLst>
              <a:ext uri="{FF2B5EF4-FFF2-40B4-BE49-F238E27FC236}">
                <a16:creationId xmlns:a16="http://schemas.microsoft.com/office/drawing/2014/main" id="{47125E6A-ECEF-AE47-A014-31234FA9CFA7}"/>
              </a:ext>
            </a:extLst>
          </p:cNvPr>
          <p:cNvGraphicFramePr>
            <a:graphicFrameLocks noGrp="1"/>
          </p:cNvGraphicFramePr>
          <p:nvPr/>
        </p:nvGraphicFramePr>
        <p:xfrm>
          <a:off x="1901825" y="5578475"/>
          <a:ext cx="4879975" cy="792200"/>
        </p:xfrm>
        <a:graphic>
          <a:graphicData uri="http://schemas.openxmlformats.org/drawingml/2006/table">
            <a:tbl>
              <a:tblPr/>
              <a:tblGrid>
                <a:gridCol w="782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43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39608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index</a:t>
                      </a:r>
                    </a:p>
                  </a:txBody>
                  <a:tcPr marT="45650" marB="4565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0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1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2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3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4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5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6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7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8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08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value</a:t>
                      </a:r>
                    </a:p>
                  </a:txBody>
                  <a:tcPr marT="45650" marB="4565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2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1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-4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10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15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-2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22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-8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5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2">
            <a:extLst>
              <a:ext uri="{FF2B5EF4-FFF2-40B4-BE49-F238E27FC236}">
                <a16:creationId xmlns:a16="http://schemas.microsoft.com/office/drawing/2014/main" id="{F153D094-45A2-7044-AB91-4104F75A2AE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latin typeface="Tahoma" panose="020B0604030504040204" pitchFamily="34" charset="0"/>
                <a:ea typeface="ＭＳ Ｐゴシック" panose="020B0600070205080204" pitchFamily="34" charset="-128"/>
              </a:rPr>
              <a:t>Algorithm 2 code</a:t>
            </a:r>
          </a:p>
        </p:txBody>
      </p:sp>
      <p:sp>
        <p:nvSpPr>
          <p:cNvPr id="32771" name="Rectangle 3">
            <a:extLst>
              <a:ext uri="{FF2B5EF4-FFF2-40B4-BE49-F238E27FC236}">
                <a16:creationId xmlns:a16="http://schemas.microsoft.com/office/drawing/2014/main" id="{C268A1AF-0F02-6949-9769-E0FC8E5E0C7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latin typeface="Tahoma" panose="020B0604030504040204" pitchFamily="34" charset="0"/>
                <a:ea typeface="ＭＳ Ｐゴシック" panose="020B0600070205080204" pitchFamily="34" charset="-128"/>
              </a:rPr>
              <a:t>What complexity class is this algorithm?</a:t>
            </a:r>
          </a:p>
          <a:p>
            <a:pPr lvl="1" eaLnBrk="1" hangingPunct="1"/>
            <a:r>
              <a:rPr lang="en-US" altLang="en-US" b="1">
                <a:latin typeface="Tahoma" panose="020B0604030504040204" pitchFamily="34" charset="0"/>
                <a:ea typeface="ＭＳ Ｐゴシック" panose="020B0600070205080204" pitchFamily="34" charset="-128"/>
              </a:rPr>
              <a:t>O(N</a:t>
            </a:r>
            <a:r>
              <a:rPr lang="en-US" altLang="en-US" b="1" baseline="30000">
                <a:latin typeface="Tahoma" panose="020B0604030504040204" pitchFamily="34" charset="0"/>
                <a:ea typeface="ＭＳ Ｐゴシック" panose="020B0600070205080204" pitchFamily="34" charset="-128"/>
              </a:rPr>
              <a:t>2</a:t>
            </a:r>
            <a:r>
              <a:rPr lang="en-US" altLang="en-US" b="1">
                <a:latin typeface="Tahoma" panose="020B0604030504040204" pitchFamily="34" charset="0"/>
                <a:ea typeface="ＭＳ Ｐゴシック" panose="020B0600070205080204" pitchFamily="34" charset="-128"/>
              </a:rPr>
              <a:t>)</a:t>
            </a:r>
            <a:r>
              <a:rPr lang="en-US" altLang="en-US">
                <a:latin typeface="Tahoma" panose="020B0604030504040204" pitchFamily="34" charset="0"/>
                <a:ea typeface="ＭＳ Ｐゴシック" panose="020B0600070205080204" pitchFamily="34" charset="-128"/>
              </a:rPr>
              <a:t>.  Can process tens of thousands of elements per second.</a:t>
            </a:r>
          </a:p>
          <a:p>
            <a:pPr eaLnBrk="1" hangingPunct="1">
              <a:buFontTx/>
              <a:buNone/>
            </a:pPr>
            <a:endParaRPr lang="en-US" altLang="en-US">
              <a:latin typeface="Tahoma" panose="020B0604030504040204" pitchFamily="34" charset="0"/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public static int </a:t>
            </a:r>
            <a:r>
              <a:rPr lang="en-US" altLang="en-US" sz="1800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maxSum2</a:t>
            </a: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(int[] a) {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int max = 0;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for (int i = 0; i &lt; a.length; i++) {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solidFill>
                  <a:schemeClr val="accent2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int sum = 0;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for (int j = i; j &lt; a.length; j++) {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solidFill>
                  <a:schemeClr val="accent2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    sum += a[j];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    if (sum &gt; max) {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        max = sum;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    }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}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}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return max;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}</a:t>
            </a:r>
          </a:p>
        </p:txBody>
      </p:sp>
      <p:graphicFrame>
        <p:nvGraphicFramePr>
          <p:cNvPr id="4" name="Group 4">
            <a:extLst>
              <a:ext uri="{FF2B5EF4-FFF2-40B4-BE49-F238E27FC236}">
                <a16:creationId xmlns:a16="http://schemas.microsoft.com/office/drawing/2014/main" id="{C68F7D6A-9B40-6041-85AA-32FABF769952}"/>
              </a:ext>
            </a:extLst>
          </p:cNvPr>
          <p:cNvGraphicFramePr>
            <a:graphicFrameLocks noGrp="1"/>
          </p:cNvGraphicFramePr>
          <p:nvPr/>
        </p:nvGraphicFramePr>
        <p:xfrm>
          <a:off x="1901825" y="5761038"/>
          <a:ext cx="4879975" cy="792200"/>
        </p:xfrm>
        <a:graphic>
          <a:graphicData uri="http://schemas.openxmlformats.org/drawingml/2006/table">
            <a:tbl>
              <a:tblPr/>
              <a:tblGrid>
                <a:gridCol w="782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43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3960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index</a:t>
                      </a:r>
                    </a:p>
                  </a:txBody>
                  <a:tcPr marT="45650" marB="4565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0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1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2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3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4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5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6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7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8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0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value</a:t>
                      </a:r>
                    </a:p>
                  </a:txBody>
                  <a:tcPr marT="45650" marB="4565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2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1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-4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10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15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-2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22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-8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5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2">
            <a:extLst>
              <a:ext uri="{FF2B5EF4-FFF2-40B4-BE49-F238E27FC236}">
                <a16:creationId xmlns:a16="http://schemas.microsoft.com/office/drawing/2014/main" id="{DB6454A7-CC8F-5B46-B4E6-D3663312DE4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latin typeface="Tahoma" panose="020B0604030504040204" pitchFamily="34" charset="0"/>
                <a:ea typeface="ＭＳ Ｐゴシック" panose="020B0600070205080204" pitchFamily="34" charset="-128"/>
              </a:rPr>
              <a:t>A clever solution</a:t>
            </a:r>
          </a:p>
        </p:txBody>
      </p:sp>
      <p:sp>
        <p:nvSpPr>
          <p:cNvPr id="39938" name="Rectangle 3">
            <a:extLst>
              <a:ext uri="{FF2B5EF4-FFF2-40B4-BE49-F238E27FC236}">
                <a16:creationId xmlns:a16="http://schemas.microsoft.com/office/drawing/2014/main" id="{1C246966-14A0-0045-B2D6-240450AB083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i="1">
                <a:latin typeface="Tahoma" panose="020B0604030504040204" pitchFamily="34" charset="0"/>
                <a:ea typeface="ＭＳ Ｐゴシック" panose="020B0600070205080204" pitchFamily="34" charset="-128"/>
              </a:rPr>
              <a:t>Claim 1 </a:t>
            </a:r>
            <a:r>
              <a:rPr lang="en-US" altLang="en-US">
                <a:latin typeface="Tahoma" panose="020B0604030504040204" pitchFamily="34" charset="0"/>
                <a:ea typeface="ＭＳ Ｐゴシック" panose="020B0600070205080204" pitchFamily="34" charset="-128"/>
              </a:rPr>
              <a:t>: A max range cannot start with a negative-sum range.</a:t>
            </a:r>
          </a:p>
          <a:p>
            <a:pPr lvl="1" eaLnBrk="1" hangingPunct="1"/>
            <a:endParaRPr lang="en-US" altLang="en-US">
              <a:latin typeface="Tahoma" panose="020B0604030504040204" pitchFamily="34" charset="0"/>
              <a:ea typeface="ＭＳ Ｐゴシック" panose="020B0600070205080204" pitchFamily="34" charset="-128"/>
            </a:endParaRPr>
          </a:p>
          <a:p>
            <a:pPr lvl="1" eaLnBrk="1" hangingPunct="1"/>
            <a:endParaRPr lang="en-US" altLang="en-US">
              <a:latin typeface="Tahoma" panose="020B0604030504040204" pitchFamily="34" charset="0"/>
              <a:ea typeface="ＭＳ Ｐゴシック" panose="020B0600070205080204" pitchFamily="34" charset="-128"/>
            </a:endParaRPr>
          </a:p>
          <a:p>
            <a:pPr lvl="1" eaLnBrk="1" hangingPunct="1"/>
            <a:endParaRPr lang="en-US" altLang="en-US">
              <a:latin typeface="Tahoma" panose="020B0604030504040204" pitchFamily="34" charset="0"/>
              <a:ea typeface="ＭＳ Ｐゴシック" panose="020B0600070205080204" pitchFamily="34" charset="-128"/>
            </a:endParaRPr>
          </a:p>
          <a:p>
            <a:pPr lvl="1" eaLnBrk="1" hangingPunct="1"/>
            <a:endParaRPr lang="en-US" altLang="en-US">
              <a:latin typeface="Tahoma" panose="020B0604030504040204" pitchFamily="34" charset="0"/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i="1">
                <a:latin typeface="Tahoma" panose="020B0604030504040204" pitchFamily="34" charset="0"/>
                <a:ea typeface="ＭＳ Ｐゴシック" panose="020B0600070205080204" pitchFamily="34" charset="-128"/>
              </a:rPr>
              <a:t>Claim 2 </a:t>
            </a:r>
            <a:r>
              <a:rPr lang="en-US" altLang="en-US">
                <a:latin typeface="Tahoma" panose="020B0604030504040204" pitchFamily="34" charset="0"/>
                <a:ea typeface="ＭＳ Ｐゴシック" panose="020B0600070205080204" pitchFamily="34" charset="-128"/>
              </a:rPr>
              <a:t>: If sum(i, j-1) ≥ 0 and sum(i, j) &lt; 0, any max range that ends at j+1 or higher cannot start at any of i through j.</a:t>
            </a:r>
          </a:p>
          <a:p>
            <a:pPr lvl="1" eaLnBrk="1" hangingPunct="1"/>
            <a:endParaRPr lang="en-US" altLang="en-US">
              <a:latin typeface="Tahoma" panose="020B0604030504040204" pitchFamily="34" charset="0"/>
              <a:ea typeface="ＭＳ Ｐゴシック" panose="020B0600070205080204" pitchFamily="34" charset="-128"/>
            </a:endParaRPr>
          </a:p>
          <a:p>
            <a:pPr lvl="1" eaLnBrk="1" hangingPunct="1"/>
            <a:endParaRPr lang="en-US" altLang="en-US">
              <a:latin typeface="Tahoma" panose="020B0604030504040204" pitchFamily="34" charset="0"/>
              <a:ea typeface="ＭＳ Ｐゴシック" panose="020B0600070205080204" pitchFamily="34" charset="-128"/>
            </a:endParaRPr>
          </a:p>
          <a:p>
            <a:pPr lvl="1" eaLnBrk="1" hangingPunct="1"/>
            <a:endParaRPr lang="en-US" altLang="en-US">
              <a:latin typeface="Tahoma" panose="020B0604030504040204" pitchFamily="34" charset="0"/>
              <a:ea typeface="ＭＳ Ｐゴシック" panose="020B0600070205080204" pitchFamily="34" charset="-128"/>
            </a:endParaRPr>
          </a:p>
          <a:p>
            <a:pPr lvl="1" eaLnBrk="1" hangingPunct="1"/>
            <a:endParaRPr lang="en-US" altLang="en-US">
              <a:latin typeface="Tahoma" panose="020B0604030504040204" pitchFamily="34" charset="0"/>
              <a:ea typeface="ＭＳ Ｐゴシック" panose="020B0600070205080204" pitchFamily="34" charset="-128"/>
            </a:endParaRPr>
          </a:p>
          <a:p>
            <a:pPr lvl="1" eaLnBrk="1" hangingPunct="1"/>
            <a:endParaRPr lang="en-US" altLang="en-US">
              <a:latin typeface="Tahoma" panose="020B0604030504040204" pitchFamily="34" charset="0"/>
              <a:ea typeface="ＭＳ Ｐゴシック" panose="020B0600070205080204" pitchFamily="34" charset="-128"/>
            </a:endParaRPr>
          </a:p>
          <a:p>
            <a:pPr lvl="1" eaLnBrk="1" hangingPunct="1"/>
            <a:r>
              <a:rPr lang="en-US" altLang="en-US">
                <a:latin typeface="Tahoma" panose="020B0604030504040204" pitchFamily="34" charset="0"/>
                <a:ea typeface="ＭＳ Ｐゴシック" panose="020B0600070205080204" pitchFamily="34" charset="-128"/>
              </a:rPr>
              <a:t>Together, these observations lead to a very clever algorithm...</a:t>
            </a:r>
          </a:p>
        </p:txBody>
      </p:sp>
      <p:graphicFrame>
        <p:nvGraphicFramePr>
          <p:cNvPr id="33879" name="Group 87">
            <a:extLst>
              <a:ext uri="{FF2B5EF4-FFF2-40B4-BE49-F238E27FC236}">
                <a16:creationId xmlns:a16="http://schemas.microsoft.com/office/drawing/2014/main" id="{A7332548-66D2-BA42-B4C5-D440DF3DC5DE}"/>
              </a:ext>
            </a:extLst>
          </p:cNvPr>
          <p:cNvGraphicFramePr>
            <a:graphicFrameLocks noGrp="1"/>
          </p:cNvGraphicFramePr>
          <p:nvPr/>
        </p:nvGraphicFramePr>
        <p:xfrm>
          <a:off x="1066800" y="1828800"/>
          <a:ext cx="4800600" cy="1097010"/>
        </p:xfrm>
        <a:graphic>
          <a:graphicData uri="http://schemas.openxmlformats.org/drawingml/2006/table">
            <a:tbl>
              <a:tblPr/>
              <a:tblGrid>
                <a:gridCol w="6381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81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81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381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145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333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65654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i</a:t>
                      </a:r>
                    </a:p>
                  </a:txBody>
                  <a:tcPr marT="45675" marB="45675"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...</a:t>
                      </a:r>
                    </a:p>
                  </a:txBody>
                  <a:tcPr marT="45675" marB="45675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j</a:t>
                      </a:r>
                    </a:p>
                  </a:txBody>
                  <a:tcPr marT="45675" marB="45675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j+1</a:t>
                      </a:r>
                    </a:p>
                  </a:txBody>
                  <a:tcPr marT="45675" marB="45675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...</a:t>
                      </a:r>
                    </a:p>
                  </a:txBody>
                  <a:tcPr marT="45675" marB="45675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k</a:t>
                      </a:r>
                    </a:p>
                  </a:txBody>
                  <a:tcPr marT="45675" marB="45675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5654">
                <a:tc gridSpan="3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&lt; 0</a:t>
                      </a:r>
                    </a:p>
                  </a:txBody>
                  <a:tcPr marT="45675" marB="4567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sum(j+1, k)</a:t>
                      </a:r>
                    </a:p>
                  </a:txBody>
                  <a:tcPr marT="45675" marB="4567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5654">
                <a:tc gridSpan="6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sum(i, k) &lt; sum(j+1, k)</a:t>
                      </a:r>
                    </a:p>
                  </a:txBody>
                  <a:tcPr marT="45675" marB="4567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34005" name="Group 213">
            <a:extLst>
              <a:ext uri="{FF2B5EF4-FFF2-40B4-BE49-F238E27FC236}">
                <a16:creationId xmlns:a16="http://schemas.microsoft.com/office/drawing/2014/main" id="{002924DE-528A-3B47-8E59-D17FE4BF37BB}"/>
              </a:ext>
            </a:extLst>
          </p:cNvPr>
          <p:cNvGraphicFramePr>
            <a:graphicFrameLocks noGrp="1"/>
          </p:cNvGraphicFramePr>
          <p:nvPr/>
        </p:nvGraphicFramePr>
        <p:xfrm>
          <a:off x="1066800" y="4330700"/>
          <a:ext cx="6096000" cy="1466852"/>
        </p:xfrm>
        <a:graphic>
          <a:graphicData uri="http://schemas.openxmlformats.org/drawingml/2006/table">
            <a:tbl>
              <a:tblPr/>
              <a:tblGrid>
                <a:gridCol w="609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6671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i</a:t>
                      </a:r>
                    </a:p>
                  </a:txBody>
                  <a:tcPr marT="45740" marB="4574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...</a:t>
                      </a:r>
                    </a:p>
                  </a:txBody>
                  <a:tcPr marT="45740" marB="4574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j-1</a:t>
                      </a:r>
                    </a:p>
                  </a:txBody>
                  <a:tcPr marT="45740" marB="4574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j</a:t>
                      </a:r>
                    </a:p>
                  </a:txBody>
                  <a:tcPr marT="45740" marB="4574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j+1</a:t>
                      </a:r>
                    </a:p>
                  </a:txBody>
                  <a:tcPr marT="45740" marB="4574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...</a:t>
                      </a:r>
                    </a:p>
                  </a:txBody>
                  <a:tcPr marT="45740" marB="4574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k</a:t>
                      </a:r>
                    </a:p>
                  </a:txBody>
                  <a:tcPr marT="45740" marB="4574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6713">
                <a:tc gridSpan="3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≥ 0</a:t>
                      </a:r>
                    </a:p>
                  </a:txBody>
                  <a:tcPr marT="45740" marB="457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&lt; 0</a:t>
                      </a:r>
                    </a:p>
                  </a:txBody>
                  <a:tcPr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 gridSpan="3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sum(j+1, k)</a:t>
                      </a:r>
                    </a:p>
                  </a:txBody>
                  <a:tcPr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6713">
                <a:tc gridSpan="4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&lt; 0</a:t>
                      </a:r>
                    </a:p>
                  </a:txBody>
                  <a:tcPr marT="45740" marB="457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sum(j+1, k)</a:t>
                      </a:r>
                    </a:p>
                  </a:txBody>
                  <a:tcPr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671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740" marB="457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5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sum(?, k) &lt; sum(j+1, k)</a:t>
                      </a:r>
                    </a:p>
                  </a:txBody>
                  <a:tcPr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2">
            <a:extLst>
              <a:ext uri="{FF2B5EF4-FFF2-40B4-BE49-F238E27FC236}">
                <a16:creationId xmlns:a16="http://schemas.microsoft.com/office/drawing/2014/main" id="{C6564EBA-11D0-BC41-959A-BBD9CAF74B0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latin typeface="Tahoma" panose="020B0604030504040204" pitchFamily="34" charset="0"/>
                <a:ea typeface="ＭＳ Ｐゴシック" panose="020B0600070205080204" pitchFamily="34" charset="-128"/>
              </a:rPr>
              <a:t>Algorithm 3 code</a:t>
            </a:r>
          </a:p>
        </p:txBody>
      </p:sp>
      <p:sp>
        <p:nvSpPr>
          <p:cNvPr id="35843" name="Rectangle 3">
            <a:extLst>
              <a:ext uri="{FF2B5EF4-FFF2-40B4-BE49-F238E27FC236}">
                <a16:creationId xmlns:a16="http://schemas.microsoft.com/office/drawing/2014/main" id="{6BAF9069-0AB6-CF44-84C2-A3F9724B2B6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latin typeface="Tahoma" panose="020B0604030504040204" pitchFamily="34" charset="0"/>
                <a:ea typeface="ＭＳ Ｐゴシック" panose="020B0600070205080204" pitchFamily="34" charset="-128"/>
              </a:rPr>
              <a:t>What complexity class is this algorithm?</a:t>
            </a:r>
          </a:p>
          <a:p>
            <a:pPr lvl="1" eaLnBrk="1" hangingPunct="1"/>
            <a:r>
              <a:rPr lang="en-US" altLang="en-US" b="1">
                <a:latin typeface="Tahoma" panose="020B0604030504040204" pitchFamily="34" charset="0"/>
                <a:ea typeface="ＭＳ Ｐゴシック" panose="020B0600070205080204" pitchFamily="34" charset="-128"/>
              </a:rPr>
              <a:t>O(N)</a:t>
            </a:r>
            <a:r>
              <a:rPr lang="en-US" altLang="en-US">
                <a:latin typeface="Tahoma" panose="020B0604030504040204" pitchFamily="34" charset="0"/>
                <a:ea typeface="ＭＳ Ｐゴシック" panose="020B0600070205080204" pitchFamily="34" charset="-128"/>
              </a:rPr>
              <a:t>.  Handles many millions of elements per second!</a:t>
            </a:r>
          </a:p>
          <a:p>
            <a:pPr eaLnBrk="1" hangingPunct="1">
              <a:buFontTx/>
              <a:buNone/>
            </a:pPr>
            <a:endParaRPr lang="en-US" altLang="en-US">
              <a:latin typeface="Tahoma" panose="020B0604030504040204" pitchFamily="34" charset="0"/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public static int </a:t>
            </a:r>
            <a:r>
              <a:rPr lang="en-US" altLang="en-US" sz="1800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maxSum3</a:t>
            </a: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(int[] a) {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int max = 0;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int sum = 0;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solidFill>
                  <a:schemeClr val="accent2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    int i = 0;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for (int j = 0; j &lt; a.length; j++) {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solidFill>
                  <a:schemeClr val="accent2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if (sum &lt; 0) {   </a:t>
            </a:r>
            <a:r>
              <a:rPr lang="en-US" altLang="en-US" sz="1800" b="1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if sum becomes negative, max range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solidFill>
                  <a:schemeClr val="accent2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    i = j;       </a:t>
            </a:r>
            <a:r>
              <a:rPr lang="en-US" altLang="en-US" sz="1800" b="1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cannot start with any of i - j-1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solidFill>
                  <a:schemeClr val="accent2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    sum = 0;     </a:t>
            </a:r>
            <a:r>
              <a:rPr lang="en-US" altLang="en-US" sz="1800" b="1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(Claim 2)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solidFill>
                  <a:schemeClr val="accent2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}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sum += a[j];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if (sum &gt; max) {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    max = sum;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}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}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return max;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}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Title 1">
            <a:extLst>
              <a:ext uri="{FF2B5EF4-FFF2-40B4-BE49-F238E27FC236}">
                <a16:creationId xmlns:a16="http://schemas.microsoft.com/office/drawing/2014/main" id="{E39C287E-026E-6B41-AD45-E01CA8A91A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Sum this up for me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50F364-3E73-1B4B-B485-A27757D19B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Let’s write a method to calculate the sum from 1 to some n</a:t>
            </a:r>
          </a:p>
          <a:p>
            <a:pPr>
              <a:buFont typeface="Wingdings 2" pitchFamily="2" charset="2"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public static int sum1(int n) {</a:t>
            </a:r>
          </a:p>
          <a:p>
            <a:pPr>
              <a:buFont typeface="Wingdings 2" pitchFamily="2" charset="2"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int sum = 0;</a:t>
            </a:r>
          </a:p>
          <a:p>
            <a:pPr>
              <a:buFont typeface="Wingdings 2" pitchFamily="2" charset="2"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for (int i = 1; i &lt;= n; i++) {</a:t>
            </a:r>
          </a:p>
          <a:p>
            <a:pPr>
              <a:buFont typeface="Wingdings 2" pitchFamily="2" charset="2"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  sum += i;</a:t>
            </a:r>
          </a:p>
          <a:p>
            <a:pPr>
              <a:buFont typeface="Wingdings 2" pitchFamily="2" charset="2"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}</a:t>
            </a:r>
          </a:p>
          <a:p>
            <a:pPr>
              <a:buFont typeface="Wingdings 2" pitchFamily="2" charset="2"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return sum;</a:t>
            </a:r>
          </a:p>
          <a:p>
            <a:pPr>
              <a:buFont typeface="Wingdings 2" pitchFamily="2" charset="2"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}</a:t>
            </a:r>
          </a:p>
          <a:p>
            <a:pPr>
              <a:buFont typeface="Wingdings 2" pitchFamily="2" charset="2"/>
              <a:buNone/>
            </a:pPr>
            <a:endParaRPr lang="en-US" altLang="en-US" sz="180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Gauss also has a way of solving this </a:t>
            </a:r>
          </a:p>
          <a:p>
            <a:pPr>
              <a:buFont typeface="Wingdings 2" pitchFamily="2" charset="2"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public static int sum2(int n) {</a:t>
            </a:r>
          </a:p>
          <a:p>
            <a:pPr>
              <a:buFont typeface="Wingdings 2" pitchFamily="2" charset="2"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return n * (n + 1) / 2;</a:t>
            </a:r>
          </a:p>
          <a:p>
            <a:pPr>
              <a:buFont typeface="Wingdings 2" pitchFamily="2" charset="2"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}</a:t>
            </a:r>
          </a:p>
          <a:p>
            <a:pPr>
              <a:buFont typeface="Wingdings 2" pitchFamily="2" charset="2"/>
              <a:buNone/>
            </a:pPr>
            <a:endParaRPr lang="en-US" altLang="en-US" sz="180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Which one is more efficient?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074" name="Rectangle 2">
            <a:extLst>
              <a:ext uri="{FF2B5EF4-FFF2-40B4-BE49-F238E27FC236}">
                <a16:creationId xmlns:a16="http://schemas.microsoft.com/office/drawing/2014/main" id="{76C3C61B-FFFF-3340-9723-F6823866CBE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cs typeface="+mj-cs"/>
              </a:rPr>
              <a:t>Runtime Efficiency (13.2)</a:t>
            </a:r>
          </a:p>
        </p:txBody>
      </p:sp>
      <p:sp>
        <p:nvSpPr>
          <p:cNvPr id="259075" name="Rectangle 3">
            <a:extLst>
              <a:ext uri="{FF2B5EF4-FFF2-40B4-BE49-F238E27FC236}">
                <a16:creationId xmlns:a16="http://schemas.microsoft.com/office/drawing/2014/main" id="{BC7BD1D6-D024-AA40-AD83-9BCBA37D585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 2" charset="0"/>
              <a:buChar char=""/>
              <a:defRPr/>
            </a:pPr>
            <a:r>
              <a:rPr lang="en-US" b="1">
                <a:cs typeface="+mn-cs"/>
              </a:rPr>
              <a:t>efficiency</a:t>
            </a:r>
            <a:r>
              <a:rPr lang="en-US">
                <a:cs typeface="+mn-cs"/>
              </a:rPr>
              <a:t>: measure of computing resources used by code.</a:t>
            </a:r>
          </a:p>
          <a:p>
            <a:pPr lvl="1" eaLnBrk="1" hangingPunct="1">
              <a:buFont typeface="Wingdings 2" charset="0"/>
              <a:buChar char=""/>
              <a:defRPr/>
            </a:pPr>
            <a:r>
              <a:rPr lang="en-US"/>
              <a:t>can be relative to speed (time), memory (space), etc.</a:t>
            </a:r>
          </a:p>
          <a:p>
            <a:pPr lvl="1" eaLnBrk="1" hangingPunct="1">
              <a:buFont typeface="Wingdings 2" charset="0"/>
              <a:buChar char=""/>
              <a:defRPr/>
            </a:pPr>
            <a:r>
              <a:rPr lang="en-US"/>
              <a:t>most commonly refers to run time</a:t>
            </a:r>
          </a:p>
          <a:p>
            <a:pPr eaLnBrk="1" hangingPunct="1">
              <a:buFont typeface="Wingdings 2" charset="0"/>
              <a:buChar char=""/>
              <a:defRPr/>
            </a:pPr>
            <a:r>
              <a:rPr lang="en-US"/>
              <a:t>We want to be able to compare different algorithms to see which is more efficient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1">
            <a:extLst>
              <a:ext uri="{FF2B5EF4-FFF2-40B4-BE49-F238E27FC236}">
                <a16:creationId xmlns:a16="http://schemas.microsoft.com/office/drawing/2014/main" id="{86D8E5B3-6B08-9241-9A20-5EDF325B47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Efficiency Try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121A9C-AA89-EB42-B5C4-907BE0A375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371600"/>
            <a:ext cx="8915400" cy="3844925"/>
          </a:xfrm>
        </p:spPr>
        <p:txBody>
          <a:bodyPr/>
          <a:lstStyle/>
          <a:p>
            <a:pPr>
              <a:buFont typeface="Wingdings 2" charset="2"/>
              <a:buChar char=""/>
              <a:defRPr/>
            </a:pPr>
            <a:r>
              <a:rPr lang="en-US"/>
              <a:t>Let’s time the methods! </a:t>
            </a:r>
          </a:p>
          <a:p>
            <a:pPr marL="0" indent="0">
              <a:buFont typeface="Wingdings 2" charset="2"/>
              <a:buNone/>
              <a:defRPr/>
            </a:pPr>
            <a:r>
              <a:rPr lang="en-US">
                <a:latin typeface="Courier New" charset="0"/>
                <a:ea typeface="Courier New" charset="0"/>
                <a:cs typeface="Courier New" charset="0"/>
              </a:rPr>
              <a:t>n = 1               sum1 took    0ms, sum2 took 0ms</a:t>
            </a:r>
          </a:p>
          <a:p>
            <a:pPr marL="0" indent="0">
              <a:buFont typeface="Wingdings 2" charset="2"/>
              <a:buNone/>
              <a:defRPr/>
            </a:pPr>
            <a:r>
              <a:rPr lang="en-US">
                <a:latin typeface="Courier New" charset="0"/>
                <a:ea typeface="Courier New" charset="0"/>
                <a:cs typeface="Courier New" charset="0"/>
              </a:rPr>
              <a:t>n = 5               sum1 took    0ms, sum2 took 0ms</a:t>
            </a:r>
          </a:p>
          <a:p>
            <a:pPr marL="0" indent="0">
              <a:buFont typeface="Wingdings 2" charset="2"/>
              <a:buNone/>
              <a:defRPr/>
            </a:pPr>
            <a:r>
              <a:rPr lang="en-US">
                <a:latin typeface="Courier New" charset="0"/>
                <a:ea typeface="Courier New" charset="0"/>
                <a:cs typeface="Courier New" charset="0"/>
              </a:rPr>
              <a:t>n = 10              sum1 took    0ms, sum2 took 0ms</a:t>
            </a:r>
          </a:p>
          <a:p>
            <a:pPr marL="0" indent="0">
              <a:buFont typeface="Wingdings 2" charset="2"/>
              <a:buNone/>
              <a:defRPr/>
            </a:pPr>
            <a:r>
              <a:rPr lang="en-US">
                <a:latin typeface="Courier New" charset="0"/>
                <a:ea typeface="Courier New" charset="0"/>
                <a:cs typeface="Courier New" charset="0"/>
              </a:rPr>
              <a:t>n = 100             sum1 took    0ms, sum2 took 0ms</a:t>
            </a:r>
          </a:p>
          <a:p>
            <a:pPr marL="0" indent="0">
              <a:buFont typeface="Wingdings 2" charset="2"/>
              <a:buNone/>
              <a:defRPr/>
            </a:pPr>
            <a:r>
              <a:rPr lang="en-US">
                <a:latin typeface="Courier New" charset="0"/>
                <a:ea typeface="Courier New" charset="0"/>
                <a:cs typeface="Courier New" charset="0"/>
              </a:rPr>
              <a:t>n = 1,000           sum1 took    0ms, sum2 took 0ms</a:t>
            </a:r>
          </a:p>
          <a:p>
            <a:pPr marL="0" indent="0">
              <a:buFont typeface="Wingdings 2" charset="2"/>
              <a:buNone/>
              <a:defRPr/>
            </a:pPr>
            <a:r>
              <a:rPr lang="en-US">
                <a:latin typeface="Courier New" charset="0"/>
                <a:ea typeface="Courier New" charset="0"/>
                <a:cs typeface="Courier New" charset="0"/>
              </a:rPr>
              <a:t>n = 10,000,000      sum1 took   10ms, sum2 took 0ms</a:t>
            </a:r>
          </a:p>
          <a:p>
            <a:pPr marL="0" indent="0">
              <a:buFont typeface="Wingdings 2" charset="2"/>
              <a:buNone/>
              <a:defRPr/>
            </a:pPr>
            <a:r>
              <a:rPr lang="en-US">
                <a:latin typeface="Courier New" charset="0"/>
                <a:ea typeface="Courier New" charset="0"/>
                <a:cs typeface="Courier New" charset="0"/>
              </a:rPr>
              <a:t>n = 100,000,000     sum1 took   47ms, sum2 took 0ms</a:t>
            </a:r>
          </a:p>
          <a:p>
            <a:pPr marL="0" indent="0">
              <a:buFont typeface="Wingdings 2" charset="2"/>
              <a:buNone/>
              <a:defRPr/>
            </a:pPr>
            <a:r>
              <a:rPr lang="en-US">
                <a:latin typeface="Courier New" charset="0"/>
                <a:ea typeface="Courier New" charset="0"/>
                <a:cs typeface="Courier New" charset="0"/>
              </a:rPr>
              <a:t>n = 2,147,483,647   sum1 took  784ms, sum2 took 0ms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E7147BF-AC0B-7D42-A3C9-56031D19DBF3}"/>
              </a:ext>
            </a:extLst>
          </p:cNvPr>
          <p:cNvSpPr txBox="1">
            <a:spLocks/>
          </p:cNvSpPr>
          <p:nvPr/>
        </p:nvSpPr>
        <p:spPr bwMode="auto">
          <a:xfrm>
            <a:off x="228600" y="1371600"/>
            <a:ext cx="8915400" cy="384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B641B"/>
              </a:buClr>
              <a:buSzPct val="95000"/>
              <a:buFont typeface="Wingdings 2" charset="2"/>
              <a:buChar char=""/>
              <a:defRPr sz="2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39763" indent="-2460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914400" indent="-2460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charset="2"/>
              <a:buChar char=""/>
              <a:defRPr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18745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B641B"/>
              </a:buClr>
              <a:buSzPct val="65000"/>
              <a:buFont typeface="Wingdings 2" charset="2"/>
              <a:buChar char=""/>
              <a:defRPr sz="17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1462088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9639D"/>
              </a:buClr>
              <a:buSzPct val="65000"/>
              <a:buFont typeface="Wingdings 2" charset="2"/>
              <a:buChar char=""/>
              <a:defRPr sz="17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>
              <a:defRPr/>
            </a:pPr>
            <a:r>
              <a:rPr lang="en-US"/>
              <a:t>Let’s time the methods! </a:t>
            </a:r>
          </a:p>
          <a:p>
            <a:pPr marL="0" indent="0" defTabSz="914400">
              <a:buFont typeface="Wingdings 2" charset="2"/>
              <a:buNone/>
              <a:defRPr/>
            </a:pPr>
            <a:r>
              <a:rPr lang="en-US">
                <a:latin typeface="Courier New" charset="0"/>
                <a:ea typeface="Courier New" charset="0"/>
                <a:cs typeface="Courier New" charset="0"/>
              </a:rPr>
              <a:t>n = 1               sum1 took    0ms, sum2 took 0ms</a:t>
            </a:r>
          </a:p>
          <a:p>
            <a:pPr marL="0" indent="0" defTabSz="914400">
              <a:buFont typeface="Wingdings 2" charset="2"/>
              <a:buNone/>
              <a:defRPr/>
            </a:pPr>
            <a:r>
              <a:rPr lang="en-US">
                <a:latin typeface="Courier New" charset="0"/>
                <a:ea typeface="Courier New" charset="0"/>
                <a:cs typeface="Courier New" charset="0"/>
              </a:rPr>
              <a:t>n = 5               sum1 took    0ms, sum2 took 0ms</a:t>
            </a:r>
          </a:p>
          <a:p>
            <a:pPr marL="0" indent="0" defTabSz="914400">
              <a:buFont typeface="Wingdings 2" charset="2"/>
              <a:buNone/>
              <a:defRPr/>
            </a:pPr>
            <a:r>
              <a:rPr lang="en-US">
                <a:latin typeface="Courier New" charset="0"/>
                <a:ea typeface="Courier New" charset="0"/>
                <a:cs typeface="Courier New" charset="0"/>
              </a:rPr>
              <a:t>n = 10              sum1 took    0ms, sum2 took 0ms</a:t>
            </a:r>
          </a:p>
          <a:p>
            <a:pPr marL="0" indent="0" defTabSz="914400">
              <a:buFont typeface="Wingdings 2" charset="2"/>
              <a:buNone/>
              <a:defRPr/>
            </a:pPr>
            <a:r>
              <a:rPr lang="en-US">
                <a:latin typeface="Courier New" charset="0"/>
                <a:ea typeface="Courier New" charset="0"/>
                <a:cs typeface="Courier New" charset="0"/>
              </a:rPr>
              <a:t>n = 100             sum1 took    0ms, sum2 took 0ms</a:t>
            </a:r>
          </a:p>
          <a:p>
            <a:pPr marL="0" indent="0" defTabSz="914400">
              <a:buFont typeface="Wingdings 2" charset="2"/>
              <a:buNone/>
              <a:defRPr/>
            </a:pPr>
            <a:r>
              <a:rPr lang="en-US">
                <a:latin typeface="Courier New" charset="0"/>
                <a:ea typeface="Courier New" charset="0"/>
                <a:cs typeface="Courier New" charset="0"/>
              </a:rPr>
              <a:t>n = 1,000           sum1 took    1ms, sum2 took 0ms</a:t>
            </a:r>
          </a:p>
          <a:p>
            <a:pPr marL="0" indent="0" defTabSz="914400">
              <a:buFont typeface="Wingdings 2" charset="2"/>
              <a:buNone/>
              <a:defRPr/>
            </a:pPr>
            <a:r>
              <a:rPr lang="en-US">
                <a:latin typeface="Courier New" charset="0"/>
                <a:ea typeface="Courier New" charset="0"/>
                <a:cs typeface="Courier New" charset="0"/>
              </a:rPr>
              <a:t>n = 10,000,000      sum1 took    8ms, sum2 took 0ms</a:t>
            </a:r>
          </a:p>
          <a:p>
            <a:pPr marL="0" indent="0" defTabSz="914400">
              <a:buFont typeface="Wingdings 2" charset="2"/>
              <a:buNone/>
              <a:defRPr/>
            </a:pPr>
            <a:r>
              <a:rPr lang="en-US">
                <a:latin typeface="Courier New" charset="0"/>
                <a:ea typeface="Courier New" charset="0"/>
                <a:cs typeface="Courier New" charset="0"/>
              </a:rPr>
              <a:t>n = 100,000,000     sum1 took   43ms, sum2 took 0ms</a:t>
            </a:r>
          </a:p>
          <a:p>
            <a:pPr marL="0" indent="0" defTabSz="914400">
              <a:buFont typeface="Wingdings 2" charset="2"/>
              <a:buNone/>
              <a:defRPr/>
            </a:pPr>
            <a:r>
              <a:rPr lang="en-US">
                <a:latin typeface="Courier New" charset="0"/>
                <a:ea typeface="Courier New" charset="0"/>
                <a:cs typeface="Courier New" charset="0"/>
              </a:rPr>
              <a:t>n = 2,147,483,647   sum1 took  804ms, sum2 took 0ms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1F06B499-A073-B940-A16F-46AE32001AEF}"/>
              </a:ext>
            </a:extLst>
          </p:cNvPr>
          <p:cNvSpPr txBox="1">
            <a:spLocks/>
          </p:cNvSpPr>
          <p:nvPr/>
        </p:nvSpPr>
        <p:spPr bwMode="auto">
          <a:xfrm>
            <a:off x="228600" y="1371600"/>
            <a:ext cx="8915400" cy="519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>
            <a:lvl1pPr marL="273050" indent="-273050">
              <a:spcBef>
                <a:spcPct val="20000"/>
              </a:spcBef>
              <a:buClr>
                <a:srgbClr val="EB641B"/>
              </a:buClr>
              <a:buSzPct val="95000"/>
              <a:buFont typeface="Wingdings 2" pitchFamily="2" charset="2"/>
              <a:buChar char=""/>
              <a:defRPr sz="22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639763" indent="-246063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2" charset="2"/>
              <a:buChar char="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indent="-246063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2" charset="2"/>
              <a:buChar char=""/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187450" indent="-209550">
              <a:spcBef>
                <a:spcPct val="20000"/>
              </a:spcBef>
              <a:buClr>
                <a:srgbClr val="EB641B"/>
              </a:buClr>
              <a:buSzPct val="65000"/>
              <a:buFont typeface="Wingdings 2" pitchFamily="2" charset="2"/>
              <a:buChar char=""/>
              <a:defRPr sz="17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1462088" indent="-209550">
              <a:spcBef>
                <a:spcPct val="20000"/>
              </a:spcBef>
              <a:buClr>
                <a:srgbClr val="39639D"/>
              </a:buClr>
              <a:buSzPct val="65000"/>
              <a:buFont typeface="Wingdings 2" pitchFamily="2" charset="2"/>
              <a:buChar char=""/>
              <a:defRPr sz="17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19192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9639D"/>
              </a:buClr>
              <a:buSzPct val="65000"/>
              <a:buFont typeface="Wingdings 2" pitchFamily="2" charset="2"/>
              <a:buChar char=""/>
              <a:defRPr sz="17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3764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9639D"/>
              </a:buClr>
              <a:buSzPct val="65000"/>
              <a:buFont typeface="Wingdings 2" pitchFamily="2" charset="2"/>
              <a:buChar char=""/>
              <a:defRPr sz="17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28336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9639D"/>
              </a:buClr>
              <a:buSzPct val="65000"/>
              <a:buFont typeface="Wingdings 2" pitchFamily="2" charset="2"/>
              <a:buChar char=""/>
              <a:defRPr sz="17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2908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9639D"/>
              </a:buClr>
              <a:buSzPct val="65000"/>
              <a:buFont typeface="Wingdings 2" pitchFamily="2" charset="2"/>
              <a:buChar char=""/>
              <a:defRPr sz="17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defTabSz="914400"/>
            <a:r>
              <a:rPr lang="en-US" altLang="en-US"/>
              <a:t>Let’s time the methods! </a:t>
            </a:r>
          </a:p>
          <a:p>
            <a:pPr defTabSz="914400">
              <a:buFont typeface="Wingdings 2" pitchFamily="2" charset="2"/>
              <a:buNone/>
            </a:pPr>
            <a:r>
              <a:rPr lang="en-US" altLang="en-US">
                <a:latin typeface="Courier New" panose="02070309020205020404" pitchFamily="49" charset="0"/>
              </a:rPr>
              <a:t>n = 1               sum1 took    0ms, sum2 took 0ms</a:t>
            </a:r>
          </a:p>
          <a:p>
            <a:pPr defTabSz="914400">
              <a:buFont typeface="Wingdings 2" pitchFamily="2" charset="2"/>
              <a:buNone/>
            </a:pPr>
            <a:r>
              <a:rPr lang="en-US" altLang="en-US">
                <a:latin typeface="Courier New" panose="02070309020205020404" pitchFamily="49" charset="0"/>
              </a:rPr>
              <a:t>n = 5               sum1 took    0ms, sum2 took 0ms</a:t>
            </a:r>
          </a:p>
          <a:p>
            <a:pPr defTabSz="914400">
              <a:buFont typeface="Wingdings 2" pitchFamily="2" charset="2"/>
              <a:buNone/>
            </a:pPr>
            <a:r>
              <a:rPr lang="en-US" altLang="en-US">
                <a:latin typeface="Courier New" panose="02070309020205020404" pitchFamily="49" charset="0"/>
              </a:rPr>
              <a:t>n = 10              sum1 took    0ms, sum2 took 0ms</a:t>
            </a:r>
          </a:p>
          <a:p>
            <a:pPr defTabSz="914400">
              <a:buFont typeface="Wingdings 2" pitchFamily="2" charset="2"/>
              <a:buNone/>
            </a:pPr>
            <a:r>
              <a:rPr lang="en-US" altLang="en-US">
                <a:latin typeface="Courier New" panose="02070309020205020404" pitchFamily="49" charset="0"/>
              </a:rPr>
              <a:t>n = 100             sum1 took    0ms, sum2 took 0ms</a:t>
            </a:r>
          </a:p>
          <a:p>
            <a:pPr defTabSz="914400">
              <a:buFont typeface="Wingdings 2" pitchFamily="2" charset="2"/>
              <a:buNone/>
            </a:pPr>
            <a:r>
              <a:rPr lang="en-US" altLang="en-US">
                <a:latin typeface="Courier New" panose="02070309020205020404" pitchFamily="49" charset="0"/>
              </a:rPr>
              <a:t>n = 1,000           sum1 took    1ms, sum2 took 0ms</a:t>
            </a:r>
          </a:p>
          <a:p>
            <a:pPr defTabSz="914400">
              <a:buFont typeface="Wingdings 2" pitchFamily="2" charset="2"/>
              <a:buNone/>
            </a:pPr>
            <a:r>
              <a:rPr lang="en-US" altLang="en-US">
                <a:latin typeface="Courier New" panose="02070309020205020404" pitchFamily="49" charset="0"/>
              </a:rPr>
              <a:t>n = 10,000,000      sum1 took    3ms, sum2 took 0ms</a:t>
            </a:r>
          </a:p>
          <a:p>
            <a:pPr defTabSz="914400">
              <a:buFont typeface="Wingdings 2" pitchFamily="2" charset="2"/>
              <a:buNone/>
            </a:pPr>
            <a:r>
              <a:rPr lang="en-US" altLang="en-US">
                <a:latin typeface="Courier New" panose="02070309020205020404" pitchFamily="49" charset="0"/>
              </a:rPr>
              <a:t>n = 100,000,000     sum1 took  121ms, sum2 took 0ms</a:t>
            </a:r>
          </a:p>
          <a:p>
            <a:pPr defTabSz="914400">
              <a:buFont typeface="Wingdings 2" pitchFamily="2" charset="2"/>
              <a:buNone/>
            </a:pPr>
            <a:r>
              <a:rPr lang="en-US" altLang="en-US">
                <a:latin typeface="Courier New" panose="02070309020205020404" pitchFamily="49" charset="0"/>
              </a:rPr>
              <a:t>n = 2,147,483,647   sum1 took 1570ms, sum2 took 0ms</a:t>
            </a:r>
          </a:p>
          <a:p>
            <a:pPr defTabSz="914400"/>
            <a:endParaRPr lang="en-US" altLang="en-US">
              <a:latin typeface="Courier New" panose="02070309020205020404" pitchFamily="49" charset="0"/>
            </a:endParaRPr>
          </a:p>
          <a:p>
            <a:pPr defTabSz="914400"/>
            <a:r>
              <a:rPr lang="en-US" altLang="en-US"/>
              <a:t>Downsides</a:t>
            </a:r>
          </a:p>
          <a:p>
            <a:pPr lvl="1" defTabSz="914400"/>
            <a:r>
              <a:rPr lang="en-US" altLang="en-US"/>
              <a:t>Different computers give different run times</a:t>
            </a:r>
          </a:p>
          <a:p>
            <a:pPr lvl="1" defTabSz="914400"/>
            <a:r>
              <a:rPr lang="en-US" altLang="en-US"/>
              <a:t>The same computer gives different results!!! D:&lt;</a:t>
            </a:r>
          </a:p>
          <a:p>
            <a:pPr lvl="1" defTabSz="914400"/>
            <a:endParaRPr lang="en-US" altLang="en-US"/>
          </a:p>
          <a:p>
            <a:pPr defTabSz="914400"/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4" grpId="1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Title 1">
            <a:extLst>
              <a:ext uri="{FF2B5EF4-FFF2-40B4-BE49-F238E27FC236}">
                <a16:creationId xmlns:a16="http://schemas.microsoft.com/office/drawing/2014/main" id="{C7AD8D7D-5940-B141-948C-594367A897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Efficiency </a:t>
            </a:r>
            <a:r>
              <a:rPr lang="mr-IN" altLang="en-US">
                <a:ea typeface="ＭＳ Ｐゴシック" panose="020B0600070205080204" pitchFamily="34" charset="-128"/>
              </a:rPr>
              <a:t>–</a:t>
            </a:r>
            <a:r>
              <a:rPr lang="en-US" altLang="en-US">
                <a:ea typeface="ＭＳ Ｐゴシック" panose="020B0600070205080204" pitchFamily="34" charset="-128"/>
              </a:rPr>
              <a:t> Try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64E299-17CA-D74D-8926-2FEB96B8D1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Count number of “simple steps” our algorithm takes to run</a:t>
            </a:r>
          </a:p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Assume the following: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Any single Java statement takes same amount of time to run.</a:t>
            </a:r>
          </a:p>
          <a:p>
            <a:pPr lvl="2" eaLnBrk="1" hangingPunct="1"/>
            <a:r>
              <a:rPr lang="en-US" altLang="en-US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int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 x = 5;</a:t>
            </a:r>
          </a:p>
          <a:p>
            <a:pPr lvl="2" eaLnBrk="1" hangingPunct="1"/>
            <a:r>
              <a:rPr lang="en-US" altLang="en-US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boolean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 b = (5 + 1 * 2) &lt; 15 + 3;</a:t>
            </a:r>
          </a:p>
          <a:p>
            <a:pPr lvl="2" eaLnBrk="1" hangingPunct="1"/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return x * 3;</a:t>
            </a:r>
          </a:p>
          <a:p>
            <a:pPr lvl="2" eaLnBrk="1" hangingPunct="1"/>
            <a:endParaRPr lang="en-US" altLang="en-US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A loop's runtime, if the loop repeats N times, is N times the runtime of the statements in its body.</a:t>
            </a:r>
          </a:p>
          <a:p>
            <a:pPr lvl="1"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A method call's runtime is measured by the total runtime of the statements inside the method's body.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pic>
        <p:nvPicPr>
          <p:cNvPr id="1028" name="Picture 4" descr="Fitbit Charge 4 Advanced Fitness Tracker | Sho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0966" y="5150458"/>
            <a:ext cx="1813560" cy="1813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099" name="Rectangle 3">
            <a:extLst>
              <a:ext uri="{FF2B5EF4-FFF2-40B4-BE49-F238E27FC236}">
                <a16:creationId xmlns:a16="http://schemas.microsoft.com/office/drawing/2014/main" id="{16E30191-0316-3E44-9097-55453787A02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</a:rPr>
              <a:t>public static void method1(int N) {</a:t>
            </a:r>
          </a:p>
          <a:p>
            <a:pPr lvl="1" eaLnBrk="1" hangingPunct="1">
              <a:lnSpc>
                <a:spcPct val="80000"/>
              </a:lnSpc>
              <a:buFontTx/>
              <a:buNone/>
              <a:defRPr/>
            </a:pPr>
            <a:r>
              <a:rPr lang="en-US" b="1">
                <a:cs typeface="+mn-cs"/>
              </a:rPr>
              <a:t>statement1</a:t>
            </a:r>
            <a:r>
              <a:rPr lang="en-US">
                <a:latin typeface="Courier New" charset="0"/>
                <a:cs typeface="+mn-cs"/>
              </a:rPr>
              <a:t>;</a:t>
            </a:r>
          </a:p>
          <a:p>
            <a:pPr lvl="1" eaLnBrk="1" hangingPunct="1">
              <a:lnSpc>
                <a:spcPct val="80000"/>
              </a:lnSpc>
              <a:buFontTx/>
              <a:buNone/>
              <a:defRPr/>
            </a:pPr>
            <a:r>
              <a:rPr lang="en-US" b="1">
                <a:cs typeface="+mn-cs"/>
              </a:rPr>
              <a:t>statement2</a:t>
            </a:r>
            <a:r>
              <a:rPr lang="en-US">
                <a:latin typeface="Courier New" charset="0"/>
                <a:cs typeface="+mn-cs"/>
              </a:rPr>
              <a:t>;</a:t>
            </a:r>
          </a:p>
          <a:p>
            <a:pPr lvl="1" eaLnBrk="1" hangingPunct="1">
              <a:lnSpc>
                <a:spcPct val="80000"/>
              </a:lnSpc>
              <a:buFontTx/>
              <a:buNone/>
              <a:defRPr/>
            </a:pPr>
            <a:r>
              <a:rPr lang="en-US" b="1">
                <a:cs typeface="+mn-cs"/>
              </a:rPr>
              <a:t>statement3</a:t>
            </a:r>
            <a:r>
              <a:rPr lang="en-US">
                <a:latin typeface="Courier New" charset="0"/>
                <a:cs typeface="+mn-cs"/>
              </a:rPr>
              <a:t>;</a:t>
            </a:r>
          </a:p>
          <a:p>
            <a:pPr lvl="1" eaLnBrk="1" hangingPunct="1">
              <a:lnSpc>
                <a:spcPct val="80000"/>
              </a:lnSpc>
              <a:buFontTx/>
              <a:buNone/>
              <a:defRPr/>
            </a:pPr>
            <a:endParaRPr lang="en-US">
              <a:latin typeface="Courier New" charset="0"/>
              <a:cs typeface="+mn-cs"/>
            </a:endParaRPr>
          </a:p>
          <a:p>
            <a:pPr lvl="1" eaLnBrk="1" hangingPunct="1">
              <a:lnSpc>
                <a:spcPct val="80000"/>
              </a:lnSpc>
              <a:buFontTx/>
              <a:buNone/>
              <a:defRPr/>
            </a:pPr>
            <a:r>
              <a:rPr lang="en-US">
                <a:latin typeface="Courier New" charset="0"/>
                <a:cs typeface="+mn-cs"/>
              </a:rPr>
              <a:t>for (</a:t>
            </a:r>
            <a:r>
              <a:rPr lang="en-US" err="1">
                <a:latin typeface="Courier New" charset="0"/>
                <a:cs typeface="+mn-cs"/>
              </a:rPr>
              <a:t>int</a:t>
            </a:r>
            <a:r>
              <a:rPr lang="en-US">
                <a:latin typeface="Courier New" charset="0"/>
                <a:cs typeface="+mn-cs"/>
              </a:rPr>
              <a:t> </a:t>
            </a:r>
            <a:r>
              <a:rPr lang="en-US" err="1">
                <a:latin typeface="Courier New" charset="0"/>
                <a:cs typeface="+mn-cs"/>
              </a:rPr>
              <a:t>i</a:t>
            </a:r>
            <a:r>
              <a:rPr lang="en-US">
                <a:latin typeface="Courier New" charset="0"/>
                <a:cs typeface="+mn-cs"/>
              </a:rPr>
              <a:t> = 1; </a:t>
            </a:r>
            <a:r>
              <a:rPr lang="en-US" err="1">
                <a:latin typeface="Courier New" charset="0"/>
                <a:cs typeface="+mn-cs"/>
              </a:rPr>
              <a:t>i</a:t>
            </a:r>
            <a:r>
              <a:rPr lang="en-US">
                <a:latin typeface="Courier New" charset="0"/>
                <a:cs typeface="+mn-cs"/>
              </a:rPr>
              <a:t> &lt;= N; </a:t>
            </a:r>
            <a:r>
              <a:rPr lang="en-US" err="1">
                <a:latin typeface="Courier New" charset="0"/>
                <a:cs typeface="+mn-cs"/>
              </a:rPr>
              <a:t>i</a:t>
            </a:r>
            <a:r>
              <a:rPr lang="en-US">
                <a:latin typeface="Courier New" charset="0"/>
                <a:cs typeface="+mn-cs"/>
              </a:rPr>
              <a:t>++) {</a:t>
            </a:r>
          </a:p>
          <a:p>
            <a:pPr lvl="1" eaLnBrk="1" hangingPunct="1">
              <a:lnSpc>
                <a:spcPct val="80000"/>
              </a:lnSpc>
              <a:buFontTx/>
              <a:buNone/>
              <a:defRPr/>
            </a:pPr>
            <a:r>
              <a:rPr lang="en-US">
                <a:latin typeface="Courier New" charset="0"/>
                <a:cs typeface="+mn-cs"/>
              </a:rPr>
              <a:t>    </a:t>
            </a:r>
            <a:r>
              <a:rPr lang="en-US" b="1">
                <a:cs typeface="+mn-cs"/>
              </a:rPr>
              <a:t>statement4</a:t>
            </a:r>
            <a:r>
              <a:rPr lang="en-US">
                <a:latin typeface="Courier New" charset="0"/>
                <a:cs typeface="+mn-cs"/>
              </a:rPr>
              <a:t>;</a:t>
            </a:r>
          </a:p>
          <a:p>
            <a:pPr lvl="1" eaLnBrk="1" hangingPunct="1">
              <a:lnSpc>
                <a:spcPct val="80000"/>
              </a:lnSpc>
              <a:buFontTx/>
              <a:buNone/>
              <a:defRPr/>
            </a:pPr>
            <a:r>
              <a:rPr lang="en-US">
                <a:latin typeface="Courier New" charset="0"/>
                <a:cs typeface="+mn-cs"/>
              </a:rPr>
              <a:t>}</a:t>
            </a:r>
          </a:p>
          <a:p>
            <a:pPr lvl="1" eaLnBrk="1" hangingPunct="1">
              <a:lnSpc>
                <a:spcPct val="80000"/>
              </a:lnSpc>
              <a:buFontTx/>
              <a:buNone/>
              <a:defRPr/>
            </a:pPr>
            <a:endParaRPr lang="en-US">
              <a:latin typeface="Courier New" charset="0"/>
              <a:cs typeface="+mn-cs"/>
            </a:endParaRPr>
          </a:p>
          <a:p>
            <a:pPr lvl="1" eaLnBrk="1" hangingPunct="1">
              <a:lnSpc>
                <a:spcPct val="80000"/>
              </a:lnSpc>
              <a:buFontTx/>
              <a:buNone/>
              <a:defRPr/>
            </a:pPr>
            <a:r>
              <a:rPr lang="en-US">
                <a:latin typeface="Courier New" charset="0"/>
                <a:cs typeface="+mn-cs"/>
              </a:rPr>
              <a:t>for (</a:t>
            </a:r>
            <a:r>
              <a:rPr lang="en-US" err="1">
                <a:latin typeface="Courier New" charset="0"/>
                <a:cs typeface="+mn-cs"/>
              </a:rPr>
              <a:t>int</a:t>
            </a:r>
            <a:r>
              <a:rPr lang="en-US">
                <a:latin typeface="Courier New" charset="0"/>
                <a:cs typeface="+mn-cs"/>
              </a:rPr>
              <a:t> </a:t>
            </a:r>
            <a:r>
              <a:rPr lang="en-US" err="1">
                <a:latin typeface="Courier New" charset="0"/>
                <a:cs typeface="+mn-cs"/>
              </a:rPr>
              <a:t>i</a:t>
            </a:r>
            <a:r>
              <a:rPr lang="en-US">
                <a:latin typeface="Courier New" charset="0"/>
                <a:cs typeface="+mn-cs"/>
              </a:rPr>
              <a:t> = 1; </a:t>
            </a:r>
            <a:r>
              <a:rPr lang="en-US" err="1">
                <a:latin typeface="Courier New" charset="0"/>
                <a:cs typeface="+mn-cs"/>
              </a:rPr>
              <a:t>i</a:t>
            </a:r>
            <a:r>
              <a:rPr lang="en-US">
                <a:latin typeface="Courier New" charset="0"/>
                <a:cs typeface="+mn-cs"/>
              </a:rPr>
              <a:t> &lt;= N; </a:t>
            </a:r>
            <a:r>
              <a:rPr lang="en-US" err="1">
                <a:latin typeface="Courier New" charset="0"/>
                <a:cs typeface="+mn-cs"/>
              </a:rPr>
              <a:t>i</a:t>
            </a:r>
            <a:r>
              <a:rPr lang="en-US">
                <a:latin typeface="Courier New" charset="0"/>
                <a:cs typeface="+mn-cs"/>
              </a:rPr>
              <a:t>++) {</a:t>
            </a:r>
          </a:p>
          <a:p>
            <a:pPr lvl="1" eaLnBrk="1" hangingPunct="1">
              <a:lnSpc>
                <a:spcPct val="80000"/>
              </a:lnSpc>
              <a:buFontTx/>
              <a:buNone/>
              <a:defRPr/>
            </a:pPr>
            <a:r>
              <a:rPr lang="en-US">
                <a:latin typeface="Courier New" charset="0"/>
                <a:cs typeface="+mn-cs"/>
              </a:rPr>
              <a:t>    </a:t>
            </a:r>
            <a:r>
              <a:rPr lang="en-US" b="1">
                <a:cs typeface="+mn-cs"/>
              </a:rPr>
              <a:t>statement5</a:t>
            </a:r>
            <a:r>
              <a:rPr lang="en-US">
                <a:latin typeface="Courier New" charset="0"/>
                <a:cs typeface="+mn-cs"/>
              </a:rPr>
              <a:t>;</a:t>
            </a:r>
          </a:p>
          <a:p>
            <a:pPr lvl="1" eaLnBrk="1" hangingPunct="1">
              <a:lnSpc>
                <a:spcPct val="80000"/>
              </a:lnSpc>
              <a:buFontTx/>
              <a:buNone/>
              <a:defRPr/>
            </a:pPr>
            <a:r>
              <a:rPr lang="en-US">
                <a:latin typeface="Courier New" charset="0"/>
                <a:cs typeface="+mn-cs"/>
              </a:rPr>
              <a:t>    </a:t>
            </a:r>
            <a:r>
              <a:rPr lang="en-US" b="1">
                <a:cs typeface="+mn-cs"/>
              </a:rPr>
              <a:t>statement6</a:t>
            </a:r>
            <a:r>
              <a:rPr lang="en-US">
                <a:latin typeface="Courier New" charset="0"/>
                <a:cs typeface="+mn-cs"/>
              </a:rPr>
              <a:t>;</a:t>
            </a:r>
          </a:p>
          <a:p>
            <a:pPr lvl="1" eaLnBrk="1" hangingPunct="1">
              <a:lnSpc>
                <a:spcPct val="80000"/>
              </a:lnSpc>
              <a:buFontTx/>
              <a:buNone/>
              <a:defRPr/>
            </a:pPr>
            <a:r>
              <a:rPr lang="en-US">
                <a:latin typeface="Courier New" charset="0"/>
                <a:cs typeface="+mn-cs"/>
              </a:rPr>
              <a:t>    </a:t>
            </a:r>
            <a:r>
              <a:rPr lang="en-US" b="1">
                <a:cs typeface="+mn-cs"/>
              </a:rPr>
              <a:t>statement7</a:t>
            </a:r>
            <a:r>
              <a:rPr lang="en-US">
                <a:latin typeface="Courier New" charset="0"/>
                <a:cs typeface="+mn-cs"/>
              </a:rPr>
              <a:t>;</a:t>
            </a:r>
          </a:p>
          <a:p>
            <a:pPr lvl="1" eaLnBrk="1" hangingPunct="1">
              <a:lnSpc>
                <a:spcPct val="80000"/>
              </a:lnSpc>
              <a:buFontTx/>
              <a:buNone/>
              <a:defRPr/>
            </a:pPr>
            <a:r>
              <a:rPr lang="en-US">
                <a:latin typeface="Courier New" charset="0"/>
                <a:cs typeface="+mn-cs"/>
              </a:rPr>
              <a:t>}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>
                <a:latin typeface="Courier New" charset="0"/>
                <a:cs typeface="+mn-cs"/>
              </a:rPr>
              <a:t>}</a:t>
            </a:r>
          </a:p>
        </p:txBody>
      </p:sp>
      <p:sp>
        <p:nvSpPr>
          <p:cNvPr id="260098" name="Rectangle 2">
            <a:extLst>
              <a:ext uri="{FF2B5EF4-FFF2-40B4-BE49-F238E27FC236}">
                <a16:creationId xmlns:a16="http://schemas.microsoft.com/office/drawing/2014/main" id="{F8B99CF6-BEAC-D644-986B-D3367980356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cs typeface="+mj-cs"/>
              </a:rPr>
              <a:t>Efficiency examples</a:t>
            </a:r>
          </a:p>
        </p:txBody>
      </p:sp>
      <p:grpSp>
        <p:nvGrpSpPr>
          <p:cNvPr id="260109" name="Group 13">
            <a:extLst>
              <a:ext uri="{FF2B5EF4-FFF2-40B4-BE49-F238E27FC236}">
                <a16:creationId xmlns:a16="http://schemas.microsoft.com/office/drawing/2014/main" id="{81490456-5D10-0E49-832B-01A62D25B7E9}"/>
              </a:ext>
            </a:extLst>
          </p:cNvPr>
          <p:cNvGrpSpPr>
            <a:grpSpLocks/>
          </p:cNvGrpSpPr>
          <p:nvPr/>
        </p:nvGrpSpPr>
        <p:grpSpPr bwMode="auto">
          <a:xfrm>
            <a:off x="2750471" y="1709738"/>
            <a:ext cx="777875" cy="865938"/>
            <a:chOff x="1440" y="816"/>
            <a:chExt cx="490" cy="720"/>
          </a:xfrm>
        </p:grpSpPr>
        <p:sp>
          <p:nvSpPr>
            <p:cNvPr id="260100" name="AutoShape 4">
              <a:extLst>
                <a:ext uri="{FF2B5EF4-FFF2-40B4-BE49-F238E27FC236}">
                  <a16:creationId xmlns:a16="http://schemas.microsoft.com/office/drawing/2014/main" id="{E70E20B4-74EC-B441-B088-F071F37C5074}"/>
                </a:ext>
              </a:extLst>
            </p:cNvPr>
            <p:cNvSpPr>
              <a:spLocks/>
            </p:cNvSpPr>
            <p:nvPr/>
          </p:nvSpPr>
          <p:spPr bwMode="auto">
            <a:xfrm>
              <a:off x="1440" y="816"/>
              <a:ext cx="240" cy="720"/>
            </a:xfrm>
            <a:prstGeom prst="rightBrace">
              <a:avLst>
                <a:gd name="adj1" fmla="val 25000"/>
                <a:gd name="adj2" fmla="val 50000"/>
              </a:avLst>
            </a:prstGeom>
            <a:noFill/>
            <a:ln w="9525">
              <a:solidFill>
                <a:schemeClr val="accent5">
                  <a:lumMod val="75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/>
              <a:ext uri="{AF507438-7753-43e0-B8FC-AC1667EBCBE1}"/>
            </a:extLst>
          </p:spPr>
          <p:txBody>
            <a:bodyPr wrap="none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260105" name="Text Box 9">
              <a:extLst>
                <a:ext uri="{FF2B5EF4-FFF2-40B4-BE49-F238E27FC236}">
                  <a16:creationId xmlns:a16="http://schemas.microsoft.com/office/drawing/2014/main" id="{C7504A16-F0C1-2248-AF80-382D42C83F2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9" y="1029"/>
              <a:ext cx="221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>
                  <a:solidFill>
                    <a:schemeClr val="accent5">
                      <a:lumMod val="75000"/>
                    </a:schemeClr>
                  </a:solidFill>
                  <a:latin typeface="Tahoma" charset="0"/>
                  <a:ea typeface="+mn-ea"/>
                </a:rPr>
                <a:t>3</a:t>
              </a:r>
            </a:p>
          </p:txBody>
        </p:sp>
      </p:grpSp>
      <p:grpSp>
        <p:nvGrpSpPr>
          <p:cNvPr id="260110" name="Group 14">
            <a:extLst>
              <a:ext uri="{FF2B5EF4-FFF2-40B4-BE49-F238E27FC236}">
                <a16:creationId xmlns:a16="http://schemas.microsoft.com/office/drawing/2014/main" id="{6ABBCC9E-FD97-9344-897A-CF1E9045A67C}"/>
              </a:ext>
            </a:extLst>
          </p:cNvPr>
          <p:cNvGrpSpPr>
            <a:grpSpLocks/>
          </p:cNvGrpSpPr>
          <p:nvPr/>
        </p:nvGrpSpPr>
        <p:grpSpPr bwMode="auto">
          <a:xfrm>
            <a:off x="5786438" y="2971800"/>
            <a:ext cx="914400" cy="762000"/>
            <a:chOff x="3648" y="1728"/>
            <a:chExt cx="576" cy="624"/>
          </a:xfrm>
        </p:grpSpPr>
        <p:sp>
          <p:nvSpPr>
            <p:cNvPr id="260102" name="AutoShape 6">
              <a:extLst>
                <a:ext uri="{FF2B5EF4-FFF2-40B4-BE49-F238E27FC236}">
                  <a16:creationId xmlns:a16="http://schemas.microsoft.com/office/drawing/2014/main" id="{2CBBDFDE-6DB7-6C45-AB59-3E61BD09CE79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8" y="1728"/>
              <a:ext cx="240" cy="624"/>
            </a:xfrm>
            <a:prstGeom prst="rightBrace">
              <a:avLst>
                <a:gd name="adj1" fmla="val 21667"/>
                <a:gd name="adj2" fmla="val 50000"/>
              </a:avLst>
            </a:prstGeom>
            <a:noFill/>
            <a:ln w="9525">
              <a:solidFill>
                <a:schemeClr val="accent5">
                  <a:lumMod val="75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/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</a:endParaRPr>
            </a:p>
          </p:txBody>
        </p:sp>
        <p:sp>
          <p:nvSpPr>
            <p:cNvPr id="260106" name="Text Box 10">
              <a:extLst>
                <a:ext uri="{FF2B5EF4-FFF2-40B4-BE49-F238E27FC236}">
                  <a16:creationId xmlns:a16="http://schemas.microsoft.com/office/drawing/2014/main" id="{1BBEDD5E-CB17-004E-A4BF-EE460222BFB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80" y="1872"/>
              <a:ext cx="244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>
                  <a:solidFill>
                    <a:schemeClr val="accent5">
                      <a:lumMod val="75000"/>
                    </a:schemeClr>
                  </a:solidFill>
                  <a:latin typeface="Tahoma" charset="0"/>
                  <a:ea typeface="+mn-ea"/>
                </a:rPr>
                <a:t>N</a:t>
              </a:r>
            </a:p>
          </p:txBody>
        </p:sp>
      </p:grpSp>
      <p:grpSp>
        <p:nvGrpSpPr>
          <p:cNvPr id="260111" name="Group 15">
            <a:extLst>
              <a:ext uri="{FF2B5EF4-FFF2-40B4-BE49-F238E27FC236}">
                <a16:creationId xmlns:a16="http://schemas.microsoft.com/office/drawing/2014/main" id="{47F7CDC1-26DA-C643-BECB-EBBCE0DD8B26}"/>
              </a:ext>
            </a:extLst>
          </p:cNvPr>
          <p:cNvGrpSpPr>
            <a:grpSpLocks/>
          </p:cNvGrpSpPr>
          <p:nvPr/>
        </p:nvGrpSpPr>
        <p:grpSpPr bwMode="auto">
          <a:xfrm>
            <a:off x="5791200" y="4267200"/>
            <a:ext cx="1066800" cy="1170339"/>
            <a:chOff x="3648" y="2688"/>
            <a:chExt cx="672" cy="1104"/>
          </a:xfrm>
        </p:grpSpPr>
        <p:sp>
          <p:nvSpPr>
            <p:cNvPr id="260103" name="AutoShape 7">
              <a:extLst>
                <a:ext uri="{FF2B5EF4-FFF2-40B4-BE49-F238E27FC236}">
                  <a16:creationId xmlns:a16="http://schemas.microsoft.com/office/drawing/2014/main" id="{C28508AD-7140-0441-BBFF-5895703A2B37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8" y="2688"/>
              <a:ext cx="240" cy="1104"/>
            </a:xfrm>
            <a:prstGeom prst="rightBrace">
              <a:avLst>
                <a:gd name="adj1" fmla="val 38333"/>
                <a:gd name="adj2" fmla="val 50000"/>
              </a:avLst>
            </a:prstGeom>
            <a:noFill/>
            <a:ln w="9525">
              <a:solidFill>
                <a:schemeClr val="accent5">
                  <a:lumMod val="75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/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</a:endParaRPr>
            </a:p>
          </p:txBody>
        </p:sp>
        <p:sp>
          <p:nvSpPr>
            <p:cNvPr id="260107" name="Text Box 11">
              <a:extLst>
                <a:ext uri="{FF2B5EF4-FFF2-40B4-BE49-F238E27FC236}">
                  <a16:creationId xmlns:a16="http://schemas.microsoft.com/office/drawing/2014/main" id="{1204E2BC-C181-1143-BACF-02797626401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71" y="3072"/>
              <a:ext cx="34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>
                  <a:solidFill>
                    <a:schemeClr val="accent5">
                      <a:lumMod val="75000"/>
                    </a:schemeClr>
                  </a:solidFill>
                  <a:latin typeface="Tahoma" charset="0"/>
                  <a:ea typeface="+mn-ea"/>
                </a:rPr>
                <a:t>3N</a:t>
              </a:r>
            </a:p>
          </p:txBody>
        </p:sp>
      </p:grpSp>
      <p:grpSp>
        <p:nvGrpSpPr>
          <p:cNvPr id="260112" name="Group 16">
            <a:extLst>
              <a:ext uri="{FF2B5EF4-FFF2-40B4-BE49-F238E27FC236}">
                <a16:creationId xmlns:a16="http://schemas.microsoft.com/office/drawing/2014/main" id="{97D19576-695C-9246-9B05-144E1F36A432}"/>
              </a:ext>
            </a:extLst>
          </p:cNvPr>
          <p:cNvGrpSpPr>
            <a:grpSpLocks/>
          </p:cNvGrpSpPr>
          <p:nvPr/>
        </p:nvGrpSpPr>
        <p:grpSpPr bwMode="auto">
          <a:xfrm>
            <a:off x="7162800" y="1870681"/>
            <a:ext cx="1752600" cy="3908886"/>
            <a:chOff x="4512" y="768"/>
            <a:chExt cx="1104" cy="3264"/>
          </a:xfrm>
        </p:grpSpPr>
        <p:sp>
          <p:nvSpPr>
            <p:cNvPr id="260104" name="AutoShape 8">
              <a:extLst>
                <a:ext uri="{FF2B5EF4-FFF2-40B4-BE49-F238E27FC236}">
                  <a16:creationId xmlns:a16="http://schemas.microsoft.com/office/drawing/2014/main" id="{747CA2BC-292E-B14C-805F-EFEB89044E99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2" y="768"/>
              <a:ext cx="384" cy="3264"/>
            </a:xfrm>
            <a:prstGeom prst="rightBrace">
              <a:avLst>
                <a:gd name="adj1" fmla="val 70833"/>
                <a:gd name="adj2" fmla="val 50000"/>
              </a:avLst>
            </a:prstGeom>
            <a:noFill/>
            <a:ln w="9525">
              <a:solidFill>
                <a:schemeClr val="accent5">
                  <a:lumMod val="75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/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</a:endParaRPr>
            </a:p>
          </p:txBody>
        </p:sp>
        <p:sp>
          <p:nvSpPr>
            <p:cNvPr id="260108" name="Text Box 12">
              <a:extLst>
                <a:ext uri="{FF2B5EF4-FFF2-40B4-BE49-F238E27FC236}">
                  <a16:creationId xmlns:a16="http://schemas.microsoft.com/office/drawing/2014/main" id="{1077C526-BD68-1549-B6AC-317F0C00B5F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02" y="2256"/>
              <a:ext cx="714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>
                  <a:solidFill>
                    <a:schemeClr val="accent5">
                      <a:lumMod val="75000"/>
                    </a:schemeClr>
                  </a:solidFill>
                  <a:latin typeface="Tahoma" charset="0"/>
                  <a:ea typeface="+mn-ea"/>
                </a:rPr>
                <a:t>4N + 3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0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0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0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60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122" name="Rectangle 2">
            <a:extLst>
              <a:ext uri="{FF2B5EF4-FFF2-40B4-BE49-F238E27FC236}">
                <a16:creationId xmlns:a16="http://schemas.microsoft.com/office/drawing/2014/main" id="{29C717C1-EAA8-164E-9955-097C58237F8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cs typeface="+mj-cs"/>
              </a:rPr>
              <a:t>Efficiency examples 2</a:t>
            </a:r>
          </a:p>
        </p:txBody>
      </p:sp>
      <p:sp>
        <p:nvSpPr>
          <p:cNvPr id="261123" name="Rectangle 3">
            <a:extLst>
              <a:ext uri="{FF2B5EF4-FFF2-40B4-BE49-F238E27FC236}">
                <a16:creationId xmlns:a16="http://schemas.microsoft.com/office/drawing/2014/main" id="{1E66F26D-7938-A640-AE23-B71114B6C5C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>
                <a:latin typeface="Courier New" charset="0"/>
                <a:cs typeface="+mn-cs"/>
              </a:rPr>
              <a:t>public static void method2(int N) {</a:t>
            </a:r>
          </a:p>
          <a:p>
            <a:pPr lvl="1" eaLnBrk="1" hangingPunct="1">
              <a:lnSpc>
                <a:spcPct val="80000"/>
              </a:lnSpc>
              <a:buFontTx/>
              <a:buNone/>
              <a:defRPr/>
            </a:pPr>
            <a:r>
              <a:rPr lang="en-US">
                <a:latin typeface="Courier New" charset="0"/>
                <a:cs typeface="+mn-cs"/>
              </a:rPr>
              <a:t>for (</a:t>
            </a:r>
            <a:r>
              <a:rPr lang="en-US" err="1">
                <a:latin typeface="Courier New" charset="0"/>
                <a:cs typeface="+mn-cs"/>
              </a:rPr>
              <a:t>int</a:t>
            </a:r>
            <a:r>
              <a:rPr lang="en-US">
                <a:latin typeface="Courier New" charset="0"/>
                <a:cs typeface="+mn-cs"/>
              </a:rPr>
              <a:t> </a:t>
            </a:r>
            <a:r>
              <a:rPr lang="en-US" err="1">
                <a:latin typeface="Courier New" charset="0"/>
                <a:cs typeface="+mn-cs"/>
              </a:rPr>
              <a:t>i</a:t>
            </a:r>
            <a:r>
              <a:rPr lang="en-US">
                <a:latin typeface="Courier New" charset="0"/>
                <a:cs typeface="+mn-cs"/>
              </a:rPr>
              <a:t> = 1; </a:t>
            </a:r>
            <a:r>
              <a:rPr lang="en-US" err="1">
                <a:latin typeface="Courier New" charset="0"/>
                <a:cs typeface="+mn-cs"/>
              </a:rPr>
              <a:t>i</a:t>
            </a:r>
            <a:r>
              <a:rPr lang="en-US">
                <a:latin typeface="Courier New" charset="0"/>
                <a:cs typeface="+mn-cs"/>
              </a:rPr>
              <a:t> &lt;= N; </a:t>
            </a:r>
            <a:r>
              <a:rPr lang="en-US" err="1">
                <a:latin typeface="Courier New" charset="0"/>
                <a:cs typeface="+mn-cs"/>
              </a:rPr>
              <a:t>i</a:t>
            </a:r>
            <a:r>
              <a:rPr lang="en-US">
                <a:latin typeface="Courier New" charset="0"/>
                <a:cs typeface="+mn-cs"/>
              </a:rPr>
              <a:t>++) {</a:t>
            </a:r>
          </a:p>
          <a:p>
            <a:pPr lvl="1" eaLnBrk="1" hangingPunct="1">
              <a:lnSpc>
                <a:spcPct val="80000"/>
              </a:lnSpc>
              <a:buFontTx/>
              <a:buNone/>
              <a:defRPr/>
            </a:pPr>
            <a:r>
              <a:rPr lang="en-US">
                <a:latin typeface="Courier New" charset="0"/>
                <a:cs typeface="+mn-cs"/>
              </a:rPr>
              <a:t>    for (</a:t>
            </a:r>
            <a:r>
              <a:rPr lang="en-US" err="1">
                <a:latin typeface="Courier New" charset="0"/>
                <a:cs typeface="+mn-cs"/>
              </a:rPr>
              <a:t>int</a:t>
            </a:r>
            <a:r>
              <a:rPr lang="en-US">
                <a:latin typeface="Courier New" charset="0"/>
                <a:cs typeface="+mn-cs"/>
              </a:rPr>
              <a:t> j = 1; j &lt;= N; j++) {</a:t>
            </a:r>
          </a:p>
          <a:p>
            <a:pPr lvl="1" eaLnBrk="1" hangingPunct="1">
              <a:lnSpc>
                <a:spcPct val="80000"/>
              </a:lnSpc>
              <a:buFontTx/>
              <a:buNone/>
              <a:defRPr/>
            </a:pPr>
            <a:r>
              <a:rPr lang="en-US">
                <a:latin typeface="Courier New" charset="0"/>
                <a:cs typeface="+mn-cs"/>
              </a:rPr>
              <a:t>        </a:t>
            </a:r>
            <a:r>
              <a:rPr lang="en-US" b="1">
                <a:cs typeface="+mn-cs"/>
              </a:rPr>
              <a:t>statement1</a:t>
            </a:r>
            <a:r>
              <a:rPr lang="en-US">
                <a:latin typeface="Courier New" charset="0"/>
                <a:cs typeface="+mn-cs"/>
              </a:rPr>
              <a:t>;</a:t>
            </a:r>
          </a:p>
          <a:p>
            <a:pPr lvl="1" eaLnBrk="1" hangingPunct="1">
              <a:lnSpc>
                <a:spcPct val="80000"/>
              </a:lnSpc>
              <a:buFontTx/>
              <a:buNone/>
              <a:defRPr/>
            </a:pPr>
            <a:r>
              <a:rPr lang="en-US">
                <a:latin typeface="Courier New" charset="0"/>
                <a:cs typeface="+mn-cs"/>
              </a:rPr>
              <a:t>    }</a:t>
            </a:r>
          </a:p>
          <a:p>
            <a:pPr lvl="1" eaLnBrk="1" hangingPunct="1">
              <a:lnSpc>
                <a:spcPct val="80000"/>
              </a:lnSpc>
              <a:buFontTx/>
              <a:buNone/>
              <a:defRPr/>
            </a:pPr>
            <a:r>
              <a:rPr lang="en-US">
                <a:latin typeface="Courier New" charset="0"/>
                <a:cs typeface="+mn-cs"/>
              </a:rPr>
              <a:t>}</a:t>
            </a:r>
          </a:p>
          <a:p>
            <a:pPr lvl="1" eaLnBrk="1" hangingPunct="1">
              <a:lnSpc>
                <a:spcPct val="80000"/>
              </a:lnSpc>
              <a:buFontTx/>
              <a:buNone/>
              <a:defRPr/>
            </a:pPr>
            <a:endParaRPr lang="en-US">
              <a:latin typeface="Courier New" charset="0"/>
              <a:cs typeface="+mn-cs"/>
            </a:endParaRPr>
          </a:p>
          <a:p>
            <a:pPr lvl="1" eaLnBrk="1" hangingPunct="1">
              <a:lnSpc>
                <a:spcPct val="80000"/>
              </a:lnSpc>
              <a:buFontTx/>
              <a:buNone/>
              <a:defRPr/>
            </a:pPr>
            <a:r>
              <a:rPr lang="en-US">
                <a:latin typeface="Courier New" charset="0"/>
                <a:cs typeface="+mn-cs"/>
              </a:rPr>
              <a:t>for (</a:t>
            </a:r>
            <a:r>
              <a:rPr lang="en-US" err="1">
                <a:latin typeface="Courier New" charset="0"/>
                <a:cs typeface="+mn-cs"/>
              </a:rPr>
              <a:t>int</a:t>
            </a:r>
            <a:r>
              <a:rPr lang="en-US">
                <a:latin typeface="Courier New" charset="0"/>
                <a:cs typeface="+mn-cs"/>
              </a:rPr>
              <a:t> </a:t>
            </a:r>
            <a:r>
              <a:rPr lang="en-US" err="1">
                <a:latin typeface="Courier New" charset="0"/>
                <a:cs typeface="+mn-cs"/>
              </a:rPr>
              <a:t>i</a:t>
            </a:r>
            <a:r>
              <a:rPr lang="en-US">
                <a:latin typeface="Courier New" charset="0"/>
                <a:cs typeface="+mn-cs"/>
              </a:rPr>
              <a:t> = 1; </a:t>
            </a:r>
            <a:r>
              <a:rPr lang="en-US" err="1">
                <a:latin typeface="Courier New" charset="0"/>
                <a:cs typeface="+mn-cs"/>
              </a:rPr>
              <a:t>i</a:t>
            </a:r>
            <a:r>
              <a:rPr lang="en-US">
                <a:latin typeface="Courier New" charset="0"/>
                <a:cs typeface="+mn-cs"/>
              </a:rPr>
              <a:t> &lt;= N; </a:t>
            </a:r>
            <a:r>
              <a:rPr lang="en-US" err="1">
                <a:latin typeface="Courier New" charset="0"/>
                <a:cs typeface="+mn-cs"/>
              </a:rPr>
              <a:t>i</a:t>
            </a:r>
            <a:r>
              <a:rPr lang="en-US">
                <a:latin typeface="Courier New" charset="0"/>
                <a:cs typeface="+mn-cs"/>
              </a:rPr>
              <a:t>++) {</a:t>
            </a:r>
          </a:p>
          <a:p>
            <a:pPr lvl="1" eaLnBrk="1" hangingPunct="1">
              <a:lnSpc>
                <a:spcPct val="80000"/>
              </a:lnSpc>
              <a:buFontTx/>
              <a:buNone/>
              <a:defRPr/>
            </a:pPr>
            <a:r>
              <a:rPr lang="en-US">
                <a:latin typeface="Courier New" charset="0"/>
                <a:cs typeface="+mn-cs"/>
              </a:rPr>
              <a:t>    </a:t>
            </a:r>
            <a:r>
              <a:rPr lang="en-US" b="1">
                <a:cs typeface="+mn-cs"/>
              </a:rPr>
              <a:t>statement2</a:t>
            </a:r>
            <a:r>
              <a:rPr lang="en-US">
                <a:latin typeface="Courier New" charset="0"/>
                <a:cs typeface="+mn-cs"/>
              </a:rPr>
              <a:t>;</a:t>
            </a:r>
          </a:p>
          <a:p>
            <a:pPr lvl="1" eaLnBrk="1" hangingPunct="1">
              <a:lnSpc>
                <a:spcPct val="80000"/>
              </a:lnSpc>
              <a:buFontTx/>
              <a:buNone/>
              <a:defRPr/>
            </a:pPr>
            <a:r>
              <a:rPr lang="en-US">
                <a:latin typeface="Courier New" charset="0"/>
                <a:cs typeface="+mn-cs"/>
              </a:rPr>
              <a:t>    </a:t>
            </a:r>
            <a:r>
              <a:rPr lang="en-US" b="1">
                <a:cs typeface="+mn-cs"/>
              </a:rPr>
              <a:t>statement3</a:t>
            </a:r>
            <a:r>
              <a:rPr lang="en-US">
                <a:latin typeface="Courier New" charset="0"/>
                <a:cs typeface="+mn-cs"/>
              </a:rPr>
              <a:t>;</a:t>
            </a:r>
          </a:p>
          <a:p>
            <a:pPr lvl="1" eaLnBrk="1" hangingPunct="1">
              <a:lnSpc>
                <a:spcPct val="80000"/>
              </a:lnSpc>
              <a:buFontTx/>
              <a:buNone/>
              <a:defRPr/>
            </a:pPr>
            <a:r>
              <a:rPr lang="en-US">
                <a:latin typeface="Courier New" charset="0"/>
                <a:cs typeface="+mn-cs"/>
              </a:rPr>
              <a:t>    </a:t>
            </a:r>
            <a:r>
              <a:rPr lang="en-US" b="1">
                <a:cs typeface="+mn-cs"/>
              </a:rPr>
              <a:t>statement4</a:t>
            </a:r>
            <a:r>
              <a:rPr lang="en-US">
                <a:latin typeface="Courier New" charset="0"/>
                <a:cs typeface="+mn-cs"/>
              </a:rPr>
              <a:t>;</a:t>
            </a:r>
          </a:p>
          <a:p>
            <a:pPr lvl="1" eaLnBrk="1" hangingPunct="1">
              <a:lnSpc>
                <a:spcPct val="80000"/>
              </a:lnSpc>
              <a:buFontTx/>
              <a:buNone/>
              <a:defRPr/>
            </a:pPr>
            <a:r>
              <a:rPr lang="en-US">
                <a:latin typeface="Courier New" charset="0"/>
                <a:cs typeface="+mn-cs"/>
              </a:rPr>
              <a:t>    </a:t>
            </a:r>
            <a:r>
              <a:rPr lang="en-US" b="1">
                <a:cs typeface="+mn-cs"/>
              </a:rPr>
              <a:t>statement5</a:t>
            </a:r>
            <a:r>
              <a:rPr lang="en-US">
                <a:latin typeface="Courier New" charset="0"/>
                <a:cs typeface="+mn-cs"/>
              </a:rPr>
              <a:t>;</a:t>
            </a:r>
          </a:p>
          <a:p>
            <a:pPr lvl="1" eaLnBrk="1" hangingPunct="1">
              <a:lnSpc>
                <a:spcPct val="80000"/>
              </a:lnSpc>
              <a:buFontTx/>
              <a:buNone/>
              <a:defRPr/>
            </a:pPr>
            <a:r>
              <a:rPr lang="en-US">
                <a:latin typeface="Courier New" charset="0"/>
                <a:cs typeface="+mn-cs"/>
              </a:rPr>
              <a:t>}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>
                <a:latin typeface="Courier New" charset="0"/>
                <a:cs typeface="+mn-cs"/>
              </a:rPr>
              <a:t>}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en-US">
              <a:cs typeface="+mn-cs"/>
            </a:endParaRPr>
          </a:p>
          <a:p>
            <a:pPr eaLnBrk="1" hangingPunct="1">
              <a:buFont typeface="Wingdings 2" charset="0"/>
              <a:buChar char=""/>
              <a:defRPr/>
            </a:pPr>
            <a:r>
              <a:rPr lang="en-US">
                <a:cs typeface="+mn-cs"/>
              </a:rPr>
              <a:t>How many statements will execute if N = 10?  If N = 1000?</a:t>
            </a:r>
          </a:p>
        </p:txBody>
      </p:sp>
      <p:grpSp>
        <p:nvGrpSpPr>
          <p:cNvPr id="261124" name="Group 4">
            <a:extLst>
              <a:ext uri="{FF2B5EF4-FFF2-40B4-BE49-F238E27FC236}">
                <a16:creationId xmlns:a16="http://schemas.microsoft.com/office/drawing/2014/main" id="{718336B8-37ED-C04A-91C6-4C655B8B095E}"/>
              </a:ext>
            </a:extLst>
          </p:cNvPr>
          <p:cNvGrpSpPr>
            <a:grpSpLocks/>
          </p:cNvGrpSpPr>
          <p:nvPr/>
        </p:nvGrpSpPr>
        <p:grpSpPr bwMode="auto">
          <a:xfrm>
            <a:off x="7162800" y="1619395"/>
            <a:ext cx="1900238" cy="4034529"/>
            <a:chOff x="4512" y="768"/>
            <a:chExt cx="1197" cy="3264"/>
          </a:xfrm>
        </p:grpSpPr>
        <p:sp>
          <p:nvSpPr>
            <p:cNvPr id="261125" name="AutoShape 5">
              <a:extLst>
                <a:ext uri="{FF2B5EF4-FFF2-40B4-BE49-F238E27FC236}">
                  <a16:creationId xmlns:a16="http://schemas.microsoft.com/office/drawing/2014/main" id="{54BB4F4A-8ACA-434F-9024-A5883B67DA19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2" y="768"/>
              <a:ext cx="384" cy="3264"/>
            </a:xfrm>
            <a:prstGeom prst="rightBrace">
              <a:avLst>
                <a:gd name="adj1" fmla="val 70833"/>
                <a:gd name="adj2" fmla="val 50000"/>
              </a:avLst>
            </a:prstGeom>
            <a:noFill/>
            <a:ln w="9525">
              <a:solidFill>
                <a:schemeClr val="accent5">
                  <a:lumMod val="75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/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</a:endParaRPr>
            </a:p>
          </p:txBody>
        </p:sp>
        <p:sp>
          <p:nvSpPr>
            <p:cNvPr id="261126" name="Text Box 6">
              <a:extLst>
                <a:ext uri="{FF2B5EF4-FFF2-40B4-BE49-F238E27FC236}">
                  <a16:creationId xmlns:a16="http://schemas.microsoft.com/office/drawing/2014/main" id="{F34595DB-90EE-4C4E-A042-0B3C234237D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02" y="2257"/>
              <a:ext cx="807" cy="3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>
                  <a:solidFill>
                    <a:schemeClr val="accent5">
                      <a:lumMod val="75000"/>
                    </a:schemeClr>
                  </a:solidFill>
                  <a:latin typeface="Tahoma" charset="0"/>
                  <a:ea typeface="+mn-ea"/>
                </a:rPr>
                <a:t>N</a:t>
              </a:r>
              <a:r>
                <a:rPr lang="en-US" sz="2400" baseline="30000">
                  <a:solidFill>
                    <a:schemeClr val="accent5">
                      <a:lumMod val="75000"/>
                    </a:schemeClr>
                  </a:solidFill>
                  <a:latin typeface="Tahoma" charset="0"/>
                  <a:ea typeface="+mn-ea"/>
                </a:rPr>
                <a:t>2</a:t>
              </a:r>
              <a:r>
                <a:rPr lang="en-US" sz="2400">
                  <a:solidFill>
                    <a:schemeClr val="accent5">
                      <a:lumMod val="75000"/>
                    </a:schemeClr>
                  </a:solidFill>
                  <a:latin typeface="Tahoma" charset="0"/>
                  <a:ea typeface="+mn-ea"/>
                </a:rPr>
                <a:t> + 4N</a:t>
              </a:r>
            </a:p>
          </p:txBody>
        </p:sp>
      </p:grpSp>
      <p:grpSp>
        <p:nvGrpSpPr>
          <p:cNvPr id="261127" name="Group 7">
            <a:extLst>
              <a:ext uri="{FF2B5EF4-FFF2-40B4-BE49-F238E27FC236}">
                <a16:creationId xmlns:a16="http://schemas.microsoft.com/office/drawing/2014/main" id="{31D7782E-E839-7A40-BF6E-37DB600729AC}"/>
              </a:ext>
            </a:extLst>
          </p:cNvPr>
          <p:cNvGrpSpPr>
            <a:grpSpLocks/>
          </p:cNvGrpSpPr>
          <p:nvPr/>
        </p:nvGrpSpPr>
        <p:grpSpPr bwMode="auto">
          <a:xfrm>
            <a:off x="6324600" y="1763342"/>
            <a:ext cx="914400" cy="1513258"/>
            <a:chOff x="3648" y="1728"/>
            <a:chExt cx="576" cy="624"/>
          </a:xfrm>
        </p:grpSpPr>
        <p:sp>
          <p:nvSpPr>
            <p:cNvPr id="261128" name="AutoShape 8">
              <a:extLst>
                <a:ext uri="{FF2B5EF4-FFF2-40B4-BE49-F238E27FC236}">
                  <a16:creationId xmlns:a16="http://schemas.microsoft.com/office/drawing/2014/main" id="{A81BEDC0-D5BA-4744-8B35-0FF8954ADDA0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8" y="1728"/>
              <a:ext cx="240" cy="624"/>
            </a:xfrm>
            <a:prstGeom prst="rightBrace">
              <a:avLst>
                <a:gd name="adj1" fmla="val 21667"/>
                <a:gd name="adj2" fmla="val 50000"/>
              </a:avLst>
            </a:prstGeom>
            <a:noFill/>
            <a:ln w="9525">
              <a:solidFill>
                <a:schemeClr val="accent5">
                  <a:lumMod val="75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/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</a:endParaRPr>
            </a:p>
          </p:txBody>
        </p:sp>
        <p:sp>
          <p:nvSpPr>
            <p:cNvPr id="261129" name="Text Box 9">
              <a:extLst>
                <a:ext uri="{FF2B5EF4-FFF2-40B4-BE49-F238E27FC236}">
                  <a16:creationId xmlns:a16="http://schemas.microsoft.com/office/drawing/2014/main" id="{5AFD4695-61B0-F745-9893-EAC3B06A634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10" y="1872"/>
              <a:ext cx="314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>
                  <a:solidFill>
                    <a:schemeClr val="accent5">
                      <a:lumMod val="75000"/>
                    </a:schemeClr>
                  </a:solidFill>
                  <a:latin typeface="Tahoma" charset="0"/>
                  <a:ea typeface="+mn-ea"/>
                </a:rPr>
                <a:t>N</a:t>
              </a:r>
              <a:r>
                <a:rPr lang="en-US" sz="2400" baseline="30000">
                  <a:solidFill>
                    <a:schemeClr val="accent5">
                      <a:lumMod val="75000"/>
                    </a:schemeClr>
                  </a:solidFill>
                  <a:latin typeface="Tahoma" charset="0"/>
                  <a:ea typeface="+mn-ea"/>
                </a:rPr>
                <a:t>2</a:t>
              </a:r>
            </a:p>
          </p:txBody>
        </p:sp>
      </p:grpSp>
      <p:grpSp>
        <p:nvGrpSpPr>
          <p:cNvPr id="261130" name="Group 10">
            <a:extLst>
              <a:ext uri="{FF2B5EF4-FFF2-40B4-BE49-F238E27FC236}">
                <a16:creationId xmlns:a16="http://schemas.microsoft.com/office/drawing/2014/main" id="{3A6CB531-2E14-F24B-842E-540935881733}"/>
              </a:ext>
            </a:extLst>
          </p:cNvPr>
          <p:cNvGrpSpPr>
            <a:grpSpLocks/>
          </p:cNvGrpSpPr>
          <p:nvPr/>
        </p:nvGrpSpPr>
        <p:grpSpPr bwMode="auto">
          <a:xfrm>
            <a:off x="6324600" y="3505200"/>
            <a:ext cx="1066800" cy="1752600"/>
            <a:chOff x="3648" y="2688"/>
            <a:chExt cx="672" cy="1104"/>
          </a:xfrm>
        </p:grpSpPr>
        <p:sp>
          <p:nvSpPr>
            <p:cNvPr id="261131" name="AutoShape 11">
              <a:extLst>
                <a:ext uri="{FF2B5EF4-FFF2-40B4-BE49-F238E27FC236}">
                  <a16:creationId xmlns:a16="http://schemas.microsoft.com/office/drawing/2014/main" id="{433645E6-D381-9F42-94C3-D722E44D1D12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8" y="2688"/>
              <a:ext cx="240" cy="1104"/>
            </a:xfrm>
            <a:prstGeom prst="rightBrace">
              <a:avLst>
                <a:gd name="adj1" fmla="val 38333"/>
                <a:gd name="adj2" fmla="val 50000"/>
              </a:avLst>
            </a:prstGeom>
            <a:noFill/>
            <a:ln w="9525">
              <a:solidFill>
                <a:schemeClr val="accent5">
                  <a:lumMod val="75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/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</a:endParaRPr>
            </a:p>
          </p:txBody>
        </p:sp>
        <p:sp>
          <p:nvSpPr>
            <p:cNvPr id="261132" name="Text Box 12">
              <a:extLst>
                <a:ext uri="{FF2B5EF4-FFF2-40B4-BE49-F238E27FC236}">
                  <a16:creationId xmlns:a16="http://schemas.microsoft.com/office/drawing/2014/main" id="{AEE464B5-956A-D944-9807-7E9B3AC38CE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71" y="3072"/>
              <a:ext cx="34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>
                  <a:solidFill>
                    <a:schemeClr val="accent5">
                      <a:lumMod val="75000"/>
                    </a:schemeClr>
                  </a:solidFill>
                  <a:latin typeface="Tahoma" charset="0"/>
                  <a:ea typeface="+mn-ea"/>
                </a:rPr>
                <a:t>4N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1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1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1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2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6112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se143-13wi">
  <a:themeElements>
    <a:clrScheme name="Elemental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cse143-13wi.thmx</Template>
  <TotalTime>0</TotalTime>
  <Words>3468</Words>
  <Application>Microsoft Office PowerPoint</Application>
  <PresentationFormat>On-screen Show (4:3)</PresentationFormat>
  <Paragraphs>863</Paragraphs>
  <Slides>39</Slides>
  <Notes>1</Notes>
  <HiddenSlides>12</HiddenSlides>
  <MMClips>1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9" baseType="lpstr">
      <vt:lpstr>ＭＳ Ｐゴシック</vt:lpstr>
      <vt:lpstr>Arial</vt:lpstr>
      <vt:lpstr>Calibri</vt:lpstr>
      <vt:lpstr>Courier New</vt:lpstr>
      <vt:lpstr>Tahoma</vt:lpstr>
      <vt:lpstr>Times New Roman</vt:lpstr>
      <vt:lpstr>Verdana</vt:lpstr>
      <vt:lpstr>Wingdings</vt:lpstr>
      <vt:lpstr>Wingdings 2</vt:lpstr>
      <vt:lpstr>cse143-13wi</vt:lpstr>
      <vt:lpstr>Building Java Programs</vt:lpstr>
      <vt:lpstr>PowerPoint Presentation</vt:lpstr>
      <vt:lpstr>Road Map</vt:lpstr>
      <vt:lpstr>Sum this up for me</vt:lpstr>
      <vt:lpstr>Runtime Efficiency (13.2)</vt:lpstr>
      <vt:lpstr>Efficiency Try 1</vt:lpstr>
      <vt:lpstr>Efficiency – Try 2</vt:lpstr>
      <vt:lpstr>Efficiency examples</vt:lpstr>
      <vt:lpstr>Efficiency examples 2</vt:lpstr>
      <vt:lpstr>Sum this up for me</vt:lpstr>
      <vt:lpstr>Visualizing Difference</vt:lpstr>
      <vt:lpstr>Algorithm growth rates (13.2)</vt:lpstr>
      <vt:lpstr>pollev.com/brettwo</vt:lpstr>
      <vt:lpstr>Complexity classes</vt:lpstr>
      <vt:lpstr>Complexity classes</vt:lpstr>
      <vt:lpstr>Range algorithm</vt:lpstr>
      <vt:lpstr>Range algorithm 2</vt:lpstr>
      <vt:lpstr>Range algorithm 3</vt:lpstr>
      <vt:lpstr>Runtime of first 2 versions</vt:lpstr>
      <vt:lpstr>Runtime of 3rd version</vt:lpstr>
      <vt:lpstr>Searching methods</vt:lpstr>
      <vt:lpstr>Sequential search</vt:lpstr>
      <vt:lpstr>Sequential search</vt:lpstr>
      <vt:lpstr>Binary search (13.1)</vt:lpstr>
      <vt:lpstr>Arrays.binarySearch</vt:lpstr>
      <vt:lpstr>Using binarySearch</vt:lpstr>
      <vt:lpstr>Binary search</vt:lpstr>
      <vt:lpstr>Binary search runtime</vt:lpstr>
      <vt:lpstr>Complexity classes</vt:lpstr>
      <vt:lpstr>Collection efficiency</vt:lpstr>
      <vt:lpstr>Throw Back: Unique words</vt:lpstr>
      <vt:lpstr>Throw Back: Unique words</vt:lpstr>
      <vt:lpstr>Max subsequence sum</vt:lpstr>
      <vt:lpstr>Algorithm 1 pseudocode</vt:lpstr>
      <vt:lpstr>Algorithm 1 code</vt:lpstr>
      <vt:lpstr>Flaws in algorithm 1</vt:lpstr>
      <vt:lpstr>Algorithm 2 code</vt:lpstr>
      <vt:lpstr>A clever solution</vt:lpstr>
      <vt:lpstr>Algorithm 3 code</vt:lpstr>
    </vt:vector>
  </TitlesOfParts>
  <Company>University of Washington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Building Java Programs</dc:title>
  <dc:creator>Helene Martin</dc:creator>
  <cp:lastModifiedBy>Brett Wortzman</cp:lastModifiedBy>
  <cp:revision>2</cp:revision>
  <cp:lastPrinted>2019-10-14T23:23:52Z</cp:lastPrinted>
  <dcterms:created xsi:type="dcterms:W3CDTF">2013-01-14T19:00:58Z</dcterms:created>
  <dcterms:modified xsi:type="dcterms:W3CDTF">2021-01-25T23:47:50Z</dcterms:modified>
</cp:coreProperties>
</file>