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96" r:id="rId3"/>
    <p:sldId id="292" r:id="rId4"/>
    <p:sldId id="293" r:id="rId5"/>
    <p:sldId id="297" r:id="rId6"/>
    <p:sldId id="284" r:id="rId7"/>
    <p:sldId id="257" r:id="rId8"/>
    <p:sldId id="261" r:id="rId9"/>
    <p:sldId id="258" r:id="rId10"/>
    <p:sldId id="259" r:id="rId11"/>
    <p:sldId id="260" r:id="rId12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/>
    <p:restoredTop sz="94875"/>
  </p:normalViewPr>
  <p:slideViewPr>
    <p:cSldViewPr snapToGrid="0" snapToObjects="1">
      <p:cViewPr varScale="1">
        <p:scale>
          <a:sx n="96" d="100"/>
          <a:sy n="96" d="100"/>
        </p:scale>
        <p:origin x="912" y="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ett Wortzman" userId="f28ab72c354ddfd1" providerId="LiveId" clId="{0C66C5BF-5DC7-497D-B2A4-E3E406CFA65F}"/>
    <pc:docChg chg="delSld">
      <pc:chgData name="Brett Wortzman" userId="f28ab72c354ddfd1" providerId="LiveId" clId="{0C66C5BF-5DC7-497D-B2A4-E3E406CFA65F}" dt="2021-01-12T05:25:10.561" v="0" actId="47"/>
      <pc:docMkLst>
        <pc:docMk/>
      </pc:docMkLst>
      <pc:sldChg chg="del">
        <pc:chgData name="Brett Wortzman" userId="f28ab72c354ddfd1" providerId="LiveId" clId="{0C66C5BF-5DC7-497D-B2A4-E3E406CFA65F}" dt="2021-01-12T05:25:10.561" v="0" actId="47"/>
        <pc:sldMkLst>
          <pc:docMk/>
          <pc:sldMk cId="3175724509" sldId="2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44EAC-3B07-4839-B958-78E8A85D51B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4BCAE-3464-42BA-A6D0-AA84A8D2F7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574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F80FA579-7092-B545-8D1B-2A9B5DA9E08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78D3CA27-2CF9-1249-9026-A5BF56025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20736E1-DEDC-CC48-B943-A14AC289F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D6D57AC5-12B5-2C42-92DB-9EC0F73ED2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43DAEDE5-5398-5745-A0BA-932C145A6A1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A424C1A-DE17-A54C-B9A3-F84752F379A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99406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7843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248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9499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3046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495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3D888FD1-5A61-0549-AF26-4E9F59086F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5F8FF1FF-0085-1A4B-BDAD-CF9C4B31782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03ACC1B7-B29A-5A48-8C15-AE7D86AC8360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CC412C5-D7A1-8D4F-B8F3-DB546F0C4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35A57F0-B961-A047-B70C-BE73B5CCA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E04BEBDC-B9D2-2A40-A65D-806FC877C6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9AE32E2C-9043-B441-985B-03FF9EFD43E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C3CE6D81-CA6A-9540-810D-CA4E85113CB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46B53-9116-DE4D-AA01-9AC0197D711C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192F9E74-55FD-504C-A04B-0FF5281D81E9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>
            <a:extLst>
              <a:ext uri="{FF2B5EF4-FFF2-40B4-BE49-F238E27FC236}">
                <a16:creationId xmlns:a16="http://schemas.microsoft.com/office/drawing/2014/main" id="{FAF9B78F-FE60-9840-9956-397CAF36A5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	</a:t>
            </a:r>
          </a:p>
        </p:txBody>
      </p:sp>
      <p:sp>
        <p:nvSpPr>
          <p:cNvPr id="3074" name="Subtitle 2">
            <a:extLst>
              <a:ext uri="{FF2B5EF4-FFF2-40B4-BE49-F238E27FC236}">
                <a16:creationId xmlns:a16="http://schemas.microsoft.com/office/drawing/2014/main" id="{C4937AB2-FEA3-5D42-9127-064077FFB1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Chapter 10 &amp; 11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Lists and Sets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reading: 10.1, 11.2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>
            <a:extLst>
              <a:ext uri="{FF2B5EF4-FFF2-40B4-BE49-F238E27FC236}">
                <a16:creationId xmlns:a16="http://schemas.microsoft.com/office/drawing/2014/main" id="{B2C38DB6-B11E-C741-8549-45D5537ACD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 implementation</a:t>
            </a:r>
          </a:p>
        </p:txBody>
      </p:sp>
      <p:sp>
        <p:nvSpPr>
          <p:cNvPr id="7170" name="Rectangle 3">
            <a:extLst>
              <a:ext uri="{FF2B5EF4-FFF2-40B4-BE49-F238E27FC236}">
                <a16:creationId xmlns:a16="http://schemas.microsoft.com/office/drawing/2014/main" id="{4BE9084B-7986-244F-92C2-ADDFAC644B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in Java, sets are represented by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 type in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java.util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12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 is implemented by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 dirty="0">
                <a:ea typeface="ＭＳ Ｐゴシック" panose="020B0600070205080204" pitchFamily="34" charset="-128"/>
              </a:rPr>
              <a:t> classes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using a "binary search tree";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pretty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O(log N)</a:t>
            </a:r>
            <a:r>
              <a:rPr lang="en-US" altLang="en-US" dirty="0">
                <a:ea typeface="ＭＳ Ｐゴシック" panose="020B0600070205080204" pitchFamily="34" charset="-128"/>
              </a:rPr>
              <a:t> for all operations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i="1" dirty="0">
                <a:ea typeface="ＭＳ Ｐゴシック" panose="020B0600070205080204" pitchFamily="34" charset="-128"/>
              </a:rPr>
              <a:t>elements are stored in sorted order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using a "hash table" array;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very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O(1)</a:t>
            </a:r>
            <a:r>
              <a:rPr lang="en-US" altLang="en-US" dirty="0">
                <a:ea typeface="ＭＳ Ｐゴシック" panose="020B0600070205080204" pitchFamily="34" charset="-128"/>
              </a:rPr>
              <a:t> for all operations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i="1" dirty="0">
                <a:ea typeface="ＭＳ Ｐゴシック" panose="020B0600070205080204" pitchFamily="34" charset="-128"/>
              </a:rPr>
              <a:t>elements are stored in unpredictable order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Note: This O(something) notation won’t be covered until next week. It’s okay not to know what it means yet.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>
            <a:extLst>
              <a:ext uri="{FF2B5EF4-FFF2-40B4-BE49-F238E27FC236}">
                <a16:creationId xmlns:a16="http://schemas.microsoft.com/office/drawing/2014/main" id="{8AB07604-9FA3-9542-A1F3-65180CF44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 methods</a:t>
            </a:r>
          </a:p>
        </p:txBody>
      </p:sp>
      <p:sp>
        <p:nvSpPr>
          <p:cNvPr id="8194" name="Rectangle 3">
            <a:extLst>
              <a:ext uri="{FF2B5EF4-FFF2-40B4-BE49-F238E27FC236}">
                <a16:creationId xmlns:a16="http://schemas.microsoft.com/office/drawing/2014/main" id="{45407C33-5DEB-7440-A9D5-63CC70F691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Set&lt;String&gt; set = </a:t>
            </a:r>
            <a:r>
              <a:rPr lang="en-US" altLang="en-US" sz="2000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new </a:t>
            </a:r>
            <a:r>
              <a:rPr lang="en-US" altLang="en-US" sz="2000" b="1" dirty="0" err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 sz="2000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&lt;String&gt;();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</a:t>
            </a:r>
            <a:r>
              <a:rPr lang="en-US" altLang="en-US" sz="20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empty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Set&lt;Integer&gt; set2 = new 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&lt;Integer&gt;();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set.add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(“hello”);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	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set.add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(“goodbye”);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	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set.add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(“hello”);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(set); </a:t>
            </a:r>
            <a:r>
              <a:rPr lang="en-US" altLang="en-US" sz="20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[“goodbye”, “hello”]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448516" name="Group 4">
            <a:extLst>
              <a:ext uri="{FF2B5EF4-FFF2-40B4-BE49-F238E27FC236}">
                <a16:creationId xmlns:a16="http://schemas.microsoft.com/office/drawing/2014/main" id="{2F472714-6834-5246-A949-F20F4AEAA08E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429000"/>
          <a:ext cx="8220075" cy="2778125"/>
        </p:xfrm>
        <a:graphic>
          <a:graphicData uri="http://schemas.openxmlformats.org/drawingml/2006/table">
            <a:tbl>
              <a:tblPr/>
              <a:tblGrid>
                <a:gridCol w="2397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adds the given value to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contains(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given value is found in this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the given value from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clear()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all elements of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number of elements in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set's size is 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toString()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a string such as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"[3, 42, -7, 15]"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Content Placeholder 4">
            <a:extLst>
              <a:ext uri="{FF2B5EF4-FFF2-40B4-BE49-F238E27FC236}">
                <a16:creationId xmlns:a16="http://schemas.microsoft.com/office/drawing/2014/main" id="{BB7B1054-7519-7D47-AAD6-809D316262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0300" y="1676400"/>
            <a:ext cx="4572000" cy="4572000"/>
          </a:xfrm>
        </p:spPr>
      </p:pic>
    </p:spTree>
    <p:extLst>
      <p:ext uri="{BB962C8B-B14F-4D97-AF65-F5344CB8AC3E}">
        <p14:creationId xmlns:p14="http://schemas.microsoft.com/office/powerpoint/2010/main" val="254227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>
            <a:extLst>
              <a:ext uri="{FF2B5EF4-FFF2-40B4-BE49-F238E27FC236}">
                <a16:creationId xmlns:a16="http://schemas.microsoft.com/office/drawing/2014/main" id="{80720A92-6CFF-194A-8F44-78792840E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04" y="439831"/>
            <a:ext cx="7986993" cy="703169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Collections</a:t>
            </a:r>
          </a:p>
        </p:txBody>
      </p:sp>
      <p:sp>
        <p:nvSpPr>
          <p:cNvPr id="10242" name="Content Placeholder 2">
            <a:extLst>
              <a:ext uri="{FF2B5EF4-FFF2-40B4-BE49-F238E27FC236}">
                <a16:creationId xmlns:a16="http://schemas.microsoft.com/office/drawing/2014/main" id="{B37F93D9-4FA5-4E4E-B16D-A9CB9C0FA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787" y="1371321"/>
            <a:ext cx="8653743" cy="5181319"/>
          </a:xfrm>
        </p:spPr>
        <p:txBody>
          <a:bodyPr/>
          <a:lstStyle/>
          <a:p>
            <a:r>
              <a:rPr lang="en-US" altLang="en-US" b="1">
                <a:ea typeface="ＭＳ Ｐゴシック" panose="020B0600070205080204" pitchFamily="34" charset="-128"/>
              </a:rPr>
              <a:t>collection</a:t>
            </a:r>
            <a:r>
              <a:rPr lang="en-US" altLang="en-US">
                <a:ea typeface="ＭＳ Ｐゴシック" panose="020B0600070205080204" pitchFamily="34" charset="-128"/>
              </a:rPr>
              <a:t>: an object that stores data;  a.k.a. "data structure"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 objects stored are called </a:t>
            </a:r>
            <a:r>
              <a:rPr lang="en-US" altLang="en-US" b="1">
                <a:ea typeface="ＭＳ Ｐゴシック" panose="020B0600070205080204" pitchFamily="34" charset="-128"/>
              </a:rPr>
              <a:t>elements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some collections maintain an ordering; some allow duplicates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typical operations: </a:t>
            </a:r>
            <a:r>
              <a:rPr lang="en-US" altLang="en-US" i="1">
                <a:ea typeface="ＭＳ Ｐゴシック" panose="020B0600070205080204" pitchFamily="34" charset="-128"/>
              </a:rPr>
              <a:t>add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</a:rPr>
              <a:t>remove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</a:rPr>
              <a:t>clear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</a:rPr>
              <a:t>contains</a:t>
            </a:r>
            <a:r>
              <a:rPr lang="en-US" altLang="en-US">
                <a:ea typeface="ＭＳ Ｐゴシック" panose="020B0600070205080204" pitchFamily="34" charset="-128"/>
              </a:rPr>
              <a:t> (search), </a:t>
            </a:r>
            <a:r>
              <a:rPr lang="en-US" altLang="en-US" i="1">
                <a:ea typeface="ＭＳ Ｐゴシック" panose="020B0600070205080204" pitchFamily="34" charset="-128"/>
              </a:rPr>
              <a:t>size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examples found in the Java class libraries: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(covered in this course!)</a:t>
            </a:r>
          </a:p>
          <a:p>
            <a:pPr lvl="2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HashMap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PriorityQueue</a:t>
            </a:r>
          </a:p>
          <a:p>
            <a:pPr lvl="2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all collections are in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java.util</a:t>
            </a:r>
            <a:r>
              <a:rPr lang="en-US" altLang="en-US">
                <a:ea typeface="ＭＳ Ｐゴシック" panose="020B0600070205080204" pitchFamily="34" charset="-128"/>
              </a:rPr>
              <a:t> package</a:t>
            </a:r>
          </a:p>
          <a:p>
            <a:pPr lvl="2"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import java.util.*;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4470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>
            <a:extLst>
              <a:ext uri="{FF2B5EF4-FFF2-40B4-BE49-F238E27FC236}">
                <a16:creationId xmlns:a16="http://schemas.microsoft.com/office/drawing/2014/main" id="{966C7814-90C2-DF47-B3C6-00D5F15543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8504" y="439831"/>
            <a:ext cx="7986993" cy="703169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Lists</a:t>
            </a:r>
          </a:p>
        </p:txBody>
      </p:sp>
      <p:sp>
        <p:nvSpPr>
          <p:cNvPr id="11266" name="Rectangle 3">
            <a:extLst>
              <a:ext uri="{FF2B5EF4-FFF2-40B4-BE49-F238E27FC236}">
                <a16:creationId xmlns:a16="http://schemas.microsoft.com/office/drawing/2014/main" id="{DEECB87E-BA27-6047-92B9-00198E8785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5787" y="1371321"/>
            <a:ext cx="8653743" cy="5181319"/>
          </a:xfrm>
        </p:spPr>
        <p:txBody>
          <a:bodyPr/>
          <a:lstStyle/>
          <a:p>
            <a:pPr lvl="2" eaLnBrk="1" hangingPunct="1">
              <a:buFontTx/>
              <a:buNone/>
            </a:pPr>
            <a:endParaRPr lang="en-US" altLang="en-US" sz="971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</a:rPr>
              <a:t>list</a:t>
            </a:r>
            <a:r>
              <a:rPr lang="en-US" altLang="en-US" dirty="0">
                <a:ea typeface="ＭＳ Ｐゴシック" panose="020B0600070205080204" pitchFamily="34" charset="-128"/>
              </a:rPr>
              <a:t>: a collection of elements with 0-based </a:t>
            </a:r>
            <a:r>
              <a:rPr lang="en-US" altLang="en-US" b="1" dirty="0">
                <a:ea typeface="ＭＳ Ｐゴシック" panose="020B0600070205080204" pitchFamily="34" charset="-128"/>
              </a:rPr>
              <a:t>indexes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elements can be added to the front, back, or elsewhere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 list has a </a:t>
            </a:r>
            <a:r>
              <a:rPr lang="en-US" altLang="en-US" b="1" dirty="0">
                <a:ea typeface="ＭＳ Ｐゴシック" panose="020B0600070205080204" pitchFamily="34" charset="-128"/>
              </a:rPr>
              <a:t>size</a:t>
            </a:r>
            <a:r>
              <a:rPr lang="en-US" altLang="en-US" dirty="0">
                <a:ea typeface="ＭＳ Ｐゴシック" panose="020B0600070205080204" pitchFamily="34" charset="-128"/>
              </a:rPr>
              <a:t> (number of elements that have been added)</a:t>
            </a:r>
          </a:p>
        </p:txBody>
      </p:sp>
      <p:pic>
        <p:nvPicPr>
          <p:cNvPr id="11267" name="Picture 4" descr="art08_03">
            <a:extLst>
              <a:ext uri="{FF2B5EF4-FFF2-40B4-BE49-F238E27FC236}">
                <a16:creationId xmlns:a16="http://schemas.microsoft.com/office/drawing/2014/main" id="{2488F12A-499A-A24A-90B8-165926A2A28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424" y="3419195"/>
            <a:ext cx="6702518" cy="2828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1693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>
            <a:extLst>
              <a:ext uri="{FF2B5EF4-FFF2-40B4-BE49-F238E27FC236}">
                <a16:creationId xmlns:a16="http://schemas.microsoft.com/office/drawing/2014/main" id="{8AB07604-9FA3-9542-A1F3-65180CF44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List</a:t>
            </a:r>
            <a:r>
              <a:rPr lang="en-US" altLang="en-US" dirty="0">
                <a:ea typeface="ＭＳ Ｐゴシック" panose="020B0600070205080204" pitchFamily="34" charset="-128"/>
              </a:rPr>
              <a:t> methods</a:t>
            </a:r>
          </a:p>
        </p:txBody>
      </p:sp>
      <p:sp>
        <p:nvSpPr>
          <p:cNvPr id="8194" name="Rectangle 3">
            <a:extLst>
              <a:ext uri="{FF2B5EF4-FFF2-40B4-BE49-F238E27FC236}">
                <a16:creationId xmlns:a16="http://schemas.microsoft.com/office/drawing/2014/main" id="{45407C33-5DEB-7440-A9D5-63CC70F691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List&lt;String&gt; list = </a:t>
            </a:r>
            <a:r>
              <a:rPr lang="en-US" altLang="en-US" sz="2000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new </a:t>
            </a:r>
            <a:r>
              <a:rPr lang="en-US" altLang="en-US" sz="2000" b="1" dirty="0" err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 sz="2000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&lt;String&gt;();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</a:t>
            </a:r>
            <a:r>
              <a:rPr lang="en-US" altLang="en-US" sz="20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empty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List&lt;Integer&gt; list2 = new 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&lt;Integer&gt;();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list.add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(“hello”);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	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list.add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(“goodbye”);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(list); </a:t>
            </a:r>
            <a:r>
              <a:rPr lang="en-US" altLang="en-US" sz="20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[“hello”, “goodbye”]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448516" name="Group 4">
            <a:extLst>
              <a:ext uri="{FF2B5EF4-FFF2-40B4-BE49-F238E27FC236}">
                <a16:creationId xmlns:a16="http://schemas.microsoft.com/office/drawing/2014/main" id="{2F472714-6834-5246-A949-F20F4AEAA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374557"/>
              </p:ext>
            </p:extLst>
          </p:nvPr>
        </p:nvGraphicFramePr>
        <p:xfrm>
          <a:off x="457200" y="3429000"/>
          <a:ext cx="8220075" cy="3175000"/>
        </p:xfrm>
        <a:graphic>
          <a:graphicData uri="http://schemas.openxmlformats.org/drawingml/2006/table">
            <a:tbl>
              <a:tblPr/>
              <a:tblGrid>
                <a:gridCol w="2397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adds the given value to the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index, value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Adds the given value at the given index to the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133553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contains(</a:t>
                      </a: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given value is found in this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indexOf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index of the given value in the list (-1 if not found)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8978683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</a:t>
                      </a:r>
                      <a:r>
                        <a:rPr kumimoji="0" lang="en-US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the given value from the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number of elements in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list's size is 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toString()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a string such as 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"[3, 42, -7, 15]"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638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7ED2B0B2-9C49-414D-B785-4A03D236D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8504" y="439831"/>
            <a:ext cx="7986993" cy="703169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Wrapper classes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8544CFA1-97AC-E34D-815D-F1040CCDDF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6140" y="1913405"/>
            <a:ext cx="8652342" cy="518132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1765" dirty="0">
                <a:ea typeface="ＭＳ Ｐゴシック" panose="020B0600070205080204" pitchFamily="34" charset="-128"/>
              </a:rPr>
              <a:t>A wrapper is an object whose sole purpose is to hold a primitive value.</a:t>
            </a:r>
          </a:p>
          <a:p>
            <a:pPr lvl="1"/>
            <a:endParaRPr lang="en-US" altLang="en-US" sz="1765" dirty="0">
              <a:ea typeface="ＭＳ Ｐゴシック" panose="020B0600070205080204" pitchFamily="34" charset="-128"/>
            </a:endParaRPr>
          </a:p>
          <a:p>
            <a:r>
              <a:rPr lang="en-US" altLang="en-US" sz="1765" dirty="0">
                <a:ea typeface="ＭＳ Ｐゴシック" panose="020B0600070205080204" pitchFamily="34" charset="-128"/>
              </a:rPr>
              <a:t>Once you construct the list, use it with primitives as normal:</a:t>
            </a:r>
          </a:p>
          <a:p>
            <a:pPr lvl="1">
              <a:buFontTx/>
              <a:buNone/>
            </a:pPr>
            <a:endParaRPr lang="en-US" altLang="en-US" sz="794" dirty="0">
              <a:ea typeface="ＭＳ Ｐゴシック" panose="020B0600070205080204" pitchFamily="34" charset="-128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List</a:t>
            </a:r>
            <a:r>
              <a:rPr lang="en-US" altLang="en-US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&lt;Double&gt;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grades = new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&lt;Double&gt;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grades.add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(3.2);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grades.add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(2.7);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...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double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myGrade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grades.get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(0);</a:t>
            </a:r>
          </a:p>
        </p:txBody>
      </p:sp>
      <p:graphicFrame>
        <p:nvGraphicFramePr>
          <p:cNvPr id="180296" name="Group 72">
            <a:extLst>
              <a:ext uri="{FF2B5EF4-FFF2-40B4-BE49-F238E27FC236}">
                <a16:creationId xmlns:a16="http://schemas.microsoft.com/office/drawing/2014/main" id="{97252E55-2711-324D-946E-8F497CC34478}"/>
              </a:ext>
            </a:extLst>
          </p:cNvPr>
          <p:cNvGraphicFramePr>
            <a:graphicFrameLocks noGrp="1"/>
          </p:cNvGraphicFramePr>
          <p:nvPr/>
        </p:nvGraphicFramePr>
        <p:xfrm>
          <a:off x="2648791" y="1295680"/>
          <a:ext cx="3880037" cy="2312797"/>
        </p:xfrm>
        <a:graphic>
          <a:graphicData uri="http://schemas.openxmlformats.org/drawingml/2006/table">
            <a:tbl>
              <a:tblPr/>
              <a:tblGrid>
                <a:gridCol w="1962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7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9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Primitive Type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Wrapper Type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7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int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Integer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7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 double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Double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7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 char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Character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7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 boolean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Boolean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2551" name="Picture 73">
            <a:extLst>
              <a:ext uri="{FF2B5EF4-FFF2-40B4-BE49-F238E27FC236}">
                <a16:creationId xmlns:a16="http://schemas.microsoft.com/office/drawing/2014/main" id="{57C28970-4C90-3445-A56C-BAC40749C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35" y="1143001"/>
            <a:ext cx="1832162" cy="183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2944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>
            <a:extLst>
              <a:ext uri="{FF2B5EF4-FFF2-40B4-BE49-F238E27FC236}">
                <a16:creationId xmlns:a16="http://schemas.microsoft.com/office/drawing/2014/main" id="{F61B9B58-98E8-C748-8A9A-712124BB56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5122" name="Rectangle 3">
            <a:extLst>
              <a:ext uri="{FF2B5EF4-FFF2-40B4-BE49-F238E27FC236}">
                <a16:creationId xmlns:a16="http://schemas.microsoft.com/office/drawing/2014/main" id="{7ECACD85-2185-FA40-A6AF-1E95CC8E96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Write a program that counts the number of unique words in a large text file (say, </a:t>
            </a:r>
            <a:r>
              <a:rPr lang="en-US" altLang="en-US" i="1">
                <a:ea typeface="ＭＳ Ｐゴシック" panose="020B0600070205080204" pitchFamily="34" charset="-128"/>
              </a:rPr>
              <a:t>Moby Dick</a:t>
            </a:r>
            <a:r>
              <a:rPr lang="en-US" altLang="en-US">
                <a:ea typeface="ＭＳ Ｐゴシック" panose="020B0600070205080204" pitchFamily="34" charset="-128"/>
              </a:rPr>
              <a:t> or the King James Bible).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Store the words in a collection and report the # of unique words.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Once you've created this collection, allow the user to search it to see whether various words appear in the text file.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collection is appropriate for this problem?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85D1BADC-7780-B34A-8E1B-69211F34A1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The "for each" loop (7.1)</a:t>
            </a:r>
          </a:p>
        </p:txBody>
      </p:sp>
      <p:sp>
        <p:nvSpPr>
          <p:cNvPr id="9218" name="Rectangle 3">
            <a:extLst>
              <a:ext uri="{FF2B5EF4-FFF2-40B4-BE49-F238E27FC236}">
                <a16:creationId xmlns:a16="http://schemas.microsoft.com/office/drawing/2014/main" id="{78FA63CC-54DF-CD41-8AC7-E4E154490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	for (</a:t>
            </a:r>
            <a:r>
              <a:rPr lang="en-US" altLang="en-US" b="1" dirty="0">
                <a:ea typeface="ＭＳ Ｐゴシック" panose="020B0600070205080204" pitchFamily="34" charset="-128"/>
              </a:rPr>
              <a:t>type</a:t>
            </a: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b="1" dirty="0">
                <a:ea typeface="ＭＳ Ｐゴシック" panose="020B0600070205080204" pitchFamily="34" charset="-128"/>
              </a:rPr>
              <a:t>name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: </a:t>
            </a:r>
            <a:r>
              <a:rPr lang="en-US" altLang="en-US" b="1" dirty="0">
                <a:ea typeface="ＭＳ Ｐゴシック" panose="020B0600070205080204" pitchFamily="34" charset="-128"/>
              </a:rPr>
              <a:t>collection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	    </a:t>
            </a:r>
            <a:r>
              <a:rPr lang="en-US" altLang="en-US" b="1" dirty="0">
                <a:ea typeface="ＭＳ Ｐゴシック" panose="020B0600070205080204" pitchFamily="34" charset="-128"/>
              </a:rPr>
              <a:t>statements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	}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Provides a clean syntax for looping over the elements of a 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List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, array, or other collection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List&lt;Double&gt; grades = new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&lt;Double&gt;();</a:t>
            </a:r>
          </a:p>
          <a:p>
            <a:pPr lvl="1" eaLnBrk="1" hangingPunct="1">
              <a:lnSpc>
                <a:spcPct val="50000"/>
              </a:lnSpc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for (double grade : grades)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("Student's grade: " + grade);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More readable and can be more efficient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>
            <a:extLst>
              <a:ext uri="{FF2B5EF4-FFF2-40B4-BE49-F238E27FC236}">
                <a16:creationId xmlns:a16="http://schemas.microsoft.com/office/drawing/2014/main" id="{4EAF6AB0-7A91-CB4B-8779-0D95374177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Sets (11.2)</a:t>
            </a:r>
          </a:p>
        </p:txBody>
      </p:sp>
      <p:sp>
        <p:nvSpPr>
          <p:cNvPr id="6146" name="Rectangle 3">
            <a:extLst>
              <a:ext uri="{FF2B5EF4-FFF2-40B4-BE49-F238E27FC236}">
                <a16:creationId xmlns:a16="http://schemas.microsoft.com/office/drawing/2014/main" id="{7C12583C-7927-F049-A2B5-FAF78EEED1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: A collection of unique values (no duplicates allowed)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that can perform the following operations efficiently: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add, remove, search (contains)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We don't think of a set as having indexes; we just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add things to the set in general and don't worry about order</a:t>
            </a:r>
          </a:p>
        </p:txBody>
      </p:sp>
      <p:grpSp>
        <p:nvGrpSpPr>
          <p:cNvPr id="6147" name="Group 4">
            <a:extLst>
              <a:ext uri="{FF2B5EF4-FFF2-40B4-BE49-F238E27FC236}">
                <a16:creationId xmlns:a16="http://schemas.microsoft.com/office/drawing/2014/main" id="{650266F4-9478-0B49-8CD5-66B509573F10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3962400"/>
            <a:ext cx="7848600" cy="2667000"/>
            <a:chOff x="288" y="2496"/>
            <a:chExt cx="4944" cy="1680"/>
          </a:xfrm>
        </p:grpSpPr>
        <p:sp>
          <p:nvSpPr>
            <p:cNvPr id="446469" name="Line 5">
              <a:extLst>
                <a:ext uri="{FF2B5EF4-FFF2-40B4-BE49-F238E27FC236}">
                  <a16:creationId xmlns:a16="http://schemas.microsoft.com/office/drawing/2014/main" id="{ACAF61C0-1473-B146-B3D9-9AC1708B0B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" y="316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46470" name="Text Box 6">
              <a:extLst>
                <a:ext uri="{FF2B5EF4-FFF2-40B4-BE49-F238E27FC236}">
                  <a16:creationId xmlns:a16="http://schemas.microsoft.com/office/drawing/2014/main" id="{B2424D45-38E2-E042-9164-E84AE1BFC6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2889"/>
              <a:ext cx="1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set.contains("to")</a:t>
              </a:r>
            </a:p>
          </p:txBody>
        </p:sp>
        <p:sp>
          <p:nvSpPr>
            <p:cNvPr id="446471" name="Line 7">
              <a:extLst>
                <a:ext uri="{FF2B5EF4-FFF2-40B4-BE49-F238E27FC236}">
                  <a16:creationId xmlns:a16="http://schemas.microsoft.com/office/drawing/2014/main" id="{5AA73B15-846E-DD41-A90B-2CA88A5E88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3191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46472" name="Text Box 8">
              <a:extLst>
                <a:ext uri="{FF2B5EF4-FFF2-40B4-BE49-F238E27FC236}">
                  <a16:creationId xmlns:a16="http://schemas.microsoft.com/office/drawing/2014/main" id="{0B8AEAC3-5C4C-754B-AC61-0B64684B5D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4" y="2928"/>
              <a:ext cx="4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true</a:t>
              </a:r>
            </a:p>
          </p:txBody>
        </p:sp>
        <p:grpSp>
          <p:nvGrpSpPr>
            <p:cNvPr id="6152" name="Group 9">
              <a:extLst>
                <a:ext uri="{FF2B5EF4-FFF2-40B4-BE49-F238E27FC236}">
                  <a16:creationId xmlns:a16="http://schemas.microsoft.com/office/drawing/2014/main" id="{9D064462-F75E-4D48-8987-82C6252D19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12" y="2496"/>
              <a:ext cx="2112" cy="1680"/>
              <a:chOff x="2112" y="2496"/>
              <a:chExt cx="2112" cy="1680"/>
            </a:xfrm>
          </p:grpSpPr>
          <p:sp>
            <p:nvSpPr>
              <p:cNvPr id="446474" name="Text Box 10">
                <a:extLst>
                  <a:ext uri="{FF2B5EF4-FFF2-40B4-BE49-F238E27FC236}">
                    <a16:creationId xmlns:a16="http://schemas.microsoft.com/office/drawing/2014/main" id="{5519C7DB-DBC8-F84A-813A-6820300AF7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24" y="3945"/>
                <a:ext cx="30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>
                    <a:latin typeface="+mn-lt"/>
                    <a:ea typeface="+mn-ea"/>
                  </a:rPr>
                  <a:t>set</a:t>
                </a:r>
              </a:p>
            </p:txBody>
          </p:sp>
          <p:sp>
            <p:nvSpPr>
              <p:cNvPr id="446475" name="Oval 11">
                <a:extLst>
                  <a:ext uri="{FF2B5EF4-FFF2-40B4-BE49-F238E27FC236}">
                    <a16:creationId xmlns:a16="http://schemas.microsoft.com/office/drawing/2014/main" id="{D5391308-DBC6-8B44-97E3-5A6C86CB01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2112" cy="139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grpSp>
            <p:nvGrpSpPr>
              <p:cNvPr id="6157" name="Group 12">
                <a:extLst>
                  <a:ext uri="{FF2B5EF4-FFF2-40B4-BE49-F238E27FC236}">
                    <a16:creationId xmlns:a16="http://schemas.microsoft.com/office/drawing/2014/main" id="{9E226F0D-0849-AD42-87FC-A3E254B991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36" y="2614"/>
                <a:ext cx="1892" cy="1169"/>
                <a:chOff x="2236" y="2134"/>
                <a:chExt cx="1892" cy="1169"/>
              </a:xfrm>
            </p:grpSpPr>
            <p:sp>
              <p:nvSpPr>
                <p:cNvPr id="446477" name="Text Box 13">
                  <a:extLst>
                    <a:ext uri="{FF2B5EF4-FFF2-40B4-BE49-F238E27FC236}">
                      <a16:creationId xmlns:a16="http://schemas.microsoft.com/office/drawing/2014/main" id="{608F0847-DB7D-2648-A3EE-50E36929D37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66" y="2134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"the"</a:t>
                  </a:r>
                </a:p>
              </p:txBody>
            </p:sp>
            <p:sp>
              <p:nvSpPr>
                <p:cNvPr id="446478" name="Text Box 14">
                  <a:extLst>
                    <a:ext uri="{FF2B5EF4-FFF2-40B4-BE49-F238E27FC236}">
                      <a16:creationId xmlns:a16="http://schemas.microsoft.com/office/drawing/2014/main" id="{0F4A7AB9-48D8-A14B-B776-D86B8D116E7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76" y="2208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"of"</a:t>
                  </a:r>
                </a:p>
              </p:txBody>
            </p:sp>
            <p:sp>
              <p:nvSpPr>
                <p:cNvPr id="446479" name="Text Box 15">
                  <a:extLst>
                    <a:ext uri="{FF2B5EF4-FFF2-40B4-BE49-F238E27FC236}">
                      <a16:creationId xmlns:a16="http://schemas.microsoft.com/office/drawing/2014/main" id="{99D89F91-3834-974D-965D-BF8656D52AF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00" y="2505"/>
                  <a:ext cx="632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"from"</a:t>
                  </a:r>
                </a:p>
              </p:txBody>
            </p:sp>
            <p:sp>
              <p:nvSpPr>
                <p:cNvPr id="446480" name="Text Box 16">
                  <a:extLst>
                    <a:ext uri="{FF2B5EF4-FFF2-40B4-BE49-F238E27FC236}">
                      <a16:creationId xmlns:a16="http://schemas.microsoft.com/office/drawing/2014/main" id="{EC0516B7-FDF6-E145-A87F-8249ADF4DF9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52" y="2352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b="1">
                      <a:solidFill>
                        <a:schemeClr val="accent2"/>
                      </a:solidFill>
                      <a:latin typeface="Courier New" charset="0"/>
                      <a:ea typeface="+mn-ea"/>
                    </a:rPr>
                    <a:t>"to"</a:t>
                  </a:r>
                </a:p>
              </p:txBody>
            </p:sp>
            <p:sp>
              <p:nvSpPr>
                <p:cNvPr id="446481" name="Text Box 17">
                  <a:extLst>
                    <a:ext uri="{FF2B5EF4-FFF2-40B4-BE49-F238E27FC236}">
                      <a16:creationId xmlns:a16="http://schemas.microsoft.com/office/drawing/2014/main" id="{707DCF6E-0F47-A643-B9CC-7CF7F04C5EB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62" y="2697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"she"</a:t>
                  </a:r>
                </a:p>
              </p:txBody>
            </p:sp>
            <p:sp>
              <p:nvSpPr>
                <p:cNvPr id="446482" name="Text Box 18">
                  <a:extLst>
                    <a:ext uri="{FF2B5EF4-FFF2-40B4-BE49-F238E27FC236}">
                      <a16:creationId xmlns:a16="http://schemas.microsoft.com/office/drawing/2014/main" id="{CB2C96BB-22C0-944E-80ED-ADEBF29EC46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582" y="2784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"you"</a:t>
                  </a:r>
                </a:p>
              </p:txBody>
            </p:sp>
            <p:sp>
              <p:nvSpPr>
                <p:cNvPr id="446483" name="Text Box 19">
                  <a:extLst>
                    <a:ext uri="{FF2B5EF4-FFF2-40B4-BE49-F238E27FC236}">
                      <a16:creationId xmlns:a16="http://schemas.microsoft.com/office/drawing/2014/main" id="{E536A7AA-398F-5745-BB18-A0055917195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64" y="3033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"him"</a:t>
                  </a:r>
                </a:p>
              </p:txBody>
            </p:sp>
            <p:sp>
              <p:nvSpPr>
                <p:cNvPr id="446484" name="Text Box 20">
                  <a:extLst>
                    <a:ext uri="{FF2B5EF4-FFF2-40B4-BE49-F238E27FC236}">
                      <a16:creationId xmlns:a16="http://schemas.microsoft.com/office/drawing/2014/main" id="{0C615041-FEF6-DA49-9FA1-E93E05F0D49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36" y="3072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"why"</a:t>
                  </a:r>
                </a:p>
              </p:txBody>
            </p:sp>
            <p:sp>
              <p:nvSpPr>
                <p:cNvPr id="446485" name="Text Box 21">
                  <a:extLst>
                    <a:ext uri="{FF2B5EF4-FFF2-40B4-BE49-F238E27FC236}">
                      <a16:creationId xmlns:a16="http://schemas.microsoft.com/office/drawing/2014/main" id="{2DBC710E-DF86-4C42-B5F7-D396D365D9B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34" y="2832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"in"</a:t>
                  </a:r>
                </a:p>
              </p:txBody>
            </p:sp>
            <p:sp>
              <p:nvSpPr>
                <p:cNvPr id="446486" name="Text Box 22">
                  <a:extLst>
                    <a:ext uri="{FF2B5EF4-FFF2-40B4-BE49-F238E27FC236}">
                      <a16:creationId xmlns:a16="http://schemas.microsoft.com/office/drawing/2014/main" id="{EE22C115-8225-3244-9424-9B1E3576380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58" y="2496"/>
                  <a:ext cx="632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"down"</a:t>
                  </a:r>
                </a:p>
              </p:txBody>
            </p:sp>
            <p:sp>
              <p:nvSpPr>
                <p:cNvPr id="446487" name="Text Box 23">
                  <a:extLst>
                    <a:ext uri="{FF2B5EF4-FFF2-40B4-BE49-F238E27FC236}">
                      <a16:creationId xmlns:a16="http://schemas.microsoft.com/office/drawing/2014/main" id="{2F7344B3-5183-2543-B9F7-A595ECFD96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236" y="2649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"by"</a:t>
                  </a:r>
                </a:p>
              </p:txBody>
            </p:sp>
            <p:sp>
              <p:nvSpPr>
                <p:cNvPr id="446488" name="Text Box 24">
                  <a:extLst>
                    <a:ext uri="{FF2B5EF4-FFF2-40B4-BE49-F238E27FC236}">
                      <a16:creationId xmlns:a16="http://schemas.microsoft.com/office/drawing/2014/main" id="{672EDB2F-54B4-9F49-BC41-BBF25326822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332" y="2256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dirty="0">
                      <a:latin typeface="Courier New" charset="0"/>
                      <a:ea typeface="+mn-ea"/>
                    </a:rPr>
                    <a:t>"if"</a:t>
                  </a:r>
                </a:p>
              </p:txBody>
            </p:sp>
          </p:grpSp>
        </p:grpSp>
        <p:sp>
          <p:nvSpPr>
            <p:cNvPr id="446489" name="Text Box 25">
              <a:extLst>
                <a:ext uri="{FF2B5EF4-FFF2-40B4-BE49-F238E27FC236}">
                  <a16:creationId xmlns:a16="http://schemas.microsoft.com/office/drawing/2014/main" id="{D8BDAEEC-B5F3-464C-9684-65B3E2D5AE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3225"/>
              <a:ext cx="1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set.contains("be")</a:t>
              </a:r>
            </a:p>
          </p:txBody>
        </p:sp>
        <p:sp>
          <p:nvSpPr>
            <p:cNvPr id="446490" name="Text Box 26">
              <a:extLst>
                <a:ext uri="{FF2B5EF4-FFF2-40B4-BE49-F238E27FC236}">
                  <a16:creationId xmlns:a16="http://schemas.microsoft.com/office/drawing/2014/main" id="{08201B33-48DB-3045-8A49-FA5080D1ED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4" y="3225"/>
              <a:ext cx="54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false</a:t>
              </a:r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12855</TotalTime>
  <Words>915</Words>
  <Application>Microsoft Office PowerPoint</Application>
  <PresentationFormat>On-screen Show (4:3)</PresentationFormat>
  <Paragraphs>147</Paragraphs>
  <Slides>11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Courier New</vt:lpstr>
      <vt:lpstr>Tahoma</vt:lpstr>
      <vt:lpstr>Verdana</vt:lpstr>
      <vt:lpstr>Wingdings</vt:lpstr>
      <vt:lpstr>Wingdings 2</vt:lpstr>
      <vt:lpstr>cse143-13wi</vt:lpstr>
      <vt:lpstr>Building Java Programs </vt:lpstr>
      <vt:lpstr>PowerPoint Presentation</vt:lpstr>
      <vt:lpstr>Collections</vt:lpstr>
      <vt:lpstr>Lists</vt:lpstr>
      <vt:lpstr>List methods</vt:lpstr>
      <vt:lpstr>Wrapper classes</vt:lpstr>
      <vt:lpstr>Exercise</vt:lpstr>
      <vt:lpstr>The "for each" loop (7.1)</vt:lpstr>
      <vt:lpstr>Sets (11.2)</vt:lpstr>
      <vt:lpstr>Set implementation</vt:lpstr>
      <vt:lpstr>Set methods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Brett Wortzman</cp:lastModifiedBy>
  <cp:revision>56</cp:revision>
  <cp:lastPrinted>2019-09-30T17:54:01Z</cp:lastPrinted>
  <dcterms:created xsi:type="dcterms:W3CDTF">2013-02-01T17:29:20Z</dcterms:created>
  <dcterms:modified xsi:type="dcterms:W3CDTF">2021-01-12T05:25:15Z</dcterms:modified>
</cp:coreProperties>
</file>