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3"/>
  </p:notesMasterIdLst>
  <p:sldIdLst>
    <p:sldId id="256" r:id="rId2"/>
    <p:sldId id="296" r:id="rId3"/>
    <p:sldId id="292" r:id="rId4"/>
    <p:sldId id="293" r:id="rId5"/>
    <p:sldId id="297" r:id="rId6"/>
    <p:sldId id="284" r:id="rId7"/>
    <p:sldId id="257" r:id="rId8"/>
    <p:sldId id="261" r:id="rId9"/>
    <p:sldId id="258" r:id="rId10"/>
    <p:sldId id="259" r:id="rId11"/>
    <p:sldId id="260" r:id="rId12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89"/>
    <p:restoredTop sz="94875"/>
  </p:normalViewPr>
  <p:slideViewPr>
    <p:cSldViewPr snapToGrid="0" snapToObjects="1">
      <p:cViewPr varScale="1">
        <p:scale>
          <a:sx n="96" d="100"/>
          <a:sy n="96" d="100"/>
        </p:scale>
        <p:origin x="912" y="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ett Wortzman" userId="f28ab72c354ddfd1" providerId="LiveId" clId="{0C66C5BF-5DC7-497D-B2A4-E3E406CFA65F}"/>
    <pc:docChg chg="delSld">
      <pc:chgData name="Brett Wortzman" userId="f28ab72c354ddfd1" providerId="LiveId" clId="{0C66C5BF-5DC7-497D-B2A4-E3E406CFA65F}" dt="2021-01-12T05:25:10.561" v="0" actId="47"/>
      <pc:docMkLst>
        <pc:docMk/>
      </pc:docMkLst>
      <pc:sldChg chg="del">
        <pc:chgData name="Brett Wortzman" userId="f28ab72c354ddfd1" providerId="LiveId" clId="{0C66C5BF-5DC7-497D-B2A4-E3E406CFA65F}" dt="2021-01-12T05:25:10.561" v="0" actId="47"/>
        <pc:sldMkLst>
          <pc:docMk/>
          <pc:sldMk cId="3175724509" sldId="29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D44EAC-3B07-4839-B958-78E8A85D51B2}" type="datetimeFigureOut">
              <a:rPr lang="en-US" smtClean="0"/>
              <a:t>1/11/2021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44BCAE-3464-42BA-A6D0-AA84A8D2F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5740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3">
            <a:extLst>
              <a:ext uri="{FF2B5EF4-FFF2-40B4-BE49-F238E27FC236}">
                <a16:creationId xmlns:a16="http://schemas.microsoft.com/office/drawing/2014/main" id="{F80FA579-7092-B545-8D1B-2A9B5DA9E086}"/>
              </a:ext>
            </a:extLst>
          </p:cNvPr>
          <p:cNvGrpSpPr>
            <a:grpSpLocks/>
          </p:cNvGrpSpPr>
          <p:nvPr/>
        </p:nvGrpSpPr>
        <p:grpSpPr bwMode="auto">
          <a:xfrm>
            <a:off x="-9525" y="0"/>
            <a:ext cx="9169400" cy="533400"/>
            <a:chOff x="-6" y="-180"/>
            <a:chExt cx="5776" cy="516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78D3CA27-2CF9-1249-9026-A5BF56025A64}"/>
                </a:ext>
              </a:extLst>
            </p:cNvPr>
            <p:cNvSpPr>
              <a:spLocks/>
            </p:cNvSpPr>
            <p:nvPr/>
          </p:nvSpPr>
          <p:spPr bwMode="auto">
            <a:xfrm>
              <a:off x="-6" y="-180"/>
              <a:ext cx="5772" cy="5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6" y="2"/>
                </a:cxn>
                <a:cxn ang="0">
                  <a:pos x="2542" y="0"/>
                </a:cxn>
                <a:cxn ang="0">
                  <a:pos x="4374" y="367"/>
                </a:cxn>
                <a:cxn ang="0">
                  <a:pos x="5766" y="55"/>
                </a:cxn>
                <a:cxn ang="0">
                  <a:pos x="5772" y="213"/>
                </a:cxn>
                <a:cxn ang="0">
                  <a:pos x="4302" y="439"/>
                </a:cxn>
                <a:cxn ang="0">
                  <a:pos x="1488" y="201"/>
                </a:cxn>
                <a:cxn ang="0">
                  <a:pos x="0" y="656"/>
                </a:cxn>
                <a:cxn ang="0">
                  <a:pos x="6" y="2"/>
                </a:cxn>
              </a:cxnLst>
              <a:rect l="0" t="0" r="0" b="0"/>
              <a:pathLst>
                <a:path w="5772" h="656">
                  <a:moveTo>
                    <a:pt x="6" y="2"/>
                  </a:moveTo>
                  <a:lnTo>
                    <a:pt x="2542" y="0"/>
                  </a:lnTo>
                  <a:cubicBezTo>
                    <a:pt x="2746" y="101"/>
                    <a:pt x="3828" y="367"/>
                    <a:pt x="4374" y="367"/>
                  </a:cubicBezTo>
                  <a:cubicBezTo>
                    <a:pt x="4920" y="367"/>
                    <a:pt x="5526" y="152"/>
                    <a:pt x="5766" y="55"/>
                  </a:cubicBezTo>
                  <a:lnTo>
                    <a:pt x="5772" y="213"/>
                  </a:lnTo>
                  <a:cubicBezTo>
                    <a:pt x="5670" y="257"/>
                    <a:pt x="5016" y="441"/>
                    <a:pt x="4302" y="439"/>
                  </a:cubicBezTo>
                  <a:cubicBezTo>
                    <a:pt x="3588" y="437"/>
                    <a:pt x="2205" y="165"/>
                    <a:pt x="1488" y="201"/>
                  </a:cubicBezTo>
                  <a:cubicBezTo>
                    <a:pt x="750" y="209"/>
                    <a:pt x="270" y="482"/>
                    <a:pt x="0" y="656"/>
                  </a:cubicBezTo>
                  <a:lnTo>
                    <a:pt x="6" y="2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shade val="50000"/>
                    <a:alpha val="45000"/>
                    <a:satMod val="120000"/>
                  </a:schemeClr>
                </a:gs>
                <a:gs pos="100000">
                  <a:schemeClr val="accent3">
                    <a:shade val="80000"/>
                    <a:alpha val="55000"/>
                    <a:satMod val="155000"/>
                  </a:schemeClr>
                </a:gs>
              </a:gsLst>
              <a:lin ang="5400000" scaled="1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  <a:cs typeface="Times New Roman" charset="0"/>
              </a:endParaRP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520736E1-DEDC-CC48-B943-A14AC289F0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8" y="-180"/>
              <a:ext cx="3072" cy="263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1668" y="564"/>
                </a:cxn>
                <a:cxn ang="0">
                  <a:pos x="3000" y="186"/>
                </a:cxn>
                <a:cxn ang="0">
                  <a:pos x="3000" y="6"/>
                </a:cxn>
                <a:cxn ang="0">
                  <a:pos x="0" y="0"/>
                </a:cxn>
              </a:cxnLst>
              <a:rect l="0" t="0" r="0" b="0"/>
              <a:pathLst>
                <a:path w="3000" h="595">
                  <a:moveTo>
                    <a:pt x="0" y="0"/>
                  </a:moveTo>
                  <a:cubicBezTo>
                    <a:pt x="174" y="102"/>
                    <a:pt x="1168" y="533"/>
                    <a:pt x="1668" y="564"/>
                  </a:cubicBezTo>
                  <a:cubicBezTo>
                    <a:pt x="2168" y="595"/>
                    <a:pt x="2778" y="279"/>
                    <a:pt x="3000" y="186"/>
                  </a:cubicBezTo>
                  <a:lnTo>
                    <a:pt x="3000" y="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3">
                    <a:shade val="50000"/>
                    <a:alpha val="30000"/>
                    <a:satMod val="130000"/>
                  </a:schemeClr>
                </a:gs>
                <a:gs pos="80000">
                  <a:schemeClr val="accent2">
                    <a:shade val="75000"/>
                    <a:alpha val="45000"/>
                    <a:satMod val="140000"/>
                  </a:schemeClr>
                </a:gs>
              </a:gsLst>
              <a:lin ang="5400000" scaled="1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  <a:cs typeface="Times New Roman" charset="0"/>
              </a:endParaRPr>
            </a:p>
          </p:txBody>
        </p:sp>
        <p:grpSp>
          <p:nvGrpSpPr>
            <p:cNvPr id="7" name="Group 1">
              <a:extLst>
                <a:ext uri="{FF2B5EF4-FFF2-40B4-BE49-F238E27FC236}">
                  <a16:creationId xmlns:a16="http://schemas.microsoft.com/office/drawing/2014/main" id="{D6D57AC5-12B5-2C42-92DB-9EC0F73ED26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-42"/>
              <a:ext cx="5770" cy="246"/>
              <a:chOff x="-13880" y="438044"/>
              <a:chExt cx="9173112" cy="427357"/>
            </a:xfrm>
          </p:grpSpPr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43DAEDE5-5398-5745-A0BA-932C145A6A1C}"/>
                  </a:ext>
                </a:extLst>
              </p:cNvPr>
              <p:cNvSpPr>
                <a:spLocks/>
              </p:cNvSpPr>
              <p:nvPr/>
            </p:nvSpPr>
            <p:spPr bwMode="auto">
              <a:xfrm rot="21435692">
                <a:off x="-13880" y="438118"/>
                <a:ext cx="9173112" cy="427283"/>
              </a:xfrm>
              <a:custGeom>
                <a:avLst>
                  <a:gd name="A1" fmla="val 0"/>
                  <a:gd name="A2" fmla="val 0"/>
                  <a:gd name="A3" fmla="val 0"/>
                  <a:gd name="A4" fmla="val 0"/>
                  <a:gd name="A5" fmla="val 0"/>
                  <a:gd name="A6" fmla="val 0"/>
                  <a:gd name="A7" fmla="val 0"/>
                  <a:gd name="A8" fmla="val 0"/>
                </a:avLst>
                <a:gdLst/>
                <a:ahLst/>
                <a:cxnLst>
                  <a:cxn ang="0">
                    <a:pos x="0" y="966"/>
                  </a:cxn>
                  <a:cxn ang="0">
                    <a:pos x="1608" y="282"/>
                  </a:cxn>
                  <a:cxn ang="0">
                    <a:pos x="4110" y="1008"/>
                  </a:cxn>
                  <a:cxn ang="0">
                    <a:pos x="5772" y="0"/>
                  </a:cxn>
                </a:cxnLst>
                <a:rect l="0" t="0" r="0" b="0"/>
                <a:pathLst>
                  <a:path w="5772" h="1055">
                    <a:moveTo>
                      <a:pt x="0" y="966"/>
                    </a:moveTo>
                    <a:cubicBezTo>
                      <a:pt x="282" y="738"/>
                      <a:pt x="923" y="275"/>
                      <a:pt x="1608" y="282"/>
                    </a:cubicBezTo>
                    <a:cubicBezTo>
                      <a:pt x="2293" y="289"/>
                      <a:pt x="3416" y="1055"/>
                      <a:pt x="4110" y="1008"/>
                    </a:cubicBezTo>
                    <a:cubicBezTo>
                      <a:pt x="4804" y="961"/>
                      <a:pt x="5426" y="210"/>
                      <a:pt x="5772" y="0"/>
                    </a:cubicBezTo>
                  </a:path>
                </a:pathLst>
              </a:custGeom>
              <a:noFill/>
              <a:ln w="10795" cap="flat" cmpd="sng" algn="ctr">
                <a:gradFill>
                  <a:gsLst>
                    <a:gs pos="74000">
                      <a:schemeClr val="accent3">
                        <a:shade val="75000"/>
                      </a:schemeClr>
                    </a:gs>
                    <a:gs pos="86000">
                      <a:schemeClr val="tx1">
                        <a:alpha val="29000"/>
                      </a:schemeClr>
                    </a:gs>
                    <a:gs pos="16000">
                      <a:schemeClr val="accent2">
                        <a:shade val="75000"/>
                        <a:alpha val="56000"/>
                      </a:schemeClr>
                    </a:gs>
                  </a:gsLst>
                  <a:lin ang="5400000" scaled="1"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2000"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BA424C1A-DE17-A54C-B9A3-F84752F379A3}"/>
                  </a:ext>
                </a:extLst>
              </p:cNvPr>
              <p:cNvSpPr>
                <a:spLocks/>
              </p:cNvSpPr>
              <p:nvPr/>
            </p:nvSpPr>
            <p:spPr bwMode="auto">
              <a:xfrm rot="21435692">
                <a:off x="-10858" y="438044"/>
                <a:ext cx="9169042" cy="382392"/>
              </a:xfrm>
              <a:custGeom>
                <a:avLst>
                  <a:gd name="A1" fmla="val 0"/>
                  <a:gd name="A2" fmla="val 0"/>
                  <a:gd name="A3" fmla="val 0"/>
                  <a:gd name="A4" fmla="val 0"/>
                  <a:gd name="A5" fmla="val 0"/>
                  <a:gd name="A6" fmla="val 0"/>
                  <a:gd name="A7" fmla="val 0"/>
                  <a:gd name="A8" fmla="val 0"/>
                </a:avLst>
                <a:gdLst/>
                <a:ahLst/>
                <a:cxnLst>
                  <a:cxn ang="0">
                    <a:pos x="0" y="732"/>
                  </a:cxn>
                  <a:cxn ang="0">
                    <a:pos x="1638" y="228"/>
                  </a:cxn>
                  <a:cxn ang="0">
                    <a:pos x="4122" y="816"/>
                  </a:cxn>
                  <a:cxn ang="0">
                    <a:pos x="5766" y="0"/>
                  </a:cxn>
                </a:cxnLst>
                <a:rect l="0" t="0" r="0" b="0"/>
                <a:pathLst>
                  <a:path w="5766" h="854">
                    <a:moveTo>
                      <a:pt x="0" y="732"/>
                    </a:moveTo>
                    <a:cubicBezTo>
                      <a:pt x="273" y="647"/>
                      <a:pt x="951" y="214"/>
                      <a:pt x="1638" y="228"/>
                    </a:cubicBezTo>
                    <a:cubicBezTo>
                      <a:pt x="2325" y="242"/>
                      <a:pt x="3434" y="854"/>
                      <a:pt x="4122" y="816"/>
                    </a:cubicBezTo>
                    <a:cubicBezTo>
                      <a:pt x="4810" y="778"/>
                      <a:pt x="5424" y="170"/>
                      <a:pt x="5766" y="0"/>
                    </a:cubicBezTo>
                  </a:path>
                </a:pathLst>
              </a:custGeom>
              <a:noFill/>
              <a:ln w="9525" cap="flat" cmpd="sng" algn="ctr">
                <a:gradFill>
                  <a:gsLst>
                    <a:gs pos="74000">
                      <a:schemeClr val="accent4"/>
                    </a:gs>
                    <a:gs pos="44000">
                      <a:schemeClr val="accent1"/>
                    </a:gs>
                    <a:gs pos="33000">
                      <a:schemeClr val="accent2">
                        <a:alpha val="56000"/>
                      </a:schemeClr>
                    </a:gs>
                  </a:gsLst>
                  <a:lin ang="5400000" scaled="1"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2000"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81924" name="Title Placeholder 8"/>
          <p:cNvSpPr>
            <a:spLocks noGrp="1"/>
          </p:cNvSpPr>
          <p:nvPr>
            <p:ph type="ctrTitle"/>
          </p:nvPr>
        </p:nvSpPr>
        <p:spPr>
          <a:xfrm>
            <a:off x="685800" y="1219200"/>
            <a:ext cx="7772400" cy="1470025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1925" name="Text Placeholder 29"/>
          <p:cNvSpPr>
            <a:spLocks noGrp="1"/>
          </p:cNvSpPr>
          <p:nvPr>
            <p:ph type="subTitle" idx="1"/>
          </p:nvPr>
        </p:nvSpPr>
        <p:spPr>
          <a:xfrm>
            <a:off x="685800" y="3276600"/>
            <a:ext cx="7772400" cy="1752600"/>
          </a:xfrm>
          <a:ln w="9525"/>
        </p:spPr>
        <p:txBody>
          <a:bodyPr/>
          <a:lstStyle>
            <a:lvl1pPr marL="0" indent="0" algn="ctr">
              <a:buFont typeface="Wingdings 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99406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040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57843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0408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248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09499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9738"/>
            <a:ext cx="8229600" cy="7032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71600"/>
            <a:ext cx="8915400" cy="5181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13046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4495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8">
            <a:extLst>
              <a:ext uri="{FF2B5EF4-FFF2-40B4-BE49-F238E27FC236}">
                <a16:creationId xmlns:a16="http://schemas.microsoft.com/office/drawing/2014/main" id="{3D888FD1-5A61-0549-AF26-4E9F59086F2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439738"/>
            <a:ext cx="8229600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9">
            <a:extLst>
              <a:ext uri="{FF2B5EF4-FFF2-40B4-BE49-F238E27FC236}">
                <a16:creationId xmlns:a16="http://schemas.microsoft.com/office/drawing/2014/main" id="{5F8FF1FF-0085-1A4B-BDAD-CF9C4B31782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228600" y="1371600"/>
            <a:ext cx="89154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grpSp>
        <p:nvGrpSpPr>
          <p:cNvPr id="1028" name="Group 24">
            <a:extLst>
              <a:ext uri="{FF2B5EF4-FFF2-40B4-BE49-F238E27FC236}">
                <a16:creationId xmlns:a16="http://schemas.microsoft.com/office/drawing/2014/main" id="{03ACC1B7-B29A-5A48-8C15-AE7D86AC8360}"/>
              </a:ext>
            </a:extLst>
          </p:cNvPr>
          <p:cNvGrpSpPr>
            <a:grpSpLocks/>
          </p:cNvGrpSpPr>
          <p:nvPr/>
        </p:nvGrpSpPr>
        <p:grpSpPr bwMode="auto">
          <a:xfrm>
            <a:off x="-9525" y="0"/>
            <a:ext cx="9169400" cy="533400"/>
            <a:chOff x="-6" y="-180"/>
            <a:chExt cx="5776" cy="516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BCC412C5-D7A1-8D4F-B8F3-DB546F0C4ECE}"/>
                </a:ext>
              </a:extLst>
            </p:cNvPr>
            <p:cNvSpPr>
              <a:spLocks/>
            </p:cNvSpPr>
            <p:nvPr/>
          </p:nvSpPr>
          <p:spPr bwMode="auto">
            <a:xfrm>
              <a:off x="-6" y="-180"/>
              <a:ext cx="5772" cy="5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6" y="2"/>
                </a:cxn>
                <a:cxn ang="0">
                  <a:pos x="2542" y="0"/>
                </a:cxn>
                <a:cxn ang="0">
                  <a:pos x="4374" y="367"/>
                </a:cxn>
                <a:cxn ang="0">
                  <a:pos x="5766" y="55"/>
                </a:cxn>
                <a:cxn ang="0">
                  <a:pos x="5772" y="213"/>
                </a:cxn>
                <a:cxn ang="0">
                  <a:pos x="4302" y="439"/>
                </a:cxn>
                <a:cxn ang="0">
                  <a:pos x="1488" y="201"/>
                </a:cxn>
                <a:cxn ang="0">
                  <a:pos x="0" y="656"/>
                </a:cxn>
                <a:cxn ang="0">
                  <a:pos x="6" y="2"/>
                </a:cxn>
              </a:cxnLst>
              <a:rect l="0" t="0" r="0" b="0"/>
              <a:pathLst>
                <a:path w="5772" h="656">
                  <a:moveTo>
                    <a:pt x="6" y="2"/>
                  </a:moveTo>
                  <a:lnTo>
                    <a:pt x="2542" y="0"/>
                  </a:lnTo>
                  <a:cubicBezTo>
                    <a:pt x="2746" y="101"/>
                    <a:pt x="3828" y="367"/>
                    <a:pt x="4374" y="367"/>
                  </a:cubicBezTo>
                  <a:cubicBezTo>
                    <a:pt x="4920" y="367"/>
                    <a:pt x="5526" y="152"/>
                    <a:pt x="5766" y="55"/>
                  </a:cubicBezTo>
                  <a:lnTo>
                    <a:pt x="5772" y="213"/>
                  </a:lnTo>
                  <a:cubicBezTo>
                    <a:pt x="5670" y="257"/>
                    <a:pt x="5016" y="441"/>
                    <a:pt x="4302" y="439"/>
                  </a:cubicBezTo>
                  <a:cubicBezTo>
                    <a:pt x="3588" y="437"/>
                    <a:pt x="2205" y="165"/>
                    <a:pt x="1488" y="201"/>
                  </a:cubicBezTo>
                  <a:cubicBezTo>
                    <a:pt x="750" y="209"/>
                    <a:pt x="270" y="482"/>
                    <a:pt x="0" y="656"/>
                  </a:cubicBezTo>
                  <a:lnTo>
                    <a:pt x="6" y="2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shade val="50000"/>
                    <a:alpha val="45000"/>
                    <a:satMod val="120000"/>
                  </a:schemeClr>
                </a:gs>
                <a:gs pos="100000">
                  <a:schemeClr val="accent3">
                    <a:shade val="80000"/>
                    <a:alpha val="55000"/>
                    <a:satMod val="155000"/>
                  </a:schemeClr>
                </a:gs>
              </a:gsLst>
              <a:lin ang="5400000" scaled="1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  <a:cs typeface="Times New Roman" charset="0"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A35A57F0-B961-A047-B70C-BE73B5CCADD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8" y="-180"/>
              <a:ext cx="3072" cy="263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1668" y="564"/>
                </a:cxn>
                <a:cxn ang="0">
                  <a:pos x="3000" y="186"/>
                </a:cxn>
                <a:cxn ang="0">
                  <a:pos x="3000" y="6"/>
                </a:cxn>
                <a:cxn ang="0">
                  <a:pos x="0" y="0"/>
                </a:cxn>
              </a:cxnLst>
              <a:rect l="0" t="0" r="0" b="0"/>
              <a:pathLst>
                <a:path w="3000" h="595">
                  <a:moveTo>
                    <a:pt x="0" y="0"/>
                  </a:moveTo>
                  <a:cubicBezTo>
                    <a:pt x="174" y="102"/>
                    <a:pt x="1168" y="533"/>
                    <a:pt x="1668" y="564"/>
                  </a:cubicBezTo>
                  <a:cubicBezTo>
                    <a:pt x="2168" y="595"/>
                    <a:pt x="2778" y="279"/>
                    <a:pt x="3000" y="186"/>
                  </a:cubicBezTo>
                  <a:lnTo>
                    <a:pt x="3000" y="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3">
                    <a:shade val="50000"/>
                    <a:alpha val="30000"/>
                    <a:satMod val="130000"/>
                  </a:schemeClr>
                </a:gs>
                <a:gs pos="80000">
                  <a:schemeClr val="accent2">
                    <a:shade val="75000"/>
                    <a:alpha val="45000"/>
                    <a:satMod val="140000"/>
                  </a:schemeClr>
                </a:gs>
              </a:gsLst>
              <a:lin ang="5400000" scaled="1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  <a:cs typeface="Times New Roman" charset="0"/>
              </a:endParaRPr>
            </a:p>
          </p:txBody>
        </p:sp>
        <p:grpSp>
          <p:nvGrpSpPr>
            <p:cNvPr id="1032" name="Group 1">
              <a:extLst>
                <a:ext uri="{FF2B5EF4-FFF2-40B4-BE49-F238E27FC236}">
                  <a16:creationId xmlns:a16="http://schemas.microsoft.com/office/drawing/2014/main" id="{E04BEBDC-B9D2-2A40-A65D-806FC877C66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-42"/>
              <a:ext cx="5770" cy="246"/>
              <a:chOff x="-13880" y="438044"/>
              <a:chExt cx="9173112" cy="427357"/>
            </a:xfrm>
          </p:grpSpPr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9AE32E2C-9043-B441-985B-03FF9EFD43E3}"/>
                  </a:ext>
                </a:extLst>
              </p:cNvPr>
              <p:cNvSpPr>
                <a:spLocks/>
              </p:cNvSpPr>
              <p:nvPr/>
            </p:nvSpPr>
            <p:spPr bwMode="auto">
              <a:xfrm rot="21435692">
                <a:off x="-13880" y="438118"/>
                <a:ext cx="9173112" cy="427283"/>
              </a:xfrm>
              <a:custGeom>
                <a:avLst>
                  <a:gd name="A1" fmla="val 0"/>
                  <a:gd name="A2" fmla="val 0"/>
                  <a:gd name="A3" fmla="val 0"/>
                  <a:gd name="A4" fmla="val 0"/>
                  <a:gd name="A5" fmla="val 0"/>
                  <a:gd name="A6" fmla="val 0"/>
                  <a:gd name="A7" fmla="val 0"/>
                  <a:gd name="A8" fmla="val 0"/>
                </a:avLst>
                <a:gdLst/>
                <a:ahLst/>
                <a:cxnLst>
                  <a:cxn ang="0">
                    <a:pos x="0" y="966"/>
                  </a:cxn>
                  <a:cxn ang="0">
                    <a:pos x="1608" y="282"/>
                  </a:cxn>
                  <a:cxn ang="0">
                    <a:pos x="4110" y="1008"/>
                  </a:cxn>
                  <a:cxn ang="0">
                    <a:pos x="5772" y="0"/>
                  </a:cxn>
                </a:cxnLst>
                <a:rect l="0" t="0" r="0" b="0"/>
                <a:pathLst>
                  <a:path w="5772" h="1055">
                    <a:moveTo>
                      <a:pt x="0" y="966"/>
                    </a:moveTo>
                    <a:cubicBezTo>
                      <a:pt x="282" y="738"/>
                      <a:pt x="923" y="275"/>
                      <a:pt x="1608" y="282"/>
                    </a:cubicBezTo>
                    <a:cubicBezTo>
                      <a:pt x="2293" y="289"/>
                      <a:pt x="3416" y="1055"/>
                      <a:pt x="4110" y="1008"/>
                    </a:cubicBezTo>
                    <a:cubicBezTo>
                      <a:pt x="4804" y="961"/>
                      <a:pt x="5426" y="210"/>
                      <a:pt x="5772" y="0"/>
                    </a:cubicBezTo>
                  </a:path>
                </a:pathLst>
              </a:custGeom>
              <a:noFill/>
              <a:ln w="10795" cap="flat" cmpd="sng" algn="ctr">
                <a:gradFill>
                  <a:gsLst>
                    <a:gs pos="74000">
                      <a:schemeClr val="accent3">
                        <a:shade val="75000"/>
                      </a:schemeClr>
                    </a:gs>
                    <a:gs pos="86000">
                      <a:schemeClr val="tx1">
                        <a:alpha val="29000"/>
                      </a:schemeClr>
                    </a:gs>
                    <a:gs pos="16000">
                      <a:schemeClr val="accent2">
                        <a:shade val="75000"/>
                        <a:alpha val="56000"/>
                      </a:schemeClr>
                    </a:gs>
                  </a:gsLst>
                  <a:lin ang="5400000" scaled="1"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2000"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id="{C3CE6D81-CA6A-9540-810D-CA4E85113CB3}"/>
                  </a:ext>
                </a:extLst>
              </p:cNvPr>
              <p:cNvSpPr>
                <a:spLocks/>
              </p:cNvSpPr>
              <p:nvPr/>
            </p:nvSpPr>
            <p:spPr bwMode="auto">
              <a:xfrm rot="21435692">
                <a:off x="-10858" y="438044"/>
                <a:ext cx="9169042" cy="382392"/>
              </a:xfrm>
              <a:custGeom>
                <a:avLst>
                  <a:gd name="A1" fmla="val 0"/>
                  <a:gd name="A2" fmla="val 0"/>
                  <a:gd name="A3" fmla="val 0"/>
                  <a:gd name="A4" fmla="val 0"/>
                  <a:gd name="A5" fmla="val 0"/>
                  <a:gd name="A6" fmla="val 0"/>
                  <a:gd name="A7" fmla="val 0"/>
                  <a:gd name="A8" fmla="val 0"/>
                </a:avLst>
                <a:gdLst/>
                <a:ahLst/>
                <a:cxnLst>
                  <a:cxn ang="0">
                    <a:pos x="0" y="732"/>
                  </a:cxn>
                  <a:cxn ang="0">
                    <a:pos x="1638" y="228"/>
                  </a:cxn>
                  <a:cxn ang="0">
                    <a:pos x="4122" y="816"/>
                  </a:cxn>
                  <a:cxn ang="0">
                    <a:pos x="5766" y="0"/>
                  </a:cxn>
                </a:cxnLst>
                <a:rect l="0" t="0" r="0" b="0"/>
                <a:pathLst>
                  <a:path w="5766" h="854">
                    <a:moveTo>
                      <a:pt x="0" y="732"/>
                    </a:moveTo>
                    <a:cubicBezTo>
                      <a:pt x="273" y="647"/>
                      <a:pt x="951" y="214"/>
                      <a:pt x="1638" y="228"/>
                    </a:cubicBezTo>
                    <a:cubicBezTo>
                      <a:pt x="2325" y="242"/>
                      <a:pt x="3434" y="854"/>
                      <a:pt x="4122" y="816"/>
                    </a:cubicBezTo>
                    <a:cubicBezTo>
                      <a:pt x="4810" y="778"/>
                      <a:pt x="5424" y="170"/>
                      <a:pt x="5766" y="0"/>
                    </a:cubicBezTo>
                  </a:path>
                </a:pathLst>
              </a:custGeom>
              <a:noFill/>
              <a:ln w="9525" cap="flat" cmpd="sng" algn="ctr">
                <a:gradFill>
                  <a:gsLst>
                    <a:gs pos="74000">
                      <a:schemeClr val="accent4"/>
                    </a:gs>
                    <a:gs pos="44000">
                      <a:schemeClr val="accent1"/>
                    </a:gs>
                    <a:gs pos="33000">
                      <a:schemeClr val="accent2">
                        <a:alpha val="56000"/>
                      </a:schemeClr>
                    </a:gs>
                  </a:gsLst>
                  <a:lin ang="5400000" scaled="1"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2000"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346B53-9116-DE4D-AA01-9AC0197D711C}"/>
              </a:ext>
            </a:extLst>
          </p:cNvPr>
          <p:cNvSpPr txBox="1">
            <a:spLocks noGrp="1"/>
          </p:cNvSpPr>
          <p:nvPr/>
        </p:nvSpPr>
        <p:spPr>
          <a:xfrm>
            <a:off x="8326438" y="6430963"/>
            <a:ext cx="762000" cy="365125"/>
          </a:xfrm>
          <a:prstGeom prst="rect">
            <a:avLst/>
          </a:prstGeom>
          <a:noFill/>
        </p:spPr>
        <p:txBody>
          <a:bodyPr lIns="0" tIns="0" rIns="0" bIns="0" anchor="b"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9pPr>
          </a:lstStyle>
          <a:p>
            <a:pPr algn="r" eaLnBrk="1" hangingPunct="1">
              <a:buFont typeface="Wingdings" charset="2"/>
              <a:buNone/>
              <a:defRPr/>
            </a:pPr>
            <a:fld id="{192F9E74-55FD-504C-A04B-0FF5281D81E9}" type="slidenum">
              <a:rPr lang="en-US" altLang="en-US" sz="1200" smtClean="0">
                <a:solidFill>
                  <a:srgbClr val="424242"/>
                </a:solidFill>
              </a:rPr>
              <a:pPr algn="r" eaLnBrk="1" hangingPunct="1">
                <a:buFont typeface="Wingdings" charset="2"/>
                <a:buNone/>
                <a:defRPr/>
              </a:pPr>
              <a:t>‹#›</a:t>
            </a:fld>
            <a:endParaRPr lang="en-US" altLang="en-US" sz="1200">
              <a:solidFill>
                <a:srgbClr val="424242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3" r:id="rId2"/>
    <p:sldLayoutId id="2147483704" r:id="rId3"/>
    <p:sldLayoutId id="2147483705" r:id="rId4"/>
    <p:sldLayoutId id="2147483706" r:id="rId5"/>
    <p:sldLayoutId id="2147483707" r:id="rId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  <a:ea typeface="ＭＳ Ｐゴシック" charset="0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EB641B"/>
        </a:buClr>
        <a:buSzPct val="95000"/>
        <a:buFont typeface="Wingdings 2" pitchFamily="2" charset="2"/>
        <a:buChar char=""/>
        <a:defRPr sz="2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2" charset="2"/>
        <a:buChar char="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2" charset="2"/>
        <a:buChar char=""/>
        <a:defRPr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EB641B"/>
        </a:buClr>
        <a:buSzPct val="65000"/>
        <a:buFont typeface="Wingdings 2" pitchFamily="2" charset="2"/>
        <a:buChar char=""/>
        <a:defRPr sz="17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39639D"/>
        </a:buClr>
        <a:buSzPct val="65000"/>
        <a:buFont typeface="Wingdings 2" pitchFamily="2" charset="2"/>
        <a:buChar char=""/>
        <a:defRPr sz="17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itle 1">
            <a:extLst>
              <a:ext uri="{FF2B5EF4-FFF2-40B4-BE49-F238E27FC236}">
                <a16:creationId xmlns:a16="http://schemas.microsoft.com/office/drawing/2014/main" id="{FAF9B78F-FE60-9840-9956-397CAF36A5A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Building Java Programs	</a:t>
            </a:r>
          </a:p>
        </p:txBody>
      </p:sp>
      <p:sp>
        <p:nvSpPr>
          <p:cNvPr id="3074" name="Subtitle 2">
            <a:extLst>
              <a:ext uri="{FF2B5EF4-FFF2-40B4-BE49-F238E27FC236}">
                <a16:creationId xmlns:a16="http://schemas.microsoft.com/office/drawing/2014/main" id="{C4937AB2-FEA3-5D42-9127-064077FFB10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buFont typeface="Wingdings 2" pitchFamily="2" charset="2"/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Chapter 10 &amp; 11</a:t>
            </a:r>
          </a:p>
          <a:p>
            <a:pPr eaLnBrk="1" hangingPunct="1">
              <a:buFont typeface="Wingdings 2" pitchFamily="2" charset="2"/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Lists and Sets</a:t>
            </a:r>
          </a:p>
          <a:p>
            <a:pPr eaLnBrk="1" hangingPunct="1">
              <a:buFont typeface="Wingdings 2" pitchFamily="2" charset="2"/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eaLnBrk="1" hangingPunct="1">
              <a:buFont typeface="Wingdings 2" pitchFamily="2" charset="2"/>
              <a:buNone/>
            </a:pPr>
            <a:r>
              <a:rPr lang="en-US" altLang="en-US" b="1" dirty="0">
                <a:ea typeface="ＭＳ Ｐゴシック" panose="020B0600070205080204" pitchFamily="34" charset="-128"/>
              </a:rPr>
              <a:t>reading: 10.1, 11.2</a:t>
            </a:r>
          </a:p>
        </p:txBody>
      </p:sp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2">
            <a:extLst>
              <a:ext uri="{FF2B5EF4-FFF2-40B4-BE49-F238E27FC236}">
                <a16:creationId xmlns:a16="http://schemas.microsoft.com/office/drawing/2014/main" id="{B2C38DB6-B11E-C741-8549-45D5537ACD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Set</a:t>
            </a:r>
            <a:r>
              <a:rPr lang="en-US" altLang="en-US">
                <a:ea typeface="ＭＳ Ｐゴシック" panose="020B0600070205080204" pitchFamily="34" charset="-128"/>
              </a:rPr>
              <a:t> implementation</a:t>
            </a:r>
          </a:p>
        </p:txBody>
      </p:sp>
      <p:sp>
        <p:nvSpPr>
          <p:cNvPr id="7170" name="Rectangle 3">
            <a:extLst>
              <a:ext uri="{FF2B5EF4-FFF2-40B4-BE49-F238E27FC236}">
                <a16:creationId xmlns:a16="http://schemas.microsoft.com/office/drawing/2014/main" id="{4BE9084B-7986-244F-92C2-ADDFAC644B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in Java, sets are represented by </a:t>
            </a:r>
            <a:r>
              <a:rPr lang="en-US" altLang="en-US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Set</a:t>
            </a:r>
            <a:r>
              <a:rPr lang="en-US" altLang="en-US" dirty="0">
                <a:ea typeface="ＭＳ Ｐゴシック" panose="020B0600070205080204" pitchFamily="34" charset="-128"/>
              </a:rPr>
              <a:t> type in </a:t>
            </a:r>
            <a:r>
              <a:rPr lang="en-US" altLang="en-US" dirty="0" err="1">
                <a:latin typeface="Courier New" panose="02070309020205020404" pitchFamily="49" charset="0"/>
                <a:ea typeface="ＭＳ Ｐゴシック" panose="020B0600070205080204" pitchFamily="34" charset="-128"/>
              </a:rPr>
              <a:t>java.util</a:t>
            </a:r>
            <a:endParaRPr lang="en-US" altLang="en-US" dirty="0">
              <a:latin typeface="Courier New" panose="02070309020205020404" pitchFamily="49" charset="0"/>
              <a:ea typeface="ＭＳ Ｐゴシック" panose="020B0600070205080204" pitchFamily="34" charset="-128"/>
            </a:endParaRPr>
          </a:p>
          <a:p>
            <a:pPr lvl="1" eaLnBrk="1" hangingPunct="1"/>
            <a:endParaRPr lang="en-US" altLang="en-US" sz="1200" dirty="0">
              <a:latin typeface="Courier New" panose="02070309020205020404" pitchFamily="49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Set</a:t>
            </a:r>
            <a:r>
              <a:rPr lang="en-US" altLang="en-US" dirty="0">
                <a:ea typeface="ＭＳ Ｐゴシック" panose="020B0600070205080204" pitchFamily="34" charset="-128"/>
              </a:rPr>
              <a:t> is implemented by </a:t>
            </a:r>
            <a:r>
              <a:rPr lang="en-US" altLang="en-US" dirty="0" err="1">
                <a:latin typeface="Courier New" panose="02070309020205020404" pitchFamily="49" charset="0"/>
                <a:ea typeface="ＭＳ Ｐゴシック" panose="020B0600070205080204" pitchFamily="34" charset="-128"/>
              </a:rPr>
              <a:t>HashSet</a:t>
            </a:r>
            <a:r>
              <a:rPr lang="en-US" altLang="en-US" dirty="0">
                <a:ea typeface="ＭＳ Ｐゴシック" panose="020B0600070205080204" pitchFamily="34" charset="-128"/>
              </a:rPr>
              <a:t> and </a:t>
            </a:r>
            <a:r>
              <a:rPr lang="en-US" altLang="en-US" dirty="0" err="1">
                <a:latin typeface="Courier New" panose="02070309020205020404" pitchFamily="49" charset="0"/>
                <a:ea typeface="ＭＳ Ｐゴシック" panose="020B0600070205080204" pitchFamily="34" charset="-128"/>
              </a:rPr>
              <a:t>TreeSet</a:t>
            </a:r>
            <a:r>
              <a:rPr lang="en-US" altLang="en-US" dirty="0">
                <a:ea typeface="ＭＳ Ｐゴシック" panose="020B0600070205080204" pitchFamily="34" charset="-128"/>
              </a:rPr>
              <a:t> classes</a:t>
            </a:r>
            <a:endParaRPr lang="en-US" altLang="en-US" dirty="0">
              <a:latin typeface="Courier New" panose="02070309020205020404" pitchFamily="49" charset="0"/>
              <a:ea typeface="ＭＳ Ｐゴシック" panose="020B0600070205080204" pitchFamily="34" charset="-128"/>
            </a:endParaRPr>
          </a:p>
          <a:p>
            <a:pPr lvl="2" eaLnBrk="1" hangingPunct="1"/>
            <a:endParaRPr lang="en-US" altLang="en-US" sz="800" dirty="0">
              <a:latin typeface="Courier New" panose="02070309020205020404" pitchFamily="49" charset="0"/>
              <a:ea typeface="ＭＳ Ｐゴシック" panose="020B0600070205080204" pitchFamily="34" charset="-128"/>
            </a:endParaRPr>
          </a:p>
          <a:p>
            <a:pPr lvl="2" eaLnBrk="1" hangingPunct="1"/>
            <a:endParaRPr lang="en-US" altLang="en-US" sz="800" dirty="0">
              <a:latin typeface="Courier New" panose="02070309020205020404" pitchFamily="49" charset="0"/>
              <a:ea typeface="ＭＳ Ｐゴシック" panose="020B0600070205080204" pitchFamily="34" charset="-128"/>
            </a:endParaRPr>
          </a:p>
          <a:p>
            <a:pPr lvl="1" eaLnBrk="1" hangingPunct="1"/>
            <a:r>
              <a:rPr lang="en-US" altLang="en-US" dirty="0" err="1">
                <a:latin typeface="Courier New" panose="02070309020205020404" pitchFamily="49" charset="0"/>
                <a:ea typeface="ＭＳ Ｐゴシック" panose="020B0600070205080204" pitchFamily="34" charset="-128"/>
              </a:rPr>
              <a:t>TreeSet</a:t>
            </a:r>
            <a:r>
              <a:rPr lang="en-US" altLang="en-US" dirty="0">
                <a:ea typeface="ＭＳ Ｐゴシック" panose="020B0600070205080204" pitchFamily="34" charset="-128"/>
              </a:rPr>
              <a:t>: implemented using a "binary search tree";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pretty fast: </a:t>
            </a:r>
            <a:r>
              <a:rPr lang="en-US" altLang="en-US" b="1" dirty="0">
                <a:ea typeface="ＭＳ Ｐゴシック" panose="020B0600070205080204" pitchFamily="34" charset="-128"/>
              </a:rPr>
              <a:t>O(log N)</a:t>
            </a:r>
            <a:r>
              <a:rPr lang="en-US" altLang="en-US" dirty="0">
                <a:ea typeface="ＭＳ Ｐゴシック" panose="020B0600070205080204" pitchFamily="34" charset="-128"/>
              </a:rPr>
              <a:t> for all operations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i="1" dirty="0">
                <a:ea typeface="ＭＳ Ｐゴシック" panose="020B0600070205080204" pitchFamily="34" charset="-128"/>
              </a:rPr>
              <a:t>elements are stored in sorted order</a:t>
            </a:r>
            <a:endParaRPr lang="en-US" altLang="en-US" dirty="0">
              <a:latin typeface="Courier New" panose="02070309020205020404" pitchFamily="49" charset="0"/>
              <a:ea typeface="ＭＳ Ｐゴシック" panose="020B0600070205080204" pitchFamily="34" charset="-128"/>
            </a:endParaRPr>
          </a:p>
          <a:p>
            <a:pPr lvl="1" eaLnBrk="1" hangingPunct="1"/>
            <a:endParaRPr lang="en-US" altLang="en-US" dirty="0">
              <a:latin typeface="Courier New" panose="02070309020205020404" pitchFamily="49" charset="0"/>
              <a:ea typeface="ＭＳ Ｐゴシック" panose="020B0600070205080204" pitchFamily="34" charset="-128"/>
            </a:endParaRPr>
          </a:p>
          <a:p>
            <a:pPr lvl="1" eaLnBrk="1" hangingPunct="1"/>
            <a:r>
              <a:rPr lang="en-US" altLang="en-US" dirty="0" err="1">
                <a:latin typeface="Courier New" panose="02070309020205020404" pitchFamily="49" charset="0"/>
                <a:ea typeface="ＭＳ Ｐゴシック" panose="020B0600070205080204" pitchFamily="34" charset="-128"/>
              </a:rPr>
              <a:t>HashSet</a:t>
            </a:r>
            <a:r>
              <a:rPr lang="en-US" altLang="en-US" dirty="0">
                <a:ea typeface="ＭＳ Ｐゴシック" panose="020B0600070205080204" pitchFamily="34" charset="-128"/>
              </a:rPr>
              <a:t>: implemented using a "hash table" array;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very fast: </a:t>
            </a:r>
            <a:r>
              <a:rPr lang="en-US" altLang="en-US" b="1" dirty="0">
                <a:ea typeface="ＭＳ Ｐゴシック" panose="020B0600070205080204" pitchFamily="34" charset="-128"/>
              </a:rPr>
              <a:t>O(1)</a:t>
            </a:r>
            <a:r>
              <a:rPr lang="en-US" altLang="en-US" dirty="0">
                <a:ea typeface="ＭＳ Ｐゴシック" panose="020B0600070205080204" pitchFamily="34" charset="-128"/>
              </a:rPr>
              <a:t> for all operations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i="1" dirty="0">
                <a:ea typeface="ＭＳ Ｐゴシック" panose="020B0600070205080204" pitchFamily="34" charset="-128"/>
              </a:rPr>
              <a:t>elements are stored in unpredictable order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pPr marL="0" indent="0" eaLnBrk="1" hangingPunct="1">
              <a:buNone/>
            </a:pPr>
            <a:endParaRPr lang="en-US" altLang="en-US" sz="1600" dirty="0">
              <a:solidFill>
                <a:schemeClr val="bg2"/>
              </a:solidFill>
              <a:ea typeface="ＭＳ Ｐゴシック" panose="020B0600070205080204" pitchFamily="34" charset="-128"/>
            </a:endParaRPr>
          </a:p>
          <a:p>
            <a:pPr marL="0" indent="0" eaLnBrk="1" hangingPunct="1">
              <a:buNone/>
            </a:pPr>
            <a:endParaRPr lang="en-US" altLang="en-US" sz="1600" dirty="0">
              <a:solidFill>
                <a:schemeClr val="bg2"/>
              </a:solidFill>
              <a:ea typeface="ＭＳ Ｐゴシック" panose="020B0600070205080204" pitchFamily="34" charset="-128"/>
            </a:endParaRPr>
          </a:p>
          <a:p>
            <a:pPr marL="0" indent="0" eaLnBrk="1" hangingPunct="1">
              <a:buNone/>
            </a:pPr>
            <a:endParaRPr lang="en-US" altLang="en-US" sz="1600" dirty="0">
              <a:solidFill>
                <a:schemeClr val="bg2"/>
              </a:solidFill>
              <a:ea typeface="ＭＳ Ｐゴシック" panose="020B0600070205080204" pitchFamily="34" charset="-128"/>
            </a:endParaRPr>
          </a:p>
          <a:p>
            <a:pPr marL="0" indent="0" eaLnBrk="1" hangingPunct="1">
              <a:buNone/>
            </a:pPr>
            <a:r>
              <a:rPr lang="en-US" altLang="en-US" sz="1600" dirty="0">
                <a:ea typeface="ＭＳ Ｐゴシック" panose="020B0600070205080204" pitchFamily="34" charset="-128"/>
              </a:rPr>
              <a:t>Note: This O(something) notation won’t be covered until next week. It’s okay not to know what it means yet.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2">
            <a:extLst>
              <a:ext uri="{FF2B5EF4-FFF2-40B4-BE49-F238E27FC236}">
                <a16:creationId xmlns:a16="http://schemas.microsoft.com/office/drawing/2014/main" id="{8AB07604-9FA3-9542-A1F3-65180CF440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Set</a:t>
            </a:r>
            <a:r>
              <a:rPr lang="en-US" altLang="en-US">
                <a:ea typeface="ＭＳ Ｐゴシック" panose="020B0600070205080204" pitchFamily="34" charset="-128"/>
              </a:rPr>
              <a:t> methods</a:t>
            </a:r>
          </a:p>
        </p:txBody>
      </p:sp>
      <p:sp>
        <p:nvSpPr>
          <p:cNvPr id="8194" name="Rectangle 3">
            <a:extLst>
              <a:ext uri="{FF2B5EF4-FFF2-40B4-BE49-F238E27FC236}">
                <a16:creationId xmlns:a16="http://schemas.microsoft.com/office/drawing/2014/main" id="{45407C33-5DEB-7440-A9D5-63CC70F691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000" b="1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	Set&lt;String&gt; set = </a:t>
            </a:r>
            <a:r>
              <a:rPr lang="en-US" altLang="en-US" sz="2000" b="1" dirty="0">
                <a:solidFill>
                  <a:schemeClr val="accent2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rPr>
              <a:t>new </a:t>
            </a:r>
            <a:r>
              <a:rPr lang="en-US" altLang="en-US" sz="2000" b="1" dirty="0" err="1">
                <a:solidFill>
                  <a:schemeClr val="accent2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rPr>
              <a:t>TreeSet</a:t>
            </a:r>
            <a:r>
              <a:rPr lang="en-US" altLang="en-US" sz="2000" b="1" dirty="0">
                <a:solidFill>
                  <a:schemeClr val="accent2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rPr>
              <a:t>&lt;String&gt;();</a:t>
            </a:r>
            <a:r>
              <a:rPr lang="en-US" altLang="en-US" sz="2000" b="1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     </a:t>
            </a:r>
            <a:r>
              <a:rPr lang="en-US" altLang="en-US" sz="2000" b="1" dirty="0">
                <a:solidFill>
                  <a:srgbClr val="008000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rPr>
              <a:t>// empty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000" b="1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	Set&lt;Integer&gt; set2 = new </a:t>
            </a:r>
            <a:r>
              <a:rPr lang="en-US" altLang="en-US" sz="2000" b="1" dirty="0" err="1">
                <a:latin typeface="Courier New" panose="02070309020205020404" pitchFamily="49" charset="0"/>
                <a:ea typeface="ＭＳ Ｐゴシック" panose="020B0600070205080204" pitchFamily="34" charset="-128"/>
              </a:rPr>
              <a:t>HashSet</a:t>
            </a:r>
            <a:r>
              <a:rPr lang="en-US" altLang="en-US" sz="2000" b="1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&lt;Integer&gt;();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000" b="1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	</a:t>
            </a:r>
            <a:r>
              <a:rPr lang="en-US" altLang="en-US" sz="2000" b="1" dirty="0" err="1">
                <a:latin typeface="Courier New" panose="02070309020205020404" pitchFamily="49" charset="0"/>
                <a:ea typeface="ＭＳ Ｐゴシック" panose="020B0600070205080204" pitchFamily="34" charset="-128"/>
              </a:rPr>
              <a:t>set.add</a:t>
            </a:r>
            <a:r>
              <a:rPr lang="en-US" altLang="en-US" sz="2000" b="1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(“hello”);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000" b="1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 	</a:t>
            </a:r>
            <a:r>
              <a:rPr lang="en-US" altLang="en-US" sz="2000" b="1" dirty="0" err="1">
                <a:latin typeface="Courier New" panose="02070309020205020404" pitchFamily="49" charset="0"/>
                <a:ea typeface="ＭＳ Ｐゴシック" panose="020B0600070205080204" pitchFamily="34" charset="-128"/>
              </a:rPr>
              <a:t>set.add</a:t>
            </a:r>
            <a:r>
              <a:rPr lang="en-US" altLang="en-US" sz="2000" b="1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(“goodbye”);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000" b="1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 	</a:t>
            </a:r>
            <a:r>
              <a:rPr lang="en-US" altLang="en-US" sz="2000" b="1" dirty="0" err="1">
                <a:latin typeface="Courier New" panose="02070309020205020404" pitchFamily="49" charset="0"/>
                <a:ea typeface="ＭＳ Ｐゴシック" panose="020B0600070205080204" pitchFamily="34" charset="-128"/>
              </a:rPr>
              <a:t>set.add</a:t>
            </a:r>
            <a:r>
              <a:rPr lang="en-US" altLang="en-US" sz="2000" b="1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(“hello”);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000" b="1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  </a:t>
            </a:r>
            <a:r>
              <a:rPr lang="en-US" altLang="en-US" sz="2000" b="1" dirty="0" err="1">
                <a:latin typeface="Courier New" panose="02070309020205020404" pitchFamily="49" charset="0"/>
                <a:ea typeface="ＭＳ Ｐゴシック" panose="020B0600070205080204" pitchFamily="34" charset="-128"/>
              </a:rPr>
              <a:t>System.out.println</a:t>
            </a:r>
            <a:r>
              <a:rPr lang="en-US" altLang="en-US" sz="2000" b="1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(set); </a:t>
            </a:r>
            <a:r>
              <a:rPr lang="en-US" altLang="en-US" sz="2000" b="1" dirty="0">
                <a:solidFill>
                  <a:srgbClr val="008000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rPr>
              <a:t>// [“goodbye”, “hello”]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000" b="1" dirty="0">
              <a:latin typeface="Courier New" panose="02070309020205020404" pitchFamily="49" charset="0"/>
              <a:ea typeface="ＭＳ Ｐゴシック" panose="020B0600070205080204" pitchFamily="34" charset="-128"/>
            </a:endParaRPr>
          </a:p>
        </p:txBody>
      </p:sp>
      <p:graphicFrame>
        <p:nvGraphicFramePr>
          <p:cNvPr id="448516" name="Group 4">
            <a:extLst>
              <a:ext uri="{FF2B5EF4-FFF2-40B4-BE49-F238E27FC236}">
                <a16:creationId xmlns:a16="http://schemas.microsoft.com/office/drawing/2014/main" id="{2F472714-6834-5246-A949-F20F4AEAA08E}"/>
              </a:ext>
            </a:extLst>
          </p:cNvPr>
          <p:cNvGraphicFramePr>
            <a:graphicFrameLocks noGrp="1"/>
          </p:cNvGraphicFramePr>
          <p:nvPr/>
        </p:nvGraphicFramePr>
        <p:xfrm>
          <a:off x="457200" y="3429000"/>
          <a:ext cx="8220075" cy="2778125"/>
        </p:xfrm>
        <a:graphic>
          <a:graphicData uri="http://schemas.openxmlformats.org/drawingml/2006/table">
            <a:tbl>
              <a:tblPr/>
              <a:tblGrid>
                <a:gridCol w="2397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22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add(</a:t>
                      </a: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value</a:t>
                      </a: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)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adds the given value to the set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contains(</a:t>
                      </a: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value</a:t>
                      </a: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)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returns </a:t>
                      </a: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true</a:t>
                      </a: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 if the given value is found in this set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remove(</a:t>
                      </a: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value</a:t>
                      </a: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)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removes the given value from the set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clear()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removes all elements of the set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size()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returns the number of elements in list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isEmpty()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returns </a:t>
                      </a: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true</a:t>
                      </a: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 if the set's size is 0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toString()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returns a string such as </a:t>
                      </a: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"[3, 42, -7, 15]"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Content Placeholder 4">
            <a:extLst>
              <a:ext uri="{FF2B5EF4-FFF2-40B4-BE49-F238E27FC236}">
                <a16:creationId xmlns:a16="http://schemas.microsoft.com/office/drawing/2014/main" id="{BB7B1054-7519-7D47-AAD6-809D316262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00300" y="1676400"/>
            <a:ext cx="4572000" cy="4572000"/>
          </a:xfrm>
        </p:spPr>
      </p:pic>
    </p:spTree>
    <p:extLst>
      <p:ext uri="{BB962C8B-B14F-4D97-AF65-F5344CB8AC3E}">
        <p14:creationId xmlns:p14="http://schemas.microsoft.com/office/powerpoint/2010/main" val="25422791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>
            <a:extLst>
              <a:ext uri="{FF2B5EF4-FFF2-40B4-BE49-F238E27FC236}">
                <a16:creationId xmlns:a16="http://schemas.microsoft.com/office/drawing/2014/main" id="{80720A92-6CFF-194A-8F44-78792840E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504" y="439831"/>
            <a:ext cx="7986993" cy="703169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Collections</a:t>
            </a:r>
          </a:p>
        </p:txBody>
      </p:sp>
      <p:sp>
        <p:nvSpPr>
          <p:cNvPr id="10242" name="Content Placeholder 2">
            <a:extLst>
              <a:ext uri="{FF2B5EF4-FFF2-40B4-BE49-F238E27FC236}">
                <a16:creationId xmlns:a16="http://schemas.microsoft.com/office/drawing/2014/main" id="{B37F93D9-4FA5-4E4E-B16D-A9CB9C0FAF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787" y="1371321"/>
            <a:ext cx="8653743" cy="5181319"/>
          </a:xfrm>
        </p:spPr>
        <p:txBody>
          <a:bodyPr/>
          <a:lstStyle/>
          <a:p>
            <a:r>
              <a:rPr lang="en-US" altLang="en-US" b="1">
                <a:ea typeface="ＭＳ Ｐゴシック" panose="020B0600070205080204" pitchFamily="34" charset="-128"/>
              </a:rPr>
              <a:t>collection</a:t>
            </a:r>
            <a:r>
              <a:rPr lang="en-US" altLang="en-US">
                <a:ea typeface="ＭＳ Ｐゴシック" panose="020B0600070205080204" pitchFamily="34" charset="-128"/>
              </a:rPr>
              <a:t>: an object that stores data;  a.k.a. "data structure"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the objects stored are called </a:t>
            </a:r>
            <a:r>
              <a:rPr lang="en-US" altLang="en-US" b="1">
                <a:ea typeface="ＭＳ Ｐゴシック" panose="020B0600070205080204" pitchFamily="34" charset="-128"/>
              </a:rPr>
              <a:t>elements</a:t>
            </a:r>
            <a:endParaRPr lang="en-US" altLang="en-US">
              <a:ea typeface="ＭＳ Ｐゴシック" panose="020B0600070205080204" pitchFamily="34" charset="-128"/>
            </a:endParaRP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some collections maintain an ordering; some allow duplicates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typical operations: </a:t>
            </a:r>
            <a:r>
              <a:rPr lang="en-US" altLang="en-US" i="1">
                <a:ea typeface="ＭＳ Ｐゴシック" panose="020B0600070205080204" pitchFamily="34" charset="-128"/>
              </a:rPr>
              <a:t>add</a:t>
            </a:r>
            <a:r>
              <a:rPr lang="en-US" altLang="en-US">
                <a:ea typeface="ＭＳ Ｐゴシック" panose="020B0600070205080204" pitchFamily="34" charset="-128"/>
              </a:rPr>
              <a:t>, </a:t>
            </a:r>
            <a:r>
              <a:rPr lang="en-US" altLang="en-US" i="1">
                <a:ea typeface="ＭＳ Ｐゴシック" panose="020B0600070205080204" pitchFamily="34" charset="-128"/>
              </a:rPr>
              <a:t>remove</a:t>
            </a:r>
            <a:r>
              <a:rPr lang="en-US" altLang="en-US">
                <a:ea typeface="ＭＳ Ｐゴシック" panose="020B0600070205080204" pitchFamily="34" charset="-128"/>
              </a:rPr>
              <a:t>, </a:t>
            </a:r>
            <a:r>
              <a:rPr lang="en-US" altLang="en-US" i="1">
                <a:ea typeface="ＭＳ Ｐゴシック" panose="020B0600070205080204" pitchFamily="34" charset="-128"/>
              </a:rPr>
              <a:t>clear</a:t>
            </a:r>
            <a:r>
              <a:rPr lang="en-US" altLang="en-US">
                <a:ea typeface="ＭＳ Ｐゴシック" panose="020B0600070205080204" pitchFamily="34" charset="-128"/>
              </a:rPr>
              <a:t>, </a:t>
            </a:r>
            <a:r>
              <a:rPr lang="en-US" altLang="en-US" i="1">
                <a:ea typeface="ＭＳ Ｐゴシック" panose="020B0600070205080204" pitchFamily="34" charset="-128"/>
              </a:rPr>
              <a:t>contains</a:t>
            </a:r>
            <a:r>
              <a:rPr lang="en-US" altLang="en-US">
                <a:ea typeface="ＭＳ Ｐゴシック" panose="020B0600070205080204" pitchFamily="34" charset="-128"/>
              </a:rPr>
              <a:t> (search), </a:t>
            </a:r>
            <a:r>
              <a:rPr lang="en-US" altLang="en-US" i="1">
                <a:ea typeface="ＭＳ Ｐゴシック" panose="020B0600070205080204" pitchFamily="34" charset="-128"/>
              </a:rPr>
              <a:t>size</a:t>
            </a:r>
          </a:p>
          <a:p>
            <a:pPr lvl="1"/>
            <a:endParaRPr lang="en-US" altLang="en-US">
              <a:ea typeface="ＭＳ Ｐゴシック" panose="020B0600070205080204" pitchFamily="34" charset="-128"/>
            </a:endParaRP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examples found in the Java class libraries: 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>
                <a:ea typeface="ＭＳ Ｐゴシック" panose="020B0600070205080204" pitchFamily="34" charset="-128"/>
              </a:rPr>
              <a:t>(covered in this course!)</a:t>
            </a:r>
          </a:p>
          <a:p>
            <a:pPr lvl="2"/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ArrayList</a:t>
            </a:r>
            <a:r>
              <a:rPr lang="en-US" altLang="en-US">
                <a:ea typeface="ＭＳ Ｐゴシック" panose="020B0600070205080204" pitchFamily="34" charset="-128"/>
              </a:rPr>
              <a:t>, </a:t>
            </a: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LinkedList</a:t>
            </a:r>
            <a:r>
              <a:rPr lang="en-US" altLang="en-US">
                <a:ea typeface="ＭＳ Ｐゴシック" panose="020B0600070205080204" pitchFamily="34" charset="-128"/>
              </a:rPr>
              <a:t>, </a:t>
            </a: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HashMap</a:t>
            </a:r>
            <a:r>
              <a:rPr lang="en-US" altLang="en-US">
                <a:ea typeface="ＭＳ Ｐゴシック" panose="020B0600070205080204" pitchFamily="34" charset="-128"/>
              </a:rPr>
              <a:t>, </a:t>
            </a: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TreeSet</a:t>
            </a:r>
            <a:r>
              <a:rPr lang="en-US" altLang="en-US">
                <a:ea typeface="ＭＳ Ｐゴシック" panose="020B0600070205080204" pitchFamily="34" charset="-128"/>
              </a:rPr>
              <a:t>, </a:t>
            </a: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PriorityQueue</a:t>
            </a:r>
          </a:p>
          <a:p>
            <a:pPr lvl="2"/>
            <a:endParaRPr lang="en-US" altLang="en-US">
              <a:latin typeface="Courier New" panose="02070309020205020404" pitchFamily="49" charset="0"/>
              <a:ea typeface="ＭＳ Ｐゴシック" panose="020B0600070205080204" pitchFamily="34" charset="-128"/>
            </a:endParaRP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all collections are in the </a:t>
            </a: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java.util</a:t>
            </a:r>
            <a:r>
              <a:rPr lang="en-US" altLang="en-US">
                <a:ea typeface="ＭＳ Ｐゴシック" panose="020B0600070205080204" pitchFamily="34" charset="-128"/>
              </a:rPr>
              <a:t> package</a:t>
            </a:r>
          </a:p>
          <a:p>
            <a:pPr lvl="2">
              <a:buFontTx/>
              <a:buNone/>
            </a:pP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	import java.util.*;</a:t>
            </a:r>
          </a:p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444706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2">
            <a:extLst>
              <a:ext uri="{FF2B5EF4-FFF2-40B4-BE49-F238E27FC236}">
                <a16:creationId xmlns:a16="http://schemas.microsoft.com/office/drawing/2014/main" id="{966C7814-90C2-DF47-B3C6-00D5F15543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78504" y="439831"/>
            <a:ext cx="7986993" cy="703169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Lists</a:t>
            </a:r>
          </a:p>
        </p:txBody>
      </p:sp>
      <p:sp>
        <p:nvSpPr>
          <p:cNvPr id="11266" name="Rectangle 3">
            <a:extLst>
              <a:ext uri="{FF2B5EF4-FFF2-40B4-BE49-F238E27FC236}">
                <a16:creationId xmlns:a16="http://schemas.microsoft.com/office/drawing/2014/main" id="{DEECB87E-BA27-6047-92B9-00198E8785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55787" y="1371321"/>
            <a:ext cx="8653743" cy="5181319"/>
          </a:xfrm>
        </p:spPr>
        <p:txBody>
          <a:bodyPr/>
          <a:lstStyle/>
          <a:p>
            <a:pPr lvl="2" eaLnBrk="1" hangingPunct="1">
              <a:buFontTx/>
              <a:buNone/>
            </a:pPr>
            <a:endParaRPr lang="en-US" altLang="en-US" sz="971" dirty="0">
              <a:latin typeface="Courier New" panose="02070309020205020404" pitchFamily="49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b="1" dirty="0">
                <a:ea typeface="ＭＳ Ｐゴシック" panose="020B0600070205080204" pitchFamily="34" charset="-128"/>
              </a:rPr>
              <a:t>list</a:t>
            </a:r>
            <a:r>
              <a:rPr lang="en-US" altLang="en-US" dirty="0">
                <a:ea typeface="ＭＳ Ｐゴシック" panose="020B0600070205080204" pitchFamily="34" charset="-128"/>
              </a:rPr>
              <a:t>: a collection of elements with 0-based </a:t>
            </a:r>
            <a:r>
              <a:rPr lang="en-US" altLang="en-US" b="1" dirty="0">
                <a:ea typeface="ＭＳ Ｐゴシック" panose="020B0600070205080204" pitchFamily="34" charset="-128"/>
              </a:rPr>
              <a:t>indexes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elements can be added to the front, back, or elsewhere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a list has a </a:t>
            </a:r>
            <a:r>
              <a:rPr lang="en-US" altLang="en-US" b="1" dirty="0">
                <a:ea typeface="ＭＳ Ｐゴシック" panose="020B0600070205080204" pitchFamily="34" charset="-128"/>
              </a:rPr>
              <a:t>size</a:t>
            </a:r>
            <a:r>
              <a:rPr lang="en-US" altLang="en-US" dirty="0">
                <a:ea typeface="ＭＳ Ｐゴシック" panose="020B0600070205080204" pitchFamily="34" charset="-128"/>
              </a:rPr>
              <a:t> (number of elements that have been added)</a:t>
            </a:r>
          </a:p>
        </p:txBody>
      </p:sp>
      <p:pic>
        <p:nvPicPr>
          <p:cNvPr id="11267" name="Picture 4" descr="art08_03">
            <a:extLst>
              <a:ext uri="{FF2B5EF4-FFF2-40B4-BE49-F238E27FC236}">
                <a16:creationId xmlns:a16="http://schemas.microsoft.com/office/drawing/2014/main" id="{2488F12A-499A-A24A-90B8-165926A2A28B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424" y="3419195"/>
            <a:ext cx="6702518" cy="2828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16932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2">
            <a:extLst>
              <a:ext uri="{FF2B5EF4-FFF2-40B4-BE49-F238E27FC236}">
                <a16:creationId xmlns:a16="http://schemas.microsoft.com/office/drawing/2014/main" id="{8AB07604-9FA3-9542-A1F3-65180CF440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List</a:t>
            </a:r>
            <a:r>
              <a:rPr lang="en-US" altLang="en-US" dirty="0">
                <a:ea typeface="ＭＳ Ｐゴシック" panose="020B0600070205080204" pitchFamily="34" charset="-128"/>
              </a:rPr>
              <a:t> methods</a:t>
            </a:r>
          </a:p>
        </p:txBody>
      </p:sp>
      <p:sp>
        <p:nvSpPr>
          <p:cNvPr id="8194" name="Rectangle 3">
            <a:extLst>
              <a:ext uri="{FF2B5EF4-FFF2-40B4-BE49-F238E27FC236}">
                <a16:creationId xmlns:a16="http://schemas.microsoft.com/office/drawing/2014/main" id="{45407C33-5DEB-7440-A9D5-63CC70F691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000" b="1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	List&lt;String&gt; list = </a:t>
            </a:r>
            <a:r>
              <a:rPr lang="en-US" altLang="en-US" sz="2000" b="1" dirty="0">
                <a:solidFill>
                  <a:schemeClr val="accent2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rPr>
              <a:t>new </a:t>
            </a:r>
            <a:r>
              <a:rPr lang="en-US" altLang="en-US" sz="2000" b="1" dirty="0" err="1">
                <a:solidFill>
                  <a:schemeClr val="accent2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rPr>
              <a:t>ArrayList</a:t>
            </a:r>
            <a:r>
              <a:rPr lang="en-US" altLang="en-US" sz="2000" b="1" dirty="0">
                <a:solidFill>
                  <a:schemeClr val="accent2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rPr>
              <a:t>&lt;String&gt;();</a:t>
            </a:r>
            <a:r>
              <a:rPr lang="en-US" altLang="en-US" sz="2000" b="1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  </a:t>
            </a:r>
            <a:r>
              <a:rPr lang="en-US" altLang="en-US" sz="2000" b="1" dirty="0">
                <a:solidFill>
                  <a:srgbClr val="008000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rPr>
              <a:t>// empty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000" b="1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	List&lt;Integer&gt; list2 = new </a:t>
            </a:r>
            <a:r>
              <a:rPr lang="en-US" altLang="en-US" sz="2000" b="1" dirty="0" err="1">
                <a:latin typeface="Courier New" panose="02070309020205020404" pitchFamily="49" charset="0"/>
                <a:ea typeface="ＭＳ Ｐゴシック" panose="020B0600070205080204" pitchFamily="34" charset="-128"/>
              </a:rPr>
              <a:t>LinkedList</a:t>
            </a:r>
            <a:r>
              <a:rPr lang="en-US" altLang="en-US" sz="2000" b="1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&lt;Integer&gt;();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000" b="1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	</a:t>
            </a:r>
            <a:r>
              <a:rPr lang="en-US" altLang="en-US" sz="2000" b="1" dirty="0" err="1">
                <a:latin typeface="Courier New" panose="02070309020205020404" pitchFamily="49" charset="0"/>
                <a:ea typeface="ＭＳ Ｐゴシック" panose="020B0600070205080204" pitchFamily="34" charset="-128"/>
              </a:rPr>
              <a:t>list.add</a:t>
            </a:r>
            <a:r>
              <a:rPr lang="en-US" altLang="en-US" sz="2000" b="1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(“hello”);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000" b="1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 	</a:t>
            </a:r>
            <a:r>
              <a:rPr lang="en-US" altLang="en-US" sz="2000" b="1" dirty="0" err="1">
                <a:latin typeface="Courier New" panose="02070309020205020404" pitchFamily="49" charset="0"/>
                <a:ea typeface="ＭＳ Ｐゴシック" panose="020B0600070205080204" pitchFamily="34" charset="-128"/>
              </a:rPr>
              <a:t>list.add</a:t>
            </a:r>
            <a:r>
              <a:rPr lang="en-US" altLang="en-US" sz="2000" b="1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(“goodbye”);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000" b="1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  </a:t>
            </a:r>
            <a:r>
              <a:rPr lang="en-US" altLang="en-US" sz="2000" b="1" dirty="0" err="1">
                <a:latin typeface="Courier New" panose="02070309020205020404" pitchFamily="49" charset="0"/>
                <a:ea typeface="ＭＳ Ｐゴシック" panose="020B0600070205080204" pitchFamily="34" charset="-128"/>
              </a:rPr>
              <a:t>System.out.println</a:t>
            </a:r>
            <a:r>
              <a:rPr lang="en-US" altLang="en-US" sz="2000" b="1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(list); </a:t>
            </a:r>
            <a:r>
              <a:rPr lang="en-US" altLang="en-US" sz="2000" b="1" dirty="0">
                <a:solidFill>
                  <a:srgbClr val="008000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rPr>
              <a:t>// [“hello”, “goodbye”]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000" b="1" dirty="0">
              <a:latin typeface="Courier New" panose="02070309020205020404" pitchFamily="49" charset="0"/>
              <a:ea typeface="ＭＳ Ｐゴシック" panose="020B0600070205080204" pitchFamily="34" charset="-128"/>
            </a:endParaRPr>
          </a:p>
        </p:txBody>
      </p:sp>
      <p:graphicFrame>
        <p:nvGraphicFramePr>
          <p:cNvPr id="448516" name="Group 4">
            <a:extLst>
              <a:ext uri="{FF2B5EF4-FFF2-40B4-BE49-F238E27FC236}">
                <a16:creationId xmlns:a16="http://schemas.microsoft.com/office/drawing/2014/main" id="{2F472714-6834-5246-A949-F20F4AEAA0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2374557"/>
              </p:ext>
            </p:extLst>
          </p:nvPr>
        </p:nvGraphicFramePr>
        <p:xfrm>
          <a:off x="457200" y="3429000"/>
          <a:ext cx="8220075" cy="3175000"/>
        </p:xfrm>
        <a:graphic>
          <a:graphicData uri="http://schemas.openxmlformats.org/drawingml/2006/table">
            <a:tbl>
              <a:tblPr/>
              <a:tblGrid>
                <a:gridCol w="2397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22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add(</a:t>
                      </a: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value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)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adds the given value to the list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add(</a:t>
                      </a: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index, value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)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Adds the given value at the given index to the list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1133553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contains(</a:t>
                      </a: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value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)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returns 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true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 if the given value is found in this list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indexOf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(</a:t>
                      </a: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value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)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returns the index of the given value in the list (-1 if not found)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8978683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remove(</a:t>
                      </a: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value</a:t>
                      </a: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)</a:t>
                      </a: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removes the given value from the list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size()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returns the number of elements in list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isEmpty()</a:t>
                      </a: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returns 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true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 if the list's size is 0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toString()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returns a string such as 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"[3, 42, -7, 15]"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516388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>
            <a:extLst>
              <a:ext uri="{FF2B5EF4-FFF2-40B4-BE49-F238E27FC236}">
                <a16:creationId xmlns:a16="http://schemas.microsoft.com/office/drawing/2014/main" id="{7ED2B0B2-9C49-414D-B785-4A03D236D0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78504" y="439831"/>
            <a:ext cx="7986993" cy="703169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Wrapper classes</a:t>
            </a:r>
          </a:p>
        </p:txBody>
      </p:sp>
      <p:sp>
        <p:nvSpPr>
          <p:cNvPr id="22530" name="Rectangle 3">
            <a:extLst>
              <a:ext uri="{FF2B5EF4-FFF2-40B4-BE49-F238E27FC236}">
                <a16:creationId xmlns:a16="http://schemas.microsoft.com/office/drawing/2014/main" id="{8544CFA1-97AC-E34D-815D-F1040CCDDF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66140" y="1913405"/>
            <a:ext cx="8652342" cy="5181320"/>
          </a:xfrm>
        </p:spPr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  <a:p>
            <a:pPr lvl="1"/>
            <a:endParaRPr lang="en-US" altLang="en-US" dirty="0">
              <a:ea typeface="ＭＳ Ｐゴシック" panose="020B0600070205080204" pitchFamily="34" charset="-128"/>
            </a:endParaRPr>
          </a:p>
          <a:p>
            <a:pPr lvl="1"/>
            <a:endParaRPr lang="en-US" altLang="en-US" dirty="0">
              <a:ea typeface="ＭＳ Ｐゴシック" panose="020B0600070205080204" pitchFamily="34" charset="-128"/>
            </a:endParaRPr>
          </a:p>
          <a:p>
            <a:pPr lvl="1"/>
            <a:endParaRPr lang="en-US" altLang="en-US" dirty="0">
              <a:ea typeface="ＭＳ Ｐゴシック" panose="020B0600070205080204" pitchFamily="34" charset="-128"/>
            </a:endParaRPr>
          </a:p>
          <a:p>
            <a:pPr lvl="1"/>
            <a:endParaRPr lang="en-US" altLang="en-US" dirty="0">
              <a:ea typeface="ＭＳ Ｐゴシック" panose="020B0600070205080204" pitchFamily="34" charset="-128"/>
            </a:endParaRPr>
          </a:p>
          <a:p>
            <a:r>
              <a:rPr lang="en-US" altLang="en-US" sz="1765" dirty="0">
                <a:ea typeface="ＭＳ Ｐゴシック" panose="020B0600070205080204" pitchFamily="34" charset="-128"/>
              </a:rPr>
              <a:t>A wrapper is an object whose sole purpose is to hold a primitive value.</a:t>
            </a:r>
          </a:p>
          <a:p>
            <a:pPr lvl="1"/>
            <a:endParaRPr lang="en-US" altLang="en-US" sz="1765" dirty="0">
              <a:ea typeface="ＭＳ Ｐゴシック" panose="020B0600070205080204" pitchFamily="34" charset="-128"/>
            </a:endParaRPr>
          </a:p>
          <a:p>
            <a:r>
              <a:rPr lang="en-US" altLang="en-US" sz="1765" dirty="0">
                <a:ea typeface="ＭＳ Ｐゴシック" panose="020B0600070205080204" pitchFamily="34" charset="-128"/>
              </a:rPr>
              <a:t>Once you construct the list, use it with primitives as normal:</a:t>
            </a:r>
          </a:p>
          <a:p>
            <a:pPr lvl="1">
              <a:buFontTx/>
              <a:buNone/>
            </a:pPr>
            <a:endParaRPr lang="en-US" altLang="en-US" sz="794" dirty="0">
              <a:ea typeface="ＭＳ Ｐゴシック" panose="020B0600070205080204" pitchFamily="34" charset="-128"/>
            </a:endParaRPr>
          </a:p>
          <a:p>
            <a:pPr lvl="1">
              <a:lnSpc>
                <a:spcPct val="80000"/>
              </a:lnSpc>
              <a:buFontTx/>
              <a:buNone/>
            </a:pPr>
            <a:r>
              <a:rPr lang="en-US" altLang="en-US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List</a:t>
            </a:r>
            <a:r>
              <a:rPr lang="en-US" altLang="en-US" b="1" dirty="0">
                <a:solidFill>
                  <a:schemeClr val="accent2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rPr>
              <a:t>&lt;Double&gt;</a:t>
            </a:r>
            <a:r>
              <a:rPr lang="en-US" altLang="en-US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 grades = new </a:t>
            </a:r>
            <a:r>
              <a:rPr lang="en-US" altLang="en-US" dirty="0" err="1">
                <a:latin typeface="Courier New" panose="02070309020205020404" pitchFamily="49" charset="0"/>
                <a:ea typeface="ＭＳ Ｐゴシック" panose="020B0600070205080204" pitchFamily="34" charset="-128"/>
              </a:rPr>
              <a:t>ArrayList</a:t>
            </a:r>
            <a:r>
              <a:rPr lang="en-US" altLang="en-US" b="1" dirty="0">
                <a:solidFill>
                  <a:schemeClr val="accent2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rPr>
              <a:t>&lt;Double&gt;</a:t>
            </a:r>
            <a:r>
              <a:rPr lang="en-US" altLang="en-US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();</a:t>
            </a:r>
          </a:p>
          <a:p>
            <a:pPr lvl="1">
              <a:lnSpc>
                <a:spcPct val="80000"/>
              </a:lnSpc>
              <a:buFontTx/>
              <a:buNone/>
            </a:pPr>
            <a:r>
              <a:rPr lang="en-US" altLang="en-US" dirty="0" err="1">
                <a:latin typeface="Courier New" panose="02070309020205020404" pitchFamily="49" charset="0"/>
                <a:ea typeface="ＭＳ Ｐゴシック" panose="020B0600070205080204" pitchFamily="34" charset="-128"/>
              </a:rPr>
              <a:t>grades.add</a:t>
            </a:r>
            <a:r>
              <a:rPr lang="en-US" altLang="en-US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(3.2);</a:t>
            </a:r>
          </a:p>
          <a:p>
            <a:pPr lvl="1">
              <a:lnSpc>
                <a:spcPct val="80000"/>
              </a:lnSpc>
              <a:buFontTx/>
              <a:buNone/>
            </a:pPr>
            <a:r>
              <a:rPr lang="en-US" altLang="en-US" dirty="0" err="1">
                <a:latin typeface="Courier New" panose="02070309020205020404" pitchFamily="49" charset="0"/>
                <a:ea typeface="ＭＳ Ｐゴシック" panose="020B0600070205080204" pitchFamily="34" charset="-128"/>
              </a:rPr>
              <a:t>grades.add</a:t>
            </a:r>
            <a:r>
              <a:rPr lang="en-US" altLang="en-US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(2.7);</a:t>
            </a:r>
          </a:p>
          <a:p>
            <a:pPr lvl="1">
              <a:lnSpc>
                <a:spcPct val="80000"/>
              </a:lnSpc>
              <a:buFontTx/>
              <a:buNone/>
            </a:pPr>
            <a:r>
              <a:rPr lang="en-US" altLang="en-US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...</a:t>
            </a:r>
          </a:p>
          <a:p>
            <a:pPr lvl="1">
              <a:lnSpc>
                <a:spcPct val="80000"/>
              </a:lnSpc>
              <a:buFontTx/>
              <a:buNone/>
            </a:pPr>
            <a:r>
              <a:rPr lang="en-US" altLang="en-US" b="1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double</a:t>
            </a:r>
            <a:r>
              <a:rPr lang="en-US" altLang="en-US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 </a:t>
            </a:r>
            <a:r>
              <a:rPr lang="en-US" altLang="en-US" dirty="0" err="1">
                <a:latin typeface="Courier New" panose="02070309020205020404" pitchFamily="49" charset="0"/>
                <a:ea typeface="ＭＳ Ｐゴシック" panose="020B0600070205080204" pitchFamily="34" charset="-128"/>
              </a:rPr>
              <a:t>myGrade</a:t>
            </a:r>
            <a:r>
              <a:rPr lang="en-US" altLang="en-US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 = </a:t>
            </a:r>
            <a:r>
              <a:rPr lang="en-US" altLang="en-US" dirty="0" err="1">
                <a:latin typeface="Courier New" panose="02070309020205020404" pitchFamily="49" charset="0"/>
                <a:ea typeface="ＭＳ Ｐゴシック" panose="020B0600070205080204" pitchFamily="34" charset="-128"/>
              </a:rPr>
              <a:t>grades.get</a:t>
            </a:r>
            <a:r>
              <a:rPr lang="en-US" altLang="en-US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(0);</a:t>
            </a:r>
          </a:p>
        </p:txBody>
      </p:sp>
      <p:graphicFrame>
        <p:nvGraphicFramePr>
          <p:cNvPr id="180296" name="Group 72">
            <a:extLst>
              <a:ext uri="{FF2B5EF4-FFF2-40B4-BE49-F238E27FC236}">
                <a16:creationId xmlns:a16="http://schemas.microsoft.com/office/drawing/2014/main" id="{97252E55-2711-324D-946E-8F497CC34478}"/>
              </a:ext>
            </a:extLst>
          </p:cNvPr>
          <p:cNvGraphicFramePr>
            <a:graphicFrameLocks noGrp="1"/>
          </p:cNvGraphicFramePr>
          <p:nvPr/>
        </p:nvGraphicFramePr>
        <p:xfrm>
          <a:off x="2648791" y="1295680"/>
          <a:ext cx="3880037" cy="2312797"/>
        </p:xfrm>
        <a:graphic>
          <a:graphicData uri="http://schemas.openxmlformats.org/drawingml/2006/table">
            <a:tbl>
              <a:tblPr/>
              <a:tblGrid>
                <a:gridCol w="19624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176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0998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493963" indent="-2079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51163" indent="-2079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08363" indent="-2079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65563" indent="-2079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Primitive Type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ＭＳ Ｐゴシック" charset="-128"/>
                      </a:endParaRPr>
                    </a:p>
                  </a:txBody>
                  <a:tcPr marL="88751" marR="88751"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493963" indent="-2079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51163" indent="-2079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08363" indent="-2079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65563" indent="-2079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Wrapper Type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ＭＳ Ｐゴシック" charset="-128"/>
                      </a:endParaRPr>
                    </a:p>
                  </a:txBody>
                  <a:tcPr marL="88751" marR="88751"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070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493963" indent="-2079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51163" indent="-2079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08363" indent="-2079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65563" indent="-2079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 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int</a:t>
                      </a:r>
                      <a:endParaRPr kumimoji="0" lang="en-US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88751" marR="88751"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493963" indent="-2079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51163" indent="-2079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08363" indent="-2079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65563" indent="-2079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 Integer</a:t>
                      </a:r>
                      <a:endParaRPr kumimoji="0" lang="en-US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88751" marR="88751"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070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493963" indent="-2079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51163" indent="-2079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08363" indent="-2079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65563" indent="-2079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  double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88751" marR="88751"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493963" indent="-2079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51163" indent="-2079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08363" indent="-2079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65563" indent="-2079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 Double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88751" marR="88751"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070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493963" indent="-2079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51163" indent="-2079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08363" indent="-2079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65563" indent="-2079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  char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88751" marR="88751"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493963" indent="-2079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51163" indent="-2079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08363" indent="-2079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65563" indent="-2079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 Character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88751" marR="88751"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070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493963" indent="-2079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51163" indent="-2079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08363" indent="-2079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65563" indent="-2079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  boolean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88751" marR="88751"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493963" indent="-2079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51163" indent="-2079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08363" indent="-2079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65563" indent="-2079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 Boolean</a:t>
                      </a:r>
                      <a:endParaRPr kumimoji="0" lang="en-US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88751" marR="88751"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2551" name="Picture 73">
            <a:extLst>
              <a:ext uri="{FF2B5EF4-FFF2-40B4-BE49-F238E27FC236}">
                <a16:creationId xmlns:a16="http://schemas.microsoft.com/office/drawing/2014/main" id="{57C28970-4C90-3445-A56C-BAC40749C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3335" y="1143001"/>
            <a:ext cx="1832162" cy="1836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29449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>
            <a:extLst>
              <a:ext uri="{FF2B5EF4-FFF2-40B4-BE49-F238E27FC236}">
                <a16:creationId xmlns:a16="http://schemas.microsoft.com/office/drawing/2014/main" id="{F61B9B58-98E8-C748-8A9A-712124BB56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Exercise</a:t>
            </a:r>
          </a:p>
        </p:txBody>
      </p:sp>
      <p:sp>
        <p:nvSpPr>
          <p:cNvPr id="5122" name="Rectangle 3">
            <a:extLst>
              <a:ext uri="{FF2B5EF4-FFF2-40B4-BE49-F238E27FC236}">
                <a16:creationId xmlns:a16="http://schemas.microsoft.com/office/drawing/2014/main" id="{7ECACD85-2185-FA40-A6AF-1E95CC8E96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Write a program that counts the number of unique words in a large text file (say, </a:t>
            </a:r>
            <a:r>
              <a:rPr lang="en-US" altLang="en-US" i="1">
                <a:ea typeface="ＭＳ Ｐゴシック" panose="020B0600070205080204" pitchFamily="34" charset="-128"/>
              </a:rPr>
              <a:t>Moby Dick</a:t>
            </a:r>
            <a:r>
              <a:rPr lang="en-US" altLang="en-US">
                <a:ea typeface="ＭＳ Ｐゴシック" panose="020B0600070205080204" pitchFamily="34" charset="-128"/>
              </a:rPr>
              <a:t> or the King James Bible).</a:t>
            </a:r>
          </a:p>
          <a:p>
            <a:pPr lvl="1" eaLnBrk="1" hangingPunct="1"/>
            <a:endParaRPr lang="en-US" altLang="en-US" sz="800">
              <a:ea typeface="ＭＳ Ｐゴシック" panose="020B0600070205080204" pitchFamily="34" charset="-128"/>
            </a:endParaRP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Store the words in a collection and report the # of unique words.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Once you've created this collection, allow the user to search it to see whether various words appear in the text file.</a:t>
            </a:r>
          </a:p>
          <a:p>
            <a:pPr lvl="1"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What collection is appropriate for this problem?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2">
            <a:extLst>
              <a:ext uri="{FF2B5EF4-FFF2-40B4-BE49-F238E27FC236}">
                <a16:creationId xmlns:a16="http://schemas.microsoft.com/office/drawing/2014/main" id="{85D1BADC-7780-B34A-8E1B-69211F34A1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The "for each" loop (7.1)</a:t>
            </a:r>
          </a:p>
        </p:txBody>
      </p:sp>
      <p:sp>
        <p:nvSpPr>
          <p:cNvPr id="9218" name="Rectangle 3">
            <a:extLst>
              <a:ext uri="{FF2B5EF4-FFF2-40B4-BE49-F238E27FC236}">
                <a16:creationId xmlns:a16="http://schemas.microsoft.com/office/drawing/2014/main" id="{78FA63CC-54DF-CD41-8AC7-E4E154490F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		for (</a:t>
            </a:r>
            <a:r>
              <a:rPr lang="en-US" altLang="en-US" b="1" dirty="0">
                <a:ea typeface="ＭＳ Ｐゴシック" panose="020B0600070205080204" pitchFamily="34" charset="-128"/>
              </a:rPr>
              <a:t>type</a:t>
            </a:r>
            <a:r>
              <a:rPr lang="en-US" altLang="en-US" b="1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 </a:t>
            </a:r>
            <a:r>
              <a:rPr lang="en-US" altLang="en-US" b="1" dirty="0">
                <a:ea typeface="ＭＳ Ｐゴシック" panose="020B0600070205080204" pitchFamily="34" charset="-128"/>
              </a:rPr>
              <a:t>name</a:t>
            </a:r>
            <a:r>
              <a:rPr lang="en-US" altLang="en-US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 : </a:t>
            </a:r>
            <a:r>
              <a:rPr lang="en-US" altLang="en-US" b="1" dirty="0">
                <a:ea typeface="ＭＳ Ｐゴシック" panose="020B0600070205080204" pitchFamily="34" charset="-128"/>
              </a:rPr>
              <a:t>collection</a:t>
            </a:r>
            <a:r>
              <a:rPr lang="en-US" altLang="en-US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) {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		    </a:t>
            </a:r>
            <a:r>
              <a:rPr lang="en-US" altLang="en-US" b="1" dirty="0">
                <a:ea typeface="ＭＳ Ｐゴシック" panose="020B0600070205080204" pitchFamily="34" charset="-128"/>
              </a:rPr>
              <a:t>statements</a:t>
            </a:r>
            <a:r>
              <a:rPr lang="en-US" altLang="en-US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;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		}</a:t>
            </a:r>
          </a:p>
          <a:p>
            <a:pPr eaLnBrk="1" hangingPunct="1">
              <a:lnSpc>
                <a:spcPct val="90000"/>
              </a:lnSpc>
            </a:pPr>
            <a:endParaRPr lang="en-US" altLang="en-US" dirty="0">
              <a:latin typeface="Courier New" panose="02070309020205020404" pitchFamily="49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Provides a clean syntax for looping over the elements of a  </a:t>
            </a:r>
            <a:r>
              <a:rPr lang="en-US" altLang="en-US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List</a:t>
            </a:r>
            <a:r>
              <a:rPr lang="en-US" altLang="en-US" dirty="0">
                <a:ea typeface="ＭＳ Ｐゴシック" panose="020B0600070205080204" pitchFamily="34" charset="-128"/>
              </a:rPr>
              <a:t>, </a:t>
            </a:r>
            <a:r>
              <a:rPr lang="en-US" altLang="en-US" dirty="0">
                <a:latin typeface="Courier New" panose="02070309020205020404" pitchFamily="49" charset="0"/>
                <a:ea typeface="ＭＳ Ｐゴシック" panose="020B0600070205080204" pitchFamily="34" charset="-128"/>
                <a:cs typeface="Courier New" panose="02070309020205020404" pitchFamily="49" charset="0"/>
              </a:rPr>
              <a:t>Set</a:t>
            </a:r>
            <a:r>
              <a:rPr lang="en-US" altLang="en-US" dirty="0">
                <a:ea typeface="ＭＳ Ｐゴシック" panose="020B0600070205080204" pitchFamily="34" charset="-128"/>
              </a:rPr>
              <a:t>, array, or other collection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altLang="en-US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List&lt;Double&gt; grades = new </a:t>
            </a:r>
            <a:r>
              <a:rPr lang="en-US" altLang="en-US" dirty="0" err="1">
                <a:latin typeface="Courier New" panose="02070309020205020404" pitchFamily="49" charset="0"/>
                <a:ea typeface="ＭＳ Ｐゴシック" panose="020B0600070205080204" pitchFamily="34" charset="-128"/>
              </a:rPr>
              <a:t>ArrayList</a:t>
            </a:r>
            <a:r>
              <a:rPr lang="en-US" altLang="en-US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&lt;Double&gt;();</a:t>
            </a:r>
          </a:p>
          <a:p>
            <a:pPr lvl="1" eaLnBrk="1" hangingPunct="1">
              <a:lnSpc>
                <a:spcPct val="50000"/>
              </a:lnSpc>
              <a:buFontTx/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...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altLang="en-US" b="1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for (double grade : grades) {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altLang="en-US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    </a:t>
            </a:r>
            <a:r>
              <a:rPr lang="en-US" altLang="en-US" dirty="0" err="1">
                <a:latin typeface="Courier New" panose="02070309020205020404" pitchFamily="49" charset="0"/>
                <a:ea typeface="ＭＳ Ｐゴシック" panose="020B0600070205080204" pitchFamily="34" charset="-128"/>
              </a:rPr>
              <a:t>System.out.println</a:t>
            </a:r>
            <a:r>
              <a:rPr lang="en-US" altLang="en-US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("Student's grade: " + grade);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altLang="en-US" b="1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}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en-US" altLang="en-US" b="1" dirty="0">
              <a:latin typeface="Courier New" panose="02070309020205020404" pitchFamily="49" charset="0"/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en-US" altLang="en-US" b="1" dirty="0">
              <a:latin typeface="Courier New" panose="02070309020205020404" pitchFamily="49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More readable and can be more efficient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2">
            <a:extLst>
              <a:ext uri="{FF2B5EF4-FFF2-40B4-BE49-F238E27FC236}">
                <a16:creationId xmlns:a16="http://schemas.microsoft.com/office/drawing/2014/main" id="{4EAF6AB0-7A91-CB4B-8779-0D95374177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Sets (11.2)</a:t>
            </a:r>
          </a:p>
        </p:txBody>
      </p:sp>
      <p:sp>
        <p:nvSpPr>
          <p:cNvPr id="6146" name="Rectangle 3">
            <a:extLst>
              <a:ext uri="{FF2B5EF4-FFF2-40B4-BE49-F238E27FC236}">
                <a16:creationId xmlns:a16="http://schemas.microsoft.com/office/drawing/2014/main" id="{7C12583C-7927-F049-A2B5-FAF78EEED1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ea typeface="ＭＳ Ｐゴシック" panose="020B0600070205080204" pitchFamily="34" charset="-128"/>
              </a:rPr>
              <a:t>set</a:t>
            </a:r>
            <a:r>
              <a:rPr lang="en-US" altLang="en-US" dirty="0">
                <a:ea typeface="ＭＳ Ｐゴシック" panose="020B0600070205080204" pitchFamily="34" charset="-128"/>
              </a:rPr>
              <a:t>: A collection of unique values (no duplicates allowed)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that can perform the following operations efficiently: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add, remove, search (contains)</a:t>
            </a:r>
          </a:p>
          <a:p>
            <a:pPr lvl="1" eaLnBrk="1" hangingPunct="1"/>
            <a:endParaRPr lang="en-US" altLang="en-US" dirty="0">
              <a:ea typeface="ＭＳ Ｐゴシック" panose="020B0600070205080204" pitchFamily="34" charset="-128"/>
            </a:endParaRP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We don't think of a set as having indexes; we just 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add things to the set in general and don't worry about order</a:t>
            </a:r>
          </a:p>
        </p:txBody>
      </p:sp>
      <p:grpSp>
        <p:nvGrpSpPr>
          <p:cNvPr id="6147" name="Group 4">
            <a:extLst>
              <a:ext uri="{FF2B5EF4-FFF2-40B4-BE49-F238E27FC236}">
                <a16:creationId xmlns:a16="http://schemas.microsoft.com/office/drawing/2014/main" id="{650266F4-9478-0B49-8CD5-66B509573F10}"/>
              </a:ext>
            </a:extLst>
          </p:cNvPr>
          <p:cNvGrpSpPr>
            <a:grpSpLocks/>
          </p:cNvGrpSpPr>
          <p:nvPr/>
        </p:nvGrpSpPr>
        <p:grpSpPr bwMode="auto">
          <a:xfrm>
            <a:off x="457200" y="3962400"/>
            <a:ext cx="7848600" cy="2667000"/>
            <a:chOff x="288" y="2496"/>
            <a:chExt cx="4944" cy="1680"/>
          </a:xfrm>
        </p:grpSpPr>
        <p:sp>
          <p:nvSpPr>
            <p:cNvPr id="446469" name="Line 5">
              <a:extLst>
                <a:ext uri="{FF2B5EF4-FFF2-40B4-BE49-F238E27FC236}">
                  <a16:creationId xmlns:a16="http://schemas.microsoft.com/office/drawing/2014/main" id="{ACAF61C0-1473-B146-B3D9-9AC1708B0BB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" y="3168"/>
              <a:ext cx="17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446470" name="Text Box 6">
              <a:extLst>
                <a:ext uri="{FF2B5EF4-FFF2-40B4-BE49-F238E27FC236}">
                  <a16:creationId xmlns:a16="http://schemas.microsoft.com/office/drawing/2014/main" id="{B2424D45-38E2-E042-9164-E84AE1BFC6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2" y="2889"/>
              <a:ext cx="166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/>
              <a:ext uri="{91240B29-F687-4f45-9708-019B960494DF}"/>
              <a:ext uri="{AF507438-7753-43e0-B8FC-AC1667EBCBE1}"/>
            </a:extLst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>
                  <a:latin typeface="Courier New" charset="0"/>
                  <a:ea typeface="+mn-ea"/>
                </a:rPr>
                <a:t>set.contains("to")</a:t>
              </a:r>
            </a:p>
          </p:txBody>
        </p:sp>
        <p:sp>
          <p:nvSpPr>
            <p:cNvPr id="446471" name="Line 7">
              <a:extLst>
                <a:ext uri="{FF2B5EF4-FFF2-40B4-BE49-F238E27FC236}">
                  <a16:creationId xmlns:a16="http://schemas.microsoft.com/office/drawing/2014/main" id="{5AA73B15-846E-DD41-A90B-2CA88A5E88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20" y="3191"/>
              <a:ext cx="9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446472" name="Text Box 8">
              <a:extLst>
                <a:ext uri="{FF2B5EF4-FFF2-40B4-BE49-F238E27FC236}">
                  <a16:creationId xmlns:a16="http://schemas.microsoft.com/office/drawing/2014/main" id="{0B8AEAC3-5C4C-754B-AC61-0B64684B5D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34" y="2928"/>
              <a:ext cx="4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/>
              <a:ext uri="{91240B29-F687-4f45-9708-019B960494DF}"/>
              <a:ext uri="{AF507438-7753-43e0-B8FC-AC1667EBCBE1}"/>
            </a:extLst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>
                  <a:latin typeface="Courier New" charset="0"/>
                  <a:ea typeface="+mn-ea"/>
                </a:rPr>
                <a:t>true</a:t>
              </a:r>
            </a:p>
          </p:txBody>
        </p:sp>
        <p:grpSp>
          <p:nvGrpSpPr>
            <p:cNvPr id="6152" name="Group 9">
              <a:extLst>
                <a:ext uri="{FF2B5EF4-FFF2-40B4-BE49-F238E27FC236}">
                  <a16:creationId xmlns:a16="http://schemas.microsoft.com/office/drawing/2014/main" id="{9D064462-F75E-4D48-8987-82C6252D191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12" y="2496"/>
              <a:ext cx="2112" cy="1680"/>
              <a:chOff x="2112" y="2496"/>
              <a:chExt cx="2112" cy="1680"/>
            </a:xfrm>
          </p:grpSpPr>
          <p:sp>
            <p:nvSpPr>
              <p:cNvPr id="446474" name="Text Box 10">
                <a:extLst>
                  <a:ext uri="{FF2B5EF4-FFF2-40B4-BE49-F238E27FC236}">
                    <a16:creationId xmlns:a16="http://schemas.microsoft.com/office/drawing/2014/main" id="{5519C7DB-DBC8-F84A-813A-6820300AF77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24" y="3945"/>
                <a:ext cx="308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/>
                <a:ext uri="{91240B29-F687-4f45-9708-019B960494DF}"/>
                <a:ext uri="{AF507438-7753-43e0-B8FC-AC1667EBCBE1}"/>
              </a:extLst>
            </p:spPr>
            <p:txBody>
              <a:bodyPr wrap="none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>
                    <a:latin typeface="+mn-lt"/>
                    <a:ea typeface="+mn-ea"/>
                  </a:rPr>
                  <a:t>set</a:t>
                </a:r>
              </a:p>
            </p:txBody>
          </p:sp>
          <p:sp>
            <p:nvSpPr>
              <p:cNvPr id="446475" name="Oval 11">
                <a:extLst>
                  <a:ext uri="{FF2B5EF4-FFF2-40B4-BE49-F238E27FC236}">
                    <a16:creationId xmlns:a16="http://schemas.microsoft.com/office/drawing/2014/main" id="{D5391308-DBC6-8B44-97E3-5A6C86CB01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2" y="2496"/>
                <a:ext cx="2112" cy="1392"/>
              </a:xfrm>
              <a:prstGeom prst="ellipse">
                <a:avLst/>
              </a:prstGeom>
              <a:solidFill>
                <a:schemeClr val="accent1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/>
              </a:extLst>
            </p:spPr>
            <p:txBody>
              <a:bodyPr wrap="none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grpSp>
            <p:nvGrpSpPr>
              <p:cNvPr id="6157" name="Group 12">
                <a:extLst>
                  <a:ext uri="{FF2B5EF4-FFF2-40B4-BE49-F238E27FC236}">
                    <a16:creationId xmlns:a16="http://schemas.microsoft.com/office/drawing/2014/main" id="{9E226F0D-0849-AD42-87FC-A3E254B991C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236" y="2614"/>
                <a:ext cx="1892" cy="1169"/>
                <a:chOff x="2236" y="2134"/>
                <a:chExt cx="1892" cy="1169"/>
              </a:xfrm>
            </p:grpSpPr>
            <p:sp>
              <p:nvSpPr>
                <p:cNvPr id="446477" name="Text Box 13">
                  <a:extLst>
                    <a:ext uri="{FF2B5EF4-FFF2-40B4-BE49-F238E27FC236}">
                      <a16:creationId xmlns:a16="http://schemas.microsoft.com/office/drawing/2014/main" id="{608F0847-DB7D-2648-A3EE-50E36929D37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766" y="2134"/>
                  <a:ext cx="546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/>
                  <a:ext uri="{91240B29-F687-4f45-9708-019B960494DF}"/>
                  <a:ext uri="{AF507438-7753-43e0-B8FC-AC1667EBCBE1}"/>
                </a:extLst>
              </p:spPr>
              <p:txBody>
                <a:bodyPr wrap="none">
                  <a:sp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>
                      <a:latin typeface="Courier New" charset="0"/>
                      <a:ea typeface="+mn-ea"/>
                    </a:rPr>
                    <a:t>"the"</a:t>
                  </a:r>
                </a:p>
              </p:txBody>
            </p:sp>
            <p:sp>
              <p:nvSpPr>
                <p:cNvPr id="446478" name="Text Box 14">
                  <a:extLst>
                    <a:ext uri="{FF2B5EF4-FFF2-40B4-BE49-F238E27FC236}">
                      <a16:creationId xmlns:a16="http://schemas.microsoft.com/office/drawing/2014/main" id="{0F4A7AB9-48D8-A14B-B776-D86B8D116E7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476" y="2208"/>
                  <a:ext cx="460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/>
                  <a:ext uri="{91240B29-F687-4f45-9708-019B960494DF}"/>
                  <a:ext uri="{AF507438-7753-43e0-B8FC-AC1667EBCBE1}"/>
                </a:extLst>
              </p:spPr>
              <p:txBody>
                <a:bodyPr wrap="none">
                  <a:sp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>
                      <a:latin typeface="Courier New" charset="0"/>
                      <a:ea typeface="+mn-ea"/>
                    </a:rPr>
                    <a:t>"of"</a:t>
                  </a:r>
                </a:p>
              </p:txBody>
            </p:sp>
            <p:sp>
              <p:nvSpPr>
                <p:cNvPr id="446479" name="Text Box 15">
                  <a:extLst>
                    <a:ext uri="{FF2B5EF4-FFF2-40B4-BE49-F238E27FC236}">
                      <a16:creationId xmlns:a16="http://schemas.microsoft.com/office/drawing/2014/main" id="{99D89F91-3834-974D-965D-BF8656D52AF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400" y="2505"/>
                  <a:ext cx="632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/>
                  <a:ext uri="{91240B29-F687-4f45-9708-019B960494DF}"/>
                  <a:ext uri="{AF507438-7753-43e0-B8FC-AC1667EBCBE1}"/>
                </a:extLst>
              </p:spPr>
              <p:txBody>
                <a:bodyPr wrap="none">
                  <a:sp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>
                      <a:latin typeface="Courier New" charset="0"/>
                      <a:ea typeface="+mn-ea"/>
                    </a:rPr>
                    <a:t>"from"</a:t>
                  </a:r>
                </a:p>
              </p:txBody>
            </p:sp>
            <p:sp>
              <p:nvSpPr>
                <p:cNvPr id="446480" name="Text Box 16">
                  <a:extLst>
                    <a:ext uri="{FF2B5EF4-FFF2-40B4-BE49-F238E27FC236}">
                      <a16:creationId xmlns:a16="http://schemas.microsoft.com/office/drawing/2014/main" id="{EC0516B7-FDF6-E145-A87F-8249ADF4DF9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052" y="2352"/>
                  <a:ext cx="460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/>
                  <a:ext uri="{91240B29-F687-4f45-9708-019B960494DF}"/>
                  <a:ext uri="{AF507438-7753-43e0-B8FC-AC1667EBCBE1}"/>
                </a:extLst>
              </p:spPr>
              <p:txBody>
                <a:bodyPr wrap="none">
                  <a:sp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b="1">
                      <a:solidFill>
                        <a:schemeClr val="accent2"/>
                      </a:solidFill>
                      <a:latin typeface="Courier New" charset="0"/>
                      <a:ea typeface="+mn-ea"/>
                    </a:rPr>
                    <a:t>"to"</a:t>
                  </a:r>
                </a:p>
              </p:txBody>
            </p:sp>
            <p:sp>
              <p:nvSpPr>
                <p:cNvPr id="446481" name="Text Box 17">
                  <a:extLst>
                    <a:ext uri="{FF2B5EF4-FFF2-40B4-BE49-F238E27FC236}">
                      <a16:creationId xmlns:a16="http://schemas.microsoft.com/office/drawing/2014/main" id="{707DCF6E-0F47-A643-B9CC-7CF7F04C5EB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062" y="2697"/>
                  <a:ext cx="546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/>
                  <a:ext uri="{91240B29-F687-4f45-9708-019B960494DF}"/>
                  <a:ext uri="{AF507438-7753-43e0-B8FC-AC1667EBCBE1}"/>
                </a:extLst>
              </p:spPr>
              <p:txBody>
                <a:bodyPr wrap="none">
                  <a:sp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>
                      <a:latin typeface="Courier New" charset="0"/>
                      <a:ea typeface="+mn-ea"/>
                    </a:rPr>
                    <a:t>"she"</a:t>
                  </a:r>
                </a:p>
              </p:txBody>
            </p:sp>
            <p:sp>
              <p:nvSpPr>
                <p:cNvPr id="446482" name="Text Box 18">
                  <a:extLst>
                    <a:ext uri="{FF2B5EF4-FFF2-40B4-BE49-F238E27FC236}">
                      <a16:creationId xmlns:a16="http://schemas.microsoft.com/office/drawing/2014/main" id="{CB2C96BB-22C0-944E-80ED-ADEBF29EC46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582" y="2784"/>
                  <a:ext cx="546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/>
                  <a:ext uri="{91240B29-F687-4f45-9708-019B960494DF}"/>
                  <a:ext uri="{AF507438-7753-43e0-B8FC-AC1667EBCBE1}"/>
                </a:extLst>
              </p:spPr>
              <p:txBody>
                <a:bodyPr wrap="none">
                  <a:sp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>
                      <a:latin typeface="Courier New" charset="0"/>
                      <a:ea typeface="+mn-ea"/>
                    </a:rPr>
                    <a:t>"you"</a:t>
                  </a:r>
                </a:p>
              </p:txBody>
            </p:sp>
            <p:sp>
              <p:nvSpPr>
                <p:cNvPr id="446483" name="Text Box 19">
                  <a:extLst>
                    <a:ext uri="{FF2B5EF4-FFF2-40B4-BE49-F238E27FC236}">
                      <a16:creationId xmlns:a16="http://schemas.microsoft.com/office/drawing/2014/main" id="{E536A7AA-398F-5745-BB18-A0055917195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264" y="3033"/>
                  <a:ext cx="546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/>
                  <a:ext uri="{91240B29-F687-4f45-9708-019B960494DF}"/>
                  <a:ext uri="{AF507438-7753-43e0-B8FC-AC1667EBCBE1}"/>
                </a:extLst>
              </p:spPr>
              <p:txBody>
                <a:bodyPr wrap="none">
                  <a:sp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>
                      <a:latin typeface="Courier New" charset="0"/>
                      <a:ea typeface="+mn-ea"/>
                    </a:rPr>
                    <a:t>"him"</a:t>
                  </a:r>
                </a:p>
              </p:txBody>
            </p:sp>
            <p:sp>
              <p:nvSpPr>
                <p:cNvPr id="446484" name="Text Box 20">
                  <a:extLst>
                    <a:ext uri="{FF2B5EF4-FFF2-40B4-BE49-F238E27FC236}">
                      <a16:creationId xmlns:a16="http://schemas.microsoft.com/office/drawing/2014/main" id="{0C615041-FEF6-DA49-9FA1-E93E05F0D49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736" y="3072"/>
                  <a:ext cx="546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/>
                  <a:ext uri="{91240B29-F687-4f45-9708-019B960494DF}"/>
                  <a:ext uri="{AF507438-7753-43e0-B8FC-AC1667EBCBE1}"/>
                </a:extLst>
              </p:spPr>
              <p:txBody>
                <a:bodyPr wrap="none">
                  <a:sp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>
                      <a:latin typeface="Courier New" charset="0"/>
                      <a:ea typeface="+mn-ea"/>
                    </a:rPr>
                    <a:t>"why"</a:t>
                  </a:r>
                </a:p>
              </p:txBody>
            </p:sp>
            <p:sp>
              <p:nvSpPr>
                <p:cNvPr id="446485" name="Text Box 21">
                  <a:extLst>
                    <a:ext uri="{FF2B5EF4-FFF2-40B4-BE49-F238E27FC236}">
                      <a16:creationId xmlns:a16="http://schemas.microsoft.com/office/drawing/2014/main" id="{2DBC710E-DF86-4C42-B5F7-D396D365D9B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534" y="2832"/>
                  <a:ext cx="460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/>
                  <a:ext uri="{91240B29-F687-4f45-9708-019B960494DF}"/>
                  <a:ext uri="{AF507438-7753-43e0-B8FC-AC1667EBCBE1}"/>
                </a:extLst>
              </p:spPr>
              <p:txBody>
                <a:bodyPr wrap="none">
                  <a:sp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>
                      <a:latin typeface="Courier New" charset="0"/>
                      <a:ea typeface="+mn-ea"/>
                    </a:rPr>
                    <a:t>"in"</a:t>
                  </a:r>
                </a:p>
              </p:txBody>
            </p:sp>
            <p:sp>
              <p:nvSpPr>
                <p:cNvPr id="446486" name="Text Box 22">
                  <a:extLst>
                    <a:ext uri="{FF2B5EF4-FFF2-40B4-BE49-F238E27FC236}">
                      <a16:creationId xmlns:a16="http://schemas.microsoft.com/office/drawing/2014/main" id="{EE22C115-8225-3244-9424-9B1E3576380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458" y="2496"/>
                  <a:ext cx="632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/>
                  <a:ext uri="{91240B29-F687-4f45-9708-019B960494DF}"/>
                  <a:ext uri="{AF507438-7753-43e0-B8FC-AC1667EBCBE1}"/>
                </a:extLst>
              </p:spPr>
              <p:txBody>
                <a:bodyPr wrap="none">
                  <a:sp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>
                      <a:latin typeface="Courier New" charset="0"/>
                      <a:ea typeface="+mn-ea"/>
                    </a:rPr>
                    <a:t>"down"</a:t>
                  </a:r>
                </a:p>
              </p:txBody>
            </p:sp>
            <p:sp>
              <p:nvSpPr>
                <p:cNvPr id="446487" name="Text Box 23">
                  <a:extLst>
                    <a:ext uri="{FF2B5EF4-FFF2-40B4-BE49-F238E27FC236}">
                      <a16:creationId xmlns:a16="http://schemas.microsoft.com/office/drawing/2014/main" id="{2F7344B3-5183-2543-B9F7-A595ECFD960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236" y="2649"/>
                  <a:ext cx="460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/>
                  <a:ext uri="{91240B29-F687-4f45-9708-019B960494DF}"/>
                  <a:ext uri="{AF507438-7753-43e0-B8FC-AC1667EBCBE1}"/>
                </a:extLst>
              </p:spPr>
              <p:txBody>
                <a:bodyPr wrap="none">
                  <a:sp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>
                      <a:latin typeface="Courier New" charset="0"/>
                      <a:ea typeface="+mn-ea"/>
                    </a:rPr>
                    <a:t>"by"</a:t>
                  </a:r>
                </a:p>
              </p:txBody>
            </p:sp>
            <p:sp>
              <p:nvSpPr>
                <p:cNvPr id="446488" name="Text Box 24">
                  <a:extLst>
                    <a:ext uri="{FF2B5EF4-FFF2-40B4-BE49-F238E27FC236}">
                      <a16:creationId xmlns:a16="http://schemas.microsoft.com/office/drawing/2014/main" id="{672EDB2F-54B4-9F49-BC41-BBF25326822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332" y="2256"/>
                  <a:ext cx="460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/>
                  <a:ext uri="{91240B29-F687-4f45-9708-019B960494DF}"/>
                  <a:ext uri="{AF507438-7753-43e0-B8FC-AC1667EBCBE1}"/>
                </a:extLst>
              </p:spPr>
              <p:txBody>
                <a:bodyPr wrap="none">
                  <a:sp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dirty="0">
                      <a:latin typeface="Courier New" charset="0"/>
                      <a:ea typeface="+mn-ea"/>
                    </a:rPr>
                    <a:t>"if"</a:t>
                  </a:r>
                </a:p>
              </p:txBody>
            </p:sp>
          </p:grpSp>
        </p:grpSp>
        <p:sp>
          <p:nvSpPr>
            <p:cNvPr id="446489" name="Text Box 25">
              <a:extLst>
                <a:ext uri="{FF2B5EF4-FFF2-40B4-BE49-F238E27FC236}">
                  <a16:creationId xmlns:a16="http://schemas.microsoft.com/office/drawing/2014/main" id="{D8BDAEEC-B5F3-464C-9684-65B3E2D5AE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2" y="3225"/>
              <a:ext cx="166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/>
              <a:ext uri="{91240B29-F687-4f45-9708-019B960494DF}"/>
              <a:ext uri="{AF507438-7753-43e0-B8FC-AC1667EBCBE1}"/>
            </a:extLst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>
                  <a:latin typeface="Courier New" charset="0"/>
                  <a:ea typeface="+mn-ea"/>
                </a:rPr>
                <a:t>set.contains("be")</a:t>
              </a:r>
            </a:p>
          </p:txBody>
        </p:sp>
        <p:sp>
          <p:nvSpPr>
            <p:cNvPr id="446490" name="Text Box 26">
              <a:extLst>
                <a:ext uri="{FF2B5EF4-FFF2-40B4-BE49-F238E27FC236}">
                  <a16:creationId xmlns:a16="http://schemas.microsoft.com/office/drawing/2014/main" id="{08201B33-48DB-3045-8A49-FA5080D1ED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94" y="3225"/>
              <a:ext cx="54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/>
              <a:ext uri="{91240B29-F687-4f45-9708-019B960494DF}"/>
              <a:ext uri="{AF507438-7753-43e0-B8FC-AC1667EBCBE1}"/>
            </a:extLst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>
                  <a:latin typeface="Courier New" charset="0"/>
                  <a:ea typeface="+mn-ea"/>
                </a:rPr>
                <a:t>false</a:t>
              </a:r>
            </a:p>
          </p:txBody>
        </p:sp>
      </p:grp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se143-13wi">
  <a:themeElements>
    <a:clrScheme name="Custom 1">
      <a:dk1>
        <a:sysClr val="windowText" lastClr="000000"/>
      </a:dk1>
      <a:lt1>
        <a:sysClr val="window" lastClr="FFFFFF"/>
      </a:lt1>
      <a:dk2>
        <a:srgbClr val="242852"/>
      </a:dk2>
      <a:lt2>
        <a:srgbClr val="6C7E9C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cse143-13wi.thmx</Template>
  <TotalTime>12855</TotalTime>
  <Words>915</Words>
  <Application>Microsoft Office PowerPoint</Application>
  <PresentationFormat>On-screen Show (4:3)</PresentationFormat>
  <Paragraphs>147</Paragraphs>
  <Slides>11</Slides>
  <Notes>0</Notes>
  <HiddenSlides>2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Calibri</vt:lpstr>
      <vt:lpstr>Courier New</vt:lpstr>
      <vt:lpstr>Tahoma</vt:lpstr>
      <vt:lpstr>Verdana</vt:lpstr>
      <vt:lpstr>Wingdings</vt:lpstr>
      <vt:lpstr>Wingdings 2</vt:lpstr>
      <vt:lpstr>cse143-13wi</vt:lpstr>
      <vt:lpstr>Building Java Programs </vt:lpstr>
      <vt:lpstr>PowerPoint Presentation</vt:lpstr>
      <vt:lpstr>Collections</vt:lpstr>
      <vt:lpstr>Lists</vt:lpstr>
      <vt:lpstr>List methods</vt:lpstr>
      <vt:lpstr>Wrapper classes</vt:lpstr>
      <vt:lpstr>Exercise</vt:lpstr>
      <vt:lpstr>The "for each" loop (7.1)</vt:lpstr>
      <vt:lpstr>Sets (11.2)</vt:lpstr>
      <vt:lpstr>Set implementation</vt:lpstr>
      <vt:lpstr>Set methods</vt:lpstr>
    </vt:vector>
  </TitlesOfParts>
  <Company>University of Washington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Building Java Programs</dc:title>
  <dc:creator>Helene Martin</dc:creator>
  <cp:lastModifiedBy>Brett Wortzman</cp:lastModifiedBy>
  <cp:revision>56</cp:revision>
  <cp:lastPrinted>2019-09-30T17:54:01Z</cp:lastPrinted>
  <dcterms:created xsi:type="dcterms:W3CDTF">2013-02-01T17:29:20Z</dcterms:created>
  <dcterms:modified xsi:type="dcterms:W3CDTF">2021-01-12T05:25:15Z</dcterms:modified>
</cp:coreProperties>
</file>