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57" r:id="rId3"/>
    <p:sldId id="268" r:id="rId4"/>
    <p:sldId id="267" r:id="rId5"/>
    <p:sldId id="266" r:id="rId6"/>
    <p:sldId id="262" r:id="rId7"/>
    <p:sldId id="287" r:id="rId8"/>
    <p:sldId id="278" r:id="rId9"/>
    <p:sldId id="276" r:id="rId10"/>
    <p:sldId id="280" r:id="rId11"/>
    <p:sldId id="285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7"/>
    <p:restoredTop sz="94780"/>
  </p:normalViewPr>
  <p:slideViewPr>
    <p:cSldViewPr snapToGrid="0" snapToObjects="1">
      <p:cViewPr varScale="1">
        <p:scale>
          <a:sx n="96" d="100"/>
          <a:sy n="96" d="100"/>
        </p:scale>
        <p:origin x="8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3C8BE7-6704-624E-84AD-8D15F1889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DB2DA-795B-4B4E-9D1C-67C992D3DA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4C20603C-F2D7-0346-AF3A-743A1D7B8063}" type="datetimeFigureOut">
              <a:rPr lang="en-US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B4F8F-6C81-D042-9A90-FF3E09862D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3E97E-444D-5349-AE21-3502C23144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862ABC18-7A5B-2B4A-B16A-A17C0BEF7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B9E3C-1223-9245-BC02-E7CE6F87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76D3E-2106-5E43-B171-C7394F3A259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5F645785-B0DC-4041-BDF9-BFBD23A21B23}" type="datetimeFigureOut">
              <a:rPr lang="en-US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AC88B5B-62E8-8E47-8363-08918A1DB2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087BF7-8DAD-4E4C-A918-31F3E70D6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3042E-3B0E-6140-AD31-5A1D1D20A6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75AD0-253D-BF4E-8419-4CF44100C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DE4749C2-4198-624B-BCAD-01E70EE88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>
            <a:extLst>
              <a:ext uri="{FF2B5EF4-FFF2-40B4-BE49-F238E27FC236}">
                <a16:creationId xmlns:a16="http://schemas.microsoft.com/office/drawing/2014/main" id="{E8A8BBAF-7384-0748-BDB1-28B253A3F6F1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CB1E816-906E-AA4F-A1CD-7101C83A5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1DEC480-84B1-D44A-833F-BF1D142D2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grpSp>
          <p:nvGrpSpPr>
            <p:cNvPr id="7" name="Group 1">
              <a:extLst>
                <a:ext uri="{FF2B5EF4-FFF2-40B4-BE49-F238E27FC236}">
                  <a16:creationId xmlns:a16="http://schemas.microsoft.com/office/drawing/2014/main" id="{545D6690-5E98-FB49-A570-2C9360C2A0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98E03B34-316B-0C4A-AB35-68FC01AE6413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C7625D7D-BFE5-224C-B5A2-DE37457AA1CA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81924" name="Title Placeholder 8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5" name="Text Placeholder 29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  <a:ln w="9525"/>
        </p:spPr>
        <p:txBody>
          <a:bodyPr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4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087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0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083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676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54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>
            <a:extLst>
              <a:ext uri="{FF2B5EF4-FFF2-40B4-BE49-F238E27FC236}">
                <a16:creationId xmlns:a16="http://schemas.microsoft.com/office/drawing/2014/main" id="{98857EDE-D980-784B-A816-5D0C6D25ED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9">
            <a:extLst>
              <a:ext uri="{FF2B5EF4-FFF2-40B4-BE49-F238E27FC236}">
                <a16:creationId xmlns:a16="http://schemas.microsoft.com/office/drawing/2014/main" id="{8BE01AE6-03BE-1748-B1FB-8677AAB8ED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8" name="Group 24">
            <a:extLst>
              <a:ext uri="{FF2B5EF4-FFF2-40B4-BE49-F238E27FC236}">
                <a16:creationId xmlns:a16="http://schemas.microsoft.com/office/drawing/2014/main" id="{105A97B0-ADFB-A14B-9BAB-621E6DC655A1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A156FF-54F8-DE48-BE12-458E1500E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D30C572-D925-9B47-8A11-E4DB3A19E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grpSp>
          <p:nvGrpSpPr>
            <p:cNvPr id="1032" name="Group 1">
              <a:extLst>
                <a:ext uri="{FF2B5EF4-FFF2-40B4-BE49-F238E27FC236}">
                  <a16:creationId xmlns:a16="http://schemas.microsoft.com/office/drawing/2014/main" id="{86C5957F-B455-764D-81F1-52038E002E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0FDE34BA-9E1B-3846-BCEF-4ED4358C1E11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043FC56C-F4B4-DE49-B150-A5EE611CCA1C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CE4AF-EF10-DD45-8CAA-8F90CCB4A198}"/>
              </a:ext>
            </a:extLst>
          </p:cNvPr>
          <p:cNvSpPr txBox="1">
            <a:spLocks noGrp="1"/>
          </p:cNvSpPr>
          <p:nvPr/>
        </p:nvSpPr>
        <p:spPr>
          <a:xfrm>
            <a:off x="8326438" y="6430963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fld id="{2F2AF0F0-6157-2E41-81B4-6F4915BEE942}" type="slidenum">
              <a:rPr lang="en-US" sz="1200" smtClean="0">
                <a:solidFill>
                  <a:srgbClr val="424242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buFont typeface="Wingdings" charset="0"/>
                <a:buNone/>
                <a:defRPr/>
              </a:pPr>
              <a:t>‹#›</a:t>
            </a:fld>
            <a:endParaRPr lang="en-US" sz="1200" dirty="0">
              <a:solidFill>
                <a:srgbClr val="42424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2" charset="2"/>
        <a:buChar char="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2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2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aran/Projects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learnyouahaskell.com/" TargetMode="External"/><Relationship Id="rId3" Type="http://schemas.openxmlformats.org/officeDocument/2006/relationships/hyperlink" Target="https://www.javascript.com/" TargetMode="External"/><Relationship Id="rId7" Type="http://schemas.openxmlformats.org/officeDocument/2006/relationships/hyperlink" Target="http://htdp.org/" TargetMode="External"/><Relationship Id="rId2" Type="http://schemas.openxmlformats.org/officeDocument/2006/relationships/hyperlink" Target="https://developer.apple.com/swift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odecademy.com/learn/learn-sql" TargetMode="External"/><Relationship Id="rId5" Type="http://schemas.openxmlformats.org/officeDocument/2006/relationships/hyperlink" Target="http://interactivepython.org/courselib/static/thinkcspy/index.html" TargetMode="External"/><Relationship Id="rId4" Type="http://schemas.openxmlformats.org/officeDocument/2006/relationships/hyperlink" Target="http://processing.org/" TargetMode="External"/><Relationship Id="rId9" Type="http://schemas.openxmlformats.org/officeDocument/2006/relationships/hyperlink" Target="http://www.scala-lang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wjgl.org/" TargetMode="External"/><Relationship Id="rId7" Type="http://schemas.openxmlformats.org/officeDocument/2006/relationships/hyperlink" Target="http://www.jfugue.org/" TargetMode="External"/><Relationship Id="rId2" Type="http://schemas.openxmlformats.org/officeDocument/2006/relationships/hyperlink" Target="http://nlp.stanford.edu/software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estfb.com/" TargetMode="External"/><Relationship Id="rId5" Type="http://schemas.openxmlformats.org/officeDocument/2006/relationships/hyperlink" Target="http://biojava.org/wiki/Main_Page" TargetMode="External"/><Relationship Id="rId4" Type="http://schemas.openxmlformats.org/officeDocument/2006/relationships/hyperlink" Target="http://jbox2d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.google.com/jobs#!t=jo&amp;jid=/google/engineering-practicum-intern-summer-2017-1600-amphitheatre-pkwy-mountain-view-ca-1369310059&amp;" TargetMode="External"/><Relationship Id="rId2" Type="http://schemas.openxmlformats.org/officeDocument/2006/relationships/hyperlink" Target="https://careers.microsoft.com/students/explore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4">
            <a:extLst>
              <a:ext uri="{FF2B5EF4-FFF2-40B4-BE49-F238E27FC236}">
                <a16:creationId xmlns:a16="http://schemas.microsoft.com/office/drawing/2014/main" id="{A6FD7A4A-F13D-A043-B6EE-DF844B693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Road Map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D75A50-0356-2643-9A0C-33885F531FD9}"/>
              </a:ext>
            </a:extLst>
          </p:cNvPr>
          <p:cNvSpPr txBox="1"/>
          <p:nvPr/>
        </p:nvSpPr>
        <p:spPr>
          <a:xfrm>
            <a:off x="457200" y="1041400"/>
            <a:ext cx="3746500" cy="554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Verdana" charset="0"/>
              </a:rPr>
              <a:t>CS Concepts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Client/Implementer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Efficiency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Recursion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Regular Expressions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Grammars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Searching / Sorting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Backtracking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Hashing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Huffman Compression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Verdana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Verdana" charset="0"/>
              </a:rPr>
              <a:t>Data Structures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Lists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Stacks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Queues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Sets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Maps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Priority Queues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F79DD3-F861-1E46-9200-6EE0197F6469}"/>
              </a:ext>
            </a:extLst>
          </p:cNvPr>
          <p:cNvSpPr txBox="1"/>
          <p:nvPr/>
        </p:nvSpPr>
        <p:spPr>
          <a:xfrm>
            <a:off x="4572000" y="1041400"/>
            <a:ext cx="4025900" cy="609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Verdana" charset="0"/>
              </a:rPr>
              <a:t>Java Language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Exceptions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Interfaces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References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Comparable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Generics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Inheritance / Polymorphism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Abstract Classes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Verdana" charset="0"/>
              </a:rPr>
              <a:t>Java Collections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Arrays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</a:rPr>
              <a:t>ArrayList</a:t>
            </a:r>
            <a:r>
              <a:rPr lang="en-US" dirty="0">
                <a:latin typeface="Verdana" charset="0"/>
              </a:rPr>
              <a:t> 🛠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</a:rPr>
              <a:t>LinkedList</a:t>
            </a:r>
            <a:r>
              <a:rPr lang="en-US" dirty="0">
                <a:latin typeface="Verdana" charset="0"/>
              </a:rPr>
              <a:t> 🛠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</a:rPr>
              <a:t>Stack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</a:rPr>
              <a:t>TreeSet</a:t>
            </a:r>
            <a:r>
              <a:rPr lang="en-US" dirty="0">
                <a:latin typeface="Verdana" charset="0"/>
              </a:rPr>
              <a:t> / </a:t>
            </a:r>
            <a:r>
              <a:rPr lang="en-US" dirty="0" err="1">
                <a:latin typeface="Verdana" charset="0"/>
              </a:rPr>
              <a:t>TreeMap</a:t>
            </a:r>
            <a:r>
              <a:rPr lang="en-US" dirty="0">
                <a:latin typeface="Verdana" charset="0"/>
              </a:rPr>
              <a:t> 🛠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</a:rPr>
              <a:t>HashSet</a:t>
            </a:r>
            <a:r>
              <a:rPr lang="en-US" dirty="0">
                <a:latin typeface="Verdana" charset="0"/>
              </a:rPr>
              <a:t> / </a:t>
            </a:r>
            <a:r>
              <a:rPr lang="en-US" dirty="0" err="1">
                <a:latin typeface="Verdana" charset="0"/>
              </a:rPr>
              <a:t>HashMap</a:t>
            </a:r>
            <a:r>
              <a:rPr lang="en-US" dirty="0">
                <a:latin typeface="Verdana" charset="0"/>
              </a:rPr>
              <a:t> 🛠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</a:rPr>
              <a:t>PriorityQueue</a:t>
            </a:r>
            <a:endParaRPr lang="en-US" dirty="0">
              <a:latin typeface="Verdana" charset="0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</a:endParaRP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52032B51-4F39-7149-B777-2A7FCBEE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Small vs Big Company?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4DEA1032-AB61-0244-AC79-772A8D0E9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Small Company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Lots of autonomy and impact within the company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Often move quickly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Breadth – get to work on many projects and with many types of people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Large company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Large data sets, impact many users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Lots of support and infrastructure to do your job well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Depth – get to focus on specific areas of a project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63EFDF-06E2-2F49-BD56-9D8D4C4ED9F3}"/>
              </a:ext>
            </a:extLst>
          </p:cNvPr>
          <p:cNvSpPr txBox="1"/>
          <p:nvPr/>
        </p:nvSpPr>
        <p:spPr>
          <a:xfrm>
            <a:off x="1201738" y="2435225"/>
            <a:ext cx="6740525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accent4"/>
                </a:solidFill>
                <a:latin typeface="Verdana" charset="0"/>
              </a:rPr>
              <a:t>AMA</a:t>
            </a:r>
          </a:p>
          <a:p>
            <a:pPr algn="ctr">
              <a:defRPr/>
            </a:pPr>
            <a:r>
              <a:rPr lang="en-US" sz="5400" dirty="0">
                <a:solidFill>
                  <a:schemeClr val="accent4"/>
                </a:solidFill>
                <a:latin typeface="Verdana" charset="0"/>
              </a:rPr>
              <a:t>(ask me anything)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F65A3E36-4F4B-CD4D-822F-2CF93C2F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Major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277FD-C456-7248-9F65-A4F55F9DD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Abstraction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Leverage existing components without understanding details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Create components that can be used as black boxes</a:t>
            </a:r>
          </a:p>
          <a:p>
            <a:pPr marL="393700" lvl="1" indent="0" eaLnBrk="1" hangingPunct="1">
              <a:buNone/>
              <a:defRPr/>
            </a:pPr>
            <a:endParaRPr lang="en-US" dirty="0"/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Design tradeoffs 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Algorithm analysis - scalability and growth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Keeping code easy to read for maintainability 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Recursion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Reason about problems in terms of self-similarity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Write very short code to achieve complex behaviors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AE76C3BF-C2B5-0547-94B5-1AAF75B6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project?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5BDF8F28-AE12-1A4D-BBDA-5CF414B62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Add a GUI to the random sentence generator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Automate chemistry, physics, calculus problems, </a:t>
            </a:r>
            <a:r>
              <a:rPr lang="en-US" altLang="en-US" dirty="0" err="1">
                <a:ea typeface="ＭＳ Ｐゴシック" panose="020B0600070205080204" pitchFamily="34" charset="-128"/>
              </a:rPr>
              <a:t>etc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Maybe even automate writing code with good style?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are you currently doing that a computer could do?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hlinkClick r:id="rId2"/>
              </a:rPr>
              <a:t>List of some project ideas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A8973EFF-2D00-8342-A40D-F7C6BA3F4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language?</a:t>
            </a:r>
          </a:p>
        </p:txBody>
      </p:sp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9531A501-72A2-FB4E-AC3A-708D93B55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Expanding your Java knowledge with a project is valuable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Pick a project, see what language is most appropriate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iOS: </a:t>
            </a:r>
            <a:r>
              <a:rPr lang="en-US" altLang="en-US" dirty="0">
                <a:ea typeface="ＭＳ Ｐゴシック" panose="020B0600070205080204" pitchFamily="34" charset="-128"/>
                <a:hlinkClick r:id="rId2"/>
              </a:rPr>
              <a:t>Swift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Android: Java, Kotlin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Client-side web: </a:t>
            </a: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Javascript</a:t>
            </a:r>
            <a:r>
              <a:rPr lang="en-US" altLang="en-US" dirty="0">
                <a:ea typeface="ＭＳ Ｐゴシック" panose="020B0600070205080204" pitchFamily="34" charset="-128"/>
              </a:rPr>
              <a:t> (many frameworks to choose from)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Beautiful visuals: </a:t>
            </a:r>
            <a:r>
              <a:rPr lang="en-US" altLang="en-US" dirty="0">
                <a:ea typeface="ＭＳ Ｐゴシック" panose="020B0600070205080204" pitchFamily="34" charset="-128"/>
                <a:hlinkClick r:id="rId4"/>
              </a:rPr>
              <a:t>Processing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Data Processing + Machine Learning: </a:t>
            </a:r>
            <a:r>
              <a:rPr lang="en-US" altLang="en-US" dirty="0">
                <a:ea typeface="ＭＳ Ｐゴシック" panose="020B0600070205080204" pitchFamily="34" charset="-128"/>
                <a:hlinkClick r:id="rId5"/>
              </a:rPr>
              <a:t>Python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Data Management: </a:t>
            </a:r>
            <a:r>
              <a:rPr lang="en-US" altLang="en-US" dirty="0">
                <a:ea typeface="ＭＳ Ｐゴシック" panose="020B0600070205080204" pitchFamily="34" charset="-128"/>
                <a:hlinkClick r:id="rId6"/>
              </a:rPr>
              <a:t>SQL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Embedded systems: C / C++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Learn a new programming paradigm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Functional languages: </a:t>
            </a:r>
            <a:r>
              <a:rPr lang="en-US" altLang="en-US" dirty="0">
                <a:ea typeface="ＭＳ Ｐゴシック" panose="020B0600070205080204" pitchFamily="34" charset="-128"/>
                <a:hlinkClick r:id="rId7"/>
              </a:rPr>
              <a:t>Racket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ea typeface="ＭＳ Ｐゴシック" panose="020B0600070205080204" pitchFamily="34" charset="-128"/>
                <a:hlinkClick r:id="rId8"/>
              </a:rPr>
              <a:t>Haskell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ea typeface="ＭＳ Ｐゴシック" panose="020B0600070205080204" pitchFamily="34" charset="-128"/>
                <a:hlinkClick r:id="rId9"/>
              </a:rPr>
              <a:t>Scala</a:t>
            </a:r>
            <a:r>
              <a:rPr lang="en-US" altLang="en-US" dirty="0">
                <a:ea typeface="ＭＳ Ｐゴシック" panose="020B0600070205080204" pitchFamily="34" charset="-128"/>
              </a:rPr>
              <a:t>, (now, Java 8!)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4B73689E-58D7-DD42-BCAE-1B2C09AE7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52425"/>
            <a:ext cx="8229600" cy="7032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Leveraging existing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7D86-27BE-B44C-845B-43D492CE7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55688"/>
            <a:ext cx="8915400" cy="5181600"/>
          </a:xfrm>
        </p:spPr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Processing language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  <a:hlinkClick r:id="rId2"/>
              </a:rPr>
              <a:t>http://nlp.stanford.edu/software/</a:t>
            </a:r>
            <a:endParaRPr lang="en-US" dirty="0">
              <a:cs typeface="+mn-cs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Building games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  <a:hlinkClick r:id="rId3"/>
              </a:rPr>
              <a:t>http://lwjgl.org/</a:t>
            </a:r>
            <a:endParaRPr lang="en-US" dirty="0">
              <a:cs typeface="+mn-cs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  <a:hlinkClick r:id="rId4"/>
              </a:rPr>
              <a:t>http://jbox2d.org/</a:t>
            </a:r>
            <a:r>
              <a:rPr lang="en-US" dirty="0">
                <a:cs typeface="+mn-cs"/>
              </a:rPr>
              <a:t> (with physics!)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Processing biological data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  <a:hlinkClick r:id="rId5"/>
              </a:rPr>
              <a:t>http://biojava.org/wiki/Main_Page</a:t>
            </a:r>
            <a:endParaRPr lang="en-US" dirty="0">
              <a:cs typeface="+mn-cs"/>
            </a:endParaRPr>
          </a:p>
          <a:p>
            <a:pPr marL="393700" lvl="1" indent="0" eaLnBrk="1" hangingPunct="1">
              <a:buFont typeface="Wingdings 2" charset="0"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Accessing Facebook data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  <a:hlinkClick r:id="rId6"/>
              </a:rPr>
              <a:t>http://restfb.com/</a:t>
            </a:r>
            <a:br>
              <a:rPr lang="en-US" dirty="0">
                <a:cs typeface="+mn-cs"/>
              </a:rPr>
            </a:b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Making music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  <a:hlinkClick r:id="rId7"/>
              </a:rPr>
              <a:t>http://www.jfugue.org/</a:t>
            </a:r>
            <a:endParaRPr lang="en-US" dirty="0">
              <a:cs typeface="+mn-cs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marL="393700" lvl="1" indent="0" eaLnBrk="1" hangingPunct="1">
              <a:buFont typeface="Wingdings 2" charset="0"/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BC130185-987F-A744-B949-039D89F4C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Courses?</a:t>
            </a:r>
          </a:p>
        </p:txBody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AC9C0E8D-F4FC-C742-98AB-5462E3431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181600"/>
          </a:xfrm>
        </p:spPr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CSE non-majors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154: Web Programming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163: Intermediate Data Programming (Python)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373: Data Structures and Algorithms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374: Programming Concepts and Tools (C/C++, Linux, ...)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CSE/STAT 416: Machine learning (requires STAT 311 or 390)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131: Digital Photography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460: Animation Capstone  (open to all majors)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And more! </a:t>
            </a: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CSE majors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311: (Mathematical) Foundations of Computing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332: Data Abstractions (Data Structures and Algorithms)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331: Software Design and Implementation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341: Programming Languages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344: Intro to Data Management (and databases)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CSE 351: Hardware/Software Interface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sz="1800" dirty="0">
                <a:cs typeface="+mn-cs"/>
              </a:rPr>
              <a:t>And more!</a:t>
            </a:r>
          </a:p>
          <a:p>
            <a:pPr marL="273050" lvl="1" indent="-273050" eaLnBrk="1" hangingPunct="1">
              <a:lnSpc>
                <a:spcPct val="90000"/>
              </a:lnSpc>
              <a:buClr>
                <a:srgbClr val="EB641B"/>
              </a:buClr>
              <a:buSzPct val="95000"/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INFO, AMATH, HCDE, DXARTS, 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BC130185-987F-A744-B949-039D89F4C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Interesting Fields</a:t>
            </a:r>
          </a:p>
        </p:txBody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AC9C0E8D-F4FC-C742-98AB-5462E3431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181600"/>
          </a:xfrm>
        </p:spPr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Machine Learning/Artificial Intelligence</a:t>
            </a: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Natural Language Processing</a:t>
            </a: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Data Visualization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User Experience Design</a:t>
            </a: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Accessibility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Embedded Systems</a:t>
            </a: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Databases</a:t>
            </a: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Networks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Computer Security</a:t>
            </a: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Domain Specific Languages</a:t>
            </a:r>
          </a:p>
          <a:p>
            <a:pPr marL="0" indent="0" eaLnBrk="1" hangingPunct="1">
              <a:buNone/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7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55008F13-AC6B-674D-ADAA-98FDD5F2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Internships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C0446B01-5B87-D245-976D-867104CE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Various career fairs around campus.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Start looking early!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Cast a broad net and interview lots of places. Don’t be afraid of getting rejected! 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For those just starting out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  <a:hlinkClick r:id="rId2"/>
              </a:rPr>
              <a:t>Microsoft Explorer Program</a:t>
            </a:r>
            <a:br>
              <a:rPr lang="en-US" altLang="en-US" sz="2400" dirty="0">
                <a:ea typeface="ＭＳ Ｐゴシック" panose="020B0600070205080204" pitchFamily="34" charset="-128"/>
              </a:rPr>
            </a:b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  <a:hlinkClick r:id="rId3"/>
              </a:rPr>
              <a:t>Google Engineering Practicum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8BEC349D-6ED1-6049-AF54-11489BD3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Roles in Industry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ED0B3B8E-146E-4C4A-B684-9067A1EC1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726488" cy="5181600"/>
          </a:xfrm>
        </p:spPr>
        <p:txBody>
          <a:bodyPr/>
          <a:lstStyle/>
          <a:p>
            <a:pPr eaLnBrk="1" hangingPunct="1">
              <a:buFont typeface="Wingdings 2" charset="2"/>
              <a:buChar char=""/>
              <a:defRPr/>
            </a:pPr>
            <a:r>
              <a:rPr lang="en-US" altLang="x-none" dirty="0">
                <a:ea typeface="ＭＳ Ｐゴシック" charset="-128"/>
                <a:cs typeface="ＭＳ Ｐゴシック" charset="-128"/>
              </a:rPr>
              <a:t>Software Developer/Software Engineer</a:t>
            </a:r>
          </a:p>
          <a:p>
            <a:pPr lvl="1" eaLnBrk="1" hangingPunct="1">
              <a:buFont typeface="Wingdings 2" charset="2"/>
              <a:buChar char=""/>
              <a:defRPr/>
            </a:pPr>
            <a:r>
              <a:rPr lang="en-US" altLang="x-none" sz="1800" dirty="0"/>
              <a:t>Builds and designs software</a:t>
            </a:r>
          </a:p>
          <a:p>
            <a:pPr lvl="1" eaLnBrk="1" hangingPunct="1">
              <a:buFont typeface="Wingdings 2" charset="2"/>
              <a:buChar char=""/>
              <a:defRPr/>
            </a:pPr>
            <a:r>
              <a:rPr lang="en-US" altLang="x-none" sz="1800" dirty="0"/>
              <a:t>Includes designing and engineering architecture of a software system as well as programming</a:t>
            </a:r>
            <a:br>
              <a:rPr lang="en-US" altLang="x-none" dirty="0"/>
            </a:br>
            <a:endParaRPr lang="en-US" altLang="x-none" dirty="0"/>
          </a:p>
          <a:p>
            <a:pPr eaLnBrk="1" hangingPunct="1">
              <a:buFont typeface="Wingdings 2" charset="2"/>
              <a:buChar char=""/>
              <a:defRPr/>
            </a:pPr>
            <a:r>
              <a:rPr lang="en-US" altLang="x-none" dirty="0">
                <a:ea typeface="ＭＳ Ｐゴシック" charset="-128"/>
                <a:cs typeface="ＭＳ Ｐゴシック" charset="-128"/>
              </a:rPr>
              <a:t>Product Manager (PM)</a:t>
            </a:r>
          </a:p>
          <a:p>
            <a:pPr lvl="1" eaLnBrk="1" hangingPunct="1">
              <a:buFont typeface="Wingdings 2" charset="2"/>
              <a:buChar char=""/>
              <a:defRPr/>
            </a:pPr>
            <a:r>
              <a:rPr lang="en-US" altLang="x-none" sz="1800" dirty="0"/>
              <a:t>Designs and makes decisions regarding the overall product</a:t>
            </a:r>
          </a:p>
          <a:p>
            <a:pPr lvl="1" eaLnBrk="1" hangingPunct="1">
              <a:buFont typeface="Wingdings 2" charset="2"/>
              <a:buChar char=""/>
              <a:defRPr/>
            </a:pPr>
            <a:r>
              <a:rPr lang="en-US" altLang="x-none" sz="1800" dirty="0"/>
              <a:t>Works with people across disciplines at the company</a:t>
            </a:r>
          </a:p>
          <a:p>
            <a:pPr lvl="1" eaLnBrk="1" hangingPunct="1">
              <a:buFont typeface="Wingdings 2" charset="2"/>
              <a:buChar char=""/>
              <a:defRPr/>
            </a:pPr>
            <a:r>
              <a:rPr lang="en-US" altLang="x-none" sz="1800" dirty="0"/>
              <a:t>Role can be different at different companies</a:t>
            </a:r>
            <a:br>
              <a:rPr lang="en-US" altLang="x-none" dirty="0"/>
            </a:br>
            <a:endParaRPr lang="en-US" altLang="x-none" dirty="0"/>
          </a:p>
          <a:p>
            <a:pPr eaLnBrk="1" hangingPunct="1">
              <a:buFont typeface="Wingdings 2" charset="2"/>
              <a:buChar char=""/>
              <a:defRPr/>
            </a:pPr>
            <a:r>
              <a:rPr lang="en-US" altLang="x-none" dirty="0">
                <a:ea typeface="ＭＳ Ｐゴシック" charset="-128"/>
                <a:cs typeface="ＭＳ Ｐゴシック" charset="-128"/>
              </a:rPr>
              <a:t>Test/QA</a:t>
            </a:r>
          </a:p>
          <a:p>
            <a:pPr lvl="1" eaLnBrk="1" hangingPunct="1">
              <a:buFont typeface="Wingdings 2" charset="2"/>
              <a:buChar char=""/>
              <a:defRPr/>
            </a:pPr>
            <a:r>
              <a:rPr lang="en-US" altLang="x-none" sz="1800" dirty="0"/>
              <a:t>Write and design tests of the product</a:t>
            </a:r>
          </a:p>
          <a:p>
            <a:pPr marL="393700" lvl="1" indent="0" eaLnBrk="1" hangingPunct="1">
              <a:buFont typeface="Wingdings 2" charset="2"/>
              <a:buNone/>
              <a:defRPr/>
            </a:pPr>
            <a:endParaRPr lang="en-US" altLang="x-none" dirty="0"/>
          </a:p>
          <a:p>
            <a:pPr eaLnBrk="1" hangingPunct="1">
              <a:buFont typeface="Wingdings 2" charset="2"/>
              <a:buChar char=""/>
              <a:defRPr/>
            </a:pPr>
            <a:r>
              <a:rPr lang="en-US" altLang="x-none" dirty="0">
                <a:ea typeface="ＭＳ Ｐゴシック" charset="-128"/>
                <a:cs typeface="ＭＳ Ｐゴシック" charset="-128"/>
              </a:rPr>
              <a:t>User Experience Designers</a:t>
            </a:r>
          </a:p>
          <a:p>
            <a:pPr lvl="1" eaLnBrk="1" hangingPunct="1">
              <a:buFont typeface="Wingdings 2" charset="2"/>
              <a:buChar char=""/>
              <a:defRPr/>
            </a:pPr>
            <a:r>
              <a:rPr lang="en-US" altLang="x-none" sz="1800" dirty="0"/>
              <a:t>Ease the interaction between clients of a product and the product itself</a:t>
            </a:r>
            <a:br>
              <a:rPr lang="en-US" altLang="x-none" dirty="0"/>
            </a:br>
            <a:endParaRPr lang="en-US" altLang="x-none" dirty="0"/>
          </a:p>
          <a:p>
            <a:pPr lvl="1" eaLnBrk="1" hangingPunct="1">
              <a:buFont typeface="Wingdings 2" charset="2"/>
              <a:buChar char=""/>
              <a:defRPr/>
            </a:pPr>
            <a:endParaRPr lang="en-US" altLang="x-non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e143-13wi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6C7E9C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cse143-13wi.thmx</Template>
  <TotalTime>10553</TotalTime>
  <Words>652</Words>
  <Application>Microsoft Office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Verdana</vt:lpstr>
      <vt:lpstr>Wingdings</vt:lpstr>
      <vt:lpstr>Wingdings 2</vt:lpstr>
      <vt:lpstr>cse143-13wi</vt:lpstr>
      <vt:lpstr>Road Map</vt:lpstr>
      <vt:lpstr>Major themes</vt:lpstr>
      <vt:lpstr>What project?</vt:lpstr>
      <vt:lpstr>What language?</vt:lpstr>
      <vt:lpstr>Leveraging existing code</vt:lpstr>
      <vt:lpstr>Courses?</vt:lpstr>
      <vt:lpstr>Interesting Fields</vt:lpstr>
      <vt:lpstr>Internships</vt:lpstr>
      <vt:lpstr>Roles in Industry</vt:lpstr>
      <vt:lpstr>Small vs Big Company?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Martin</dc:creator>
  <cp:lastModifiedBy>cse-loaner</cp:lastModifiedBy>
  <cp:revision>103</cp:revision>
  <cp:lastPrinted>2017-06-02T06:45:19Z</cp:lastPrinted>
  <dcterms:created xsi:type="dcterms:W3CDTF">2013-03-13T16:17:53Z</dcterms:created>
  <dcterms:modified xsi:type="dcterms:W3CDTF">2020-08-21T18:57:49Z</dcterms:modified>
</cp:coreProperties>
</file>