
<file path=[Content_Types].xml><?xml version="1.0" encoding="utf-8"?>
<Types xmlns="http://schemas.openxmlformats.org/package/2006/content-types">
  <Default Extension="gif" ContentType="image/gif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61" r:id="rId4"/>
    <p:sldId id="258" r:id="rId5"/>
    <p:sldId id="263" r:id="rId6"/>
    <p:sldId id="262" r:id="rId7"/>
    <p:sldId id="260" r:id="rId8"/>
    <p:sldId id="264" r:id="rId9"/>
    <p:sldId id="272" r:id="rId10"/>
    <p:sldId id="266" r:id="rId11"/>
    <p:sldId id="268" r:id="rId12"/>
    <p:sldId id="270" r:id="rId13"/>
    <p:sldId id="269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7" autoAdjust="0"/>
    <p:restoredTop sz="94660"/>
  </p:normalViewPr>
  <p:slideViewPr>
    <p:cSldViewPr snapToGrid="0">
      <p:cViewPr varScale="1">
        <p:scale>
          <a:sx n="88" d="100"/>
          <a:sy n="88" d="100"/>
        </p:scale>
        <p:origin x="485" y="2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02E470-DCD6-4A52-BB65-BE1AC4F94557}" type="datetimeFigureOut">
              <a:rPr lang="en-US" smtClean="0"/>
              <a:t>8/16/2020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20E919-93BE-465F-AEAE-4ABEA7189C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34453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11:37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220E919-93BE-465F-AEAE-4ABEA7189C1A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14914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:15</a:t>
            </a:r>
          </a:p>
          <a:p>
            <a:r>
              <a:rPr lang="en-US" dirty="0"/>
              <a:t>Show code new code after this. </a:t>
            </a:r>
          </a:p>
          <a:p>
            <a:r>
              <a:rPr lang="en-US" dirty="0"/>
              <a:t>Only need 5 minutes.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220E919-93BE-465F-AEAE-4ABEA7189C1A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5299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11:38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220E919-93BE-465F-AEAE-4ABEA7189C1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3672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11:40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220E919-93BE-465F-AEAE-4ABEA7189C1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1742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11:45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220E919-93BE-465F-AEAE-4ABEA7189C1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3614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11:48</a:t>
            </a:r>
          </a:p>
          <a:p>
            <a:r>
              <a:rPr lang="en-US" dirty="0"/>
              <a:t>Implement code </a:t>
            </a:r>
            <a:r>
              <a:rPr lang="en-US"/>
              <a:t>after this</a:t>
            </a:r>
            <a:endParaRPr lang="en-US" dirty="0"/>
          </a:p>
          <a:p>
            <a:r>
              <a:rPr lang="en-US" dirty="0"/>
              <a:t>If little time, just show them the code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220E919-93BE-465F-AEAE-4ABEA7189C1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64551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:49</a:t>
            </a:r>
          </a:p>
          <a:p>
            <a:r>
              <a:rPr lang="en-US" dirty="0"/>
              <a:t>If you have time, show them the client class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220E919-93BE-465F-AEAE-4ABEA7189C1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8521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:55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220E919-93BE-465F-AEAE-4ABEA7189C1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015379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:57</a:t>
            </a:r>
          </a:p>
          <a:p>
            <a:r>
              <a:rPr lang="en-US" dirty="0"/>
              <a:t>Skip through, don’t need to take many questions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220E919-93BE-465F-AEAE-4ABEA7189C1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52575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:58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220E919-93BE-465F-AEAE-4ABEA7189C1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88436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8/16/2020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8/16/2020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8/16/2020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8/16/2020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8/16/2020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8/16/2020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8/16/2020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8/16/2020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8/16/2020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8/16/2020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8/16/2020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8/16/2020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B73C468-D875-4A8E-A540-E43BF8232D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1">
            <a:schemeClr val="lt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FC298FA-AA17-4AD9-BD2A-86E259A517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711885" y="634028"/>
            <a:ext cx="4798243" cy="3732835"/>
          </a:xfrm>
        </p:spPr>
        <p:txBody>
          <a:bodyPr>
            <a:normAutofit/>
          </a:bodyPr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Hashing</a:t>
            </a:r>
          </a:p>
        </p:txBody>
      </p:sp>
      <p:sp>
        <p:nvSpPr>
          <p:cNvPr id="12" name="Freeform 6">
            <a:extLst>
              <a:ext uri="{FF2B5EF4-FFF2-40B4-BE49-F238E27FC236}">
                <a16:creationId xmlns:a16="http://schemas.microsoft.com/office/drawing/2014/main" id="{B4734F2F-19FC-4D35-9BDE-5CEAD57D9B5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3027878" y="2016617"/>
            <a:ext cx="3275013" cy="4408488"/>
          </a:xfrm>
          <a:custGeom>
            <a:avLst/>
            <a:gdLst/>
            <a:ahLst/>
            <a:cxnLst/>
            <a:rect l="l" t="t" r="r" b="b"/>
            <a:pathLst>
              <a:path w="10000" h="10000">
                <a:moveTo>
                  <a:pt x="8761" y="0"/>
                </a:moveTo>
                <a:lnTo>
                  <a:pt x="10000" y="0"/>
                </a:lnTo>
                <a:lnTo>
                  <a:pt x="10000" y="10000"/>
                </a:lnTo>
                <a:lnTo>
                  <a:pt x="0" y="10000"/>
                </a:lnTo>
                <a:lnTo>
                  <a:pt x="0" y="9126"/>
                </a:lnTo>
                <a:lnTo>
                  <a:pt x="8761" y="9127"/>
                </a:lnTo>
                <a:lnTo>
                  <a:pt x="8761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4" name="Freeform 6">
            <a:extLst>
              <a:ext uri="{FF2B5EF4-FFF2-40B4-BE49-F238E27FC236}">
                <a16:creationId xmlns:a16="http://schemas.microsoft.com/office/drawing/2014/main" id="{D97A8A26-FD96-4968-A34A-727382AC7E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 flipV="1">
            <a:off x="649163" y="634028"/>
            <a:ext cx="3275668" cy="4408488"/>
          </a:xfrm>
          <a:custGeom>
            <a:avLst/>
            <a:gdLst/>
            <a:ahLst/>
            <a:cxnLst/>
            <a:rect l="l" t="t" r="r" b="b"/>
            <a:pathLst>
              <a:path w="10002" h="10000">
                <a:moveTo>
                  <a:pt x="8763" y="0"/>
                </a:moveTo>
                <a:lnTo>
                  <a:pt x="10002" y="0"/>
                </a:lnTo>
                <a:lnTo>
                  <a:pt x="10002" y="10000"/>
                </a:lnTo>
                <a:lnTo>
                  <a:pt x="2" y="10000"/>
                </a:lnTo>
                <a:cubicBezTo>
                  <a:pt x="-2" y="9698"/>
                  <a:pt x="4" y="9427"/>
                  <a:pt x="0" y="9125"/>
                </a:cubicBezTo>
                <a:lnTo>
                  <a:pt x="8763" y="9128"/>
                </a:lnTo>
                <a:lnTo>
                  <a:pt x="8763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83718120-6616-4E49-BAA9-6F300B20E6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403" y="1425173"/>
            <a:ext cx="4207669" cy="42076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68364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2C5844-E11F-4B1D-8138-E17EF1EC27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issues do we have?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BA55D0-7DC6-497C-B29E-DEA9E788DE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000" dirty="0"/>
              <a:t>Two elements might hash to the same spot!</a:t>
            </a:r>
          </a:p>
          <a:p>
            <a:pPr marL="0" indent="0" algn="ctr">
              <a:buNone/>
            </a:pPr>
            <a:r>
              <a:rPr lang="en-US" sz="3000" dirty="0"/>
              <a:t>This is called a </a:t>
            </a:r>
            <a:r>
              <a:rPr lang="en-US" sz="3000" b="1" dirty="0"/>
              <a:t>collision</a:t>
            </a:r>
          </a:p>
          <a:p>
            <a:pPr marL="0" indent="0" algn="ctr">
              <a:buNone/>
            </a:pPr>
            <a:endParaRPr lang="en-US" sz="3000" b="1" dirty="0"/>
          </a:p>
          <a:p>
            <a:pPr marL="0" indent="0" algn="ctr">
              <a:buNone/>
            </a:pPr>
            <a:r>
              <a:rPr lang="en-US" sz="3000" dirty="0"/>
              <a:t>We can only have 10 elements!</a:t>
            </a:r>
          </a:p>
        </p:txBody>
      </p:sp>
    </p:spTree>
    <p:extLst>
      <p:ext uri="{BB962C8B-B14F-4D97-AF65-F5344CB8AC3E}">
        <p14:creationId xmlns:p14="http://schemas.microsoft.com/office/powerpoint/2010/main" val="528914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438099-48CD-4828-9C2F-391640C988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869623"/>
          </a:xfrm>
        </p:spPr>
        <p:txBody>
          <a:bodyPr/>
          <a:lstStyle/>
          <a:p>
            <a:r>
              <a:rPr lang="en-US" dirty="0"/>
              <a:t>Separate Chaining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9C81F5-BA9D-4576-B8FA-5E1374F43A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588417"/>
            <a:ext cx="9601200" cy="3581400"/>
          </a:xfrm>
        </p:spPr>
        <p:txBody>
          <a:bodyPr/>
          <a:lstStyle/>
          <a:p>
            <a:r>
              <a:rPr lang="en-US" dirty="0"/>
              <a:t>Solve collisions </a:t>
            </a:r>
            <a:r>
              <a:rPr lang="en-US" i="1" dirty="0"/>
              <a:t>and</a:t>
            </a:r>
            <a:r>
              <a:rPr lang="en-US" dirty="0"/>
              <a:t> running out of space by storing a list at each index!</a:t>
            </a:r>
          </a:p>
          <a:p>
            <a:pPr lvl="1"/>
            <a:r>
              <a:rPr lang="en-US" i="0" dirty="0"/>
              <a:t>contains/add/remove must now traverse lists</a:t>
            </a:r>
          </a:p>
          <a:p>
            <a:pPr lvl="1"/>
            <a:endParaRPr lang="en-US" i="0" dirty="0"/>
          </a:p>
          <a:p>
            <a:endParaRPr lang="en-US" i="0" dirty="0"/>
          </a:p>
        </p:txBody>
      </p:sp>
      <p:graphicFrame>
        <p:nvGraphicFramePr>
          <p:cNvPr id="4" name="Table 21">
            <a:extLst>
              <a:ext uri="{FF2B5EF4-FFF2-40B4-BE49-F238E27FC236}">
                <a16:creationId xmlns:a16="http://schemas.microsoft.com/office/drawing/2014/main" id="{DF8CA052-6A26-4878-AD38-911E3A75095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40945293"/>
              </p:ext>
            </p:extLst>
          </p:nvPr>
        </p:nvGraphicFramePr>
        <p:xfrm>
          <a:off x="1371604" y="2888273"/>
          <a:ext cx="9601196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2836">
                  <a:extLst>
                    <a:ext uri="{9D8B030D-6E8A-4147-A177-3AD203B41FA5}">
                      <a16:colId xmlns:a16="http://schemas.microsoft.com/office/drawing/2014/main" val="1935169542"/>
                    </a:ext>
                  </a:extLst>
                </a:gridCol>
                <a:gridCol w="872836">
                  <a:extLst>
                    <a:ext uri="{9D8B030D-6E8A-4147-A177-3AD203B41FA5}">
                      <a16:colId xmlns:a16="http://schemas.microsoft.com/office/drawing/2014/main" val="1752973125"/>
                    </a:ext>
                  </a:extLst>
                </a:gridCol>
                <a:gridCol w="872836">
                  <a:extLst>
                    <a:ext uri="{9D8B030D-6E8A-4147-A177-3AD203B41FA5}">
                      <a16:colId xmlns:a16="http://schemas.microsoft.com/office/drawing/2014/main" val="1511551114"/>
                    </a:ext>
                  </a:extLst>
                </a:gridCol>
                <a:gridCol w="872836">
                  <a:extLst>
                    <a:ext uri="{9D8B030D-6E8A-4147-A177-3AD203B41FA5}">
                      <a16:colId xmlns:a16="http://schemas.microsoft.com/office/drawing/2014/main" val="1863999916"/>
                    </a:ext>
                  </a:extLst>
                </a:gridCol>
                <a:gridCol w="872836">
                  <a:extLst>
                    <a:ext uri="{9D8B030D-6E8A-4147-A177-3AD203B41FA5}">
                      <a16:colId xmlns:a16="http://schemas.microsoft.com/office/drawing/2014/main" val="265526251"/>
                    </a:ext>
                  </a:extLst>
                </a:gridCol>
                <a:gridCol w="872836">
                  <a:extLst>
                    <a:ext uri="{9D8B030D-6E8A-4147-A177-3AD203B41FA5}">
                      <a16:colId xmlns:a16="http://schemas.microsoft.com/office/drawing/2014/main" val="1908741090"/>
                    </a:ext>
                  </a:extLst>
                </a:gridCol>
                <a:gridCol w="872836">
                  <a:extLst>
                    <a:ext uri="{9D8B030D-6E8A-4147-A177-3AD203B41FA5}">
                      <a16:colId xmlns:a16="http://schemas.microsoft.com/office/drawing/2014/main" val="2258680217"/>
                    </a:ext>
                  </a:extLst>
                </a:gridCol>
                <a:gridCol w="872836">
                  <a:extLst>
                    <a:ext uri="{9D8B030D-6E8A-4147-A177-3AD203B41FA5}">
                      <a16:colId xmlns:a16="http://schemas.microsoft.com/office/drawing/2014/main" val="724948212"/>
                    </a:ext>
                  </a:extLst>
                </a:gridCol>
                <a:gridCol w="872836">
                  <a:extLst>
                    <a:ext uri="{9D8B030D-6E8A-4147-A177-3AD203B41FA5}">
                      <a16:colId xmlns:a16="http://schemas.microsoft.com/office/drawing/2014/main" val="67713905"/>
                    </a:ext>
                  </a:extLst>
                </a:gridCol>
                <a:gridCol w="872836">
                  <a:extLst>
                    <a:ext uri="{9D8B030D-6E8A-4147-A177-3AD203B41FA5}">
                      <a16:colId xmlns:a16="http://schemas.microsoft.com/office/drawing/2014/main" val="2198354292"/>
                    </a:ext>
                  </a:extLst>
                </a:gridCol>
                <a:gridCol w="872836">
                  <a:extLst>
                    <a:ext uri="{9D8B030D-6E8A-4147-A177-3AD203B41FA5}">
                      <a16:colId xmlns:a16="http://schemas.microsoft.com/office/drawing/2014/main" val="297801964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index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18365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value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8856669"/>
                  </a:ext>
                </a:extLst>
              </a:tr>
            </a:tbl>
          </a:graphicData>
        </a:graphic>
      </p:graphicFrame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E6E526EC-48D1-4E37-87E4-6AAAE4603F8E}"/>
              </a:ext>
            </a:extLst>
          </p:cNvPr>
          <p:cNvCxnSpPr/>
          <p:nvPr/>
        </p:nvCxnSpPr>
        <p:spPr>
          <a:xfrm flipV="1">
            <a:off x="2264019" y="3283927"/>
            <a:ext cx="826477" cy="33850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34340B6F-2830-427E-A4E4-A7B9DFAC1F73}"/>
              </a:ext>
            </a:extLst>
          </p:cNvPr>
          <p:cNvCxnSpPr/>
          <p:nvPr/>
        </p:nvCxnSpPr>
        <p:spPr>
          <a:xfrm flipV="1">
            <a:off x="3156434" y="3291449"/>
            <a:ext cx="826477" cy="33850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C6A257E0-BCEC-4BCE-B0E1-75D098888847}"/>
              </a:ext>
            </a:extLst>
          </p:cNvPr>
          <p:cNvCxnSpPr/>
          <p:nvPr/>
        </p:nvCxnSpPr>
        <p:spPr>
          <a:xfrm flipV="1">
            <a:off x="5751634" y="3280996"/>
            <a:ext cx="826477" cy="33850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E0243E5C-7F10-4BEA-95D0-139A1C0069E2}"/>
              </a:ext>
            </a:extLst>
          </p:cNvPr>
          <p:cNvCxnSpPr/>
          <p:nvPr/>
        </p:nvCxnSpPr>
        <p:spPr>
          <a:xfrm flipV="1">
            <a:off x="9236317" y="3280996"/>
            <a:ext cx="826477" cy="33850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877340CE-0422-492E-A86D-C96269F4C31A}"/>
              </a:ext>
            </a:extLst>
          </p:cNvPr>
          <p:cNvCxnSpPr/>
          <p:nvPr/>
        </p:nvCxnSpPr>
        <p:spPr>
          <a:xfrm flipV="1">
            <a:off x="4904634" y="3291449"/>
            <a:ext cx="826477" cy="33850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54902D51-03FE-4C2D-A0C0-ED606465BBF2}"/>
              </a:ext>
            </a:extLst>
          </p:cNvPr>
          <p:cNvCxnSpPr/>
          <p:nvPr/>
        </p:nvCxnSpPr>
        <p:spPr>
          <a:xfrm flipV="1">
            <a:off x="7499834" y="3280996"/>
            <a:ext cx="826477" cy="33850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8898A71B-7089-4D42-BF8F-CFB1EB63AC93}"/>
              </a:ext>
            </a:extLst>
          </p:cNvPr>
          <p:cNvCxnSpPr/>
          <p:nvPr/>
        </p:nvCxnSpPr>
        <p:spPr>
          <a:xfrm flipV="1">
            <a:off x="10118481" y="3291449"/>
            <a:ext cx="826477" cy="338504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9" name="Rectangle 18">
            <a:extLst>
              <a:ext uri="{FF2B5EF4-FFF2-40B4-BE49-F238E27FC236}">
                <a16:creationId xmlns:a16="http://schemas.microsoft.com/office/drawing/2014/main" id="{54C83CED-C814-44B0-A37A-5F5AF0B369D1}"/>
              </a:ext>
            </a:extLst>
          </p:cNvPr>
          <p:cNvSpPr/>
          <p:nvPr/>
        </p:nvSpPr>
        <p:spPr>
          <a:xfrm>
            <a:off x="3982911" y="4033129"/>
            <a:ext cx="879235" cy="49676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Morty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8EC65856-7624-4FB3-B167-004D2651E321}"/>
              </a:ext>
            </a:extLst>
          </p:cNvPr>
          <p:cNvSpPr/>
          <p:nvPr/>
        </p:nvSpPr>
        <p:spPr>
          <a:xfrm>
            <a:off x="6607410" y="4965454"/>
            <a:ext cx="879235" cy="49676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Beth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DA4A8B3A-00D0-4F86-81A9-759788A5E271}"/>
              </a:ext>
            </a:extLst>
          </p:cNvPr>
          <p:cNvSpPr/>
          <p:nvPr/>
        </p:nvSpPr>
        <p:spPr>
          <a:xfrm>
            <a:off x="6607410" y="4088246"/>
            <a:ext cx="879235" cy="49676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Rick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ADE16AAD-00BE-404A-B783-DC12474D727F}"/>
              </a:ext>
            </a:extLst>
          </p:cNvPr>
          <p:cNvSpPr/>
          <p:nvPr/>
        </p:nvSpPr>
        <p:spPr>
          <a:xfrm>
            <a:off x="8338026" y="4089546"/>
            <a:ext cx="879235" cy="496765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Jerry</a:t>
            </a:r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999327B7-DAF4-4641-B60C-4033F78E685A}"/>
              </a:ext>
            </a:extLst>
          </p:cNvPr>
          <p:cNvCxnSpPr>
            <a:endCxn id="19" idx="0"/>
          </p:cNvCxnSpPr>
          <p:nvPr/>
        </p:nvCxnSpPr>
        <p:spPr>
          <a:xfrm>
            <a:off x="4422528" y="3429000"/>
            <a:ext cx="1" cy="60412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3AB53B97-8A03-42D8-BD0C-4C9656C10994}"/>
              </a:ext>
            </a:extLst>
          </p:cNvPr>
          <p:cNvCxnSpPr/>
          <p:nvPr/>
        </p:nvCxnSpPr>
        <p:spPr>
          <a:xfrm>
            <a:off x="7053627" y="3477216"/>
            <a:ext cx="1" cy="60412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2D9F2BB5-6E3F-4802-876C-E43A487F648C}"/>
              </a:ext>
            </a:extLst>
          </p:cNvPr>
          <p:cNvCxnSpPr/>
          <p:nvPr/>
        </p:nvCxnSpPr>
        <p:spPr>
          <a:xfrm>
            <a:off x="8777643" y="3506040"/>
            <a:ext cx="1" cy="60412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994AECDF-C92A-4B05-9D34-AF7FDAFD99DA}"/>
              </a:ext>
            </a:extLst>
          </p:cNvPr>
          <p:cNvCxnSpPr>
            <a:stCxn id="25" idx="2"/>
            <a:endCxn id="24" idx="0"/>
          </p:cNvCxnSpPr>
          <p:nvPr/>
        </p:nvCxnSpPr>
        <p:spPr>
          <a:xfrm>
            <a:off x="7047028" y="4585011"/>
            <a:ext cx="0" cy="380443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752627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31EF0F-B076-41BE-959A-6754887456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27432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/>
              <a:t>Is this really O(1) though?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en-US" sz="3000" dirty="0"/>
              <a:t>How long do you expect the average chain to be if there are 30 elements in a hash table of size 10?</a:t>
            </a:r>
            <a:br>
              <a:rPr lang="en-US" sz="3000" dirty="0"/>
            </a:br>
            <a:br>
              <a:rPr lang="en-US" sz="3000" dirty="0"/>
            </a:br>
            <a:endParaRPr lang="en-US" sz="30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2658CD3-0069-4525-918B-776029E7716A}"/>
              </a:ext>
            </a:extLst>
          </p:cNvPr>
          <p:cNvSpPr txBox="1"/>
          <p:nvPr/>
        </p:nvSpPr>
        <p:spPr>
          <a:xfrm>
            <a:off x="1868365" y="4963258"/>
            <a:ext cx="860766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700" dirty="0">
                <a:latin typeface="+mj-lt"/>
              </a:rPr>
              <a:t>As long as we limit the length of each chain </a:t>
            </a:r>
            <a:r>
              <a:rPr lang="en-US" sz="2700" b="1" dirty="0">
                <a:latin typeface="+mj-lt"/>
              </a:rPr>
              <a:t>to a constant number</a:t>
            </a:r>
            <a:r>
              <a:rPr lang="en-US" sz="2700" dirty="0">
                <a:latin typeface="+mj-lt"/>
              </a:rPr>
              <a:t>, it will be O(1)!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55A1597-335C-4078-BB74-2CA411CCC09C}"/>
              </a:ext>
            </a:extLst>
          </p:cNvPr>
          <p:cNvSpPr txBox="1"/>
          <p:nvPr/>
        </p:nvSpPr>
        <p:spPr>
          <a:xfrm>
            <a:off x="1570158" y="3367454"/>
            <a:ext cx="905168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700" b="1" dirty="0">
                <a:latin typeface="+mj-lt"/>
              </a:rPr>
              <a:t>Load Factor </a:t>
            </a:r>
            <a:r>
              <a:rPr lang="en-US" sz="2700" dirty="0">
                <a:latin typeface="+mj-lt"/>
              </a:rPr>
              <a:t>: (# of elements in hash table) / (length of hash table)</a:t>
            </a:r>
          </a:p>
        </p:txBody>
      </p:sp>
    </p:spTree>
    <p:extLst>
      <p:ext uri="{BB962C8B-B14F-4D97-AF65-F5344CB8AC3E}">
        <p14:creationId xmlns:p14="http://schemas.microsoft.com/office/powerpoint/2010/main" val="2041910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1B6F41-052B-4215-9333-1AFF4A009E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927588"/>
          </a:xfrm>
        </p:spPr>
        <p:txBody>
          <a:bodyPr/>
          <a:lstStyle/>
          <a:p>
            <a:r>
              <a:rPr lang="en-US" dirty="0"/>
              <a:t>Rehashing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0D7286-4DE8-4E91-BA32-93DF1EF8E4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569427"/>
            <a:ext cx="9601200" cy="4297973"/>
          </a:xfrm>
        </p:spPr>
        <p:txBody>
          <a:bodyPr/>
          <a:lstStyle/>
          <a:p>
            <a:r>
              <a:rPr lang="en-US" b="1" dirty="0"/>
              <a:t>Load Factor </a:t>
            </a:r>
            <a:r>
              <a:rPr lang="en-US" dirty="0"/>
              <a:t>: (# of elements in hash table) / (length of hash table)</a:t>
            </a:r>
          </a:p>
          <a:p>
            <a:pPr lvl="1"/>
            <a:r>
              <a:rPr lang="en-US" i="0" dirty="0"/>
              <a:t>The length of the average chain</a:t>
            </a:r>
          </a:p>
          <a:p>
            <a:r>
              <a:rPr lang="en-US" b="1" i="0" dirty="0"/>
              <a:t>Rehashing </a:t>
            </a:r>
            <a:r>
              <a:rPr lang="en-US" i="0" dirty="0"/>
              <a:t>: Once the load factor becomes too high, we hash everything again into a bigger array</a:t>
            </a:r>
          </a:p>
          <a:p>
            <a:pPr lvl="1"/>
            <a:r>
              <a:rPr lang="en-US" i="0" dirty="0"/>
              <a:t>Usually rehash when load factor is around 0.75</a:t>
            </a:r>
          </a:p>
          <a:p>
            <a:pPr lvl="1"/>
            <a:r>
              <a:rPr lang="en-US" i="0" dirty="0"/>
              <a:t>Why can’t we copy into the new array?</a:t>
            </a:r>
          </a:p>
          <a:p>
            <a:pPr lvl="1"/>
            <a:endParaRPr lang="en-US" i="0" dirty="0"/>
          </a:p>
          <a:p>
            <a:pPr marL="530352" lvl="1" indent="0" algn="ctr">
              <a:buNone/>
            </a:pPr>
            <a:endParaRPr lang="en-US" sz="3000" i="0" dirty="0"/>
          </a:p>
          <a:p>
            <a:pPr marL="530352" lvl="1" indent="0" algn="ctr">
              <a:buNone/>
            </a:pPr>
            <a:r>
              <a:rPr lang="en-US" sz="3000" i="0" dirty="0"/>
              <a:t>This is </a:t>
            </a:r>
            <a:r>
              <a:rPr lang="en-US" sz="3000" b="1" i="0" dirty="0"/>
              <a:t>Amortized</a:t>
            </a:r>
            <a:r>
              <a:rPr lang="en-US" sz="3000" i="0" dirty="0"/>
              <a:t> O(1)</a:t>
            </a:r>
          </a:p>
        </p:txBody>
      </p:sp>
    </p:spTree>
    <p:extLst>
      <p:ext uri="{BB962C8B-B14F-4D97-AF65-F5344CB8AC3E}">
        <p14:creationId xmlns:p14="http://schemas.microsoft.com/office/powerpoint/2010/main" val="2990111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58B7FB-CF3B-47C3-BAFF-7B80381F32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Runtimes of common Set operations</a:t>
            </a:r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752963A8-AA16-4232-987C-C35AAF4B8A4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41084774"/>
              </p:ext>
            </p:extLst>
          </p:nvPr>
        </p:nvGraphicFramePr>
        <p:xfrm>
          <a:off x="1371600" y="2285998"/>
          <a:ext cx="9601200" cy="37675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00300">
                  <a:extLst>
                    <a:ext uri="{9D8B030D-6E8A-4147-A177-3AD203B41FA5}">
                      <a16:colId xmlns:a16="http://schemas.microsoft.com/office/drawing/2014/main" val="3675890543"/>
                    </a:ext>
                  </a:extLst>
                </a:gridCol>
                <a:gridCol w="2400300">
                  <a:extLst>
                    <a:ext uri="{9D8B030D-6E8A-4147-A177-3AD203B41FA5}">
                      <a16:colId xmlns:a16="http://schemas.microsoft.com/office/drawing/2014/main" val="2746682406"/>
                    </a:ext>
                  </a:extLst>
                </a:gridCol>
                <a:gridCol w="2400300">
                  <a:extLst>
                    <a:ext uri="{9D8B030D-6E8A-4147-A177-3AD203B41FA5}">
                      <a16:colId xmlns:a16="http://schemas.microsoft.com/office/drawing/2014/main" val="1559620060"/>
                    </a:ext>
                  </a:extLst>
                </a:gridCol>
                <a:gridCol w="2400300">
                  <a:extLst>
                    <a:ext uri="{9D8B030D-6E8A-4147-A177-3AD203B41FA5}">
                      <a16:colId xmlns:a16="http://schemas.microsoft.com/office/drawing/2014/main" val="1538605307"/>
                    </a:ext>
                  </a:extLst>
                </a:gridCol>
              </a:tblGrid>
              <a:tr h="753501">
                <a:tc>
                  <a:txBody>
                    <a:bodyPr/>
                    <a:lstStyle/>
                    <a:p>
                      <a:r>
                        <a:rPr lang="en-US" dirty="0"/>
                        <a:t>Data Structure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contains(element)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add(element)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remove(element)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5684360"/>
                  </a:ext>
                </a:extLst>
              </a:tr>
              <a:tr h="753501">
                <a:tc>
                  <a:txBody>
                    <a:bodyPr/>
                    <a:lstStyle/>
                    <a:p>
                      <a:r>
                        <a:rPr lang="en-US" dirty="0"/>
                        <a:t>Unsorted </a:t>
                      </a:r>
                      <a:r>
                        <a:rPr lang="en-US" dirty="0" err="1"/>
                        <a:t>ArrayList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1881393"/>
                  </a:ext>
                </a:extLst>
              </a:tr>
              <a:tr h="753501">
                <a:tc>
                  <a:txBody>
                    <a:bodyPr/>
                    <a:lstStyle/>
                    <a:p>
                      <a:r>
                        <a:rPr lang="en-US" dirty="0"/>
                        <a:t>Unsorted LinkedList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0095156"/>
                  </a:ext>
                </a:extLst>
              </a:tr>
              <a:tr h="753501">
                <a:tc>
                  <a:txBody>
                    <a:bodyPr/>
                    <a:lstStyle/>
                    <a:p>
                      <a:r>
                        <a:rPr lang="en-US" dirty="0"/>
                        <a:t>Binary Search Tree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7194061"/>
                  </a:ext>
                </a:extLst>
              </a:tr>
              <a:tr h="75350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96542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250284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2BC8A2-68DB-432B-AAF6-43AF4F4708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Arrays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3A1D27-3C23-49D1-AD1A-5D3BFAE03A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Pros:  O(1) time to set() or get() at a given index</a:t>
            </a:r>
          </a:p>
          <a:p>
            <a:r>
              <a:rPr lang="en-US" dirty="0"/>
              <a:t>Cons: O(n) time to see if an element is in the array</a:t>
            </a:r>
          </a:p>
          <a:p>
            <a:endParaRPr lang="en-US" dirty="0"/>
          </a:p>
          <a:p>
            <a:endParaRPr lang="en-US" dirty="0"/>
          </a:p>
          <a:p>
            <a:pPr marL="0" indent="0" algn="ctr">
              <a:buNone/>
            </a:pPr>
            <a:r>
              <a:rPr lang="en-US" dirty="0"/>
              <a:t>What if we </a:t>
            </a:r>
            <a:r>
              <a:rPr lang="en-US" b="1" i="1" dirty="0"/>
              <a:t>knew</a:t>
            </a:r>
            <a:r>
              <a:rPr lang="en-US" dirty="0"/>
              <a:t> what index an object would be at? </a:t>
            </a:r>
          </a:p>
        </p:txBody>
      </p:sp>
    </p:spTree>
    <p:extLst>
      <p:ext uri="{BB962C8B-B14F-4D97-AF65-F5344CB8AC3E}">
        <p14:creationId xmlns:p14="http://schemas.microsoft.com/office/powerpoint/2010/main" val="3095085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17DEAD-7EA0-4655-B954-EEB8F4185B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Hash Function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B7212D-0B90-4046-99D9-3CD32B31F0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281335"/>
            <a:ext cx="9601200" cy="3581400"/>
          </a:xfrm>
        </p:spPr>
        <p:txBody>
          <a:bodyPr/>
          <a:lstStyle/>
          <a:p>
            <a:r>
              <a:rPr lang="en-US" dirty="0"/>
              <a:t>A function that maps any input deterministically to some output</a:t>
            </a:r>
          </a:p>
          <a:p>
            <a:pPr lvl="1"/>
            <a:r>
              <a:rPr lang="en-US" i="0" dirty="0"/>
              <a:t>If two objects are “equal”, their hash function </a:t>
            </a:r>
            <a:r>
              <a:rPr lang="en-US" b="1" i="0" dirty="0"/>
              <a:t>must</a:t>
            </a:r>
            <a:r>
              <a:rPr lang="en-US" i="0" dirty="0"/>
              <a:t> produce the same value</a:t>
            </a:r>
          </a:p>
          <a:p>
            <a:r>
              <a:rPr lang="en-US" dirty="0"/>
              <a:t>We are concerned specifically with a hash function that maps </a:t>
            </a:r>
            <a:r>
              <a:rPr lang="en-US" b="1" dirty="0"/>
              <a:t>Object -&gt; int</a:t>
            </a:r>
          </a:p>
          <a:p>
            <a:r>
              <a:rPr lang="en-US" i="1" dirty="0"/>
              <a:t>All</a:t>
            </a:r>
            <a:r>
              <a:rPr lang="en-US" dirty="0"/>
              <a:t> Java Objects have a </a:t>
            </a:r>
            <a:r>
              <a:rPr lang="en-US" dirty="0" err="1"/>
              <a:t>hashCode</a:t>
            </a:r>
            <a:r>
              <a:rPr lang="en-US" dirty="0"/>
              <a:t>() method!</a:t>
            </a:r>
          </a:p>
          <a:p>
            <a:endParaRPr lang="en-US" dirty="0"/>
          </a:p>
          <a:p>
            <a:pPr marL="0" indent="0" algn="ctr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Spongebob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".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hashCode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 ==  907493499</a:t>
            </a:r>
          </a:p>
          <a:p>
            <a:pPr marL="0" indent="0" algn="ctr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"Patrick".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hashCode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   ==  873506786</a:t>
            </a:r>
          </a:p>
          <a:p>
            <a:pPr marL="0" indent="0" algn="ctr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"Squidward".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hashCode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 == -759989618</a:t>
            </a:r>
          </a:p>
        </p:txBody>
      </p:sp>
    </p:spTree>
    <p:extLst>
      <p:ext uri="{BB962C8B-B14F-4D97-AF65-F5344CB8AC3E}">
        <p14:creationId xmlns:p14="http://schemas.microsoft.com/office/powerpoint/2010/main" val="2265809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BF2EC0-C392-46FF-972B-C02D785FC4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072662"/>
          </a:xfrm>
        </p:spPr>
        <p:txBody>
          <a:bodyPr/>
          <a:lstStyle/>
          <a:p>
            <a:r>
              <a:rPr lang="en-US" dirty="0"/>
              <a:t>Hash Table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3C1F04-C064-4C8F-BF5C-1B2E41E43C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638301"/>
            <a:ext cx="9601200" cy="537796"/>
          </a:xfrm>
        </p:spPr>
        <p:txBody>
          <a:bodyPr/>
          <a:lstStyle/>
          <a:p>
            <a:r>
              <a:rPr lang="en-US" dirty="0"/>
              <a:t>Array where we store elements at their hashed indexes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5434EB6-8FAD-44CB-AF88-C11AA01C76B6}"/>
              </a:ext>
            </a:extLst>
          </p:cNvPr>
          <p:cNvSpPr/>
          <p:nvPr/>
        </p:nvSpPr>
        <p:spPr>
          <a:xfrm>
            <a:off x="3047999" y="2110850"/>
            <a:ext cx="6096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String[]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hashTable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= new String[10]</a:t>
            </a:r>
          </a:p>
        </p:txBody>
      </p:sp>
      <p:graphicFrame>
        <p:nvGraphicFramePr>
          <p:cNvPr id="6" name="Table 11">
            <a:extLst>
              <a:ext uri="{FF2B5EF4-FFF2-40B4-BE49-F238E27FC236}">
                <a16:creationId xmlns:a16="http://schemas.microsoft.com/office/drawing/2014/main" id="{0E87E107-8CCA-43EE-BD53-ABF17F71B0E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79092401"/>
              </p:ext>
            </p:extLst>
          </p:nvPr>
        </p:nvGraphicFramePr>
        <p:xfrm>
          <a:off x="1295401" y="2687320"/>
          <a:ext cx="9601196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2836">
                  <a:extLst>
                    <a:ext uri="{9D8B030D-6E8A-4147-A177-3AD203B41FA5}">
                      <a16:colId xmlns:a16="http://schemas.microsoft.com/office/drawing/2014/main" val="921202539"/>
                    </a:ext>
                  </a:extLst>
                </a:gridCol>
                <a:gridCol w="872836">
                  <a:extLst>
                    <a:ext uri="{9D8B030D-6E8A-4147-A177-3AD203B41FA5}">
                      <a16:colId xmlns:a16="http://schemas.microsoft.com/office/drawing/2014/main" val="564485040"/>
                    </a:ext>
                  </a:extLst>
                </a:gridCol>
                <a:gridCol w="872836">
                  <a:extLst>
                    <a:ext uri="{9D8B030D-6E8A-4147-A177-3AD203B41FA5}">
                      <a16:colId xmlns:a16="http://schemas.microsoft.com/office/drawing/2014/main" val="4074178262"/>
                    </a:ext>
                  </a:extLst>
                </a:gridCol>
                <a:gridCol w="872836">
                  <a:extLst>
                    <a:ext uri="{9D8B030D-6E8A-4147-A177-3AD203B41FA5}">
                      <a16:colId xmlns:a16="http://schemas.microsoft.com/office/drawing/2014/main" val="3624924509"/>
                    </a:ext>
                  </a:extLst>
                </a:gridCol>
                <a:gridCol w="872836">
                  <a:extLst>
                    <a:ext uri="{9D8B030D-6E8A-4147-A177-3AD203B41FA5}">
                      <a16:colId xmlns:a16="http://schemas.microsoft.com/office/drawing/2014/main" val="2349109629"/>
                    </a:ext>
                  </a:extLst>
                </a:gridCol>
                <a:gridCol w="872836">
                  <a:extLst>
                    <a:ext uri="{9D8B030D-6E8A-4147-A177-3AD203B41FA5}">
                      <a16:colId xmlns:a16="http://schemas.microsoft.com/office/drawing/2014/main" val="4145302506"/>
                    </a:ext>
                  </a:extLst>
                </a:gridCol>
                <a:gridCol w="872836">
                  <a:extLst>
                    <a:ext uri="{9D8B030D-6E8A-4147-A177-3AD203B41FA5}">
                      <a16:colId xmlns:a16="http://schemas.microsoft.com/office/drawing/2014/main" val="2385906801"/>
                    </a:ext>
                  </a:extLst>
                </a:gridCol>
                <a:gridCol w="872836">
                  <a:extLst>
                    <a:ext uri="{9D8B030D-6E8A-4147-A177-3AD203B41FA5}">
                      <a16:colId xmlns:a16="http://schemas.microsoft.com/office/drawing/2014/main" val="395355327"/>
                    </a:ext>
                  </a:extLst>
                </a:gridCol>
                <a:gridCol w="872836">
                  <a:extLst>
                    <a:ext uri="{9D8B030D-6E8A-4147-A177-3AD203B41FA5}">
                      <a16:colId xmlns:a16="http://schemas.microsoft.com/office/drawing/2014/main" val="3524781364"/>
                    </a:ext>
                  </a:extLst>
                </a:gridCol>
                <a:gridCol w="872836">
                  <a:extLst>
                    <a:ext uri="{9D8B030D-6E8A-4147-A177-3AD203B41FA5}">
                      <a16:colId xmlns:a16="http://schemas.microsoft.com/office/drawing/2014/main" val="2612141080"/>
                    </a:ext>
                  </a:extLst>
                </a:gridCol>
                <a:gridCol w="872836">
                  <a:extLst>
                    <a:ext uri="{9D8B030D-6E8A-4147-A177-3AD203B41FA5}">
                      <a16:colId xmlns:a16="http://schemas.microsoft.com/office/drawing/2014/main" val="95231286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index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6202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value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null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null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null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null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null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null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null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null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null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null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8961021"/>
                  </a:ext>
                </a:extLst>
              </a:tr>
            </a:tbl>
          </a:graphicData>
        </a:graphic>
      </p:graphicFrame>
      <p:sp>
        <p:nvSpPr>
          <p:cNvPr id="7" name="Rectangle 6">
            <a:extLst>
              <a:ext uri="{FF2B5EF4-FFF2-40B4-BE49-F238E27FC236}">
                <a16:creationId xmlns:a16="http://schemas.microsoft.com/office/drawing/2014/main" id="{71B4B1F4-3ED5-4C72-A703-2F22D7B56F3C}"/>
              </a:ext>
            </a:extLst>
          </p:cNvPr>
          <p:cNvSpPr/>
          <p:nvPr/>
        </p:nvSpPr>
        <p:spPr>
          <a:xfrm>
            <a:off x="3047999" y="4263273"/>
            <a:ext cx="6096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dirty="0">
                <a:latin typeface="+mj-lt"/>
                <a:cs typeface="Courier New" panose="02070309020205020404" pitchFamily="49" charset="0"/>
              </a:rPr>
              <a:t>Where should these Strings go?</a:t>
            </a:r>
          </a:p>
          <a:p>
            <a:pPr algn="ctr"/>
            <a:endParaRPr lang="en-US" u="sng" dirty="0">
              <a:latin typeface="+mj-lt"/>
              <a:cs typeface="Courier New" panose="02070309020205020404" pitchFamily="49" charset="0"/>
            </a:endParaRPr>
          </a:p>
          <a:p>
            <a:pPr algn="ctr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"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Spongebob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".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hashCode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 ==  907493499</a:t>
            </a:r>
          </a:p>
          <a:p>
            <a:pPr algn="ctr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"Patrick".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hashCode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   ==  873506786</a:t>
            </a:r>
          </a:p>
          <a:p>
            <a:pPr algn="ctr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"Squidward".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hashCode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 == -759989618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AC681D9-62B3-42BB-9CE8-17271C8FEA89}"/>
              </a:ext>
            </a:extLst>
          </p:cNvPr>
          <p:cNvSpPr txBox="1"/>
          <p:nvPr/>
        </p:nvSpPr>
        <p:spPr>
          <a:xfrm>
            <a:off x="2566987" y="5987534"/>
            <a:ext cx="70580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int index =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Math.abs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i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hashcode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%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hashTable.length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099545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B4F8D8-7660-4D76-9AAC-40826071AF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Hash Table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FCD892-05E7-4B96-88C3-7EC8743ADD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27638" y="2286000"/>
            <a:ext cx="9645162" cy="3581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public static int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hashIndex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(E element) {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Math.abs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element.hashCode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() %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hashTable.length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);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contains(element):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hashTable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hashIndex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(element)] !=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add(element)     :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hashTable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hashIndex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(element)] = element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remove(element)  :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hashTable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dirty="0" err="1">
                <a:latin typeface="Courier New" panose="02070309020205020404" pitchFamily="49" charset="0"/>
                <a:cs typeface="Courier New" panose="02070309020205020404" pitchFamily="49" charset="0"/>
              </a:rPr>
              <a:t>hashIndex</a:t>
            </a: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(element)] =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null</a:t>
            </a: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082981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2C5844-E11F-4B1D-8138-E17EF1EC27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issues do we have?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BA55D0-7DC6-497C-B29E-DEA9E788DE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000" dirty="0"/>
              <a:t>Two elements might hash to the same spot!</a:t>
            </a:r>
          </a:p>
          <a:p>
            <a:pPr marL="0" indent="0" algn="ctr">
              <a:buNone/>
            </a:pPr>
            <a:r>
              <a:rPr lang="en-US" sz="3000" dirty="0"/>
              <a:t>This is called a </a:t>
            </a:r>
            <a:r>
              <a:rPr lang="en-US" sz="3000" b="1" dirty="0"/>
              <a:t>collision</a:t>
            </a: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1751600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>
            <a:extLst>
              <a:ext uri="{FF2B5EF4-FFF2-40B4-BE49-F238E27FC236}">
                <a16:creationId xmlns:a16="http://schemas.microsoft.com/office/drawing/2014/main" id="{8E2B8A2D-F46F-4DA5-8AFF-BC57461C28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C75E0C-09A6-477E-A6F2-054A63B4DB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4743" y="685800"/>
            <a:ext cx="6740655" cy="1485900"/>
          </a:xfrm>
        </p:spPr>
        <p:txBody>
          <a:bodyPr>
            <a:normAutofit/>
          </a:bodyPr>
          <a:lstStyle/>
          <a:p>
            <a:r>
              <a:rPr lang="en-US" dirty="0"/>
              <a:t>What Makes a Hash Function Good?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9D76CA-3960-45F7-A3A5-16106E4893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84743" y="2286000"/>
            <a:ext cx="6759172" cy="3581400"/>
          </a:xfrm>
        </p:spPr>
        <p:txBody>
          <a:bodyPr>
            <a:normAutofit/>
          </a:bodyPr>
          <a:lstStyle/>
          <a:p>
            <a:r>
              <a:rPr lang="en-US" dirty="0"/>
              <a:t>To avoid collisions, different elements should hash to different values</a:t>
            </a:r>
          </a:p>
          <a:p>
            <a:pPr lvl="1"/>
            <a:r>
              <a:rPr lang="en-US" i="0" dirty="0"/>
              <a:t>We want the elements to be evenly spread out</a:t>
            </a:r>
          </a:p>
          <a:p>
            <a:pPr lvl="1"/>
            <a:r>
              <a:rPr lang="en-US" i="0" dirty="0"/>
              <a:t>We want the hash function to </a:t>
            </a:r>
            <a:r>
              <a:rPr lang="en-US" dirty="0"/>
              <a:t>appear</a:t>
            </a:r>
            <a:r>
              <a:rPr lang="en-US" i="0" dirty="0"/>
              <a:t> random</a:t>
            </a:r>
          </a:p>
          <a:p>
            <a:pPr lvl="1"/>
            <a:endParaRPr lang="en-US" i="0" dirty="0"/>
          </a:p>
          <a:p>
            <a:pPr marL="0" indent="0" algn="ctr">
              <a:buNone/>
            </a:pPr>
            <a:r>
              <a:rPr lang="en-US" sz="3000" b="1" dirty="0"/>
              <a:t>Rank these Hash Functions!</a:t>
            </a:r>
          </a:p>
          <a:p>
            <a:pPr marL="0" indent="0" algn="ctr">
              <a:buNone/>
            </a:pPr>
            <a:endParaRPr lang="en-US" sz="3000" b="1" dirty="0"/>
          </a:p>
          <a:p>
            <a:pPr marL="0" indent="0" algn="ctr">
              <a:buNone/>
            </a:pPr>
            <a:endParaRPr lang="en-US" sz="3000" b="1" dirty="0"/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292BAD85-00E4-4D0A-993C-8372E78E1A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15573" y="0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9" name="Picture 8" descr="A screenshot of a cell phone&#10;&#10;Description automatically generated">
            <a:extLst>
              <a:ext uri="{FF2B5EF4-FFF2-40B4-BE49-F238E27FC236}">
                <a16:creationId xmlns:a16="http://schemas.microsoft.com/office/drawing/2014/main" id="{311F4BC0-8EBD-4454-8AD7-BC8C4351BF8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42560" y="3004541"/>
            <a:ext cx="3505200" cy="1666407"/>
          </a:xfrm>
          <a:prstGeom prst="rect">
            <a:avLst/>
          </a:prstGeom>
        </p:spPr>
      </p:pic>
      <p:pic>
        <p:nvPicPr>
          <p:cNvPr id="18" name="Picture 17" descr="A screenshot of a cell phone&#10;&#10;Description automatically generated">
            <a:extLst>
              <a:ext uri="{FF2B5EF4-FFF2-40B4-BE49-F238E27FC236}">
                <a16:creationId xmlns:a16="http://schemas.microsoft.com/office/drawing/2014/main" id="{B7B16A14-001F-450C-8D31-AE04EEA5F0F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542560" y="5218487"/>
            <a:ext cx="3505200" cy="1144716"/>
          </a:xfrm>
          <a:prstGeom prst="rect">
            <a:avLst/>
          </a:prstGeom>
        </p:spPr>
      </p:pic>
      <p:pic>
        <p:nvPicPr>
          <p:cNvPr id="20" name="Picture 19" descr="A close up of a logo&#10;&#10;Description automatically generated">
            <a:extLst>
              <a:ext uri="{FF2B5EF4-FFF2-40B4-BE49-F238E27FC236}">
                <a16:creationId xmlns:a16="http://schemas.microsoft.com/office/drawing/2014/main" id="{08D19A0C-ABD6-4C4F-BB73-F322A56AC68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542560" y="1638039"/>
            <a:ext cx="3488429" cy="773923"/>
          </a:xfrm>
          <a:prstGeom prst="rect">
            <a:avLst/>
          </a:prstGeom>
        </p:spPr>
      </p:pic>
      <p:pic>
        <p:nvPicPr>
          <p:cNvPr id="6" name="Picture 5" descr="A screenshot of a cell phone&#10;&#10;Description automatically generated">
            <a:extLst>
              <a:ext uri="{FF2B5EF4-FFF2-40B4-BE49-F238E27FC236}">
                <a16:creationId xmlns:a16="http://schemas.microsoft.com/office/drawing/2014/main" id="{6F7C6EC4-D402-45F2-8A75-CC837C8B740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503808" y="273385"/>
            <a:ext cx="3543951" cy="772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4242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982F32-84E0-417C-8717-CE159DD97A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Makes a Hash Function Good?</a:t>
            </a:r>
            <a:br>
              <a:rPr lang="en-US" dirty="0"/>
            </a:br>
            <a:r>
              <a:rPr lang="en-US" dirty="0"/>
              <a:t>Java’s String </a:t>
            </a:r>
            <a:r>
              <a:rPr lang="en-US" dirty="0" err="1"/>
              <a:t>hashCode</a:t>
            </a:r>
            <a:r>
              <a:rPr lang="en-US" dirty="0"/>
              <a:t>()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0BE062B3-D7E4-4FED-9470-523D32A2CE4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69393" y="1996492"/>
            <a:ext cx="7205613" cy="46399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5115374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443</TotalTime>
  <Words>646</Words>
  <Application>Microsoft Office PowerPoint</Application>
  <PresentationFormat>Widescreen</PresentationFormat>
  <Paragraphs>136</Paragraphs>
  <Slides>13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Calibri</vt:lpstr>
      <vt:lpstr>Courier New</vt:lpstr>
      <vt:lpstr>Franklin Gothic Book</vt:lpstr>
      <vt:lpstr>Crop</vt:lpstr>
      <vt:lpstr>Hashing</vt:lpstr>
      <vt:lpstr>Runtimes of common Set operations</vt:lpstr>
      <vt:lpstr>Arrays</vt:lpstr>
      <vt:lpstr>Hash Function</vt:lpstr>
      <vt:lpstr>Hash Table</vt:lpstr>
      <vt:lpstr>Hash Table</vt:lpstr>
      <vt:lpstr>What issues do we have?</vt:lpstr>
      <vt:lpstr>What Makes a Hash Function Good?</vt:lpstr>
      <vt:lpstr>What Makes a Hash Function Good? Java’s String hashCode()</vt:lpstr>
      <vt:lpstr>What issues do we have?</vt:lpstr>
      <vt:lpstr>Separate Chaining</vt:lpstr>
      <vt:lpstr>Is this really O(1) though?   How long do you expect the average chain to be if there are 30 elements in a hash table of size 10?  </vt:lpstr>
      <vt:lpstr>Rehashing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Hashing</dc:title>
  <dc:creator>Tyler Mi</dc:creator>
  <cp:lastModifiedBy>gartymi</cp:lastModifiedBy>
  <cp:revision>26</cp:revision>
  <dcterms:created xsi:type="dcterms:W3CDTF">2019-11-29T02:39:52Z</dcterms:created>
  <dcterms:modified xsi:type="dcterms:W3CDTF">2020-08-17T03:03:16Z</dcterms:modified>
</cp:coreProperties>
</file>