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95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04"/>
  </p:normalViewPr>
  <p:slideViewPr>
    <p:cSldViewPr snapToGrid="0" snapToObjects="1">
      <p:cViewPr varScale="1">
        <p:scale>
          <a:sx n="91" d="100"/>
          <a:sy n="91" d="100"/>
        </p:scale>
        <p:origin x="9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95AD9E-423B-0341-A19C-9D81F0158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34E3E-8721-D149-B10A-51C5347D64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6486461-67B4-5043-90A1-7C9DE6EE86D4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EE591-CBCE-BC4C-ADC1-9298A1BEF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626FA-B8BE-5241-B0F2-AD4F14A3F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1C708D0D-054A-6A4A-9BCD-B3D224887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EAE9D-9D45-2E44-9515-255696DE48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860BE-4114-4F49-AEDF-40D6FC2693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34680D3-3599-3541-9FC3-5D3417F719CE}" type="datetimeFigureOut">
              <a:rPr lang="en-US"/>
              <a:pPr>
                <a:defRPr/>
              </a:pPr>
              <a:t>1/25/2019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A45938-F6C7-A641-BD19-2FCF091C8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226233-3C27-D24E-8904-96BF29ED8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71C44-979C-AF4B-A338-9F2EB81E1D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8D756-149A-9044-8082-52C9943E7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2BF78C-7419-164D-A94A-42022B4E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1F1A457B-71D7-D145-AAB0-BECBDEE9E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6F31C4-82A1-9640-8954-B54428658487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3986376-5548-C149-9955-1D5A27BB7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D576B8-E515-5B49-80F7-CE9EF416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6D5CBDB7-8899-004B-A8B9-53C004034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9B2D03-F031-4449-92F8-D9A3A14E725C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92AD705-E107-3940-8D76-29327E114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A71A03-C88D-EF43-AA53-BEC75188A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EE339191-854E-A140-9351-A71868CC7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54DA76-A358-4E41-9A13-FD840EE693B5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4E0E34F-D530-2B46-B207-8D22D2E4A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B52F95-9E34-F640-9A00-9B53E526B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DBF90FE-156A-1B47-AF7F-C6B39DA9E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A02564-E20B-7F4F-9772-C2AFA5D9FAFA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1CD3857-3C5E-6140-A988-64369287D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52206B2-4C5D-8F43-965D-5BF870EC9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CAE8ED6-B004-6A4C-BFB0-DBB67BE12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17929D-139A-3645-934F-30FF50EACCCD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183CA74-6293-D84A-9691-3FADB15B4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6C8E64A-49C1-2F42-B1CF-949383F4A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1F7C714C-E84F-2C4A-AF82-4FD4C7C36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804AA7-8FA7-3F4B-BCD8-12ADB48951F7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9A54AD3-9777-EC4E-B959-959A20BDA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2F0540-3680-2747-90C6-7E790D0A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77D8794F-B5C3-1A49-8F31-FFD8E5E3EFA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48DDE95-868E-BF40-B6E3-B9BEDFC9B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9B2A24-9CF9-5041-B3FB-E997B64FC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A7687B12-74F4-4449-9A8A-9EE2F856F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C7FFE1C-A4EB-454A-98FC-402D9DC2FAA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9D37312-390C-934D-8734-E2664CCB3B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89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51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9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4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63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B4FA9798-38F0-C34B-802F-93F4954269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A0FE584-2510-6444-A39E-54655D928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1AF45D96-062F-E040-96EB-A2E757727F69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ECB05F-6F92-F44A-A1A0-3ECC7125A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1412C9B-55A1-FC47-862E-52D383603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BADCE69D-49B2-AF43-9771-E16AA4D86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51225AF-124B-884B-8791-E2C8F476370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0D92AB2-F979-F348-B821-51C3369F4F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E6018-ADF6-F843-9403-49F4F4A5336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6D673F09-4E1D-2C44-9316-008951F277FE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1ACD215-BCED-834A-8F78-7CD5D2133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1A6CE062-AFDC-B449-845D-60854C910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Complex Linked List Code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16.2 – 16.3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4BEEB3C0-7F91-0E47-BF62-046A6C57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393065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93E7447-9A46-BE45-875D-CE6DA1DC7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loop tests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27890D6-7EF3-204C-AAA2-325250484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correction to our loop: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 != null &amp;&amp;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must check for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next</a:t>
            </a:r>
            <a:r>
              <a:rPr lang="en-US" altLang="en-US">
                <a:ea typeface="ＭＳ Ｐゴシック" panose="020B0600070205080204" pitchFamily="34" charset="-128"/>
              </a:rPr>
              <a:t>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before </a:t>
            </a:r>
            <a:r>
              <a:rPr lang="en-US" altLang="en-US">
                <a:ea typeface="ＭＳ Ｐゴシック" panose="020B0600070205080204" pitchFamily="34" charset="-128"/>
              </a:rPr>
              <a:t>we check 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.data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D12102E0-4DFE-3D42-A398-2C435B0BB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100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3FBDB32B-A600-3A48-A60D-2C82CE50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862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4070" name="Line 6">
            <a:extLst>
              <a:ext uri="{FF2B5EF4-FFF2-40B4-BE49-F238E27FC236}">
                <a16:creationId xmlns:a16="http://schemas.microsoft.com/office/drawing/2014/main" id="{0C0084FF-6E13-6D4B-A9D3-0F97ED06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4238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4071" name="Group 7">
            <a:extLst>
              <a:ext uri="{FF2B5EF4-FFF2-40B4-BE49-F238E27FC236}">
                <a16:creationId xmlns:a16="http://schemas.microsoft.com/office/drawing/2014/main" id="{926F6BEC-CAF8-8241-91D5-0CBBA40139DB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3810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4082" name="Line 18">
            <a:extLst>
              <a:ext uri="{FF2B5EF4-FFF2-40B4-BE49-F238E27FC236}">
                <a16:creationId xmlns:a16="http://schemas.microsoft.com/office/drawing/2014/main" id="{7297537D-C800-C240-9D99-EFEAF46BDA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44291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4083" name="Group 19">
            <a:extLst>
              <a:ext uri="{FF2B5EF4-FFF2-40B4-BE49-F238E27FC236}">
                <a16:creationId xmlns:a16="http://schemas.microsoft.com/office/drawing/2014/main" id="{B7027CD3-D78B-4A45-B364-A4B1AD2A4A12}"/>
              </a:ext>
            </a:extLst>
          </p:cNvPr>
          <p:cNvGraphicFramePr>
            <a:graphicFrameLocks noGrp="1"/>
          </p:cNvGraphicFramePr>
          <p:nvPr/>
        </p:nvGraphicFramePr>
        <p:xfrm>
          <a:off x="5056188" y="3819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4094" name="Group 30">
            <a:extLst>
              <a:ext uri="{FF2B5EF4-FFF2-40B4-BE49-F238E27FC236}">
                <a16:creationId xmlns:a16="http://schemas.microsoft.com/office/drawing/2014/main" id="{21ADA2FD-81E4-344C-B949-107AA86F4566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38385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4105" name="Line 41">
            <a:extLst>
              <a:ext uri="{FF2B5EF4-FFF2-40B4-BE49-F238E27FC236}">
                <a16:creationId xmlns:a16="http://schemas.microsoft.com/office/drawing/2014/main" id="{9353968A-8BD6-AE44-885E-1BFA45D18D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42481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4106" name="Text Box 42">
            <a:extLst>
              <a:ext uri="{FF2B5EF4-FFF2-40B4-BE49-F238E27FC236}">
                <a16:creationId xmlns:a16="http://schemas.microsoft.com/office/drawing/2014/main" id="{31D323C2-8E64-3F42-A22E-0C4C48F7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4107" name="Text Box 43">
            <a:extLst>
              <a:ext uri="{FF2B5EF4-FFF2-40B4-BE49-F238E27FC236}">
                <a16:creationId xmlns:a16="http://schemas.microsoft.com/office/drawing/2014/main" id="{73B09D80-70FA-2548-A48A-065C87DE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4108" name="Text Box 44">
            <a:extLst>
              <a:ext uri="{FF2B5EF4-FFF2-40B4-BE49-F238E27FC236}">
                <a16:creationId xmlns:a16="http://schemas.microsoft.com/office/drawing/2014/main" id="{3B30AAA5-F0F5-8F49-B922-4AF3AEF0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4109" name="Line 45">
            <a:extLst>
              <a:ext uri="{FF2B5EF4-FFF2-40B4-BE49-F238E27FC236}">
                <a16:creationId xmlns:a16="http://schemas.microsoft.com/office/drawing/2014/main" id="{7E24500D-C844-D348-8D04-8B5AA6DD1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2688" y="44291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7454" name="Group 46">
            <a:extLst>
              <a:ext uri="{FF2B5EF4-FFF2-40B4-BE49-F238E27FC236}">
                <a16:creationId xmlns:a16="http://schemas.microsoft.com/office/drawing/2014/main" id="{AF1695AD-A365-C349-A96D-94FAD02B6A04}"/>
              </a:ext>
            </a:extLst>
          </p:cNvPr>
          <p:cNvGrpSpPr>
            <a:grpSpLocks/>
          </p:cNvGrpSpPr>
          <p:nvPr/>
        </p:nvGrpSpPr>
        <p:grpSpPr bwMode="auto">
          <a:xfrm>
            <a:off x="7013575" y="2743200"/>
            <a:ext cx="987425" cy="990600"/>
            <a:chOff x="4080" y="1632"/>
            <a:chExt cx="622" cy="624"/>
          </a:xfrm>
        </p:grpSpPr>
        <p:sp>
          <p:nvSpPr>
            <p:cNvPr id="344111" name="Text Box 47">
              <a:extLst>
                <a:ext uri="{FF2B5EF4-FFF2-40B4-BE49-F238E27FC236}">
                  <a16:creationId xmlns:a16="http://schemas.microsoft.com/office/drawing/2014/main" id="{0E7F46B0-5EAA-6143-B536-EC7F75E28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current</a:t>
              </a:r>
            </a:p>
          </p:txBody>
        </p:sp>
        <p:sp>
          <p:nvSpPr>
            <p:cNvPr id="344112" name="Line 48">
              <a:extLst>
                <a:ext uri="{FF2B5EF4-FFF2-40B4-BE49-F238E27FC236}">
                  <a16:creationId xmlns:a16="http://schemas.microsoft.com/office/drawing/2014/main" id="{FCE3BABE-2FF4-B746-A61D-072381FAD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FFEBF11-A8E7-1D42-9C9D-948A256D7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Third case to handle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4628A58-C358-5945-B17A-162B092DA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the front of a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addSorted(-10)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will our code do in this case?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we change to fix it?</a:t>
            </a:r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1ACBDA74-AD7B-3841-A8F2-82DE159A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5146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B919C0E1-3242-5847-9F2A-DB74E603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7908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5094" name="Line 6">
            <a:extLst>
              <a:ext uri="{FF2B5EF4-FFF2-40B4-BE49-F238E27FC236}">
                <a16:creationId xmlns:a16="http://schemas.microsoft.com/office/drawing/2014/main" id="{FC776867-581B-3343-950B-4A4B1447B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294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5095" name="Group 7">
            <a:extLst>
              <a:ext uri="{FF2B5EF4-FFF2-40B4-BE49-F238E27FC236}">
                <a16:creationId xmlns:a16="http://schemas.microsoft.com/office/drawing/2014/main" id="{F07223BA-DEA1-3747-A2BC-02C006A665CA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5106" name="Line 18">
            <a:extLst>
              <a:ext uri="{FF2B5EF4-FFF2-40B4-BE49-F238E27FC236}">
                <a16:creationId xmlns:a16="http://schemas.microsoft.com/office/drawing/2014/main" id="{0519A671-4D2E-A54F-B687-9055F653B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31337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5107" name="Group 19">
            <a:extLst>
              <a:ext uri="{FF2B5EF4-FFF2-40B4-BE49-F238E27FC236}">
                <a16:creationId xmlns:a16="http://schemas.microsoft.com/office/drawing/2014/main" id="{AD76C350-2DCD-0349-8CDA-4D9163EBBCFC}"/>
              </a:ext>
            </a:extLst>
          </p:cNvPr>
          <p:cNvGraphicFramePr>
            <a:graphicFrameLocks noGrp="1"/>
          </p:cNvGraphicFramePr>
          <p:nvPr/>
        </p:nvGraphicFramePr>
        <p:xfrm>
          <a:off x="4294188" y="25241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5118" name="Group 30">
            <a:extLst>
              <a:ext uri="{FF2B5EF4-FFF2-40B4-BE49-F238E27FC236}">
                <a16:creationId xmlns:a16="http://schemas.microsoft.com/office/drawing/2014/main" id="{C9414242-C83E-B347-A5CE-053E93149FB6}"/>
              </a:ext>
            </a:extLst>
          </p:cNvPr>
          <p:cNvGraphicFramePr>
            <a:graphicFrameLocks noGrp="1"/>
          </p:cNvGraphicFramePr>
          <p:nvPr/>
        </p:nvGraphicFramePr>
        <p:xfrm>
          <a:off x="6045200" y="25431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5129" name="Line 41">
            <a:extLst>
              <a:ext uri="{FF2B5EF4-FFF2-40B4-BE49-F238E27FC236}">
                <a16:creationId xmlns:a16="http://schemas.microsoft.com/office/drawing/2014/main" id="{82C7EA58-09F2-C040-90AF-4AA7C0658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9527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5130" name="Text Box 42">
            <a:extLst>
              <a:ext uri="{FF2B5EF4-FFF2-40B4-BE49-F238E27FC236}">
                <a16:creationId xmlns:a16="http://schemas.microsoft.com/office/drawing/2014/main" id="{8EDE6B24-4BF8-AA4F-9624-4189DD82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5131" name="Text Box 43">
            <a:extLst>
              <a:ext uri="{FF2B5EF4-FFF2-40B4-BE49-F238E27FC236}">
                <a16:creationId xmlns:a16="http://schemas.microsoft.com/office/drawing/2014/main" id="{6837C2C9-EE91-6F4E-9D61-09CC14F3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5132" name="Text Box 44">
            <a:extLst>
              <a:ext uri="{FF2B5EF4-FFF2-40B4-BE49-F238E27FC236}">
                <a16:creationId xmlns:a16="http://schemas.microsoft.com/office/drawing/2014/main" id="{2D859118-2B33-F440-9671-27F72AD2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5133" name="Line 45">
            <a:extLst>
              <a:ext uri="{FF2B5EF4-FFF2-40B4-BE49-F238E27FC236}">
                <a16:creationId xmlns:a16="http://schemas.microsoft.com/office/drawing/2014/main" id="{3A0E9F15-42C1-F44B-A0BD-BBC473AEA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1337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D56626FB-F7C2-9345-A7A4-68C3B576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33988"/>
            <a:ext cx="152400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A3B439F5-3C06-7741-81F6-DDB4096E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81313"/>
            <a:ext cx="1322388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C422571B-AAB0-6E48-B8AF-52E12EF8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1863725"/>
            <a:ext cx="440690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DE001402-C072-064E-8949-2C170EEB4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the front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07C5C74-4BC7-C549-9A1D-A32931842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Another correction to our code: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(value &lt;= front.data)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insert at front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front = new ListNode(value, front);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insert in middle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(current.next != null &amp;&amp;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b="1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Does our code now handle every possible case?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1D0815-1F9B-AA4A-9922-4DB9E4A04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Fourth case to handle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4FBD577-B3F4-FA40-BE9E-7D8DE762D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(the front of) an empty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addSorted(42)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will our code do in this case?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we change to fix it?</a:t>
            </a:r>
          </a:p>
        </p:txBody>
      </p:sp>
      <p:sp>
        <p:nvSpPr>
          <p:cNvPr id="348164" name="Rectangle 4">
            <a:extLst>
              <a:ext uri="{FF2B5EF4-FFF2-40B4-BE49-F238E27FC236}">
                <a16:creationId xmlns:a16="http://schemas.microsoft.com/office/drawing/2014/main" id="{CBD1450C-3986-0D49-B2A4-0733D869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8165" name="Rectangle 5">
            <a:extLst>
              <a:ext uri="{FF2B5EF4-FFF2-40B4-BE49-F238E27FC236}">
                <a16:creationId xmlns:a16="http://schemas.microsoft.com/office/drawing/2014/main" id="{555C17B5-C368-D840-9974-E3E9E49E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714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8201" name="Line 41">
            <a:extLst>
              <a:ext uri="{FF2B5EF4-FFF2-40B4-BE49-F238E27FC236}">
                <a16:creationId xmlns:a16="http://schemas.microsoft.com/office/drawing/2014/main" id="{DBF873A1-A0CF-2940-8336-7AC07A8257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5" y="2719388"/>
            <a:ext cx="452438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>
            <a:extLst>
              <a:ext uri="{FF2B5EF4-FFF2-40B4-BE49-F238E27FC236}">
                <a16:creationId xmlns:a16="http://schemas.microsoft.com/office/drawing/2014/main" id="{3B08721C-0051-0149-A4F5-31E7091E4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314575"/>
            <a:ext cx="268605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67CE9BC-9911-E345-A9D3-B304219E7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version of code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61B3B34-57AE-3E46-B1EE-CCAAD2207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given value to list in sorted order.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Existing elements are sorted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addSorted(int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front == null ||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 &lt;= front.data)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insert at front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ListNode(value, front);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insert in middle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while (current.next != null &amp;&amp;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395E0BD-12CF-B943-992B-C4B32F34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Common cases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2FB8892-F011-A54C-A160-5321E77D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middle</a:t>
            </a:r>
            <a:r>
              <a:rPr lang="en-US" altLang="en-US">
                <a:ea typeface="ＭＳ Ｐゴシック" panose="020B0600070205080204" pitchFamily="34" charset="-128"/>
              </a:rPr>
              <a:t>: "typical" case in the middle of an existing list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</a:t>
            </a:r>
            <a:r>
              <a:rPr lang="en-US" altLang="en-US">
                <a:ea typeface="ＭＳ Ｐゴシック" panose="020B0600070205080204" pitchFamily="34" charset="-128"/>
              </a:rPr>
              <a:t>: special case at the back of an existing list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front</a:t>
            </a:r>
            <a:r>
              <a:rPr lang="en-US" altLang="en-US">
                <a:ea typeface="ＭＳ Ｐゴシック" panose="020B0600070205080204" pitchFamily="34" charset="-128"/>
              </a:rPr>
              <a:t>: special case at the front of an existing list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empty</a:t>
            </a:r>
            <a:r>
              <a:rPr lang="en-US" altLang="en-US">
                <a:ea typeface="ＭＳ Ｐゴシック" panose="020B0600070205080204" pitchFamily="34" charset="-128"/>
              </a:rPr>
              <a:t>: special case of an empty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D02506A-3375-5245-801D-A5769DCF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4" name="Content Placeholder 3">
            <a:extLst>
              <a:ext uri="{FF2B5EF4-FFF2-40B4-BE49-F238E27FC236}">
                <a16:creationId xmlns:a16="http://schemas.microsoft.com/office/drawing/2014/main" id="{3A2A07B6-3F2B-044D-AD53-6BF9323C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152650"/>
            <a:ext cx="4826000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g Check Hilda GIF - BugCheck Hilda Netflix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6" y="1285427"/>
            <a:ext cx="8585218" cy="48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89AF644D-66F7-9F4B-93E4-B95F6A273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Write a constructor for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that accepts an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n</a:t>
            </a:r>
            <a:r>
              <a:rPr lang="en-US" altLang="en-US" dirty="0">
                <a:ea typeface="ＭＳ Ｐゴシック" panose="020B0600070205080204" pitchFamily="34" charset="-128"/>
              </a:rPr>
              <a:t> parameter and makes a list of the number from 0 to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</a:t>
            </a: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new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(3)</a:t>
            </a:r>
            <a:r>
              <a:rPr lang="en-US" altLang="en-US" dirty="0">
                <a:ea typeface="ＭＳ Ｐゴシック" panose="020B0600070205080204" pitchFamily="34" charset="-128"/>
              </a:rPr>
              <a:t> :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2" name="Group 166">
            <a:extLst>
              <a:ext uri="{FF2B5EF4-FFF2-40B4-BE49-F238E27FC236}">
                <a16:creationId xmlns:a16="http://schemas.microsoft.com/office/drawing/2014/main" id="{74C98574-57BA-9948-BF04-C1E5DCD3E6FA}"/>
              </a:ext>
            </a:extLst>
          </p:cNvPr>
          <p:cNvGraphicFramePr>
            <a:graphicFrameLocks noGrp="1"/>
          </p:cNvGraphicFramePr>
          <p:nvPr/>
        </p:nvGraphicFramePr>
        <p:xfrm>
          <a:off x="5894388" y="3348038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7" name="Rectangle 2">
            <a:extLst>
              <a:ext uri="{FF2B5EF4-FFF2-40B4-BE49-F238E27FC236}">
                <a16:creationId xmlns:a16="http://schemas.microsoft.com/office/drawing/2014/main" id="{261A76A4-DA90-894E-8982-B710AD4FE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LinkedIntList(int n)</a:t>
            </a:r>
          </a:p>
        </p:txBody>
      </p:sp>
      <p:sp>
        <p:nvSpPr>
          <p:cNvPr id="312439" name="Rectangle 119">
            <a:extLst>
              <a:ext uri="{FF2B5EF4-FFF2-40B4-BE49-F238E27FC236}">
                <a16:creationId xmlns:a16="http://schemas.microsoft.com/office/drawing/2014/main" id="{F7CF3364-9822-E448-92BA-BC24E446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38513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dirty="0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 dirty="0">
              <a:latin typeface="Tahoma" charset="0"/>
              <a:ea typeface="+mn-ea"/>
            </a:endParaRPr>
          </a:p>
        </p:txBody>
      </p:sp>
      <p:sp>
        <p:nvSpPr>
          <p:cNvPr id="312440" name="Rectangle 120">
            <a:extLst>
              <a:ext uri="{FF2B5EF4-FFF2-40B4-BE49-F238E27FC236}">
                <a16:creationId xmlns:a16="http://schemas.microsoft.com/office/drawing/2014/main" id="{8A18811E-2F56-794B-9FFC-61D0F95C2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614738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41" name="Line 121">
            <a:extLst>
              <a:ext uri="{FF2B5EF4-FFF2-40B4-BE49-F238E27FC236}">
                <a16:creationId xmlns:a16="http://schemas.microsoft.com/office/drawing/2014/main" id="{7F63CF7F-E2BD-3E41-841B-EF79211B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6713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46" name="Group 126">
            <a:extLst>
              <a:ext uri="{FF2B5EF4-FFF2-40B4-BE49-F238E27FC236}">
                <a16:creationId xmlns:a16="http://schemas.microsoft.com/office/drawing/2014/main" id="{F4F9C7F8-2075-A147-9851-372FDA140365}"/>
              </a:ext>
            </a:extLst>
          </p:cNvPr>
          <p:cNvGraphicFramePr>
            <a:graphicFrameLocks noGrp="1"/>
          </p:cNvGraphicFramePr>
          <p:nvPr/>
        </p:nvGraphicFramePr>
        <p:xfrm>
          <a:off x="2500313" y="3338513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469" name="Group 149">
            <a:extLst>
              <a:ext uri="{FF2B5EF4-FFF2-40B4-BE49-F238E27FC236}">
                <a16:creationId xmlns:a16="http://schemas.microsoft.com/office/drawing/2014/main" id="{C83D354E-A1C2-9443-BBF5-E0AF02B35D16}"/>
              </a:ext>
            </a:extLst>
          </p:cNvPr>
          <p:cNvGraphicFramePr>
            <a:graphicFrameLocks noGrp="1"/>
          </p:cNvGraphicFramePr>
          <p:nvPr/>
        </p:nvGraphicFramePr>
        <p:xfrm>
          <a:off x="7645400" y="3367088"/>
          <a:ext cx="1423988" cy="796925"/>
        </p:xfrm>
        <a:graphic>
          <a:graphicData uri="http://schemas.openxmlformats.org/drawingml/2006/table">
            <a:tbl>
              <a:tblPr/>
              <a:tblGrid>
                <a:gridCol w="7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L="91420" marR="91420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L="91420" marR="91420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20" marR="91420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0" marR="91420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80" name="Line 160">
            <a:extLst>
              <a:ext uri="{FF2B5EF4-FFF2-40B4-BE49-F238E27FC236}">
                <a16:creationId xmlns:a16="http://schemas.microsoft.com/office/drawing/2014/main" id="{53798546-B7FC-3344-B0E3-E0BBF04BF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8188" y="378301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4" name="Line 164">
            <a:extLst>
              <a:ext uri="{FF2B5EF4-FFF2-40B4-BE49-F238E27FC236}">
                <a16:creationId xmlns:a16="http://schemas.microsoft.com/office/drawing/2014/main" id="{7C12CFAB-702E-7C44-880A-18F2E36E1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8" y="3957638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5" name="Line 165">
            <a:extLst>
              <a:ext uri="{FF2B5EF4-FFF2-40B4-BE49-F238E27FC236}">
                <a16:creationId xmlns:a16="http://schemas.microsoft.com/office/drawing/2014/main" id="{60432D15-F9B3-8740-8B3C-CCDD6E206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3957638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86" name="Group 166">
            <a:extLst>
              <a:ext uri="{FF2B5EF4-FFF2-40B4-BE49-F238E27FC236}">
                <a16:creationId xmlns:a16="http://schemas.microsoft.com/office/drawing/2014/main" id="{DE4E851A-CF51-4041-8FBD-3EAB2880048A}"/>
              </a:ext>
            </a:extLst>
          </p:cNvPr>
          <p:cNvGraphicFramePr>
            <a:graphicFrameLocks noGrp="1"/>
          </p:cNvGraphicFramePr>
          <p:nvPr/>
        </p:nvGraphicFramePr>
        <p:xfrm>
          <a:off x="4216400" y="3348038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57" name="Line 137">
            <a:extLst>
              <a:ext uri="{FF2B5EF4-FFF2-40B4-BE49-F238E27FC236}">
                <a16:creationId xmlns:a16="http://schemas.microsoft.com/office/drawing/2014/main" id="{CA92D894-7056-E045-8FBA-AB3643077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3957638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3801421A-42C5-DB4B-B127-6E3EF1AC4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BF380F89-C5D4-FB4D-A9B2-4E018F6C2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</a:t>
            </a:r>
            <a:r>
              <a:rPr lang="en-US" altLang="en-US">
                <a:ea typeface="ＭＳ Ｐゴシック" panose="020B0600070205080204" pitchFamily="34" charset="-128"/>
              </a:rPr>
              <a:t> that accepts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 as a parameter and adds it to a sorted list in sorted order.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Before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addSorted(17)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After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addSorted(17)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</p:txBody>
      </p:sp>
      <p:sp>
        <p:nvSpPr>
          <p:cNvPr id="312377" name="Rectangle 57">
            <a:extLst>
              <a:ext uri="{FF2B5EF4-FFF2-40B4-BE49-F238E27FC236}">
                <a16:creationId xmlns:a16="http://schemas.microsoft.com/office/drawing/2014/main" id="{F9706824-0266-6D48-B042-4503010F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73388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2379" name="Rectangle 59">
            <a:extLst>
              <a:ext uri="{FF2B5EF4-FFF2-40B4-BE49-F238E27FC236}">
                <a16:creationId xmlns:a16="http://schemas.microsoft.com/office/drawing/2014/main" id="{07A67D63-5125-DC43-9221-2CCFB7521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249613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349" name="Line 29">
            <a:extLst>
              <a:ext uri="{FF2B5EF4-FFF2-40B4-BE49-F238E27FC236}">
                <a16:creationId xmlns:a16="http://schemas.microsoft.com/office/drawing/2014/main" id="{40EB34F6-C1F7-374A-9875-684E3B1D6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40201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384" name="Group 64">
            <a:extLst>
              <a:ext uri="{FF2B5EF4-FFF2-40B4-BE49-F238E27FC236}">
                <a16:creationId xmlns:a16="http://schemas.microsoft.com/office/drawing/2014/main" id="{00B92906-7203-9448-B192-11D0B6DB3B6A}"/>
              </a:ext>
            </a:extLst>
          </p:cNvPr>
          <p:cNvGraphicFramePr>
            <a:graphicFrameLocks noGrp="1"/>
          </p:cNvGraphicFramePr>
          <p:nvPr/>
        </p:nvGraphicFramePr>
        <p:xfrm>
          <a:off x="2424113" y="297338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395" name="Line 75">
            <a:extLst>
              <a:ext uri="{FF2B5EF4-FFF2-40B4-BE49-F238E27FC236}">
                <a16:creationId xmlns:a16="http://schemas.microsoft.com/office/drawing/2014/main" id="{F54790E8-202E-2D41-A5D2-EC96B9D78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913" y="3592513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396" name="Group 76">
            <a:extLst>
              <a:ext uri="{FF2B5EF4-FFF2-40B4-BE49-F238E27FC236}">
                <a16:creationId xmlns:a16="http://schemas.microsoft.com/office/drawing/2014/main" id="{DE85AD3B-4188-1E43-AD9E-54BD2D229FD8}"/>
              </a:ext>
            </a:extLst>
          </p:cNvPr>
          <p:cNvGraphicFramePr>
            <a:graphicFrameLocks noGrp="1"/>
          </p:cNvGraphicFramePr>
          <p:nvPr/>
        </p:nvGraphicFramePr>
        <p:xfrm>
          <a:off x="4127500" y="298291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408" name="Group 88">
            <a:extLst>
              <a:ext uri="{FF2B5EF4-FFF2-40B4-BE49-F238E27FC236}">
                <a16:creationId xmlns:a16="http://schemas.microsoft.com/office/drawing/2014/main" id="{9423B074-8FED-B44B-8ADD-EAD2D8F46C03}"/>
              </a:ext>
            </a:extLst>
          </p:cNvPr>
          <p:cNvGraphicFramePr>
            <a:graphicFrameLocks noGrp="1"/>
          </p:cNvGraphicFramePr>
          <p:nvPr/>
        </p:nvGraphicFramePr>
        <p:xfrm>
          <a:off x="5878513" y="30019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20" name="Line 100">
            <a:extLst>
              <a:ext uri="{FF2B5EF4-FFF2-40B4-BE49-F238E27FC236}">
                <a16:creationId xmlns:a16="http://schemas.microsoft.com/office/drawing/2014/main" id="{F09D4F39-CC1B-4040-B955-DB96E5FA23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913" y="3411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21" name="Text Box 101">
            <a:extLst>
              <a:ext uri="{FF2B5EF4-FFF2-40B4-BE49-F238E27FC236}">
                <a16:creationId xmlns:a16="http://schemas.microsoft.com/office/drawing/2014/main" id="{3279F753-1CB5-F84A-9018-2FA8C8C8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90207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2422" name="Text Box 102">
            <a:extLst>
              <a:ext uri="{FF2B5EF4-FFF2-40B4-BE49-F238E27FC236}">
                <a16:creationId xmlns:a16="http://schemas.microsoft.com/office/drawing/2014/main" id="{291A2F74-4A25-0246-A505-E4F50667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390207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2423" name="Text Box 103">
            <a:extLst>
              <a:ext uri="{FF2B5EF4-FFF2-40B4-BE49-F238E27FC236}">
                <a16:creationId xmlns:a16="http://schemas.microsoft.com/office/drawing/2014/main" id="{E0B24AD1-04C0-8448-A5CD-1C0C0340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390207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12438" name="Line 118">
            <a:extLst>
              <a:ext uri="{FF2B5EF4-FFF2-40B4-BE49-F238E27FC236}">
                <a16:creationId xmlns:a16="http://schemas.microsoft.com/office/drawing/2014/main" id="{76B19311-3D1B-BE43-AB10-9AEE0F0580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592513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39" name="Rectangle 119">
            <a:extLst>
              <a:ext uri="{FF2B5EF4-FFF2-40B4-BE49-F238E27FC236}">
                <a16:creationId xmlns:a16="http://schemas.microsoft.com/office/drawing/2014/main" id="{67CCDED9-2CC8-B04C-A314-1E1C0A4C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054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dirty="0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 dirty="0">
              <a:latin typeface="Tahoma" charset="0"/>
              <a:ea typeface="+mn-ea"/>
            </a:endParaRPr>
          </a:p>
        </p:txBody>
      </p:sp>
      <p:sp>
        <p:nvSpPr>
          <p:cNvPr id="312440" name="Rectangle 120">
            <a:extLst>
              <a:ext uri="{FF2B5EF4-FFF2-40B4-BE49-F238E27FC236}">
                <a16:creationId xmlns:a16="http://schemas.microsoft.com/office/drawing/2014/main" id="{90D97345-BFC5-B449-868A-D1329F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5381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41" name="Line 121">
            <a:extLst>
              <a:ext uri="{FF2B5EF4-FFF2-40B4-BE49-F238E27FC236}">
                <a16:creationId xmlns:a16="http://schemas.microsoft.com/office/drawing/2014/main" id="{EAB9B32C-753E-C546-A0A8-7E88D2265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5340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46" name="Group 126">
            <a:extLst>
              <a:ext uri="{FF2B5EF4-FFF2-40B4-BE49-F238E27FC236}">
                <a16:creationId xmlns:a16="http://schemas.microsoft.com/office/drawing/2014/main" id="{11D17F8D-B7BA-8145-A155-C050809A8E2C}"/>
              </a:ext>
            </a:extLst>
          </p:cNvPr>
          <p:cNvGraphicFramePr>
            <a:graphicFrameLocks noGrp="1"/>
          </p:cNvGraphicFramePr>
          <p:nvPr/>
        </p:nvGraphicFramePr>
        <p:xfrm>
          <a:off x="2424113" y="51054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500" name="Group 180">
            <a:extLst>
              <a:ext uri="{FF2B5EF4-FFF2-40B4-BE49-F238E27FC236}">
                <a16:creationId xmlns:a16="http://schemas.microsoft.com/office/drawing/2014/main" id="{7BC796FC-0DAA-C94D-B28A-6201E4CC2337}"/>
              </a:ext>
            </a:extLst>
          </p:cNvPr>
          <p:cNvGraphicFramePr>
            <a:graphicFrameLocks noGrp="1"/>
          </p:cNvGraphicFramePr>
          <p:nvPr/>
        </p:nvGraphicFramePr>
        <p:xfrm>
          <a:off x="5818188" y="51149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469" name="Group 149">
            <a:extLst>
              <a:ext uri="{FF2B5EF4-FFF2-40B4-BE49-F238E27FC236}">
                <a16:creationId xmlns:a16="http://schemas.microsoft.com/office/drawing/2014/main" id="{0EE79023-EC51-FF49-A81B-E6F770B2A21E}"/>
              </a:ext>
            </a:extLst>
          </p:cNvPr>
          <p:cNvGraphicFramePr>
            <a:graphicFrameLocks noGrp="1"/>
          </p:cNvGraphicFramePr>
          <p:nvPr/>
        </p:nvGraphicFramePr>
        <p:xfrm>
          <a:off x="7569200" y="51339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80" name="Line 160">
            <a:extLst>
              <a:ext uri="{FF2B5EF4-FFF2-40B4-BE49-F238E27FC236}">
                <a16:creationId xmlns:a16="http://schemas.microsoft.com/office/drawing/2014/main" id="{019916B8-1CB8-884A-AC56-AE6E7EA5A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5435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1" name="Text Box 161">
            <a:extLst>
              <a:ext uri="{FF2B5EF4-FFF2-40B4-BE49-F238E27FC236}">
                <a16:creationId xmlns:a16="http://schemas.microsoft.com/office/drawing/2014/main" id="{B4450321-D863-3549-ABA9-69667090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2482" name="Text Box 162">
            <a:extLst>
              <a:ext uri="{FF2B5EF4-FFF2-40B4-BE49-F238E27FC236}">
                <a16:creationId xmlns:a16="http://schemas.microsoft.com/office/drawing/2014/main" id="{EEE491BD-B3DD-7F4C-A8F6-5A427ECE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12483" name="Text Box 163">
            <a:extLst>
              <a:ext uri="{FF2B5EF4-FFF2-40B4-BE49-F238E27FC236}">
                <a16:creationId xmlns:a16="http://schemas.microsoft.com/office/drawing/2014/main" id="{1C951066-FAB8-544B-B3CC-E007AB1E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3</a:t>
            </a:r>
          </a:p>
        </p:txBody>
      </p:sp>
      <p:sp>
        <p:nvSpPr>
          <p:cNvPr id="312484" name="Line 164">
            <a:extLst>
              <a:ext uri="{FF2B5EF4-FFF2-40B4-BE49-F238E27FC236}">
                <a16:creationId xmlns:a16="http://schemas.microsoft.com/office/drawing/2014/main" id="{F6BF7FB7-EBCE-254F-846A-D45C2E1737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4688" y="57245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5" name="Line 165">
            <a:extLst>
              <a:ext uri="{FF2B5EF4-FFF2-40B4-BE49-F238E27FC236}">
                <a16:creationId xmlns:a16="http://schemas.microsoft.com/office/drawing/2014/main" id="{34170D0B-646E-0E40-A341-2A0A204C2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613" y="57245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86" name="Group 166">
            <a:extLst>
              <a:ext uri="{FF2B5EF4-FFF2-40B4-BE49-F238E27FC236}">
                <a16:creationId xmlns:a16="http://schemas.microsoft.com/office/drawing/2014/main" id="{400F99BB-9805-A840-A687-9271886DEAE7}"/>
              </a:ext>
            </a:extLst>
          </p:cNvPr>
          <p:cNvGraphicFramePr>
            <a:graphicFrameLocks noGrp="1"/>
          </p:cNvGraphicFramePr>
          <p:nvPr/>
        </p:nvGraphicFramePr>
        <p:xfrm>
          <a:off x="4140200" y="51149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97" name="Text Box 177">
            <a:extLst>
              <a:ext uri="{FF2B5EF4-FFF2-40B4-BE49-F238E27FC236}">
                <a16:creationId xmlns:a16="http://schemas.microsoft.com/office/drawing/2014/main" id="{B65745B2-F3F9-CA4F-A36E-7B82BEF6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2457" name="Line 137">
            <a:extLst>
              <a:ext uri="{FF2B5EF4-FFF2-40B4-BE49-F238E27FC236}">
                <a16:creationId xmlns:a16="http://schemas.microsoft.com/office/drawing/2014/main" id="{2C1282B7-BB13-1044-B900-50130D8C75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8600" y="57245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39" grpId="0" animBg="1"/>
      <p:bldP spid="312440" grpId="0" animBg="1"/>
      <p:bldP spid="312481" grpId="0"/>
      <p:bldP spid="312482" grpId="0"/>
      <p:bldP spid="312483" grpId="0"/>
      <p:bldP spid="3124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F4A202A-8D3E-5A47-A563-7B8517467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common case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5CFE5DB6-D348-2F48-A804-666B9A69F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the middle of a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addSorted(17)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Which references must be changed?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sort of loop do we need?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should the loop stop?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41C008A1-2CFA-C347-9420-7E987C8B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5146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6901" name="Rectangle 5">
            <a:extLst>
              <a:ext uri="{FF2B5EF4-FFF2-40B4-BE49-F238E27FC236}">
                <a16:creationId xmlns:a16="http://schemas.microsoft.com/office/drawing/2014/main" id="{C66ADD1D-5D8C-C243-BC4A-19370A77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7908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6902" name="Line 6">
            <a:extLst>
              <a:ext uri="{FF2B5EF4-FFF2-40B4-BE49-F238E27FC236}">
                <a16:creationId xmlns:a16="http://schemas.microsoft.com/office/drawing/2014/main" id="{1BB6EBC4-8989-564A-BBC8-067912E1A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294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6903" name="Group 7">
            <a:extLst>
              <a:ext uri="{FF2B5EF4-FFF2-40B4-BE49-F238E27FC236}">
                <a16:creationId xmlns:a16="http://schemas.microsoft.com/office/drawing/2014/main" id="{784CA05A-6FBA-FA4E-A43E-36F9AB31092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6914" name="Line 18">
            <a:extLst>
              <a:ext uri="{FF2B5EF4-FFF2-40B4-BE49-F238E27FC236}">
                <a16:creationId xmlns:a16="http://schemas.microsoft.com/office/drawing/2014/main" id="{15D91B4A-0D89-EA43-A452-33C98AC65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31337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6915" name="Group 19">
            <a:extLst>
              <a:ext uri="{FF2B5EF4-FFF2-40B4-BE49-F238E27FC236}">
                <a16:creationId xmlns:a16="http://schemas.microsoft.com/office/drawing/2014/main" id="{322D11E7-3B33-D842-AF9F-968F5BF7C077}"/>
              </a:ext>
            </a:extLst>
          </p:cNvPr>
          <p:cNvGraphicFramePr>
            <a:graphicFrameLocks noGrp="1"/>
          </p:cNvGraphicFramePr>
          <p:nvPr/>
        </p:nvGraphicFramePr>
        <p:xfrm>
          <a:off x="4294188" y="25241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6926" name="Group 30">
            <a:extLst>
              <a:ext uri="{FF2B5EF4-FFF2-40B4-BE49-F238E27FC236}">
                <a16:creationId xmlns:a16="http://schemas.microsoft.com/office/drawing/2014/main" id="{3F6C2EE2-DFB0-2843-8FE7-780AAFEC6F18}"/>
              </a:ext>
            </a:extLst>
          </p:cNvPr>
          <p:cNvGraphicFramePr>
            <a:graphicFrameLocks noGrp="1"/>
          </p:cNvGraphicFramePr>
          <p:nvPr/>
        </p:nvGraphicFramePr>
        <p:xfrm>
          <a:off x="6045200" y="25431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6937" name="Line 41">
            <a:extLst>
              <a:ext uri="{FF2B5EF4-FFF2-40B4-BE49-F238E27FC236}">
                <a16:creationId xmlns:a16="http://schemas.microsoft.com/office/drawing/2014/main" id="{1EDB0C4B-90E9-DB44-A003-8680BB84E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9527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6938" name="Text Box 42">
            <a:extLst>
              <a:ext uri="{FF2B5EF4-FFF2-40B4-BE49-F238E27FC236}">
                <a16:creationId xmlns:a16="http://schemas.microsoft.com/office/drawing/2014/main" id="{D3730419-A4D7-CA4D-BF27-0AF90745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36939" name="Text Box 43">
            <a:extLst>
              <a:ext uri="{FF2B5EF4-FFF2-40B4-BE49-F238E27FC236}">
                <a16:creationId xmlns:a16="http://schemas.microsoft.com/office/drawing/2014/main" id="{0597D66D-AC94-684E-BFAF-E9297C7B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36940" name="Text Box 44">
            <a:extLst>
              <a:ext uri="{FF2B5EF4-FFF2-40B4-BE49-F238E27FC236}">
                <a16:creationId xmlns:a16="http://schemas.microsoft.com/office/drawing/2014/main" id="{D3CDF606-26BC-AE4F-9653-73AFC595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36941" name="Line 45">
            <a:extLst>
              <a:ext uri="{FF2B5EF4-FFF2-40B4-BE49-F238E27FC236}">
                <a16:creationId xmlns:a16="http://schemas.microsoft.com/office/drawing/2014/main" id="{1B1DB511-CD1B-9E4C-AD9A-B942CA2C6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1337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66DBC4D-A94C-8149-A4E7-4A285C543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First attempt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C2892F47-B083-E64B-9B5E-69456001F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incorrect loop: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(current.data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wrong with this code?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loop stops too late to affect the list in the right way.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38948" name="Rectangle 4">
            <a:extLst>
              <a:ext uri="{FF2B5EF4-FFF2-40B4-BE49-F238E27FC236}">
                <a16:creationId xmlns:a16="http://schemas.microsoft.com/office/drawing/2014/main" id="{57B632CE-C799-8D44-91E1-44619F32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100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8949" name="Rectangle 5">
            <a:extLst>
              <a:ext uri="{FF2B5EF4-FFF2-40B4-BE49-F238E27FC236}">
                <a16:creationId xmlns:a16="http://schemas.microsoft.com/office/drawing/2014/main" id="{706F404C-AC50-4948-8E83-A6056822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862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8950" name="Line 6">
            <a:extLst>
              <a:ext uri="{FF2B5EF4-FFF2-40B4-BE49-F238E27FC236}">
                <a16:creationId xmlns:a16="http://schemas.microsoft.com/office/drawing/2014/main" id="{75851072-67C3-894D-9795-7A4AE3A5F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4238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8951" name="Group 7">
            <a:extLst>
              <a:ext uri="{FF2B5EF4-FFF2-40B4-BE49-F238E27FC236}">
                <a16:creationId xmlns:a16="http://schemas.microsoft.com/office/drawing/2014/main" id="{371FF4F5-1189-EE48-B1DC-5964ADFF36D0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3810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962" name="Line 18">
            <a:extLst>
              <a:ext uri="{FF2B5EF4-FFF2-40B4-BE49-F238E27FC236}">
                <a16:creationId xmlns:a16="http://schemas.microsoft.com/office/drawing/2014/main" id="{2B0A2F78-A99E-2748-9883-E49DADBF02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44291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8963" name="Group 19">
            <a:extLst>
              <a:ext uri="{FF2B5EF4-FFF2-40B4-BE49-F238E27FC236}">
                <a16:creationId xmlns:a16="http://schemas.microsoft.com/office/drawing/2014/main" id="{B353EA4E-2B01-5049-9358-07B0E1C9A1F7}"/>
              </a:ext>
            </a:extLst>
          </p:cNvPr>
          <p:cNvGraphicFramePr>
            <a:graphicFrameLocks noGrp="1"/>
          </p:cNvGraphicFramePr>
          <p:nvPr/>
        </p:nvGraphicFramePr>
        <p:xfrm>
          <a:off x="5056188" y="3819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8974" name="Group 30">
            <a:extLst>
              <a:ext uri="{FF2B5EF4-FFF2-40B4-BE49-F238E27FC236}">
                <a16:creationId xmlns:a16="http://schemas.microsoft.com/office/drawing/2014/main" id="{C4EB2DB7-D731-C841-AFFC-D7466560E535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38385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985" name="Line 41">
            <a:extLst>
              <a:ext uri="{FF2B5EF4-FFF2-40B4-BE49-F238E27FC236}">
                <a16:creationId xmlns:a16="http://schemas.microsoft.com/office/drawing/2014/main" id="{E184C961-0041-3A48-A1A1-D0C5C46A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42481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8986" name="Text Box 42">
            <a:extLst>
              <a:ext uri="{FF2B5EF4-FFF2-40B4-BE49-F238E27FC236}">
                <a16:creationId xmlns:a16="http://schemas.microsoft.com/office/drawing/2014/main" id="{6F6702DA-EBA9-0448-B2FF-511AFB76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38987" name="Text Box 43">
            <a:extLst>
              <a:ext uri="{FF2B5EF4-FFF2-40B4-BE49-F238E27FC236}">
                <a16:creationId xmlns:a16="http://schemas.microsoft.com/office/drawing/2014/main" id="{9BD58765-6543-1640-94D7-8FADE877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38988" name="Text Box 44">
            <a:extLst>
              <a:ext uri="{FF2B5EF4-FFF2-40B4-BE49-F238E27FC236}">
                <a16:creationId xmlns:a16="http://schemas.microsoft.com/office/drawing/2014/main" id="{8D31C823-8815-2C4B-8D9B-B0FA81DE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38989" name="Line 45">
            <a:extLst>
              <a:ext uri="{FF2B5EF4-FFF2-40B4-BE49-F238E27FC236}">
                <a16:creationId xmlns:a16="http://schemas.microsoft.com/office/drawing/2014/main" id="{23287FB2-EF66-8749-A531-7CD031DF8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2688" y="44291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38992" name="Group 48">
            <a:extLst>
              <a:ext uri="{FF2B5EF4-FFF2-40B4-BE49-F238E27FC236}">
                <a16:creationId xmlns:a16="http://schemas.microsoft.com/office/drawing/2014/main" id="{754E7DE7-7902-B041-B11F-4F5FCFB797C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787650"/>
            <a:ext cx="987425" cy="990600"/>
            <a:chOff x="4080" y="1632"/>
            <a:chExt cx="622" cy="624"/>
          </a:xfrm>
        </p:grpSpPr>
        <p:sp>
          <p:nvSpPr>
            <p:cNvPr id="338990" name="Text Box 46">
              <a:extLst>
                <a:ext uri="{FF2B5EF4-FFF2-40B4-BE49-F238E27FC236}">
                  <a16:creationId xmlns:a16="http://schemas.microsoft.com/office/drawing/2014/main" id="{AD1BB0B5-BF8A-4C40-873E-D3C9D3DAE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current</a:t>
              </a:r>
            </a:p>
          </p:txBody>
        </p:sp>
        <p:sp>
          <p:nvSpPr>
            <p:cNvPr id="338991" name="Line 47">
              <a:extLst>
                <a:ext uri="{FF2B5EF4-FFF2-40B4-BE49-F238E27FC236}">
                  <a16:creationId xmlns:a16="http://schemas.microsoft.com/office/drawing/2014/main" id="{BFE5A489-BE0C-4949-8FD4-328F2BF26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16525278-FBDA-5245-AA9A-0B05D00A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a list	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75F1CC6C-FEAD-3A4F-B64F-BC1AF45D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There are only two ways to change a linked list: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front </a:t>
            </a:r>
            <a:r>
              <a:rPr lang="en-US" altLang="en-US">
                <a:ea typeface="ＭＳ Ｐゴシック" panose="020B0600070205080204" pitchFamily="34" charset="-128"/>
              </a:rPr>
              <a:t>(modify the front of the list)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&lt;node&gt;.next</a:t>
            </a:r>
            <a:r>
              <a:rPr lang="en-US" altLang="en-US">
                <a:ea typeface="ＭＳ Ｐゴシック" panose="020B0600070205080204" pitchFamily="34" charset="-128"/>
              </a:rPr>
              <a:t> (modify middle or end of list to point somewhere else)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Implications: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 add in the middle, need a reference to the </a:t>
            </a:r>
            <a:r>
              <a:rPr lang="en-US" altLang="en-US" i="1">
                <a:ea typeface="ＭＳ Ｐゴシック" panose="020B0600070205080204" pitchFamily="34" charset="-128"/>
              </a:rPr>
              <a:t>previous</a:t>
            </a:r>
            <a:r>
              <a:rPr lang="en-US" altLang="en-US">
                <a:ea typeface="ＭＳ Ｐゴシック" panose="020B0600070205080204" pitchFamily="34" charset="-128"/>
              </a:rPr>
              <a:t> node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Front is often a special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B080D003-9165-A840-B6D6-44799DD6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839788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BC6BFE6-31A2-A44E-8069-659351EC6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idea: peeking ahead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A8EF60F-B45A-0B4F-8F22-8E0B0B286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Corrected version of the loop: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(current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.next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time the loop stops in the right place.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39972" name="Rectangle 4">
            <a:extLst>
              <a:ext uri="{FF2B5EF4-FFF2-40B4-BE49-F238E27FC236}">
                <a16:creationId xmlns:a16="http://schemas.microsoft.com/office/drawing/2014/main" id="{15D914CA-8F92-5B46-BBA1-BDA22F02F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100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9973" name="Rectangle 5">
            <a:extLst>
              <a:ext uri="{FF2B5EF4-FFF2-40B4-BE49-F238E27FC236}">
                <a16:creationId xmlns:a16="http://schemas.microsoft.com/office/drawing/2014/main" id="{5238B8BB-3BE4-B942-8CC2-361DEF0D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862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9974" name="Line 6">
            <a:extLst>
              <a:ext uri="{FF2B5EF4-FFF2-40B4-BE49-F238E27FC236}">
                <a16:creationId xmlns:a16="http://schemas.microsoft.com/office/drawing/2014/main" id="{CC711A10-263E-354B-A978-E01663CEA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4238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9975" name="Group 7">
            <a:extLst>
              <a:ext uri="{FF2B5EF4-FFF2-40B4-BE49-F238E27FC236}">
                <a16:creationId xmlns:a16="http://schemas.microsoft.com/office/drawing/2014/main" id="{C05E575B-B86A-334C-A5AE-C91772E1C4D8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3810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9986" name="Line 18">
            <a:extLst>
              <a:ext uri="{FF2B5EF4-FFF2-40B4-BE49-F238E27FC236}">
                <a16:creationId xmlns:a16="http://schemas.microsoft.com/office/drawing/2014/main" id="{E9DA98E5-8E8C-0345-912A-16D8ED99C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44291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9987" name="Group 19">
            <a:extLst>
              <a:ext uri="{FF2B5EF4-FFF2-40B4-BE49-F238E27FC236}">
                <a16:creationId xmlns:a16="http://schemas.microsoft.com/office/drawing/2014/main" id="{E5971B4C-BDAD-764B-B7ED-90875456A7C1}"/>
              </a:ext>
            </a:extLst>
          </p:cNvPr>
          <p:cNvGraphicFramePr>
            <a:graphicFrameLocks noGrp="1"/>
          </p:cNvGraphicFramePr>
          <p:nvPr/>
        </p:nvGraphicFramePr>
        <p:xfrm>
          <a:off x="5056188" y="3819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9998" name="Group 30">
            <a:extLst>
              <a:ext uri="{FF2B5EF4-FFF2-40B4-BE49-F238E27FC236}">
                <a16:creationId xmlns:a16="http://schemas.microsoft.com/office/drawing/2014/main" id="{49F367D1-7C4D-3241-92BF-1A35E0535B48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38385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0009" name="Line 41">
            <a:extLst>
              <a:ext uri="{FF2B5EF4-FFF2-40B4-BE49-F238E27FC236}">
                <a16:creationId xmlns:a16="http://schemas.microsoft.com/office/drawing/2014/main" id="{EA3ED4EA-6D3C-9C4C-B5F9-3A52BC1CBE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42481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0010" name="Text Box 42">
            <a:extLst>
              <a:ext uri="{FF2B5EF4-FFF2-40B4-BE49-F238E27FC236}">
                <a16:creationId xmlns:a16="http://schemas.microsoft.com/office/drawing/2014/main" id="{E706931A-2B42-8A44-B2F8-3703C6A1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0011" name="Text Box 43">
            <a:extLst>
              <a:ext uri="{FF2B5EF4-FFF2-40B4-BE49-F238E27FC236}">
                <a16:creationId xmlns:a16="http://schemas.microsoft.com/office/drawing/2014/main" id="{5C13BD5B-ECD7-824E-91FB-4D16C2CB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0012" name="Text Box 44">
            <a:extLst>
              <a:ext uri="{FF2B5EF4-FFF2-40B4-BE49-F238E27FC236}">
                <a16:creationId xmlns:a16="http://schemas.microsoft.com/office/drawing/2014/main" id="{C4716763-4B50-404C-AEF0-3E5F6A2C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0013" name="Line 45">
            <a:extLst>
              <a:ext uri="{FF2B5EF4-FFF2-40B4-BE49-F238E27FC236}">
                <a16:creationId xmlns:a16="http://schemas.microsoft.com/office/drawing/2014/main" id="{DB1122C9-2103-0A40-AE1C-E4E21DEF5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2688" y="44291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4382" name="Group 46">
            <a:extLst>
              <a:ext uri="{FF2B5EF4-FFF2-40B4-BE49-F238E27FC236}">
                <a16:creationId xmlns:a16="http://schemas.microsoft.com/office/drawing/2014/main" id="{77B6FD60-634E-614C-9D7C-32C94B31BEF2}"/>
              </a:ext>
            </a:extLst>
          </p:cNvPr>
          <p:cNvGrpSpPr>
            <a:grpSpLocks/>
          </p:cNvGrpSpPr>
          <p:nvPr/>
        </p:nvGrpSpPr>
        <p:grpSpPr bwMode="auto">
          <a:xfrm>
            <a:off x="5260975" y="2743200"/>
            <a:ext cx="987425" cy="990600"/>
            <a:chOff x="4080" y="1632"/>
            <a:chExt cx="622" cy="624"/>
          </a:xfrm>
        </p:grpSpPr>
        <p:sp>
          <p:nvSpPr>
            <p:cNvPr id="340015" name="Text Box 47">
              <a:extLst>
                <a:ext uri="{FF2B5EF4-FFF2-40B4-BE49-F238E27FC236}">
                  <a16:creationId xmlns:a16="http://schemas.microsoft.com/office/drawing/2014/main" id="{8F1EA41A-9E52-9A45-A17A-AB4570A17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current</a:t>
              </a:r>
            </a:p>
          </p:txBody>
        </p:sp>
        <p:sp>
          <p:nvSpPr>
            <p:cNvPr id="340016" name="Line 48">
              <a:extLst>
                <a:ext uri="{FF2B5EF4-FFF2-40B4-BE49-F238E27FC236}">
                  <a16:creationId xmlns:a16="http://schemas.microsoft.com/office/drawing/2014/main" id="{68CAAE33-76C0-9E49-9F9D-6BD89A500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BFA6D34-8F1B-2A44-8BE0-5C73E3457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Another case to handle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1AD69A2-93F6-B84A-BA2F-92FF418AF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the end of a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addSorted(42)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Exception in thread "main": java.lang.NullPointerException</a:t>
            </a:r>
          </a:p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800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Why does our code crash?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we change to fix this case?</a:t>
            </a:r>
          </a:p>
        </p:txBody>
      </p:sp>
      <p:sp>
        <p:nvSpPr>
          <p:cNvPr id="342020" name="Rectangle 4">
            <a:extLst>
              <a:ext uri="{FF2B5EF4-FFF2-40B4-BE49-F238E27FC236}">
                <a16:creationId xmlns:a16="http://schemas.microsoft.com/office/drawing/2014/main" id="{AEED897C-EB38-374A-B28C-F71AA129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5146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2021" name="Rectangle 5">
            <a:extLst>
              <a:ext uri="{FF2B5EF4-FFF2-40B4-BE49-F238E27FC236}">
                <a16:creationId xmlns:a16="http://schemas.microsoft.com/office/drawing/2014/main" id="{781399D1-66DC-F34F-AFFF-8AC50A22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7908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2022" name="Line 6">
            <a:extLst>
              <a:ext uri="{FF2B5EF4-FFF2-40B4-BE49-F238E27FC236}">
                <a16:creationId xmlns:a16="http://schemas.microsoft.com/office/drawing/2014/main" id="{AB0B0EC8-F4E8-4145-AEFE-74996B32A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294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2023" name="Group 7">
            <a:extLst>
              <a:ext uri="{FF2B5EF4-FFF2-40B4-BE49-F238E27FC236}">
                <a16:creationId xmlns:a16="http://schemas.microsoft.com/office/drawing/2014/main" id="{1326E205-A307-6A4E-B922-5EE44868D8C5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34" name="Line 18">
            <a:extLst>
              <a:ext uri="{FF2B5EF4-FFF2-40B4-BE49-F238E27FC236}">
                <a16:creationId xmlns:a16="http://schemas.microsoft.com/office/drawing/2014/main" id="{19BEDAA1-B78E-2046-9E33-4C1F40DE8B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31337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2035" name="Group 19">
            <a:extLst>
              <a:ext uri="{FF2B5EF4-FFF2-40B4-BE49-F238E27FC236}">
                <a16:creationId xmlns:a16="http://schemas.microsoft.com/office/drawing/2014/main" id="{93BE6241-1657-C544-8875-036F2FA168E3}"/>
              </a:ext>
            </a:extLst>
          </p:cNvPr>
          <p:cNvGraphicFramePr>
            <a:graphicFrameLocks noGrp="1"/>
          </p:cNvGraphicFramePr>
          <p:nvPr/>
        </p:nvGraphicFramePr>
        <p:xfrm>
          <a:off x="4294188" y="25241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2046" name="Group 30">
            <a:extLst>
              <a:ext uri="{FF2B5EF4-FFF2-40B4-BE49-F238E27FC236}">
                <a16:creationId xmlns:a16="http://schemas.microsoft.com/office/drawing/2014/main" id="{CDD2E962-D2B0-BC46-92F6-A82B13BF50A7}"/>
              </a:ext>
            </a:extLst>
          </p:cNvPr>
          <p:cNvGraphicFramePr>
            <a:graphicFrameLocks noGrp="1"/>
          </p:cNvGraphicFramePr>
          <p:nvPr/>
        </p:nvGraphicFramePr>
        <p:xfrm>
          <a:off x="6045200" y="25431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57" name="Line 41">
            <a:extLst>
              <a:ext uri="{FF2B5EF4-FFF2-40B4-BE49-F238E27FC236}">
                <a16:creationId xmlns:a16="http://schemas.microsoft.com/office/drawing/2014/main" id="{26E9FED3-35CB-2443-A873-BAB99DBB3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9527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2058" name="Text Box 42">
            <a:extLst>
              <a:ext uri="{FF2B5EF4-FFF2-40B4-BE49-F238E27FC236}">
                <a16:creationId xmlns:a16="http://schemas.microsoft.com/office/drawing/2014/main" id="{91C7F906-3939-5E4D-8714-D8E65CD5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2059" name="Text Box 43">
            <a:extLst>
              <a:ext uri="{FF2B5EF4-FFF2-40B4-BE49-F238E27FC236}">
                <a16:creationId xmlns:a16="http://schemas.microsoft.com/office/drawing/2014/main" id="{0AEDA58B-AC2B-6541-BBA1-656357ED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2060" name="Text Box 44">
            <a:extLst>
              <a:ext uri="{FF2B5EF4-FFF2-40B4-BE49-F238E27FC236}">
                <a16:creationId xmlns:a16="http://schemas.microsoft.com/office/drawing/2014/main" id="{8549B53E-5DB6-6A49-9782-9AEFB5C5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2061" name="Line 45">
            <a:extLst>
              <a:ext uri="{FF2B5EF4-FFF2-40B4-BE49-F238E27FC236}">
                <a16:creationId xmlns:a16="http://schemas.microsoft.com/office/drawing/2014/main" id="{741FE9BD-B72B-114A-90ED-D6AD8AB7B2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1337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5656</TotalTime>
  <Words>702</Words>
  <Application>Microsoft Office PowerPoint</Application>
  <PresentationFormat>On-screen Show (4:3)</PresentationFormat>
  <Paragraphs>290</Paragraphs>
  <Slides>16</Slides>
  <Notes>6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LinkedIntList(int n)</vt:lpstr>
      <vt:lpstr>addSorted</vt:lpstr>
      <vt:lpstr>The common case</vt:lpstr>
      <vt:lpstr>First attempt</vt:lpstr>
      <vt:lpstr>changing a list </vt:lpstr>
      <vt:lpstr>Key idea: peeking ahead</vt:lpstr>
      <vt:lpstr>Another case to handle</vt:lpstr>
      <vt:lpstr>Multiple loop tests</vt:lpstr>
      <vt:lpstr>Third case to handle</vt:lpstr>
      <vt:lpstr>Handling the front</vt:lpstr>
      <vt:lpstr>Fourth case to handle</vt:lpstr>
      <vt:lpstr>Final version of code</vt:lpstr>
      <vt:lpstr>Common cases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30</cp:revision>
  <cp:lastPrinted>2019-01-25T21:02:16Z</cp:lastPrinted>
  <dcterms:created xsi:type="dcterms:W3CDTF">2013-02-06T18:35:17Z</dcterms:created>
  <dcterms:modified xsi:type="dcterms:W3CDTF">2019-01-28T17:19:04Z</dcterms:modified>
</cp:coreProperties>
</file>