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9" r:id="rId2"/>
    <p:sldId id="288" r:id="rId3"/>
    <p:sldId id="256" r:id="rId4"/>
    <p:sldId id="272" r:id="rId5"/>
    <p:sldId id="273" r:id="rId6"/>
    <p:sldId id="275" r:id="rId7"/>
    <p:sldId id="283" r:id="rId8"/>
    <p:sldId id="284" r:id="rId9"/>
    <p:sldId id="257" r:id="rId10"/>
    <p:sldId id="268" r:id="rId11"/>
    <p:sldId id="267" r:id="rId12"/>
    <p:sldId id="266" r:id="rId13"/>
    <p:sldId id="262" r:id="rId14"/>
    <p:sldId id="260" r:id="rId15"/>
    <p:sldId id="265" r:id="rId16"/>
    <p:sldId id="286" r:id="rId17"/>
    <p:sldId id="281" r:id="rId18"/>
    <p:sldId id="271" r:id="rId19"/>
    <p:sldId id="278" r:id="rId20"/>
    <p:sldId id="276" r:id="rId21"/>
    <p:sldId id="280" r:id="rId22"/>
    <p:sldId id="277" r:id="rId23"/>
    <p:sldId id="287" r:id="rId24"/>
    <p:sldId id="285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/>
    <p:restoredTop sz="94780"/>
  </p:normalViewPr>
  <p:slideViewPr>
    <p:cSldViewPr snapToGrid="0" snapToObjects="1">
      <p:cViewPr varScale="1">
        <p:scale>
          <a:sx n="143" d="100"/>
          <a:sy n="143" d="100"/>
        </p:scale>
        <p:origin x="160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3C8BE7-6704-624E-84AD-8D15F1889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DB2DA-795B-4B4E-9D1C-67C992D3D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4C20603C-F2D7-0346-AF3A-743A1D7B8063}" type="datetimeFigureOut">
              <a:rPr lang="en-US"/>
              <a:pPr>
                <a:defRPr/>
              </a:pPr>
              <a:t>3/15/19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B4F8F-6C81-D042-9A90-FF3E09862D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E97E-444D-5349-AE21-3502C23144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862ABC18-7A5B-2B4A-B16A-A17C0BEF7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CB9E3C-1223-9245-BC02-E7CE6F87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76D3E-2106-5E43-B171-C7394F3A259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5F645785-B0DC-4041-BDF9-BFBD23A21B23}" type="datetimeFigureOut">
              <a:rPr lang="en-US"/>
              <a:pPr>
                <a:defRPr/>
              </a:pPr>
              <a:t>3/15/19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C88B5B-62E8-8E47-8363-08918A1DB2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087BF7-8DAD-4E4C-A918-31F3E70D6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3042E-3B0E-6140-AD31-5A1D1D20A6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75AD0-253D-BF4E-8419-4CF44100C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DE4749C2-4198-624B-BCAD-01E70EE88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E8A8BBAF-7384-0748-BDB1-28B253A3F6F1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CB1E816-906E-AA4F-A1CD-7101C83A5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DEC480-84B1-D44A-833F-BF1D142D2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545D6690-5E98-FB49-A570-2C9360C2A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8E03B34-316B-0C4A-AB35-68FC01AE641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7625D7D-BFE5-224C-B5A2-DE37457AA1C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4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87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0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83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76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54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98857EDE-D980-784B-A816-5D0C6D25ED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8BE01AE6-03BE-1748-B1FB-8677AAB8E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105A97B0-ADFB-A14B-9BAB-621E6DC655A1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A156FF-54F8-DE48-BE12-458E1500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D30C572-D925-9B47-8A11-E4DB3A19E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86C5957F-B455-764D-81F1-52038E002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FDE34BA-9E1B-3846-BCEF-4ED4358C1E1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43FC56C-F4B4-DE49-B150-A5EE611CCA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CE4AF-EF10-DD45-8CAA-8F90CCB4A198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fld id="{2F2AF0F0-6157-2E41-81B4-6F4915BEE942}" type="slidenum">
              <a:rPr lang="en-US" sz="1200" smtClean="0">
                <a:solidFill>
                  <a:srgbClr val="424242"/>
                </a:solidFill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charset="0"/>
                <a:buNone/>
                <a:defRPr/>
              </a:pPr>
              <a:t>‹#›</a:t>
            </a:fld>
            <a:endParaRPr lang="en-US" sz="1200" dirty="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karan/Projects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learnyouahaskell.com/" TargetMode="External"/><Relationship Id="rId3" Type="http://schemas.openxmlformats.org/officeDocument/2006/relationships/hyperlink" Target="https://www.javascript.com/" TargetMode="External"/><Relationship Id="rId7" Type="http://schemas.openxmlformats.org/officeDocument/2006/relationships/hyperlink" Target="http://htdp.org/" TargetMode="External"/><Relationship Id="rId2" Type="http://schemas.openxmlformats.org/officeDocument/2006/relationships/hyperlink" Target="https://developer.apple.com/swif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odecademy.com/learn/learn-sql" TargetMode="External"/><Relationship Id="rId5" Type="http://schemas.openxmlformats.org/officeDocument/2006/relationships/hyperlink" Target="http://interactivepython.org/courselib/static/thinkcspy/index.html" TargetMode="External"/><Relationship Id="rId4" Type="http://schemas.openxmlformats.org/officeDocument/2006/relationships/hyperlink" Target="http://processing.org/" TargetMode="External"/><Relationship Id="rId9" Type="http://schemas.openxmlformats.org/officeDocument/2006/relationships/hyperlink" Target="http://www.scala-lang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wjgl.org/" TargetMode="External"/><Relationship Id="rId7" Type="http://schemas.openxmlformats.org/officeDocument/2006/relationships/hyperlink" Target="http://www.jfugue.org/" TargetMode="External"/><Relationship Id="rId2" Type="http://schemas.openxmlformats.org/officeDocument/2006/relationships/hyperlink" Target="http://nlp.stanford.edu/software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estfb.com/" TargetMode="External"/><Relationship Id="rId5" Type="http://schemas.openxmlformats.org/officeDocument/2006/relationships/hyperlink" Target="http://biojava.org/wiki/Main_Page" TargetMode="External"/><Relationship Id="rId4" Type="http://schemas.openxmlformats.org/officeDocument/2006/relationships/hyperlink" Target="http://jbox2d.or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youtube.com/watch?v=pktVSTwC8qo" TargetMode="External"/><Relationship Id="rId7" Type="http://schemas.openxmlformats.org/officeDocument/2006/relationships/hyperlink" Target="http://www.pbs.org/wgbh/nova/tech/tadayoshi-kohno.html" TargetMode="External"/><Relationship Id="rId2" Type="http://schemas.openxmlformats.org/officeDocument/2006/relationships/hyperlink" Target="http://www.youtube.com/watch?v=TQ7EOpPNQyw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youtube.com/watch?v=b4kkPlLdMvI" TargetMode="External"/><Relationship Id="rId5" Type="http://schemas.openxmlformats.org/officeDocument/2006/relationships/hyperlink" Target="http://www.youtube.com/watch?v=fLQtssJDMMc" TargetMode="External"/><Relationship Id="rId4" Type="http://schemas.openxmlformats.org/officeDocument/2006/relationships/hyperlink" Target="http://www.youtube.com/watch?v=25Yifq70el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ub.washington.edu/" TargetMode="External"/><Relationship Id="rId2" Type="http://schemas.openxmlformats.org/officeDocument/2006/relationships/hyperlink" Target="http://change.washington.edu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s.google.com/jobs#!t=jo&amp;jid=/google/engineering-practicum-intern-summer-2017-1600-amphitheatre-pkwy-mountain-view-ca-1369310059&amp;" TargetMode="External"/><Relationship Id="rId2" Type="http://schemas.openxmlformats.org/officeDocument/2006/relationships/hyperlink" Target="https://careers.microsoft.com/students/explore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schafer.github.io/Police-Killings-In-US/" TargetMode="External"/><Relationship Id="rId2" Type="http://schemas.openxmlformats.org/officeDocument/2006/relationships/hyperlink" Target="http://www.r2d3.us/visual-intro-to-machine-learning-part-1/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ocrata.com/" TargetMode="External"/><Relationship Id="rId2" Type="http://schemas.openxmlformats.org/officeDocument/2006/relationships/hyperlink" Target="https://www.redfin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siftscience.com/" TargetMode="External"/><Relationship Id="rId4" Type="http://schemas.openxmlformats.org/officeDocument/2006/relationships/hyperlink" Target="https://data.seattle.gov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phy (2).mp4">
            <a:hlinkClick r:id="" action="ppaction://media"/>
            <a:extLst>
              <a:ext uri="{FF2B5EF4-FFF2-40B4-BE49-F238E27FC236}">
                <a16:creationId xmlns:a16="http://schemas.microsoft.com/office/drawing/2014/main" id="{22A25B99-B862-EE43-BF47-37FD890065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6940" y="472965"/>
            <a:ext cx="3550120" cy="630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E76C3BF-C2B5-0547-94B5-1AAF75B6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project?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5BDF8F28-AE12-1A4D-BBDA-5CF414B62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Add a GUI to the random sentence generator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Automate chemistry, physics, calculus problems, </a:t>
            </a:r>
            <a:r>
              <a:rPr lang="en-US" altLang="en-US" dirty="0" err="1">
                <a:ea typeface="ＭＳ Ｐゴシック" panose="020B0600070205080204" pitchFamily="34" charset="-128"/>
              </a:rPr>
              <a:t>etc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Maybe even automate writing code with good style?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Find quotes by keyword in books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What are you currently doing that a computer could do?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List of some project ideas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A8973EFF-2D00-8342-A40D-F7C6BA3F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language?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9531A501-72A2-FB4E-AC3A-708D93B55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Expanding your Java knowledge with a project is valuable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Pick a project, see what language is most appropriate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iOS: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Swift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Android: Java, Kotlin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Client-side web: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Javascript</a:t>
            </a:r>
            <a:r>
              <a:rPr lang="en-US" altLang="en-US" dirty="0">
                <a:ea typeface="ＭＳ Ｐゴシック" panose="020B0600070205080204" pitchFamily="34" charset="-128"/>
              </a:rPr>
              <a:t> (many frameworks to choose from)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Beautiful visuals: </a:t>
            </a: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Processing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Processing + Machine Learning: </a:t>
            </a:r>
            <a:r>
              <a:rPr lang="en-US" altLang="en-US" dirty="0">
                <a:ea typeface="ＭＳ Ｐゴシック" panose="020B0600070205080204" pitchFamily="34" charset="-128"/>
                <a:hlinkClick r:id="rId5"/>
              </a:rPr>
              <a:t>Python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Management: </a:t>
            </a:r>
            <a:r>
              <a:rPr lang="en-US" altLang="en-US" dirty="0">
                <a:ea typeface="ＭＳ Ｐゴシック" panose="020B0600070205080204" pitchFamily="34" charset="-128"/>
                <a:hlinkClick r:id="rId6"/>
              </a:rPr>
              <a:t>SQL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Embedded systems: C / C++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Learn a new programming paradigm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Functional languages: </a:t>
            </a:r>
            <a:r>
              <a:rPr lang="en-US" altLang="en-US" dirty="0">
                <a:ea typeface="ＭＳ Ｐゴシック" panose="020B0600070205080204" pitchFamily="34" charset="-128"/>
                <a:hlinkClick r:id="rId7"/>
              </a:rPr>
              <a:t>Racket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  <a:hlinkClick r:id="rId8"/>
              </a:rPr>
              <a:t>Haskell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  <a:hlinkClick r:id="rId9"/>
              </a:rPr>
              <a:t>Scala</a:t>
            </a:r>
            <a:r>
              <a:rPr lang="en-US" altLang="en-US" dirty="0">
                <a:ea typeface="ＭＳ Ｐゴシック" panose="020B0600070205080204" pitchFamily="34" charset="-128"/>
              </a:rPr>
              <a:t>, (now, Java 8!)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4B73689E-58D7-DD42-BCAE-1B2C09AE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52425"/>
            <a:ext cx="8229600" cy="7032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Leveraging existing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77D86-27BE-B44C-845B-43D492CE7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5688"/>
            <a:ext cx="8915400" cy="5181600"/>
          </a:xfrm>
        </p:spPr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Processing language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2"/>
              </a:rPr>
              <a:t>http://nlp.stanford.edu/software/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Building games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3"/>
              </a:rPr>
              <a:t>http://lwjgl.org/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4"/>
              </a:rPr>
              <a:t>http://jbox2d.org/</a:t>
            </a:r>
            <a:r>
              <a:rPr lang="en-US" dirty="0">
                <a:cs typeface="+mn-cs"/>
              </a:rPr>
              <a:t> (with physics!)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Processing biological data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5"/>
              </a:rPr>
              <a:t>http://biojava.org/wiki/Main_Page</a:t>
            </a:r>
            <a:endParaRPr lang="en-US" dirty="0">
              <a:cs typeface="+mn-cs"/>
            </a:endParaRPr>
          </a:p>
          <a:p>
            <a:pPr marL="393700" lvl="1" indent="0" eaLnBrk="1" hangingPunct="1">
              <a:buFont typeface="Wingdings 2" charset="0"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Accessing Facebook data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6"/>
              </a:rPr>
              <a:t>http://restfb.com/</a:t>
            </a:r>
            <a:br>
              <a:rPr lang="en-US" dirty="0">
                <a:cs typeface="+mn-cs"/>
              </a:rPr>
            </a:b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Making music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7"/>
              </a:rPr>
              <a:t>http://www.jfugue.org/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marL="393700" lvl="1" indent="0" eaLnBrk="1" hangingPunct="1">
              <a:buFont typeface="Wingdings 2" charset="0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C130185-987F-A744-B949-039D89F4C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Courses?</a:t>
            </a:r>
          </a:p>
        </p:txBody>
      </p:sp>
      <p:sp>
        <p:nvSpPr>
          <p:cNvPr id="564227" name="Rectangle 3">
            <a:extLst>
              <a:ext uri="{FF2B5EF4-FFF2-40B4-BE49-F238E27FC236}">
                <a16:creationId xmlns:a16="http://schemas.microsoft.com/office/drawing/2014/main" id="{AC9C0E8D-F4FC-C742-98AB-5462E3431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181600"/>
          </a:xfrm>
        </p:spPr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CSE non-majors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154: Web Programming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163: Intermediate Data Programming (Python)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373: Data Structures and Algorithms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374: Programming Concepts and Tools (C/C++, Linux, ...)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CSE/STAT 416: Machine learning (requires STAT 311 or 390)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131: Digital Photography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460: Animation Capstone  (open to all majors)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And more! </a:t>
            </a: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CSE majors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311: (Mathematical) Foundations of Computing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332: Data Abstractions (Data Structures and Algorithms)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331: Software Design and Implementation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341: Programming Languages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344: Intro to Data Management (and databases)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351: Hardware/Software Interface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And more!</a:t>
            </a:r>
          </a:p>
          <a:p>
            <a:pPr marL="273050" lvl="1" indent="-273050" eaLnBrk="1" hangingPunct="1">
              <a:lnSpc>
                <a:spcPct val="90000"/>
              </a:lnSpc>
              <a:buClr>
                <a:srgbClr val="EB641B"/>
              </a:buClr>
              <a:buSzPct val="95000"/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INFO, AMATH, HCDE, DXARTS,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BF98-655E-494C-9DF7-BC9F52DC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Beyond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23E0B-4DA0-BE41-90AF-E0312A0B0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Mind-controlled robots 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2"/>
              </a:rPr>
              <a:t>http://www.youtube.com/watch?v=TQ7EOpPNQyw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Muscle-controlled interfaces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3"/>
              </a:rPr>
              <a:t>http://www.youtube.com/watch?v=pktVSTwC8qo</a:t>
            </a:r>
            <a:endParaRPr lang="en-US" sz="1500" dirty="0">
              <a:cs typeface="+mn-cs"/>
            </a:endParaRPr>
          </a:p>
          <a:p>
            <a:pPr marL="457200" lvl="1" indent="0" eaLnBrk="1" hangingPunct="1">
              <a:buFont typeface="Wingdings 2" charset="0"/>
              <a:buNone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3D models from pictures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4"/>
              </a:rPr>
              <a:t>http://www.youtube.com/watch?v=25Yifq70elY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Face aging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5"/>
              </a:rPr>
              <a:t>http://www.youtube.com/watch?v=fLQtssJDMMc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Animation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6"/>
              </a:rPr>
              <a:t>http://www.youtube.com/watch?v=b4kkPlLdMvI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Security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sz="1500" dirty="0">
                <a:cs typeface="+mn-cs"/>
                <a:hlinkClick r:id="rId7"/>
              </a:rPr>
              <a:t>http://www.pbs.org/wgbh/nova/tech/tadayoshi-kohno.html</a:t>
            </a:r>
            <a:endParaRPr lang="en-US" sz="1500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sz="1500" dirty="0">
              <a:cs typeface="+mn-cs"/>
            </a:endParaRPr>
          </a:p>
        </p:txBody>
      </p:sp>
      <p:pic>
        <p:nvPicPr>
          <p:cNvPr id="17411" name="Picture 8" descr="2003487731.jpeg">
            <a:extLst>
              <a:ext uri="{FF2B5EF4-FFF2-40B4-BE49-F238E27FC236}">
                <a16:creationId xmlns:a16="http://schemas.microsoft.com/office/drawing/2014/main" id="{0432C545-2520-4D46-997C-9F3603179F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447800"/>
            <a:ext cx="312420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DB620FF0-FBE4-6541-B962-CC1D4AA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Weekly meetings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C470B4C7-05B7-0B41-B0F1-B48B712C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Change – technologies for low-income regions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http://change.washington.edu/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Dub – human-computer interaction and design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http://dub.washington.edu/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9A0ACDD-4C51-0F4B-9F1E-B70C87E5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Computer Science Books</a:t>
            </a:r>
          </a:p>
        </p:txBody>
      </p:sp>
      <p:pic>
        <p:nvPicPr>
          <p:cNvPr id="19460" name="Picture 5">
            <a:extLst>
              <a:ext uri="{FF2B5EF4-FFF2-40B4-BE49-F238E27FC236}">
                <a16:creationId xmlns:a16="http://schemas.microsoft.com/office/drawing/2014/main" id="{528225EF-29E3-894A-8A34-3C4ECDBA9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140004"/>
            <a:ext cx="2169855" cy="304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2179544D-FB86-B247-893F-20B28BDE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13" y="2121611"/>
            <a:ext cx="1996773" cy="304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3">
            <a:extLst>
              <a:ext uri="{FF2B5EF4-FFF2-40B4-BE49-F238E27FC236}">
                <a16:creationId xmlns:a16="http://schemas.microsoft.com/office/drawing/2014/main" id="{1F456D21-FB1F-014E-9883-7CEDFFD67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12" y="2145259"/>
            <a:ext cx="2281288" cy="311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iphy.mp4">
            <a:hlinkClick r:id="" action="ppaction://media"/>
            <a:extLst>
              <a:ext uri="{FF2B5EF4-FFF2-40B4-BE49-F238E27FC236}">
                <a16:creationId xmlns:a16="http://schemas.microsoft.com/office/drawing/2014/main" id="{3AC4CCF6-500A-C849-97BC-840227E85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050" y="1231900"/>
            <a:ext cx="6057900" cy="439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818FE4D9-341D-A24A-8944-B82B01D4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5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8645F02B-12A5-334A-BE3F-BF5C1288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Computing &amp; Jobs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5008F13-AC6B-674D-ADAA-98FDD5F2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Internships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C0446B01-5B87-D245-976D-867104CE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Various career fairs around campus.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Start looking early!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Cast a broad net and interview lots of places. Don’t be afraid of getting rejected! 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For those just starting out</a:t>
            </a: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Microsoft Explorer Program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Google Engineering Practicum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>
            <a:extLst>
              <a:ext uri="{FF2B5EF4-FFF2-40B4-BE49-F238E27FC236}">
                <a16:creationId xmlns:a16="http://schemas.microsoft.com/office/drawing/2014/main" id="{B212D5BB-2485-544E-999A-49A48CBD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465138"/>
            <a:ext cx="496252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6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8BEC349D-6ED1-6049-AF54-11489BD3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Roles in Industry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ED0B3B8E-146E-4C4A-B684-9067A1EC1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726488" cy="5181600"/>
          </a:xfrm>
        </p:spPr>
        <p:txBody>
          <a:bodyPr/>
          <a:lstStyle/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Software Developer/Software Engineer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Builds and designs software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Includes designing and engineering architecture of a software system as well as programming</a:t>
            </a:r>
            <a:br>
              <a:rPr lang="en-US" altLang="x-none" dirty="0"/>
            </a:b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Product Manager (PM)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Designs and makes decisions regarding the overall product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Works with people across disciplines at the company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Role can be different at different companies</a:t>
            </a:r>
            <a:br>
              <a:rPr lang="en-US" altLang="x-none" dirty="0"/>
            </a:b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Test/QA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Write and design tests of the product</a:t>
            </a:r>
          </a:p>
          <a:p>
            <a:pPr marL="393700" lvl="1" indent="0" eaLnBrk="1" hangingPunct="1">
              <a:buFont typeface="Wingdings 2" charset="2"/>
              <a:buNone/>
              <a:defRPr/>
            </a:pP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Site Reliability Engineer (SRE)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Responsible for ensuring that systems and services are available and responsive</a:t>
            </a:r>
            <a:br>
              <a:rPr lang="en-US" altLang="x-none" dirty="0"/>
            </a:br>
            <a:endParaRPr lang="en-US" altLang="x-none" dirty="0"/>
          </a:p>
          <a:p>
            <a:pPr lvl="1" eaLnBrk="1" hangingPunct="1">
              <a:buFont typeface="Wingdings 2" charset="2"/>
              <a:buChar char=""/>
              <a:defRPr/>
            </a:pPr>
            <a:endParaRPr lang="en-US" altLang="x-non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2032B51-4F39-7149-B777-2A7FCBEE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Small vs Big Company?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4DEA1032-AB61-0244-AC79-772A8D0E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Small Company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Lots of autonomy and impact within the company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Often move quickly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Breadth – get to work on many projects and with many types of people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Large company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Large data sets, impact many users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Lots of support and infrastructure to do your job well</a:t>
            </a:r>
          </a:p>
          <a:p>
            <a:pPr lvl="1" eaLnBrk="1" hangingPunct="1"/>
            <a:r>
              <a:rPr lang="en-US" altLang="en-US" sz="2200">
                <a:ea typeface="ＭＳ Ｐゴシック" panose="020B0600070205080204" pitchFamily="34" charset="-128"/>
              </a:rPr>
              <a:t>Depth – get to focus on specific areas of a project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5D21048-DA19-0448-87D7-F7339A89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Do I Do?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563BAE0-DFA5-5046-A56D-10345742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I’m lecturer in the Paul G. Allen Center of Computer Science &amp; Engineering. My job is to teach and get you all excited about computing!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Topics in CS that interest me: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Machine Learning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Data Visualization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Theoretical Computer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Approximations and randomized algorithms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Computer Science Education 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Introductory programming and introductory data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Scaling classes to handle increased enrollments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5785-4F98-9641-A0F4-A8EA5607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Have I worked?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0D3F8-8885-6541-A465-493645AFA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2"/>
              </a:rPr>
              <a:t>Redfin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Full-stack engineer (worked on frontend and backend)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Languages: Java + </a:t>
            </a:r>
            <a:r>
              <a:rPr lang="en-US" altLang="en-US" dirty="0" err="1">
                <a:ea typeface="ＭＳ Ｐゴシック" panose="020B0600070205080204" pitchFamily="34" charset="-128"/>
              </a:rPr>
              <a:t>Javascript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3"/>
              </a:rPr>
              <a:t>Socrata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Seattle City Data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Mostly data science, a little of backend work on search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Machine Learning: Python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Search Backend: Scala + </a:t>
            </a:r>
            <a:r>
              <a:rPr lang="en-US" altLang="en-US" dirty="0" err="1">
                <a:ea typeface="ＭＳ Ｐゴシック" panose="020B0600070205080204" pitchFamily="34" charset="-128"/>
              </a:rPr>
              <a:t>ElasticSearch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5"/>
              </a:rPr>
              <a:t>Sift Science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Machine learning infrastructure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Language: Java + Python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Libraries: Spark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77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63EFDF-06E2-2F49-BD56-9D8D4C4ED9F3}"/>
              </a:ext>
            </a:extLst>
          </p:cNvPr>
          <p:cNvSpPr txBox="1"/>
          <p:nvPr/>
        </p:nvSpPr>
        <p:spPr>
          <a:xfrm>
            <a:off x="1201738" y="2435225"/>
            <a:ext cx="674052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accent4"/>
                </a:solidFill>
                <a:latin typeface="Verdana" charset="0"/>
              </a:rPr>
              <a:t>AMA</a:t>
            </a:r>
          </a:p>
          <a:p>
            <a:pPr algn="ctr">
              <a:defRPr/>
            </a:pPr>
            <a:r>
              <a:rPr lang="en-US" sz="5400" dirty="0">
                <a:solidFill>
                  <a:schemeClr val="accent4"/>
                </a:solidFill>
                <a:latin typeface="Verdana" charset="0"/>
              </a:rPr>
              <a:t>(ask me anything)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889367F7-DC14-9D47-A084-E5CB20B8F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930275"/>
            <a:ext cx="509587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>
            <a:extLst>
              <a:ext uri="{FF2B5EF4-FFF2-40B4-BE49-F238E27FC236}">
                <a16:creationId xmlns:a16="http://schemas.microsoft.com/office/drawing/2014/main" id="{70680D27-5146-DF44-86C2-F7AC13E9B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989013"/>
            <a:ext cx="65532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DA4DA136-B41A-0D49-AB56-A39725B1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336675"/>
            <a:ext cx="699928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5">
            <a:extLst>
              <a:ext uri="{FF2B5EF4-FFF2-40B4-BE49-F238E27FC236}">
                <a16:creationId xmlns:a16="http://schemas.microsoft.com/office/drawing/2014/main" id="{14D31974-4738-EA45-950C-EC0769B36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47775"/>
            <a:ext cx="769143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4">
            <a:extLst>
              <a:ext uri="{FF2B5EF4-FFF2-40B4-BE49-F238E27FC236}">
                <a16:creationId xmlns:a16="http://schemas.microsoft.com/office/drawing/2014/main" id="{330A8367-6E53-2B47-88FF-B04392F1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32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CSE 142 vs CSE 143</a:t>
            </a:r>
          </a:p>
        </p:txBody>
      </p:sp>
      <p:sp>
        <p:nvSpPr>
          <p:cNvPr id="10242" name="Text Placeholder 6">
            <a:extLst>
              <a:ext uri="{FF2B5EF4-FFF2-40B4-BE49-F238E27FC236}">
                <a16:creationId xmlns:a16="http://schemas.microsoft.com/office/drawing/2014/main" id="{54266659-340C-9B4E-8F88-BA61E945C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CSE 142 / AP CS A</a:t>
            </a:r>
          </a:p>
        </p:txBody>
      </p:sp>
      <p:sp>
        <p:nvSpPr>
          <p:cNvPr id="10243" name="Text Placeholder 7">
            <a:extLst>
              <a:ext uri="{FF2B5EF4-FFF2-40B4-BE49-F238E27FC236}">
                <a16:creationId xmlns:a16="http://schemas.microsoft.com/office/drawing/2014/main" id="{F282E40A-871C-0247-9677-CD0992C95D0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CSE 143</a:t>
            </a:r>
          </a:p>
        </p:txBody>
      </p:sp>
      <p:sp>
        <p:nvSpPr>
          <p:cNvPr id="10244" name="Content Placeholder 5">
            <a:extLst>
              <a:ext uri="{FF2B5EF4-FFF2-40B4-BE49-F238E27FC236}">
                <a16:creationId xmlns:a16="http://schemas.microsoft.com/office/drawing/2014/main" id="{ED4AF9C8-DC9D-C941-A2A8-A862EBB115B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651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You learned how to write programs and decompose large problems with: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Print statements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Methods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Control Structures  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loops, if/else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File I/O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Arrays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Objects</a:t>
            </a:r>
          </a:p>
        </p:txBody>
      </p:sp>
      <p:sp>
        <p:nvSpPr>
          <p:cNvPr id="10245" name="Content Placeholder 8">
            <a:extLst>
              <a:ext uri="{FF2B5EF4-FFF2-40B4-BE49-F238E27FC236}">
                <a16:creationId xmlns:a16="http://schemas.microsoft.com/office/drawing/2014/main" id="{BCA4D508-E731-FF48-82D9-577130031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651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Return of the objects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You learned to solve more complex tasks efficiently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structures to organize and model data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Algorithms for solving common tasks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More advanced language features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Abstractions are important!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>
            <a:extLst>
              <a:ext uri="{FF2B5EF4-FFF2-40B4-BE49-F238E27FC236}">
                <a16:creationId xmlns:a16="http://schemas.microsoft.com/office/drawing/2014/main" id="{A6FD7A4A-F13D-A043-B6EE-DF844B69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Road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D75A50-0356-2643-9A0C-33885F531FD9}"/>
              </a:ext>
            </a:extLst>
          </p:cNvPr>
          <p:cNvSpPr txBox="1"/>
          <p:nvPr/>
        </p:nvSpPr>
        <p:spPr>
          <a:xfrm>
            <a:off x="457200" y="1041400"/>
            <a:ext cx="3746500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CS Concepts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Client/Implementer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Efficiency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Recursion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Regular Expressions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Grammars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Searching / Sorting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Backtracking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Hashing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Huffman Compression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Data Structures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Lists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Stacks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Queues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Sets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Maps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Priority Queues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9DD3-F861-1E46-9200-6EE0197F6469}"/>
              </a:ext>
            </a:extLst>
          </p:cNvPr>
          <p:cNvSpPr txBox="1"/>
          <p:nvPr/>
        </p:nvSpPr>
        <p:spPr>
          <a:xfrm>
            <a:off x="4572000" y="1041400"/>
            <a:ext cx="4025900" cy="609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Java Language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Exceptions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Interfaces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References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Comparable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Generics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Inheritance / Polymorphism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Abstract Classes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Java Collections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Arrays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ArrayList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LinkedList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Stack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TreeSet</a:t>
            </a:r>
            <a:r>
              <a:rPr lang="en-US" dirty="0">
                <a:latin typeface="Verdana" charset="0"/>
              </a:rPr>
              <a:t> / </a:t>
            </a:r>
            <a:r>
              <a:rPr lang="en-US" dirty="0" err="1">
                <a:latin typeface="Verdana" charset="0"/>
              </a:rPr>
              <a:t>TreeMap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HashSet</a:t>
            </a:r>
            <a:r>
              <a:rPr lang="en-US" dirty="0">
                <a:latin typeface="Verdana" charset="0"/>
              </a:rPr>
              <a:t> / </a:t>
            </a:r>
            <a:r>
              <a:rPr lang="en-US" dirty="0" err="1">
                <a:latin typeface="Verdana" charset="0"/>
              </a:rPr>
              <a:t>HashMap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PriorityQueue</a:t>
            </a: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F65A3E36-4F4B-CD4D-822F-2CF93C2F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Major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277FD-C456-7248-9F65-A4F55F9DD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Abstraction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Leverage existing components without understanding details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Create components that can be used as black boxes</a:t>
            </a:r>
          </a:p>
          <a:p>
            <a:pPr marL="0" indent="0" eaLnBrk="1" hangingPunct="1">
              <a:buFont typeface="Wingdings 2" charset="0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Problem solving</a:t>
            </a:r>
          </a:p>
          <a:p>
            <a:pPr lvl="1" eaLnBrk="1" hangingPunct="1">
              <a:defRPr/>
            </a:pPr>
            <a:r>
              <a:rPr lang="en-US" dirty="0"/>
              <a:t>Decomposing a large problem into smaller ones</a:t>
            </a:r>
          </a:p>
          <a:p>
            <a:pPr marL="393700" lvl="1" indent="0" eaLnBrk="1" hangingPunct="1">
              <a:buNone/>
              <a:defRPr/>
            </a:pPr>
            <a:endParaRPr lang="en-US" dirty="0"/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Design tradeoffs 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Algorithm analysis - scalability and growth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Keeping code easy to read for maintainability 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Recursion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Reason about problems in terms of self-similarity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Write very short code to achieve complex behaviors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10463</TotalTime>
  <Words>908</Words>
  <Application>Microsoft Macintosh PowerPoint</Application>
  <PresentationFormat>On-screen Show (4:3)</PresentationFormat>
  <Paragraphs>211</Paragraphs>
  <Slides>24</Slides>
  <Notes>0</Notes>
  <HiddenSlides>2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Verdana</vt:lpstr>
      <vt:lpstr>Wingdings</vt:lpstr>
      <vt:lpstr>Wingdings 2</vt:lpstr>
      <vt:lpstr>cse143-13wi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CSE 142 vs CSE 143</vt:lpstr>
      <vt:lpstr>Road Map</vt:lpstr>
      <vt:lpstr>Major themes</vt:lpstr>
      <vt:lpstr>What project?</vt:lpstr>
      <vt:lpstr>What language?</vt:lpstr>
      <vt:lpstr>Leveraging existing code</vt:lpstr>
      <vt:lpstr>Courses?</vt:lpstr>
      <vt:lpstr>Beyond programming</vt:lpstr>
      <vt:lpstr>Weekly meetings</vt:lpstr>
      <vt:lpstr> Computer Science Books</vt:lpstr>
      <vt:lpstr>PowerPoint Presentation</vt:lpstr>
      <vt:lpstr>Computing &amp; Jobs</vt:lpstr>
      <vt:lpstr>Internships</vt:lpstr>
      <vt:lpstr>Roles in Industry</vt:lpstr>
      <vt:lpstr>Small vs Big Company?</vt:lpstr>
      <vt:lpstr>What Do I Do?</vt:lpstr>
      <vt:lpstr>Where Have I worked?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Helene Martin</dc:creator>
  <cp:lastModifiedBy>Hunter Schafer</cp:lastModifiedBy>
  <cp:revision>94</cp:revision>
  <cp:lastPrinted>2017-06-02T06:45:19Z</cp:lastPrinted>
  <dcterms:created xsi:type="dcterms:W3CDTF">2013-03-13T16:17:53Z</dcterms:created>
  <dcterms:modified xsi:type="dcterms:W3CDTF">2019-03-15T22:57:15Z</dcterms:modified>
</cp:coreProperties>
</file>