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0" r:id="rId2"/>
    <p:sldId id="278" r:id="rId3"/>
    <p:sldId id="283" r:id="rId4"/>
    <p:sldId id="259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79" r:id="rId13"/>
    <p:sldId id="280" r:id="rId14"/>
    <p:sldId id="281" r:id="rId15"/>
    <p:sldId id="282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44"/>
    <p:restoredTop sz="91800"/>
  </p:normalViewPr>
  <p:slideViewPr>
    <p:cSldViewPr snapToGrid="0" snapToObjects="1">
      <p:cViewPr varScale="1">
        <p:scale>
          <a:sx n="88" d="100"/>
          <a:sy n="88" d="100"/>
        </p:scale>
        <p:origin x="536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CCC1BF-B63D-714A-887B-234D2FB3F1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72579-99FF-4541-8EED-BC5CBECE12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F3D6F5B-87AB-4944-BE19-D699E83690BA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0958C-3114-0840-995F-7B843E4AC4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6AAA8-8CB5-EA43-B98D-8ECE2D05A3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D2B60CFF-F80A-4844-9D6A-55AA1E333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91F666-9847-0845-B037-8ADF52335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BD14C-4D40-4049-ADA0-50DB740F14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7CC8341-60FD-4D4A-A090-587C2C2BA58F}" type="datetimeFigureOut">
              <a:rPr lang="en-US"/>
              <a:pPr>
                <a:defRPr/>
              </a:pPr>
              <a:t>1/11/2019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B3F295F-0464-704B-B339-CD74934DA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905FA4-A03C-F44B-AA56-B77FB6DEB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9E430-6C73-DB41-A6F9-1026AE6C23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4AEEA-8CCE-B243-BF80-C77AB2252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E84E940-0F39-E740-B47C-4741CBB41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CE9DA8C3-ED1D-F74A-A762-CABA498E5262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45978B0-82E0-4240-BC6B-132593DD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A9E4B71-B566-F04C-AD09-21AA67686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A9A44981-5EC9-0D49-93BC-4F8D198A80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3FCE50F-F27C-1341-B692-5768BF0CFE4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F4B144E8-6CA1-2145-B728-15292B7460C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149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330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1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39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0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3C99051F-6A77-7A40-A365-BDE5924DA6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F2AFC079-77CD-CF43-BF6E-0356C965C6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553F81E9-2774-D04B-9BF7-93527A2AFCDC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A22CD59-5BE6-7240-8836-CE1605CD2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F698C6D-4F34-B240-ACB1-B209A8056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52FDD6F2-2207-B745-914D-574F36ABB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DE7E1D4-37DB-9745-916C-D4802E0189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7B917B47-D330-D848-82B3-22B21788362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B2CC3-B6C0-234B-A4E5-86339E43052A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6B19E394-F7B9-2A4D-8C16-E737B0684FE6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EBBFC265-4ED0-9743-9EA3-A0D6B2384C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C8B37454-23FA-2248-81F4-C17AA86397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Chapter 15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testing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; 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pre/post conditions and exceptions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reading: 4.4 15.1 - 15.3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0D14DB2-A197-FA49-8150-8687DAA20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Private helper methods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67DDBD69-E8AD-1E40-AAE2-853349660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private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..., 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</a:t>
            </a:r>
            <a:r>
              <a:rPr lang="en-US" altLang="en-US" b="1">
                <a:ea typeface="ＭＳ Ｐゴシック" panose="020B0600070205080204" pitchFamily="34" charset="-128"/>
              </a:rPr>
              <a:t>statement(s)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</a:t>
            </a:r>
            <a:r>
              <a:rPr lang="en-US" altLang="en-US" b="1">
                <a:ea typeface="ＭＳ Ｐゴシック" panose="020B0600070205080204" pitchFamily="34" charset="-128"/>
              </a:rPr>
              <a:t>private method</a:t>
            </a:r>
            <a:r>
              <a:rPr lang="en-US" altLang="en-US">
                <a:ea typeface="ＭＳ Ｐゴシック" panose="020B0600070205080204" pitchFamily="34" charset="-128"/>
              </a:rPr>
              <a:t> can be seen/called only by its own class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your object can call the method on itself, but clients cannot call it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useful for "helper" methods that clients shouldn't directly touch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void checkIndex(int index, int min, int max) {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(index &lt; min || index &gt; max) {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throw new IndexOutOfBoundsException(index);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6F5AE718-687E-864B-B5ED-35C2A6227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Postconditions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1F3BE394-C736-1246-8728-C5FC8C8010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ea typeface="ＭＳ Ｐゴシック" panose="020B0600070205080204" pitchFamily="34" charset="-128"/>
              </a:rPr>
              <a:t>postcondition</a:t>
            </a:r>
            <a:r>
              <a:rPr lang="en-US" altLang="en-US" dirty="0">
                <a:ea typeface="ＭＳ Ｐゴシック" panose="020B0600070205080204" pitchFamily="34" charset="-128"/>
              </a:rPr>
              <a:t>: Something your method </a:t>
            </a:r>
            <a:r>
              <a:rPr lang="en-US" altLang="en-US" i="1" dirty="0">
                <a:ea typeface="ＭＳ Ｐゴシック" panose="020B0600070205080204" pitchFamily="34" charset="-128"/>
              </a:rPr>
              <a:t>promises will be true </a:t>
            </a:r>
            <a:r>
              <a:rPr lang="en-US" altLang="en-US" dirty="0">
                <a:ea typeface="ＭＳ Ｐゴシック" panose="020B0600070205080204" pitchFamily="34" charset="-128"/>
              </a:rPr>
              <a:t>at the </a:t>
            </a:r>
            <a:r>
              <a:rPr lang="en-US" altLang="en-US" i="1" dirty="0">
                <a:ea typeface="ＭＳ Ｐゴシック" panose="020B0600070205080204" pitchFamily="34" charset="-128"/>
              </a:rPr>
              <a:t>end</a:t>
            </a:r>
            <a:r>
              <a:rPr lang="en-US" altLang="en-US" dirty="0">
                <a:ea typeface="ＭＳ Ｐゴシック" panose="020B0600070205080204" pitchFamily="34" charset="-128"/>
              </a:rPr>
              <a:t>  of its execution.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Often documented as a comment on the method's header:</a:t>
            </a:r>
            <a:r>
              <a:rPr lang="en-US" altLang="en-US" sz="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</a:t>
            </a:r>
            <a:r>
              <a:rPr lang="en-US" alt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Precondition : size() &lt; capacity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</a:t>
            </a:r>
            <a:r>
              <a:rPr lang="en-US" altLang="en-US" sz="1800" b="1" i="1" dirty="0" err="1" smtClean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Postcondition</a:t>
            </a:r>
            <a:r>
              <a:rPr lang="en-US" altLang="en-US" sz="1800" b="1" i="1" dirty="0" smtClean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: value is added at the end of the list</a:t>
            </a:r>
            <a:endParaRPr lang="en-US" altLang="en-US" sz="1800" b="1" i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</a:t>
            </a:r>
            <a:r>
              <a:rPr lang="en-US" altLang="en-US" sz="1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add(</a:t>
            </a:r>
            <a:r>
              <a:rPr lang="en-US" altLang="en-US" sz="1800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sz="1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value)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1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800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elementData</a:t>
            </a:r>
            <a:r>
              <a:rPr lang="en-US" altLang="en-US" sz="1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[size] = value;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sz="18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size++;</a:t>
            </a:r>
            <a:endParaRPr lang="en-US" altLang="en-US" sz="18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your method states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postcondition</a:t>
            </a:r>
            <a:r>
              <a:rPr lang="en-US" altLang="en-US" dirty="0">
                <a:ea typeface="ＭＳ Ｐゴシック" panose="020B0600070205080204" pitchFamily="34" charset="-128"/>
              </a:rPr>
              <a:t>, clients should be able to rely on that statement being true after they call the method.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0DA4B9BD-C7DC-1E4D-97EF-6E6400475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Not enough space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B661EAFD-BA79-AB4A-BABF-1AD0DE5AB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to do if client needs to add more than 10 elements?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list.add(15); 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 an 11th element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Possible solution: Allow the client to construct the list with a larger initial capacity.</a:t>
            </a:r>
          </a:p>
        </p:txBody>
      </p:sp>
      <p:graphicFrame>
        <p:nvGraphicFramePr>
          <p:cNvPr id="199684" name="Group 4">
            <a:extLst>
              <a:ext uri="{FF2B5EF4-FFF2-40B4-BE49-F238E27FC236}">
                <a16:creationId xmlns:a16="http://schemas.microsoft.com/office/drawing/2014/main" id="{6DCC3DBC-1662-0149-9B2E-F794CEEF7B48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2362200"/>
          <a:ext cx="6553200" cy="1189038"/>
        </p:xfrm>
        <a:graphic>
          <a:graphicData uri="http://schemas.openxmlformats.org/drawingml/2006/table">
            <a:tbl>
              <a:tblPr/>
              <a:tblGrid>
                <a:gridCol w="893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67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67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index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B2B2B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value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32" marB="45732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730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879A1282-4AA4-784E-BA92-2B4B736B8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Multiple constructors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3BF54B1D-2FF7-D64D-82A2-D6F254E08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Our list class has the following constructor: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ArrayIntList()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elementData = new int[10];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Let's add a new constructor that takes a capacity parameter: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ArrayIntList(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 capacity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elementData = new int[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capacity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 = 0;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The constructors are very similar.  Can we avoid redundancy?</a:t>
            </a:r>
          </a:p>
        </p:txBody>
      </p:sp>
    </p:spTree>
    <p:extLst>
      <p:ext uri="{BB962C8B-B14F-4D97-AF65-F5344CB8AC3E}">
        <p14:creationId xmlns:p14="http://schemas.microsoft.com/office/powerpoint/2010/main" val="809314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E4661F2F-68A9-454D-A7B1-3163B741E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>
                <a:ea typeface="ＭＳ Ｐゴシック" panose="020B0600070205080204" pitchFamily="34" charset="-128"/>
              </a:rPr>
              <a:t> keyword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BD76B105-ECE7-5546-8176-2C9E115DE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4340225" algn="l"/>
              </a:tabLst>
            </a:pPr>
            <a:r>
              <a:rPr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this</a:t>
            </a:r>
            <a:r>
              <a:rPr lang="en-US" altLang="en-US" dirty="0">
                <a:ea typeface="ＭＳ Ｐゴシック" panose="020B0600070205080204" pitchFamily="34" charset="-128"/>
              </a:rPr>
              <a:t> : A reference to the </a:t>
            </a:r>
            <a:r>
              <a:rPr lang="en-US" altLang="en-US" i="1" dirty="0">
                <a:ea typeface="ＭＳ Ｐゴシック" panose="020B0600070205080204" pitchFamily="34" charset="-128"/>
              </a:rPr>
              <a:t>implicit parameter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  <a:tabLst>
                <a:tab pos="4340225" algn="l"/>
              </a:tabLst>
            </a:pPr>
            <a:r>
              <a:rPr lang="en-US" altLang="en-US" sz="2100" dirty="0">
                <a:ea typeface="ＭＳ Ｐゴシック" panose="020B0600070205080204" pitchFamily="34" charset="-128"/>
              </a:rPr>
              <a:t>	(the object on which a method/constructor is called)</a:t>
            </a:r>
          </a:p>
          <a:p>
            <a:pPr lvl="1" eaLnBrk="1" hangingPunct="1">
              <a:buFontTx/>
              <a:buNone/>
              <a:tabLst>
                <a:tab pos="4340225" algn="l"/>
              </a:tabLst>
            </a:pPr>
            <a:endParaRPr lang="en-US" altLang="en-US" sz="2100" dirty="0">
              <a:ea typeface="ＭＳ Ｐゴシック" panose="020B0600070205080204" pitchFamily="34" charset="-128"/>
            </a:endParaRPr>
          </a:p>
          <a:p>
            <a:pPr eaLnBrk="1" hangingPunct="1">
              <a:tabLst>
                <a:tab pos="43402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Syntax:</a:t>
            </a:r>
          </a:p>
          <a:p>
            <a:pPr lvl="1" eaLnBrk="1" hangingPunct="1">
              <a:tabLst>
                <a:tab pos="4340225" algn="l"/>
              </a:tabLst>
            </a:pPr>
            <a:endParaRPr lang="en-US" altLang="en-US" sz="900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To refer to a field:	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this.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field</a:t>
            </a:r>
            <a:endParaRPr lang="en-US" altLang="en-US" b="1" i="1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To call a method:	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this.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method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b="1" dirty="0">
                <a:ea typeface="ＭＳ Ｐゴシック" panose="020B0600070205080204" pitchFamily="34" charset="-128"/>
              </a:rPr>
              <a:t>parameters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tabLst>
                <a:tab pos="4340225" algn="l"/>
              </a:tabLst>
            </a:pPr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>
              <a:tabLst>
                <a:tab pos="4340225" algn="l"/>
              </a:tabLst>
            </a:pPr>
            <a:r>
              <a:rPr lang="en-US" altLang="en-US" dirty="0">
                <a:ea typeface="ＭＳ Ｐゴシック" panose="020B0600070205080204" pitchFamily="34" charset="-128"/>
              </a:rPr>
              <a:t>To call a constructor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this(</a:t>
            </a:r>
            <a:r>
              <a:rPr lang="en-US" altLang="en-US" b="1" dirty="0">
                <a:ea typeface="ＭＳ Ｐゴシック" panose="020B0600070205080204" pitchFamily="34" charset="-128"/>
              </a:rPr>
              <a:t>parameters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buFontTx/>
              <a:buNone/>
              <a:tabLst>
                <a:tab pos="4340225" algn="l"/>
              </a:tabLst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ea typeface="ＭＳ Ｐゴシック" panose="020B0600070205080204" pitchFamily="34" charset="-128"/>
              </a:rPr>
              <a:t>from another constructor:</a:t>
            </a:r>
          </a:p>
        </p:txBody>
      </p:sp>
    </p:spTree>
    <p:extLst>
      <p:ext uri="{BB962C8B-B14F-4D97-AF65-F5344CB8AC3E}">
        <p14:creationId xmlns:p14="http://schemas.microsoft.com/office/powerpoint/2010/main" val="3621869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E8E795AA-3E4F-9645-AE60-12625AF94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Revised constructors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4F438C3-21C4-E044-A4CF-75FABF8CF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Constructs a list with the given capacity.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(int capacity)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elementData = new int[capacity];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size = 0;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Constructs a list with a default capacity of 10.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</a:t>
            </a:r>
            <a:r>
              <a:rPr lang="en-US" altLang="en-US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this(10)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   </a:t>
            </a: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calls (int) constructor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542459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22AFA8C-8CD8-574D-A244-8670B1B69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Thinking about testing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D33F0FD-E036-854C-8FA3-B61604336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we wrote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ea typeface="ＭＳ Ｐゴシック" panose="020B0600070205080204" pitchFamily="34" charset="-128"/>
              </a:rPr>
              <a:t> and want to give it to others, we must make sure it works adequately well first.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programs are written specifically to test other programs.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could write a client program to test our list.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Its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main</a:t>
            </a:r>
            <a:r>
              <a:rPr lang="en-US" altLang="en-US">
                <a:ea typeface="ＭＳ Ｐゴシック" panose="020B0600070205080204" pitchFamily="34" charset="-128"/>
              </a:rPr>
              <a:t> method could construct several lists, add elements to them, call the various other methods, etc.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could run it and look at the output to see if it is correct.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Sometimes called a </a:t>
            </a:r>
            <a:r>
              <a:rPr lang="en-US" altLang="en-US" b="1">
                <a:ea typeface="ＭＳ Ｐゴシック" panose="020B0600070205080204" pitchFamily="34" charset="-128"/>
              </a:rPr>
              <a:t>unit test</a:t>
            </a:r>
            <a:r>
              <a:rPr lang="en-US" altLang="en-US">
                <a:ea typeface="ＭＳ Ｐゴシック" panose="020B0600070205080204" pitchFamily="34" charset="-128"/>
              </a:rPr>
              <a:t> because it checks a small unit of software (one class).</a:t>
            </a:r>
          </a:p>
          <a:p>
            <a:pPr lvl="2" eaLnBrk="1" hangingPunct="1"/>
            <a:r>
              <a:rPr lang="en-US" altLang="en-US" b="1">
                <a:ea typeface="ＭＳ Ｐゴシック" panose="020B0600070205080204" pitchFamily="34" charset="-128"/>
              </a:rPr>
              <a:t>black box</a:t>
            </a:r>
            <a:r>
              <a:rPr lang="en-US" altLang="en-US">
                <a:ea typeface="ＭＳ Ｐゴシック" panose="020B0600070205080204" pitchFamily="34" charset="-128"/>
              </a:rPr>
              <a:t>: Tests written without looking at the code being tested.</a:t>
            </a:r>
          </a:p>
          <a:p>
            <a:pPr lvl="2" eaLnBrk="1" hangingPunct="1"/>
            <a:r>
              <a:rPr lang="en-US" altLang="en-US" b="1">
                <a:ea typeface="ＭＳ Ｐゴシック" panose="020B0600070205080204" pitchFamily="34" charset="-128"/>
              </a:rPr>
              <a:t>white box</a:t>
            </a:r>
            <a:r>
              <a:rPr lang="en-US" altLang="en-US">
                <a:ea typeface="ＭＳ Ｐゴシック" panose="020B0600070205080204" pitchFamily="34" charset="-128"/>
              </a:rPr>
              <a:t>: Tests written after looking at the code being tested.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663EAFB-152A-154C-A6A3-852350380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Tips for testing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38A68670-106B-2442-9472-2A0DEEEB5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You cannot test every possible input, parameter value, etc.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Think of a limited set of tests likely to expose bugs.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Think about boundary cases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Positive; zero; negative numbers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Right at the edge of an array or collection's size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Think about empty cases and error cases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0, -1, null;  an empty list or array</a:t>
            </a:r>
          </a:p>
          <a:p>
            <a:pPr lvl="1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test behavior in combination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Maybe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</a:t>
            </a:r>
            <a:r>
              <a:rPr lang="en-US" altLang="en-US">
                <a:ea typeface="ＭＳ Ｐゴシック" panose="020B0600070205080204" pitchFamily="34" charset="-128"/>
              </a:rPr>
              <a:t> usually works, but fails after you call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remove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Make multiple calls;  maybe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 fails the second time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4AA468D-CE98-1A4D-ADDB-020B170CD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ea typeface="ＭＳ Ｐゴシック" panose="020B0600070205080204" pitchFamily="34" charset="-128"/>
              </a:rPr>
              <a:t> test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6DFAC7A1-5C85-A345-B037-6EA70D18C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static void main(String[] args)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int[] a1 = {5, 2, 7, 8, 4};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int[] a2 = {2, 7, 42, 8};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int[] a3 = {7, 42, 42};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    helper(a1, a2);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    helper(a2, a3);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    helper(new int[] {1, 2, 3, 4, 5}, new int[] {2, 3, 42, 4});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static void helper(int[] elements, int[] expected)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ArrayIntList list = new ArrayIntList(elements);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for (int i = 0; i &lt; elements.length;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list.add(elements[i]);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list.remove(0);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list.remove(list.size() - 1);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list.add(2, 42);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for (int i = 0; i &lt; expected.length;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if (list.get(i) != expected[i])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    System.out.println(</a:t>
            </a:r>
            <a:r>
              <a:rPr lang="en-US" altLang="en-US" sz="1400">
                <a:latin typeface="Courier New" panose="02070309020205020404" pitchFamily="49" charset="0"/>
                <a:ea typeface="ＭＳ Ｐゴシック" panose="020B0600070205080204" pitchFamily="34" charset="-128"/>
              </a:rPr>
              <a:t>"fail; expect " + Arrays.toString(expected)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                       </a:t>
            </a:r>
            <a:r>
              <a:rPr lang="en-US" altLang="en-US" sz="1400">
                <a:latin typeface="Courier New" panose="02070309020205020404" pitchFamily="49" charset="0"/>
                <a:ea typeface="ＭＳ Ｐゴシック" panose="020B0600070205080204" pitchFamily="34" charset="-128"/>
              </a:rPr>
              <a:t>+ ", actual " + list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g cute animal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01" y="1560284"/>
            <a:ext cx="4895397" cy="489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pollev.com/cse143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B6B3481-ACC2-7D46-8659-5B201145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504" y="439831"/>
            <a:ext cx="7986993" cy="703169"/>
          </a:xfrm>
        </p:spPr>
        <p:txBody>
          <a:bodyPr anchor="ctr"/>
          <a:lstStyle/>
          <a:p>
            <a:pPr algn="r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p</a:t>
            </a:r>
            <a:r>
              <a:rPr lang="en-US" altLang="en-US" sz="3000" dirty="0">
                <a:ea typeface="ＭＳ Ｐゴシック" panose="020B0600070205080204" pitchFamily="34" charset="-128"/>
              </a:rPr>
              <a:t>ollev.com/cse143</a:t>
            </a:r>
            <a:endParaRPr lang="en-US" altLang="en-US" sz="3000" dirty="0"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C80DA0A-D4FF-D84A-9906-D4E50B985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5787" y="1371321"/>
            <a:ext cx="8653743" cy="51813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53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anose="020B0600070205080204" pitchFamily="34" charset="-128"/>
              </a:rPr>
              <a:t>Suppose we had the following method: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794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list1 = new </a:t>
            </a: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list2 = new </a:t>
            </a:r>
            <a:r>
              <a:rPr lang="en-US" altLang="en-US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l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ist1.add(1);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list2.add(2);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list1 = list2;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list1.add(3);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list2.add(4);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 smtClean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latin typeface="+mj-lt"/>
                <a:ea typeface="ＭＳ Ｐゴシック" panose="020B0600070205080204" pitchFamily="34" charset="-128"/>
              </a:rPr>
              <a:t>What is the state of the lists after these calls?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ist1: [1, 3]        list2: [2, 4]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list1: [2, 3]        list2: [2, 4]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list1: [2, 3, 4]     list2: [2, 3, 4]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ist1: [1, 2, 3]     list2: [4]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l</a:t>
            </a: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ist1: [1, 2, 3, 4]  list2: []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Other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dirty="0" smtClean="0">
              <a:latin typeface="+mj-lt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94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</a:t>
            </a: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3" y="508948"/>
            <a:ext cx="3820767" cy="62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9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B5F06B3C-8257-A346-A2B9-0D0736EECE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Searching methods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A688D25A-EB64-0548-B072-488EE743B9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Implement the following methods: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</a:t>
            </a:r>
            <a:r>
              <a:rPr lang="en-US" altLang="en-US">
                <a:ea typeface="ＭＳ Ｐゴシック" panose="020B0600070205080204" pitchFamily="34" charset="-128"/>
              </a:rPr>
              <a:t> – returns first index of element, or -1 if not found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- returns true if the list contains the given int value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Why do we need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isEmpty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when we already have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 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Adds convenience to the client of our class:</a:t>
            </a:r>
          </a:p>
          <a:p>
            <a:pPr lvl="1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less elegant                   // more elegant</a:t>
            </a:r>
          </a:p>
          <a:p>
            <a:pPr lvl="1" eaLnBrk="1" hangingPunct="1"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(myList.size() == 0) {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(myList.isEmpty()) {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(myList.indexOf(42) &gt;= 0) {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(myList.contains(42)) {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D262DBD1-00A2-CB4E-9748-7A126350A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 constants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41220E77-4020-234C-B619-D2F9E1564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final </a:t>
            </a:r>
            <a:r>
              <a:rPr lang="en-US" altLang="en-US" b="1">
                <a:ea typeface="ＭＳ Ｐゴシック" panose="020B0600070205080204" pitchFamily="34" charset="-128"/>
              </a:rPr>
              <a:t>type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ea typeface="ＭＳ Ｐゴシック" panose="020B0600070205080204" pitchFamily="34" charset="-128"/>
              </a:rPr>
              <a:t>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;</a:t>
            </a:r>
          </a:p>
          <a:p>
            <a:pPr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class constant</a:t>
            </a:r>
            <a:r>
              <a:rPr lang="en-US" altLang="en-US">
                <a:ea typeface="ＭＳ Ｐゴシック" panose="020B0600070205080204" pitchFamily="34" charset="-128"/>
              </a:rPr>
              <a:t>: a global, unchangeable value in a class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used to store and give names to important values used in code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documents an important value;  easier to find and change later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classes will often store constants related to that 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Math.PI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Integer.MAX_VALUE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Integer.MIN_VALUE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Color.GREEN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default array length for new ArrayIntLists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final int DEFAULT_CAPACITY = 10;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FC7EDBF-4052-8249-86FC-E51386A78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Preconditions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40E8F821-A389-5D4B-AD4C-4F4229140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precondition</a:t>
            </a:r>
            <a:r>
              <a:rPr lang="en-US" altLang="en-US" dirty="0">
                <a:ea typeface="ＭＳ Ｐゴシック" panose="020B0600070205080204" pitchFamily="34" charset="-128"/>
              </a:rPr>
              <a:t>: Something your method </a:t>
            </a:r>
            <a:r>
              <a:rPr lang="en-US" altLang="en-US" i="1" dirty="0">
                <a:ea typeface="ＭＳ Ｐゴシック" panose="020B0600070205080204" pitchFamily="34" charset="-128"/>
              </a:rPr>
              <a:t>assumes is true</a:t>
            </a:r>
            <a:r>
              <a:rPr lang="en-US" altLang="en-US" dirty="0">
                <a:ea typeface="ＭＳ Ｐゴシック" panose="020B0600070205080204" pitchFamily="34" charset="-128"/>
              </a:rPr>
              <a:t/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at the start of its execution.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Often documented as a comment on the method's header:</a:t>
            </a:r>
            <a:r>
              <a:rPr lang="en-US" altLang="en-US" sz="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altLang="en-US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Returns the element at the given index.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b="1" dirty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Precondition: 0 &lt;= index &lt; </a:t>
            </a:r>
            <a:r>
              <a:rPr lang="en-US" altLang="en-US" b="1" dirty="0" smtClean="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size()</a:t>
            </a:r>
            <a:endParaRPr lang="en-US" altLang="en-US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get(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index) {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    return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elementData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[index];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Stating a precondition doesn't really "solve" the problem, but it at least documents our decision and warns the client what not to do.</a:t>
            </a:r>
          </a:p>
          <a:p>
            <a:pPr lvl="1" eaLnBrk="1" hangingPunct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if we want to actually enforce the precondition?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287442F-3CB2-3142-9606-3C26097B16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Bad precondition test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BD31D6B4-F14C-BA47-BD7A-A12F60438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wrong with the following way to handle violations?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Returns the element at the given index.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// Precondition: 0 &lt;= index &lt; size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public int get(int index)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if (index &lt; 0 || index &gt;= size)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System.out.println("Bad index! " + index);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    return -1;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	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    return elementData[index];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}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returning -1 no better than returning 0  (could be legal value)</a:t>
            </a:r>
          </a:p>
          <a:p>
            <a:pPr lvl="1"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println</a:t>
            </a:r>
            <a:r>
              <a:rPr lang="en-US" altLang="en-US">
                <a:ea typeface="ＭＳ Ｐゴシック" panose="020B0600070205080204" pitchFamily="34" charset="-128"/>
              </a:rPr>
              <a:t> is not a very strong deterrent to the client  (esp. GUI)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DBBCA0A-7646-8B41-8F82-4DE46B9FE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Throwing exceptions (4.4)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783E44B4-1FAE-8947-A5CB-5DA4B55011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tabLst>
                <a:tab pos="1376363" algn="l"/>
              </a:tabLst>
              <a:defRPr/>
            </a:pPr>
            <a:r>
              <a:rPr lang="en-US" dirty="0">
                <a:latin typeface="Courier New" charset="0"/>
              </a:rPr>
              <a:t>		throw new </a:t>
            </a:r>
            <a:r>
              <a:rPr lang="en-US" b="1" dirty="0" err="1"/>
              <a:t>ExceptionType</a:t>
            </a:r>
            <a:r>
              <a:rPr lang="en-US" dirty="0">
                <a:latin typeface="Courier New" charset="0"/>
              </a:rPr>
              <a:t>();</a:t>
            </a:r>
          </a:p>
          <a:p>
            <a:pPr eaLnBrk="1" hangingPunct="1">
              <a:buFontTx/>
              <a:buNone/>
              <a:tabLst>
                <a:tab pos="1376363" algn="l"/>
              </a:tabLst>
              <a:defRPr/>
            </a:pPr>
            <a:r>
              <a:rPr lang="en-US" dirty="0">
                <a:latin typeface="Courier New" charset="0"/>
              </a:rPr>
              <a:t>		throw new </a:t>
            </a:r>
            <a:r>
              <a:rPr lang="en-US" b="1" dirty="0" err="1"/>
              <a:t>ExceptionType</a:t>
            </a:r>
            <a:r>
              <a:rPr lang="en-US" dirty="0">
                <a:latin typeface="Courier New" charset="0"/>
              </a:rPr>
              <a:t>("</a:t>
            </a:r>
            <a:r>
              <a:rPr lang="en-US" b="1" dirty="0"/>
              <a:t>message</a:t>
            </a:r>
            <a:r>
              <a:rPr lang="en-US" dirty="0">
                <a:latin typeface="Courier New" charset="0"/>
              </a:rPr>
              <a:t>");</a:t>
            </a:r>
          </a:p>
          <a:p>
            <a:pPr lvl="1" eaLnBrk="1" hangingPunct="1">
              <a:buFontTx/>
              <a:buNone/>
              <a:tabLst>
                <a:tab pos="1376363" algn="l"/>
              </a:tabLst>
              <a:defRPr/>
            </a:pPr>
            <a:endParaRPr lang="en-US" sz="800" dirty="0"/>
          </a:p>
          <a:p>
            <a:pPr lvl="1" eaLnBrk="1" hangingPunct="1">
              <a:buFontTx/>
              <a:buNone/>
              <a:tabLst>
                <a:tab pos="1376363" algn="l"/>
              </a:tabLst>
              <a:defRPr/>
            </a:pPr>
            <a:endParaRPr lang="en-US" sz="800" dirty="0"/>
          </a:p>
          <a:p>
            <a:pPr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/>
              <a:t>Generates an exception that will crash the program,</a:t>
            </a:r>
            <a:br>
              <a:rPr lang="en-US" dirty="0"/>
            </a:br>
            <a:r>
              <a:rPr lang="en-US" dirty="0"/>
              <a:t>unless it has code to handle ("catch") the exception.</a:t>
            </a:r>
          </a:p>
          <a:p>
            <a:pPr marL="393700" lvl="1" indent="0" eaLnBrk="1" hangingPunct="1">
              <a:buFont typeface="Wingdings 2" charset="0"/>
              <a:buNone/>
              <a:tabLst>
                <a:tab pos="1376363" algn="l"/>
              </a:tabLst>
              <a:defRPr/>
            </a:pPr>
            <a:endParaRPr lang="en-US" dirty="0"/>
          </a:p>
          <a:p>
            <a:pPr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/>
              <a:t>Common exception types:</a:t>
            </a:r>
          </a:p>
          <a:p>
            <a:pPr lvl="1"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 err="1">
                <a:latin typeface="Courier New"/>
                <a:cs typeface="Courier New"/>
              </a:rPr>
              <a:t>ArithmeticException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ArrayIndexOutOfBoundsException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FileNotFoundException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IllegalArgumentException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IllegalStateException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IOException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NoSuchElementException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NullPointerException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RuntimeException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UnsupportedOperationException</a:t>
            </a:r>
            <a:endParaRPr lang="en-US" dirty="0">
              <a:latin typeface="Courier New"/>
              <a:cs typeface="Courier New"/>
            </a:endParaRPr>
          </a:p>
          <a:p>
            <a:pPr lvl="1"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endParaRPr lang="en-US" dirty="0"/>
          </a:p>
          <a:p>
            <a:pPr eaLnBrk="1" hangingPunct="1">
              <a:buFont typeface="Wingdings 2" charset="0"/>
              <a:buChar char=""/>
              <a:tabLst>
                <a:tab pos="1376363" algn="l"/>
              </a:tabLst>
              <a:defRPr/>
            </a:pPr>
            <a:r>
              <a:rPr lang="en-US" dirty="0"/>
              <a:t>Why would anyone ever </a:t>
            </a:r>
            <a:r>
              <a:rPr lang="en-US" i="1" dirty="0"/>
              <a:t>want  </a:t>
            </a:r>
            <a:r>
              <a:rPr lang="en-US" dirty="0"/>
              <a:t>a program to crash?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9B47A71E-25B0-194C-A629-40B0B1A9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Exception example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D313905-6913-6B41-B56F-675CA76C0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get(int index)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(index &lt; 0 || index &gt;= size)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throw new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ArrayIndexOutOfBoundsException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(index);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elementData[index];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Exercise: Modify the rest of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ArrayIntList</a:t>
            </a:r>
            <a:r>
              <a:rPr lang="en-US" altLang="en-US">
                <a:ea typeface="ＭＳ Ｐゴシック" panose="020B0600070205080204" pitchFamily="34" charset="-128"/>
              </a:rPr>
              <a:t> to state preconditions and throw exceptions as appropriate.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1899</TotalTime>
  <Words>714</Words>
  <Application>Microsoft Office PowerPoint</Application>
  <PresentationFormat>On-screen Show (4:3)</PresentationFormat>
  <Paragraphs>251</Paragraphs>
  <Slides>18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Go to pollev.com/cse143</vt:lpstr>
      <vt:lpstr>pollev.com/cse143</vt:lpstr>
      <vt:lpstr>Searching methods</vt:lpstr>
      <vt:lpstr>Class constants</vt:lpstr>
      <vt:lpstr>Preconditions</vt:lpstr>
      <vt:lpstr>Bad precondition test</vt:lpstr>
      <vt:lpstr>Throwing exceptions (4.4)</vt:lpstr>
      <vt:lpstr>Exception example</vt:lpstr>
      <vt:lpstr>Private helper methods</vt:lpstr>
      <vt:lpstr>Postconditions</vt:lpstr>
      <vt:lpstr>Not enough space</vt:lpstr>
      <vt:lpstr>Multiple constructors</vt:lpstr>
      <vt:lpstr>this keyword</vt:lpstr>
      <vt:lpstr>Revised constructors</vt:lpstr>
      <vt:lpstr>Thinking about testing</vt:lpstr>
      <vt:lpstr>Tips for testing</vt:lpstr>
      <vt:lpstr>Example ArrayIntList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Microsoft Office User</dc:creator>
  <cp:lastModifiedBy>cse</cp:lastModifiedBy>
  <cp:revision>28</cp:revision>
  <cp:lastPrinted>2018-09-28T18:31:05Z</cp:lastPrinted>
  <dcterms:created xsi:type="dcterms:W3CDTF">2016-04-01T06:20:56Z</dcterms:created>
  <dcterms:modified xsi:type="dcterms:W3CDTF">2019-01-11T20:59:02Z</dcterms:modified>
</cp:coreProperties>
</file>