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60" r:id="rId8"/>
    <p:sldId id="268" r:id="rId9"/>
    <p:sldId id="267" r:id="rId10"/>
    <p:sldId id="266" r:id="rId11"/>
    <p:sldId id="262" r:id="rId12"/>
    <p:sldId id="265" r:id="rId13"/>
    <p:sldId id="271" r:id="rId14"/>
    <p:sldId id="276" r:id="rId15"/>
    <p:sldId id="27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2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28" name="Group 24"/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grpSp>
          <p:nvGrpSpPr>
            <p:cNvPr id="1036" name="Group 1"/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hangingPunct="1">
                  <a:defRPr/>
                </a:pPr>
                <a:endParaRPr lang="en-US" smtClean="0"/>
              </a:p>
            </p:txBody>
          </p:sp>
        </p:grpSp>
      </p:grp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327184" y="6431544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buFont typeface="Wingdings" charset="0"/>
              <a:buNone/>
              <a:defRPr/>
            </a:pPr>
            <a:fld id="{55D2F117-1832-C943-B90B-D920B561CC3C}" type="slidenum">
              <a:rPr 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0"/>
                <a:buNone/>
                <a:defRPr/>
              </a:pPr>
              <a:t>‹#›</a:t>
            </a:fld>
            <a:endParaRPr lang="en-US" sz="1200" dirty="0" smtClean="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charset="0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charset="0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charset="0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wjgl.org/" TargetMode="External"/><Relationship Id="rId4" Type="http://schemas.openxmlformats.org/officeDocument/2006/relationships/hyperlink" Target="http://jbox2d.org/" TargetMode="External"/><Relationship Id="rId5" Type="http://schemas.openxmlformats.org/officeDocument/2006/relationships/hyperlink" Target="http://biojava.org/wiki/Main_Page" TargetMode="External"/><Relationship Id="rId6" Type="http://schemas.openxmlformats.org/officeDocument/2006/relationships/hyperlink" Target="http://restfb.com/" TargetMode="External"/><Relationship Id="rId7" Type="http://schemas.openxmlformats.org/officeDocument/2006/relationships/hyperlink" Target="http://www.jfugue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nlp.stanford.edu/softwar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hange.washington.edu/" TargetMode="External"/><Relationship Id="rId3" Type="http://schemas.openxmlformats.org/officeDocument/2006/relationships/hyperlink" Target="http://dub.washington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areers.microsoft.com/students/explore" TargetMode="External"/><Relationship Id="rId3" Type="http://schemas.openxmlformats.org/officeDocument/2006/relationships/hyperlink" Target="https://www.google.com/about/careers/search#!t=jo&amp;jid=120165001&amp;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ktVSTwC8qo" TargetMode="External"/><Relationship Id="rId4" Type="http://schemas.openxmlformats.org/officeDocument/2006/relationships/hyperlink" Target="http://www.youtube.com/watch?v=25Yifq70elY" TargetMode="External"/><Relationship Id="rId5" Type="http://schemas.openxmlformats.org/officeDocument/2006/relationships/hyperlink" Target="http://www.youtube.com/watch?v=fLQtssJDMMc" TargetMode="External"/><Relationship Id="rId6" Type="http://schemas.openxmlformats.org/officeDocument/2006/relationships/hyperlink" Target="http://www.youtube.com/watch?v=b4kkPlLdMvI" TargetMode="External"/><Relationship Id="rId7" Type="http://schemas.openxmlformats.org/officeDocument/2006/relationships/hyperlink" Target="http://www.pbs.org/wgbh/nova/tech/tadayoshi-kohno.html" TargetMode="External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TQ7EOpPNQy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" TargetMode="External"/><Relationship Id="rId4" Type="http://schemas.openxmlformats.org/officeDocument/2006/relationships/hyperlink" Target="http://interactivepython.org/courselib/static/thinkcspy/index.html" TargetMode="External"/><Relationship Id="rId5" Type="http://schemas.openxmlformats.org/officeDocument/2006/relationships/hyperlink" Target="http://htdp.org/" TargetMode="External"/><Relationship Id="rId6" Type="http://schemas.openxmlformats.org/officeDocument/2006/relationships/hyperlink" Target="http://learnyouahaskell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eveloper.apple.com/swif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84" y="930728"/>
            <a:ext cx="5096329" cy="50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52652"/>
            <a:ext cx="8229600" cy="703262"/>
          </a:xfrm>
        </p:spPr>
        <p:txBody>
          <a:bodyPr/>
          <a:lstStyle/>
          <a:p>
            <a:r>
              <a:rPr lang="en-US" dirty="0" smtClean="0"/>
              <a:t>Leveraging existing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5914"/>
            <a:ext cx="8915400" cy="5181600"/>
          </a:xfrm>
        </p:spPr>
        <p:txBody>
          <a:bodyPr/>
          <a:lstStyle/>
          <a:p>
            <a:r>
              <a:rPr lang="en-US" dirty="0" smtClean="0"/>
              <a:t>Processing language</a:t>
            </a:r>
          </a:p>
          <a:p>
            <a:pPr lvl="1"/>
            <a:r>
              <a:rPr lang="en-US" dirty="0">
                <a:hlinkClick r:id="rId2"/>
              </a:rPr>
              <a:t>http://nlp.stanford.edu/software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Building games</a:t>
            </a:r>
          </a:p>
          <a:p>
            <a:pPr lvl="1"/>
            <a:r>
              <a:rPr lang="en-US" dirty="0">
                <a:hlinkClick r:id="rId3"/>
              </a:rPr>
              <a:t>http://lwjgl.org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://jbox2d.org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(with physics!)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Processing biological data</a:t>
            </a:r>
          </a:p>
          <a:p>
            <a:pPr lvl="1"/>
            <a:r>
              <a:rPr lang="en-US" dirty="0">
                <a:hlinkClick r:id="rId5"/>
              </a:rPr>
              <a:t>http://biojava.org/wiki/</a:t>
            </a:r>
            <a:r>
              <a:rPr lang="en-US" dirty="0" smtClean="0">
                <a:hlinkClick r:id="rId5"/>
              </a:rPr>
              <a:t>Main_Page</a:t>
            </a:r>
            <a:endParaRPr lang="en-US" dirty="0" smtClean="0"/>
          </a:p>
          <a:p>
            <a:pPr marL="393700" lvl="1" indent="0">
              <a:buNone/>
            </a:pPr>
            <a:endParaRPr lang="en-US" dirty="0"/>
          </a:p>
          <a:p>
            <a:r>
              <a:rPr lang="en-US" dirty="0"/>
              <a:t>Accessing Facebook data</a:t>
            </a:r>
          </a:p>
          <a:p>
            <a:pPr lvl="1"/>
            <a:r>
              <a:rPr lang="en-US" dirty="0">
                <a:hlinkClick r:id="rId6"/>
              </a:rPr>
              <a:t>http://restfb.com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Making music</a:t>
            </a:r>
          </a:p>
          <a:p>
            <a:pPr lvl="1"/>
            <a:r>
              <a:rPr lang="en-US" dirty="0">
                <a:hlinkClick r:id="rId7"/>
              </a:rPr>
              <a:t>http://www.jfugue.org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marL="3937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Courses?</a:t>
            </a:r>
            <a:endParaRPr lang="en-US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r>
              <a:rPr lang="en-US" dirty="0"/>
              <a:t>CSE non-majors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CSE 154: Web </a:t>
            </a:r>
            <a:r>
              <a:rPr lang="en-US" dirty="0" smtClean="0"/>
              <a:t>Programming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373: Data Structures and Algorithms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374: Programming Concepts and Tools (C/C++, Linux, ...)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131: Digital Photography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460: Animation Capstone  (open to all majors)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200" dirty="0"/>
          </a:p>
          <a:p>
            <a:r>
              <a:rPr lang="en-US" dirty="0"/>
              <a:t>CSE majors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CSE 311: (Mathematical) Foundations of </a:t>
            </a:r>
            <a:r>
              <a:rPr lang="en-US" dirty="0" smtClean="0"/>
              <a:t>Computing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332: Data Abstractions (Data Structures and Algorithms)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CSE </a:t>
            </a:r>
            <a:r>
              <a:rPr lang="en-US" sz="2000" dirty="0"/>
              <a:t>331: Software Design and Implementation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341: Programming Languages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344: Intro to Data Management  (and databases)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CSE 351: Hardware/Software </a:t>
            </a:r>
            <a:r>
              <a:rPr lang="en-US" sz="2000" dirty="0" smtClean="0"/>
              <a:t>Interface</a:t>
            </a:r>
            <a:br>
              <a:rPr lang="en-US" sz="2000" dirty="0" smtClean="0"/>
            </a:br>
            <a:endParaRPr lang="en-US" sz="2000" dirty="0" smtClean="0"/>
          </a:p>
          <a:p>
            <a:pPr marL="273050" lvl="1" indent="-273050">
              <a:lnSpc>
                <a:spcPct val="90000"/>
              </a:lnSpc>
              <a:buClr>
                <a:srgbClr val="EB641B"/>
              </a:buClr>
              <a:buSzPct val="95000"/>
            </a:pPr>
            <a:r>
              <a:rPr lang="en-US" dirty="0"/>
              <a:t>INFO, AMATH, DXARTS, ...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85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– technologies for low-income regions</a:t>
            </a:r>
          </a:p>
          <a:p>
            <a:pPr lvl="1"/>
            <a:r>
              <a:rPr lang="en-US" dirty="0">
                <a:hlinkClick r:id="rId2"/>
              </a:rPr>
              <a:t>http://change.washington.edu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Dub – human-computer interaction and design</a:t>
            </a:r>
          </a:p>
          <a:p>
            <a:pPr lvl="1"/>
            <a:r>
              <a:rPr lang="en-US" dirty="0">
                <a:hlinkClick r:id="rId3"/>
              </a:rPr>
              <a:t>http://dub.washington.edu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S 2012-22 Job Growt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73"/>
            <a:ext cx="9137107" cy="57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8142"/>
            <a:ext cx="8915400" cy="5181600"/>
          </a:xfrm>
        </p:spPr>
        <p:txBody>
          <a:bodyPr/>
          <a:lstStyle/>
          <a:p>
            <a:r>
              <a:rPr lang="en-US" dirty="0" smtClean="0"/>
              <a:t>Software Developer/Software Engineer</a:t>
            </a:r>
          </a:p>
          <a:p>
            <a:pPr lvl="1"/>
            <a:r>
              <a:rPr lang="en-US" dirty="0" smtClean="0"/>
              <a:t>Builds and designs software</a:t>
            </a:r>
          </a:p>
          <a:p>
            <a:pPr lvl="1"/>
            <a:r>
              <a:rPr lang="en-US" dirty="0" smtClean="0"/>
              <a:t>Includes designing and engineering architecture of a software system as well as programming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Product Manager (PM)</a:t>
            </a:r>
          </a:p>
          <a:p>
            <a:pPr lvl="1"/>
            <a:r>
              <a:rPr lang="en-US" dirty="0" smtClean="0"/>
              <a:t>Designs and makes decisions regarding the overall product</a:t>
            </a:r>
          </a:p>
          <a:p>
            <a:pPr lvl="1"/>
            <a:r>
              <a:rPr lang="en-US" dirty="0" smtClean="0"/>
              <a:t>May write specifications for software developers</a:t>
            </a:r>
          </a:p>
          <a:p>
            <a:pPr lvl="1"/>
            <a:r>
              <a:rPr lang="en-US" dirty="0" smtClean="0"/>
              <a:t>Works with people across disciplines at the company</a:t>
            </a:r>
          </a:p>
          <a:p>
            <a:pPr lvl="1"/>
            <a:r>
              <a:rPr lang="en-US" dirty="0" smtClean="0"/>
              <a:t>May or may not program</a:t>
            </a:r>
          </a:p>
          <a:p>
            <a:pPr lvl="1"/>
            <a:r>
              <a:rPr lang="en-US" dirty="0" smtClean="0"/>
              <a:t>Role can be different at different companies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Test/QA</a:t>
            </a:r>
          </a:p>
          <a:p>
            <a:pPr lvl="1"/>
            <a:r>
              <a:rPr lang="en-US" dirty="0" smtClean="0"/>
              <a:t>Write and design tests of the product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60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Various career fairs around campus.</a:t>
            </a:r>
          </a:p>
          <a:p>
            <a:endParaRPr lang="en-US" sz="2800" dirty="0" smtClean="0"/>
          </a:p>
          <a:p>
            <a:r>
              <a:rPr lang="en-US" sz="2800" dirty="0" smtClean="0"/>
              <a:t>Start looking early!</a:t>
            </a:r>
          </a:p>
          <a:p>
            <a:endParaRPr lang="en-US" sz="2800" dirty="0"/>
          </a:p>
          <a:p>
            <a:r>
              <a:rPr lang="en-US" sz="2800" dirty="0" smtClean="0"/>
              <a:t>For those just starting out</a:t>
            </a:r>
          </a:p>
          <a:p>
            <a:pPr lvl="1"/>
            <a:r>
              <a:rPr lang="en-US" sz="2400" dirty="0" smtClean="0"/>
              <a:t>Microsoft Explorer Program -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careers.microsoft.com/students/explore</a:t>
            </a:r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sz="2400" dirty="0" smtClean="0"/>
              <a:t>Google Engineering Practicum -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://www.google.com/about/careers/search#!t=jo&amp;jid=120165001</a:t>
            </a:r>
            <a:r>
              <a:rPr lang="en-US" sz="2400" dirty="0" smtClean="0">
                <a:hlinkClick r:id="rId3"/>
              </a:rPr>
              <a:t>&amp;</a:t>
            </a:r>
            <a:endParaRPr lang="en-US" sz="24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80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I’m not teaching, I work at Sift Science, a startup in San Francisco, as a Software Developer</a:t>
            </a:r>
          </a:p>
          <a:p>
            <a:endParaRPr lang="en-US" dirty="0"/>
          </a:p>
          <a:p>
            <a:r>
              <a:rPr lang="en-US" dirty="0" smtClean="0"/>
              <a:t>Sift Science uses large scale machine learning to help online businesses detect fraud</a:t>
            </a:r>
          </a:p>
          <a:p>
            <a:endParaRPr lang="en-US" dirty="0" smtClean="0"/>
          </a:p>
          <a:p>
            <a:r>
              <a:rPr lang="en-US" dirty="0" smtClean="0"/>
              <a:t>Small company (~50). Work closely with people in different disciplines across the company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Full-stack, primarily focusing on </a:t>
            </a:r>
            <a:r>
              <a:rPr lang="en-US" smtClean="0"/>
              <a:t>front-end development</a:t>
            </a:r>
            <a:endParaRPr lang="en-US" dirty="0" smtClean="0"/>
          </a:p>
          <a:p>
            <a:pPr lvl="1"/>
            <a:r>
              <a:rPr lang="en-US" dirty="0" smtClean="0"/>
              <a:t>Frontend uses React, Facebook’s </a:t>
            </a:r>
            <a:r>
              <a:rPr lang="en-US" dirty="0" err="1" smtClean="0"/>
              <a:t>javascript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Backend uses Java!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6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988786"/>
            <a:ext cx="6553574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6" y="1337129"/>
            <a:ext cx="7000411" cy="41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" y="1442356"/>
            <a:ext cx="7201720" cy="40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4" y="1248226"/>
            <a:ext cx="7691551" cy="43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Leverage existing components without understanding details</a:t>
            </a:r>
          </a:p>
          <a:p>
            <a:pPr lvl="1"/>
            <a:r>
              <a:rPr lang="en-US" dirty="0" smtClean="0"/>
              <a:t>Create components that can be used as black boxes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Design tradeoffs </a:t>
            </a:r>
          </a:p>
          <a:p>
            <a:pPr lvl="1"/>
            <a:r>
              <a:rPr lang="en-US" dirty="0"/>
              <a:t>Algorithm </a:t>
            </a:r>
            <a:r>
              <a:rPr lang="en-US" dirty="0" smtClean="0"/>
              <a:t>analysis - scalability and growth</a:t>
            </a:r>
          </a:p>
          <a:p>
            <a:pPr lvl="1"/>
            <a:r>
              <a:rPr lang="en-US" dirty="0" smtClean="0"/>
              <a:t>Keeping code easy to read for maintainability </a:t>
            </a:r>
          </a:p>
          <a:p>
            <a:pPr lvl="1"/>
            <a:endParaRPr lang="en-US" dirty="0" smtClean="0"/>
          </a:p>
          <a:p>
            <a:r>
              <a:rPr lang="en-US" dirty="0"/>
              <a:t>Recursion</a:t>
            </a:r>
          </a:p>
          <a:p>
            <a:pPr lvl="1"/>
            <a:r>
              <a:rPr lang="en-US" dirty="0"/>
              <a:t>Reason about problems in terms of self-similarity</a:t>
            </a:r>
          </a:p>
          <a:p>
            <a:pPr lvl="1"/>
            <a:r>
              <a:rPr lang="en-US" dirty="0"/>
              <a:t>Write very short code to achieve complex </a:t>
            </a:r>
            <a:r>
              <a:rPr lang="en-US" dirty="0" smtClean="0"/>
              <a:t>behaviors</a:t>
            </a:r>
          </a:p>
          <a:p>
            <a:pPr lvl="1"/>
            <a:endParaRPr lang="en-US" dirty="0"/>
          </a:p>
          <a:p>
            <a:r>
              <a:rPr lang="en-US" dirty="0"/>
              <a:t>Art – </a:t>
            </a:r>
            <a:r>
              <a:rPr lang="en-US" dirty="0" smtClean="0"/>
              <a:t>"A </a:t>
            </a:r>
            <a:r>
              <a:rPr lang="en-US" dirty="0"/>
              <a:t>programmer who subconsciously views himself as an artist will enjoy what he does and will do it better</a:t>
            </a:r>
            <a:r>
              <a:rPr lang="en-US" dirty="0" smtClean="0"/>
              <a:t>." </a:t>
            </a:r>
            <a:r>
              <a:rPr lang="en-US" sz="1400" dirty="0" smtClean="0"/>
              <a:t>(Knuth)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Mind-controlled robots </a:t>
            </a:r>
          </a:p>
          <a:p>
            <a:pPr lvl="1"/>
            <a:r>
              <a:rPr lang="en-US" sz="1500" dirty="0" smtClean="0">
                <a:hlinkClick r:id="rId2"/>
              </a:rPr>
              <a:t>http://www.youtube.com/watch?v=TQ7EOpPNQyw</a:t>
            </a:r>
            <a:endParaRPr lang="en-US" sz="1500" dirty="0" smtClean="0"/>
          </a:p>
          <a:p>
            <a:pPr lvl="1"/>
            <a:endParaRPr lang="en-US" sz="1500" dirty="0"/>
          </a:p>
          <a:p>
            <a:r>
              <a:rPr lang="en-US" dirty="0" smtClean="0"/>
              <a:t>Muscle-controlled interfaces</a:t>
            </a:r>
          </a:p>
          <a:p>
            <a:pPr lvl="1"/>
            <a:r>
              <a:rPr lang="en-US" sz="1500" dirty="0" smtClean="0">
                <a:hlinkClick r:id="rId3"/>
              </a:rPr>
              <a:t>http://www.youtube.com/watch?v=pktVSTwC8qo</a:t>
            </a:r>
            <a:endParaRPr lang="en-US" sz="1500" dirty="0" smtClean="0"/>
          </a:p>
          <a:p>
            <a:pPr marL="457200" lvl="1" indent="0">
              <a:buNone/>
            </a:pPr>
            <a:endParaRPr lang="en-US" sz="1500" dirty="0" smtClean="0"/>
          </a:p>
          <a:p>
            <a:r>
              <a:rPr lang="en-US" dirty="0" smtClean="0"/>
              <a:t>3D models from pictures</a:t>
            </a:r>
          </a:p>
          <a:p>
            <a:pPr lvl="1"/>
            <a:r>
              <a:rPr lang="en-US" sz="1500" dirty="0" smtClean="0">
                <a:hlinkClick r:id="rId4"/>
              </a:rPr>
              <a:t>http://www.youtube.com/watch?v=25Yifq70elY</a:t>
            </a:r>
            <a:endParaRPr lang="en-US" sz="1500" dirty="0" smtClean="0"/>
          </a:p>
          <a:p>
            <a:pPr lvl="1"/>
            <a:endParaRPr lang="en-US" sz="1500" dirty="0" smtClean="0"/>
          </a:p>
          <a:p>
            <a:r>
              <a:rPr lang="en-US" dirty="0" smtClean="0"/>
              <a:t>Face aging</a:t>
            </a:r>
          </a:p>
          <a:p>
            <a:pPr lvl="1"/>
            <a:r>
              <a:rPr lang="en-US" sz="1500" dirty="0">
                <a:hlinkClick r:id="rId5"/>
              </a:rPr>
              <a:t>http://www.youtube.com/watch?v=fLQtssJDMMc</a:t>
            </a:r>
            <a:endParaRPr lang="en-US" sz="1500" dirty="0"/>
          </a:p>
          <a:p>
            <a:pPr lvl="1"/>
            <a:endParaRPr lang="en-US" sz="1500" dirty="0"/>
          </a:p>
          <a:p>
            <a:r>
              <a:rPr lang="en-US" dirty="0" smtClean="0"/>
              <a:t>Animation</a:t>
            </a:r>
            <a:endParaRPr lang="en-US" dirty="0"/>
          </a:p>
          <a:p>
            <a:pPr lvl="1"/>
            <a:r>
              <a:rPr lang="en-US" sz="1500" dirty="0">
                <a:hlinkClick r:id="rId6"/>
              </a:rPr>
              <a:t>http://www.youtube.com/watch?v=</a:t>
            </a:r>
            <a:r>
              <a:rPr lang="en-US" sz="1500" dirty="0" smtClean="0">
                <a:hlinkClick r:id="rId6"/>
              </a:rPr>
              <a:t>b4kkPlLdMvI</a:t>
            </a:r>
            <a:endParaRPr lang="en-US" sz="1500" dirty="0" smtClean="0"/>
          </a:p>
          <a:p>
            <a:pPr lvl="1"/>
            <a:endParaRPr lang="en-US" sz="1500" dirty="0"/>
          </a:p>
          <a:p>
            <a:r>
              <a:rPr lang="en-US" dirty="0"/>
              <a:t>Security</a:t>
            </a:r>
          </a:p>
          <a:p>
            <a:pPr lvl="1"/>
            <a:r>
              <a:rPr lang="en-US" sz="1500" dirty="0">
                <a:hlinkClick r:id="rId7"/>
              </a:rPr>
              <a:t>http://www.pbs.org/wgbh/nova/tech/tadayoshi-</a:t>
            </a:r>
            <a:r>
              <a:rPr lang="en-US" sz="1500" dirty="0" smtClean="0">
                <a:hlinkClick r:id="rId7"/>
              </a:rPr>
              <a:t>kohno.html</a:t>
            </a:r>
            <a:endParaRPr lang="en-US" sz="1500" dirty="0" smtClean="0"/>
          </a:p>
          <a:p>
            <a:pPr lvl="1"/>
            <a:endParaRPr lang="en-US" sz="1500" dirty="0" smtClean="0"/>
          </a:p>
        </p:txBody>
      </p:sp>
      <p:pic>
        <p:nvPicPr>
          <p:cNvPr id="4" name="Picture 8" descr="200348773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79" y="1447800"/>
            <a:ext cx="31242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text-processing applications</a:t>
            </a:r>
          </a:p>
          <a:p>
            <a:pPr lvl="1"/>
            <a:r>
              <a:rPr lang="en-US" dirty="0" smtClean="0"/>
              <a:t>identify lines above 100</a:t>
            </a:r>
          </a:p>
          <a:p>
            <a:pPr lvl="1"/>
            <a:r>
              <a:rPr lang="en-US" dirty="0" smtClean="0"/>
              <a:t>remove line-breaks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 a GUI to the random sentence generator</a:t>
            </a:r>
          </a:p>
          <a:p>
            <a:endParaRPr lang="en-US" dirty="0"/>
          </a:p>
          <a:p>
            <a:r>
              <a:rPr lang="en-US" dirty="0" smtClean="0"/>
              <a:t>Automate chemistry, physics, calculus problems,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quotes by keyword in books</a:t>
            </a:r>
          </a:p>
          <a:p>
            <a:endParaRPr lang="en-US" dirty="0"/>
          </a:p>
          <a:p>
            <a:r>
              <a:rPr lang="en-US" dirty="0" smtClean="0"/>
              <a:t>What are you currently doing that a computer could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your Java knowledge with a project is valuable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ick a project, see what language is most appropriate</a:t>
            </a:r>
          </a:p>
          <a:p>
            <a:pPr lvl="1"/>
            <a:r>
              <a:rPr lang="en-US" dirty="0" smtClean="0"/>
              <a:t>iOS: </a:t>
            </a:r>
            <a:r>
              <a:rPr lang="en-US" dirty="0" smtClean="0">
                <a:hlinkClick r:id="rId2"/>
              </a:rPr>
              <a:t>Swift</a:t>
            </a:r>
            <a:endParaRPr lang="en-US" dirty="0" smtClean="0"/>
          </a:p>
          <a:p>
            <a:pPr lvl="1"/>
            <a:r>
              <a:rPr lang="en-US" dirty="0" smtClean="0"/>
              <a:t>Android: Java</a:t>
            </a:r>
          </a:p>
          <a:p>
            <a:pPr lvl="1"/>
            <a:r>
              <a:rPr lang="en-US" dirty="0" smtClean="0"/>
              <a:t>Client-side </a:t>
            </a:r>
            <a:r>
              <a:rPr lang="en-US" dirty="0" smtClean="0"/>
              <a:t>web: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lvl="1"/>
            <a:r>
              <a:rPr lang="en-US" dirty="0" smtClean="0"/>
              <a:t>Beautiful visuals: </a:t>
            </a:r>
            <a:r>
              <a:rPr lang="en-US" dirty="0" smtClean="0">
                <a:hlinkClick r:id="rId3"/>
              </a:rPr>
              <a:t>Processing</a:t>
            </a:r>
            <a:endParaRPr lang="en-US" dirty="0" smtClean="0"/>
          </a:p>
          <a:p>
            <a:pPr lvl="1"/>
            <a:r>
              <a:rPr lang="en-US" dirty="0" smtClean="0"/>
              <a:t>Quick data processing: </a:t>
            </a:r>
            <a:r>
              <a:rPr lang="en-US" dirty="0" smtClean="0">
                <a:hlinkClick r:id="rId4"/>
              </a:rPr>
              <a:t>Python</a:t>
            </a:r>
            <a:endParaRPr lang="en-US" dirty="0" smtClean="0"/>
          </a:p>
          <a:p>
            <a:pPr lvl="1"/>
            <a:r>
              <a:rPr lang="en-US" dirty="0" smtClean="0"/>
              <a:t>Embedded systems: C/C++</a:t>
            </a:r>
          </a:p>
          <a:p>
            <a:pPr lvl="1"/>
            <a:endParaRPr lang="en-US" dirty="0"/>
          </a:p>
          <a:p>
            <a:r>
              <a:rPr lang="en-US" dirty="0" smtClean="0"/>
              <a:t>Learn a new paradigm</a:t>
            </a:r>
          </a:p>
          <a:p>
            <a:pPr lvl="1"/>
            <a:r>
              <a:rPr lang="en-US" dirty="0" smtClean="0"/>
              <a:t>Functional languages: </a:t>
            </a:r>
            <a:r>
              <a:rPr lang="en-US" dirty="0" smtClean="0">
                <a:hlinkClick r:id="rId5"/>
              </a:rPr>
              <a:t>Racket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Haskell</a:t>
            </a:r>
            <a:r>
              <a:rPr lang="en-US" dirty="0" smtClean="0"/>
              <a:t> (now, Java 8, too!)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5230</TotalTime>
  <Words>498</Words>
  <Application>Microsoft Macintosh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Times New Roman</vt:lpstr>
      <vt:lpstr>Verdana</vt:lpstr>
      <vt:lpstr>Wingdings</vt:lpstr>
      <vt:lpstr>Wingdings 2</vt:lpstr>
      <vt:lpstr>cse143-13wi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themes</vt:lpstr>
      <vt:lpstr>Beyond programming</vt:lpstr>
      <vt:lpstr>What project?</vt:lpstr>
      <vt:lpstr>What language?</vt:lpstr>
      <vt:lpstr>Leveraging existing code</vt:lpstr>
      <vt:lpstr>Courses?</vt:lpstr>
      <vt:lpstr>Weekly meetings</vt:lpstr>
      <vt:lpstr>PowerPoint Presentation</vt:lpstr>
      <vt:lpstr>Roles in Industry</vt:lpstr>
      <vt:lpstr>Internships</vt:lpstr>
      <vt:lpstr>What Do I Do?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Microsoft Office User</cp:lastModifiedBy>
  <cp:revision>28</cp:revision>
  <cp:lastPrinted>2016-06-03T15:57:36Z</cp:lastPrinted>
  <dcterms:created xsi:type="dcterms:W3CDTF">2013-03-13T16:17:53Z</dcterms:created>
  <dcterms:modified xsi:type="dcterms:W3CDTF">2016-06-03T15:58:23Z</dcterms:modified>
</cp:coreProperties>
</file>