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3" r:id="rId3"/>
    <p:sldId id="264" r:id="rId4"/>
    <p:sldId id="276" r:id="rId5"/>
    <p:sldId id="266" r:id="rId6"/>
    <p:sldId id="274" r:id="rId7"/>
    <p:sldId id="267" r:id="rId8"/>
    <p:sldId id="275" r:id="rId9"/>
    <p:sldId id="268" r:id="rId10"/>
    <p:sldId id="271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9" d="100"/>
          <a:sy n="59" d="100"/>
        </p:scale>
        <p:origin x="148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772400" cy="2286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038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grpSp>
        <p:nvGrpSpPr>
          <p:cNvPr id="5" name="Group 23"/>
          <p:cNvGrpSpPr>
            <a:grpSpLocks/>
          </p:cNvGrpSpPr>
          <p:nvPr userDrawn="1"/>
        </p:nvGrpSpPr>
        <p:grpSpPr bwMode="auto">
          <a:xfrm>
            <a:off x="-9525" y="0"/>
            <a:ext cx="9169400" cy="533400"/>
            <a:chOff x="-6" y="-180"/>
            <a:chExt cx="5776" cy="516"/>
          </a:xfrm>
          <a:gradFill flip="none" rotWithShape="1">
            <a:gsLst>
              <a:gs pos="74000">
                <a:schemeClr val="accent5">
                  <a:alpha val="37000"/>
                  <a:lumMod val="100000"/>
                </a:schemeClr>
              </a:gs>
              <a:gs pos="44000">
                <a:schemeClr val="accent5">
                  <a:lumMod val="75000"/>
                </a:schemeClr>
              </a:gs>
              <a:gs pos="33000">
                <a:srgbClr val="5096A2"/>
              </a:gs>
            </a:gsLst>
            <a:lin ang="5400000" scaled="0"/>
            <a:tileRect/>
          </a:gradFill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-6" y="-180"/>
              <a:ext cx="5772" cy="5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6" y="2"/>
                </a:cxn>
                <a:cxn ang="0">
                  <a:pos x="2542" y="0"/>
                </a:cxn>
                <a:cxn ang="0">
                  <a:pos x="4374" y="367"/>
                </a:cxn>
                <a:cxn ang="0">
                  <a:pos x="5766" y="55"/>
                </a:cxn>
                <a:cxn ang="0">
                  <a:pos x="5772" y="213"/>
                </a:cxn>
                <a:cxn ang="0">
                  <a:pos x="4302" y="439"/>
                </a:cxn>
                <a:cxn ang="0">
                  <a:pos x="1488" y="201"/>
                </a:cxn>
                <a:cxn ang="0">
                  <a:pos x="0" y="656"/>
                </a:cxn>
                <a:cxn ang="0">
                  <a:pos x="6" y="2"/>
                </a:cxn>
              </a:cxnLst>
              <a:rect l="0" t="0" r="0" b="0"/>
              <a:pathLst>
                <a:path w="5772" h="656">
                  <a:moveTo>
                    <a:pt x="6" y="2"/>
                  </a:moveTo>
                  <a:lnTo>
                    <a:pt x="2542" y="0"/>
                  </a:lnTo>
                  <a:cubicBezTo>
                    <a:pt x="2746" y="101"/>
                    <a:pt x="3828" y="367"/>
                    <a:pt x="4374" y="367"/>
                  </a:cubicBezTo>
                  <a:cubicBezTo>
                    <a:pt x="4920" y="367"/>
                    <a:pt x="5526" y="152"/>
                    <a:pt x="5766" y="55"/>
                  </a:cubicBezTo>
                  <a:lnTo>
                    <a:pt x="5772" y="213"/>
                  </a:lnTo>
                  <a:cubicBezTo>
                    <a:pt x="5670" y="257"/>
                    <a:pt x="5016" y="441"/>
                    <a:pt x="4302" y="439"/>
                  </a:cubicBezTo>
                  <a:cubicBezTo>
                    <a:pt x="3588" y="437"/>
                    <a:pt x="2205" y="165"/>
                    <a:pt x="1488" y="201"/>
                  </a:cubicBezTo>
                  <a:cubicBezTo>
                    <a:pt x="750" y="209"/>
                    <a:pt x="270" y="482"/>
                    <a:pt x="0" y="656"/>
                  </a:cubicBezTo>
                  <a:lnTo>
                    <a:pt x="6" y="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Times New Roman" charset="0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2688" y="-180"/>
              <a:ext cx="3072" cy="263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1668" y="564"/>
                </a:cxn>
                <a:cxn ang="0">
                  <a:pos x="3000" y="186"/>
                </a:cxn>
                <a:cxn ang="0">
                  <a:pos x="3000" y="6"/>
                </a:cxn>
                <a:cxn ang="0">
                  <a:pos x="0" y="0"/>
                </a:cxn>
              </a:cxnLst>
              <a:rect l="0" t="0" r="0" b="0"/>
              <a:pathLst>
                <a:path w="3000" h="595">
                  <a:moveTo>
                    <a:pt x="0" y="0"/>
                  </a:moveTo>
                  <a:cubicBezTo>
                    <a:pt x="174" y="102"/>
                    <a:pt x="1168" y="533"/>
                    <a:pt x="1668" y="564"/>
                  </a:cubicBezTo>
                  <a:cubicBezTo>
                    <a:pt x="2168" y="595"/>
                    <a:pt x="2778" y="279"/>
                    <a:pt x="3000" y="186"/>
                  </a:cubicBezTo>
                  <a:lnTo>
                    <a:pt x="3000" y="6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Times New Roman" charset="0"/>
              </a:endParaRPr>
            </a:p>
          </p:txBody>
        </p:sp>
        <p:grpSp>
          <p:nvGrpSpPr>
            <p:cNvPr id="8" name="Group 1"/>
            <p:cNvGrpSpPr>
              <a:grpSpLocks/>
            </p:cNvGrpSpPr>
            <p:nvPr/>
          </p:nvGrpSpPr>
          <p:grpSpPr bwMode="auto">
            <a:xfrm>
              <a:off x="0" y="-42"/>
              <a:ext cx="5770" cy="246"/>
              <a:chOff x="-13880" y="438044"/>
              <a:chExt cx="9173112" cy="427357"/>
            </a:xfrm>
            <a:grpFill/>
          </p:grpSpPr>
          <p:sp>
            <p:nvSpPr>
              <p:cNvPr id="9" name="Freeform 8"/>
              <p:cNvSpPr>
                <a:spLocks/>
              </p:cNvSpPr>
              <p:nvPr/>
            </p:nvSpPr>
            <p:spPr bwMode="auto">
              <a:xfrm rot="21435692">
                <a:off x="-13880" y="438118"/>
                <a:ext cx="9173112" cy="427283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966"/>
                  </a:cxn>
                  <a:cxn ang="0">
                    <a:pos x="1608" y="282"/>
                  </a:cxn>
                  <a:cxn ang="0">
                    <a:pos x="4110" y="1008"/>
                  </a:cxn>
                  <a:cxn ang="0">
                    <a:pos x="5772" y="0"/>
                  </a:cxn>
                </a:cxnLst>
                <a:rect l="0" t="0" r="0" b="0"/>
                <a:pathLst>
                  <a:path w="5772" h="1055">
                    <a:moveTo>
                      <a:pt x="0" y="966"/>
                    </a:moveTo>
                    <a:cubicBezTo>
                      <a:pt x="282" y="738"/>
                      <a:pt x="923" y="275"/>
                      <a:pt x="1608" y="282"/>
                    </a:cubicBezTo>
                    <a:cubicBezTo>
                      <a:pt x="2293" y="289"/>
                      <a:pt x="3416" y="1055"/>
                      <a:pt x="4110" y="1008"/>
                    </a:cubicBezTo>
                    <a:cubicBezTo>
                      <a:pt x="4804" y="961"/>
                      <a:pt x="5426" y="210"/>
                      <a:pt x="5772" y="0"/>
                    </a:cubicBezTo>
                  </a:path>
                </a:pathLst>
              </a:custGeom>
              <a:grpFill/>
              <a:ln w="1079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charset="0"/>
                    <a:ea typeface="ＭＳ Ｐゴシック" charset="0"/>
                    <a:cs typeface="Times New Roman" charset="0"/>
                  </a:defRPr>
                </a:lvl1pPr>
                <a:lvl2pPr marL="37931725" indent="-37474525" eaLnBrk="0" hangingPunct="0"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2pPr>
                <a:lvl3pPr eaLnBrk="0" hangingPunct="0"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3pPr>
                <a:lvl4pPr eaLnBrk="0" hangingPunct="0"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4pPr>
                <a:lvl5pPr eaLnBrk="0" hangingPunct="0"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5pPr>
                <a:lvl6pPr marL="457200" eaLnBrk="0" fontAlgn="base" hangingPunct="0"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6pPr>
                <a:lvl7pPr marL="914400" eaLnBrk="0" fontAlgn="base" hangingPunct="0"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7pPr>
                <a:lvl8pPr marL="1371600" eaLnBrk="0" fontAlgn="base" hangingPunct="0"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8pPr>
                <a:lvl9pPr marL="1828800" eaLnBrk="0" fontAlgn="base" hangingPunct="0"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mtClean="0"/>
              </a:p>
            </p:txBody>
          </p:sp>
          <p:sp>
            <p:nvSpPr>
              <p:cNvPr id="10" name="Freeform 9"/>
              <p:cNvSpPr>
                <a:spLocks/>
              </p:cNvSpPr>
              <p:nvPr/>
            </p:nvSpPr>
            <p:spPr bwMode="auto">
              <a:xfrm rot="21435692">
                <a:off x="-10858" y="438044"/>
                <a:ext cx="9169042" cy="382392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732"/>
                  </a:cxn>
                  <a:cxn ang="0">
                    <a:pos x="1638" y="228"/>
                  </a:cxn>
                  <a:cxn ang="0">
                    <a:pos x="4122" y="816"/>
                  </a:cxn>
                  <a:cxn ang="0">
                    <a:pos x="5766" y="0"/>
                  </a:cxn>
                </a:cxnLst>
                <a:rect l="0" t="0" r="0" b="0"/>
                <a:pathLst>
                  <a:path w="5766" h="854">
                    <a:moveTo>
                      <a:pt x="0" y="732"/>
                    </a:moveTo>
                    <a:cubicBezTo>
                      <a:pt x="273" y="647"/>
                      <a:pt x="951" y="214"/>
                      <a:pt x="1638" y="228"/>
                    </a:cubicBezTo>
                    <a:cubicBezTo>
                      <a:pt x="2325" y="242"/>
                      <a:pt x="3434" y="854"/>
                      <a:pt x="4122" y="816"/>
                    </a:cubicBezTo>
                    <a:cubicBezTo>
                      <a:pt x="4810" y="778"/>
                      <a:pt x="5424" y="170"/>
                      <a:pt x="5766" y="0"/>
                    </a:cubicBezTo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charset="0"/>
                    <a:ea typeface="ＭＳ Ｐゴシック" charset="0"/>
                    <a:cs typeface="Times New Roman" charset="0"/>
                  </a:defRPr>
                </a:lvl1pPr>
                <a:lvl2pPr marL="37931725" indent="-37474525" eaLnBrk="0" hangingPunct="0"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2pPr>
                <a:lvl3pPr eaLnBrk="0" hangingPunct="0"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3pPr>
                <a:lvl4pPr eaLnBrk="0" hangingPunct="0"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4pPr>
                <a:lvl5pPr eaLnBrk="0" hangingPunct="0"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5pPr>
                <a:lvl6pPr marL="457200" eaLnBrk="0" fontAlgn="base" hangingPunct="0"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6pPr>
                <a:lvl7pPr marL="914400" eaLnBrk="0" fontAlgn="base" hangingPunct="0"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7pPr>
                <a:lvl8pPr marL="1371600" eaLnBrk="0" fontAlgn="base" hangingPunct="0"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8pPr>
                <a:lvl9pPr marL="1828800" eaLnBrk="0" fontAlgn="base" hangingPunct="0"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mtClean="0"/>
              </a:p>
            </p:txBody>
          </p:sp>
        </p:grpSp>
      </p:grpSp>
      <p:sp>
        <p:nvSpPr>
          <p:cNvPr id="11" name="Freeform 10"/>
          <p:cNvSpPr>
            <a:spLocks/>
          </p:cNvSpPr>
          <p:nvPr userDrawn="1"/>
        </p:nvSpPr>
        <p:spPr bwMode="auto">
          <a:xfrm rot="10800000">
            <a:off x="-9525" y="6586131"/>
            <a:ext cx="4876800" cy="271869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74000">
                <a:schemeClr val="accent5">
                  <a:alpha val="37000"/>
                  <a:lumMod val="100000"/>
                </a:schemeClr>
              </a:gs>
              <a:gs pos="44000">
                <a:schemeClr val="accent5">
                  <a:lumMod val="75000"/>
                </a:schemeClr>
              </a:gs>
              <a:gs pos="33000">
                <a:srgbClr val="5096A2"/>
              </a:gs>
            </a:gsLst>
            <a:lin ang="42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Times New Roman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144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0"/>
            <a:ext cx="2247900" cy="6477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591300" cy="6477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648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16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4809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95400"/>
            <a:ext cx="4419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95400"/>
            <a:ext cx="4419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767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53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457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7419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5709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49269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295400"/>
            <a:ext cx="89916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8229600" y="6356350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>
              <a:spcBef>
                <a:spcPts val="500"/>
              </a:spcBef>
            </a:pPr>
            <a:fld id="{5E920CF5-0210-3647-9430-DAFC431AD810}" type="slidenum">
              <a:rPr lang="en-US" sz="1200">
                <a:solidFill>
                  <a:srgbClr val="424242"/>
                </a:solidFill>
                <a:latin typeface="Verdana" charset="0"/>
              </a:rPr>
              <a:pPr>
                <a:spcBef>
                  <a:spcPts val="500"/>
                </a:spcBef>
              </a:pPr>
              <a:t>‹#›</a:t>
            </a:fld>
            <a:endParaRPr lang="en-US"/>
          </a:p>
        </p:txBody>
      </p:sp>
      <p:grpSp>
        <p:nvGrpSpPr>
          <p:cNvPr id="6" name="Group 23"/>
          <p:cNvGrpSpPr>
            <a:grpSpLocks/>
          </p:cNvGrpSpPr>
          <p:nvPr userDrawn="1"/>
        </p:nvGrpSpPr>
        <p:grpSpPr bwMode="auto">
          <a:xfrm>
            <a:off x="-9525" y="0"/>
            <a:ext cx="9169400" cy="533400"/>
            <a:chOff x="-6" y="-180"/>
            <a:chExt cx="5776" cy="516"/>
          </a:xfrm>
          <a:gradFill flip="none" rotWithShape="1">
            <a:gsLst>
              <a:gs pos="74000">
                <a:schemeClr val="accent5">
                  <a:alpha val="37000"/>
                  <a:lumMod val="100000"/>
                </a:schemeClr>
              </a:gs>
              <a:gs pos="44000">
                <a:schemeClr val="accent5">
                  <a:lumMod val="75000"/>
                </a:schemeClr>
              </a:gs>
              <a:gs pos="33000">
                <a:srgbClr val="5096A2"/>
              </a:gs>
            </a:gsLst>
            <a:lin ang="5400000" scaled="0"/>
            <a:tileRect/>
          </a:gradFill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-6" y="-180"/>
              <a:ext cx="5772" cy="5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6" y="2"/>
                </a:cxn>
                <a:cxn ang="0">
                  <a:pos x="2542" y="0"/>
                </a:cxn>
                <a:cxn ang="0">
                  <a:pos x="4374" y="367"/>
                </a:cxn>
                <a:cxn ang="0">
                  <a:pos x="5766" y="55"/>
                </a:cxn>
                <a:cxn ang="0">
                  <a:pos x="5772" y="213"/>
                </a:cxn>
                <a:cxn ang="0">
                  <a:pos x="4302" y="439"/>
                </a:cxn>
                <a:cxn ang="0">
                  <a:pos x="1488" y="201"/>
                </a:cxn>
                <a:cxn ang="0">
                  <a:pos x="0" y="656"/>
                </a:cxn>
                <a:cxn ang="0">
                  <a:pos x="6" y="2"/>
                </a:cxn>
              </a:cxnLst>
              <a:rect l="0" t="0" r="0" b="0"/>
              <a:pathLst>
                <a:path w="5772" h="656">
                  <a:moveTo>
                    <a:pt x="6" y="2"/>
                  </a:moveTo>
                  <a:lnTo>
                    <a:pt x="2542" y="0"/>
                  </a:lnTo>
                  <a:cubicBezTo>
                    <a:pt x="2746" y="101"/>
                    <a:pt x="3828" y="367"/>
                    <a:pt x="4374" y="367"/>
                  </a:cubicBezTo>
                  <a:cubicBezTo>
                    <a:pt x="4920" y="367"/>
                    <a:pt x="5526" y="152"/>
                    <a:pt x="5766" y="55"/>
                  </a:cubicBezTo>
                  <a:lnTo>
                    <a:pt x="5772" y="213"/>
                  </a:lnTo>
                  <a:cubicBezTo>
                    <a:pt x="5670" y="257"/>
                    <a:pt x="5016" y="441"/>
                    <a:pt x="4302" y="439"/>
                  </a:cubicBezTo>
                  <a:cubicBezTo>
                    <a:pt x="3588" y="437"/>
                    <a:pt x="2205" y="165"/>
                    <a:pt x="1488" y="201"/>
                  </a:cubicBezTo>
                  <a:cubicBezTo>
                    <a:pt x="750" y="209"/>
                    <a:pt x="270" y="482"/>
                    <a:pt x="0" y="656"/>
                  </a:cubicBezTo>
                  <a:lnTo>
                    <a:pt x="6" y="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Times New Roman" charset="0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2688" y="-180"/>
              <a:ext cx="3072" cy="263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1668" y="564"/>
                </a:cxn>
                <a:cxn ang="0">
                  <a:pos x="3000" y="186"/>
                </a:cxn>
                <a:cxn ang="0">
                  <a:pos x="3000" y="6"/>
                </a:cxn>
                <a:cxn ang="0">
                  <a:pos x="0" y="0"/>
                </a:cxn>
              </a:cxnLst>
              <a:rect l="0" t="0" r="0" b="0"/>
              <a:pathLst>
                <a:path w="3000" h="595">
                  <a:moveTo>
                    <a:pt x="0" y="0"/>
                  </a:moveTo>
                  <a:cubicBezTo>
                    <a:pt x="174" y="102"/>
                    <a:pt x="1168" y="533"/>
                    <a:pt x="1668" y="564"/>
                  </a:cubicBezTo>
                  <a:cubicBezTo>
                    <a:pt x="2168" y="595"/>
                    <a:pt x="2778" y="279"/>
                    <a:pt x="3000" y="186"/>
                  </a:cubicBezTo>
                  <a:lnTo>
                    <a:pt x="3000" y="6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Times New Roman" charset="0"/>
              </a:endParaRPr>
            </a:p>
          </p:txBody>
        </p:sp>
        <p:grpSp>
          <p:nvGrpSpPr>
            <p:cNvPr id="9" name="Group 1"/>
            <p:cNvGrpSpPr>
              <a:grpSpLocks/>
            </p:cNvGrpSpPr>
            <p:nvPr/>
          </p:nvGrpSpPr>
          <p:grpSpPr bwMode="auto">
            <a:xfrm>
              <a:off x="0" y="-42"/>
              <a:ext cx="5770" cy="246"/>
              <a:chOff x="-13880" y="438044"/>
              <a:chExt cx="9173112" cy="427357"/>
            </a:xfrm>
            <a:grpFill/>
          </p:grpSpPr>
          <p:sp>
            <p:nvSpPr>
              <p:cNvPr id="10" name="Freeform 9"/>
              <p:cNvSpPr>
                <a:spLocks/>
              </p:cNvSpPr>
              <p:nvPr/>
            </p:nvSpPr>
            <p:spPr bwMode="auto">
              <a:xfrm rot="21435692">
                <a:off x="-13880" y="438118"/>
                <a:ext cx="9173112" cy="427283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966"/>
                  </a:cxn>
                  <a:cxn ang="0">
                    <a:pos x="1608" y="282"/>
                  </a:cxn>
                  <a:cxn ang="0">
                    <a:pos x="4110" y="1008"/>
                  </a:cxn>
                  <a:cxn ang="0">
                    <a:pos x="5772" y="0"/>
                  </a:cxn>
                </a:cxnLst>
                <a:rect l="0" t="0" r="0" b="0"/>
                <a:pathLst>
                  <a:path w="5772" h="1055">
                    <a:moveTo>
                      <a:pt x="0" y="966"/>
                    </a:moveTo>
                    <a:cubicBezTo>
                      <a:pt x="282" y="738"/>
                      <a:pt x="923" y="275"/>
                      <a:pt x="1608" y="282"/>
                    </a:cubicBezTo>
                    <a:cubicBezTo>
                      <a:pt x="2293" y="289"/>
                      <a:pt x="3416" y="1055"/>
                      <a:pt x="4110" y="1008"/>
                    </a:cubicBezTo>
                    <a:cubicBezTo>
                      <a:pt x="4804" y="961"/>
                      <a:pt x="5426" y="210"/>
                      <a:pt x="5772" y="0"/>
                    </a:cubicBezTo>
                  </a:path>
                </a:pathLst>
              </a:custGeom>
              <a:grpFill/>
              <a:ln w="1079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charset="0"/>
                    <a:ea typeface="ＭＳ Ｐゴシック" charset="0"/>
                    <a:cs typeface="Times New Roman" charset="0"/>
                  </a:defRPr>
                </a:lvl1pPr>
                <a:lvl2pPr marL="37931725" indent="-37474525" eaLnBrk="0" hangingPunct="0"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2pPr>
                <a:lvl3pPr eaLnBrk="0" hangingPunct="0"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3pPr>
                <a:lvl4pPr eaLnBrk="0" hangingPunct="0"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4pPr>
                <a:lvl5pPr eaLnBrk="0" hangingPunct="0"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5pPr>
                <a:lvl6pPr marL="457200" eaLnBrk="0" fontAlgn="base" hangingPunct="0"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6pPr>
                <a:lvl7pPr marL="914400" eaLnBrk="0" fontAlgn="base" hangingPunct="0"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7pPr>
                <a:lvl8pPr marL="1371600" eaLnBrk="0" fontAlgn="base" hangingPunct="0"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8pPr>
                <a:lvl9pPr marL="1828800" eaLnBrk="0" fontAlgn="base" hangingPunct="0"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mtClean="0"/>
              </a:p>
            </p:txBody>
          </p:sp>
          <p:sp>
            <p:nvSpPr>
              <p:cNvPr id="11" name="Freeform 10"/>
              <p:cNvSpPr>
                <a:spLocks/>
              </p:cNvSpPr>
              <p:nvPr/>
            </p:nvSpPr>
            <p:spPr bwMode="auto">
              <a:xfrm rot="21435692">
                <a:off x="-10858" y="438044"/>
                <a:ext cx="9169042" cy="382392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732"/>
                  </a:cxn>
                  <a:cxn ang="0">
                    <a:pos x="1638" y="228"/>
                  </a:cxn>
                  <a:cxn ang="0">
                    <a:pos x="4122" y="816"/>
                  </a:cxn>
                  <a:cxn ang="0">
                    <a:pos x="5766" y="0"/>
                  </a:cxn>
                </a:cxnLst>
                <a:rect l="0" t="0" r="0" b="0"/>
                <a:pathLst>
                  <a:path w="5766" h="854">
                    <a:moveTo>
                      <a:pt x="0" y="732"/>
                    </a:moveTo>
                    <a:cubicBezTo>
                      <a:pt x="273" y="647"/>
                      <a:pt x="951" y="214"/>
                      <a:pt x="1638" y="228"/>
                    </a:cubicBezTo>
                    <a:cubicBezTo>
                      <a:pt x="2325" y="242"/>
                      <a:pt x="3434" y="854"/>
                      <a:pt x="4122" y="816"/>
                    </a:cubicBezTo>
                    <a:cubicBezTo>
                      <a:pt x="4810" y="778"/>
                      <a:pt x="5424" y="170"/>
                      <a:pt x="5766" y="0"/>
                    </a:cubicBezTo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charset="0"/>
                    <a:ea typeface="ＭＳ Ｐゴシック" charset="0"/>
                    <a:cs typeface="Times New Roman" charset="0"/>
                  </a:defRPr>
                </a:lvl1pPr>
                <a:lvl2pPr marL="37931725" indent="-37474525" eaLnBrk="0" hangingPunct="0"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2pPr>
                <a:lvl3pPr eaLnBrk="0" hangingPunct="0"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3pPr>
                <a:lvl4pPr eaLnBrk="0" hangingPunct="0"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4pPr>
                <a:lvl5pPr eaLnBrk="0" hangingPunct="0"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5pPr>
                <a:lvl6pPr marL="457200" eaLnBrk="0" fontAlgn="base" hangingPunct="0"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6pPr>
                <a:lvl7pPr marL="914400" eaLnBrk="0" fontAlgn="base" hangingPunct="0"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7pPr>
                <a:lvl8pPr marL="1371600" eaLnBrk="0" fontAlgn="base" hangingPunct="0"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8pPr>
                <a:lvl9pPr marL="1828800" eaLnBrk="0" fontAlgn="base" hangingPunct="0">
                  <a:spcBef>
                    <a:spcPts val="5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charset="0"/>
                    <a:ea typeface="Times New Roman" charset="0"/>
                    <a:cs typeface="Times New Roman" charset="0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mtClean="0"/>
              </a:p>
            </p:txBody>
          </p:sp>
        </p:grpSp>
      </p:grpSp>
      <p:sp>
        <p:nvSpPr>
          <p:cNvPr id="12" name="Freeform 11"/>
          <p:cNvSpPr>
            <a:spLocks/>
          </p:cNvSpPr>
          <p:nvPr userDrawn="1"/>
        </p:nvSpPr>
        <p:spPr bwMode="auto">
          <a:xfrm rot="10800000">
            <a:off x="-9525" y="6586131"/>
            <a:ext cx="4876800" cy="271869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74000">
                <a:schemeClr val="accent5">
                  <a:alpha val="37000"/>
                  <a:lumMod val="100000"/>
                </a:schemeClr>
              </a:gs>
              <a:gs pos="44000">
                <a:schemeClr val="accent5">
                  <a:lumMod val="75000"/>
                </a:schemeClr>
              </a:gs>
              <a:gs pos="33000">
                <a:srgbClr val="5096A2"/>
              </a:gs>
            </a:gsLst>
            <a:lin ang="42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Times New Roman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charset="0"/>
          <a:ea typeface="ＭＳ Ｐゴシック" charset="0"/>
        </a:defRPr>
      </a:lvl9pPr>
    </p:titleStyle>
    <p:bodyStyle>
      <a:lvl1pPr marL="231775" indent="-231775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25475" indent="-279400" algn="l" rtl="0" eaLnBrk="1" fontAlgn="base" hangingPunct="1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  <a:ea typeface="+mn-ea"/>
        </a:defRPr>
      </a:lvl2pPr>
      <a:lvl3pPr marL="914400" indent="-174625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203325" indent="-173038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4pPr>
      <a:lvl5pPr marL="1597025" indent="-220663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054225" indent="-220663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511425" indent="-220663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2968625" indent="-220663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425825" indent="-220663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ub.washington.edu/" TargetMode="External"/><Relationship Id="rId2" Type="http://schemas.openxmlformats.org/officeDocument/2006/relationships/hyperlink" Target="http://change.washington.ed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hyperlink" Target="http://www.youtube.com/watch?v=pktVSTwC8qo" TargetMode="External"/><Relationship Id="rId7" Type="http://schemas.openxmlformats.org/officeDocument/2006/relationships/hyperlink" Target="http://www.pbs.org/wgbh/nova/tech/tadayoshi-kohno.html" TargetMode="External"/><Relationship Id="rId2" Type="http://schemas.openxmlformats.org/officeDocument/2006/relationships/hyperlink" Target="http://www.youtube.com/watch?v=TQ7EOpPNQyw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b4kkPlLdMvI" TargetMode="External"/><Relationship Id="rId5" Type="http://schemas.openxmlformats.org/officeDocument/2006/relationships/hyperlink" Target="http://www.youtube.com/watch?v=fLQtssJDMMc" TargetMode="External"/><Relationship Id="rId4" Type="http://schemas.openxmlformats.org/officeDocument/2006/relationships/hyperlink" Target="http://www.youtube.com/watch?v=25Yifq70elY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://opendatakit.org/" TargetMode="External"/><Relationship Id="rId7" Type="http://schemas.openxmlformats.org/officeDocument/2006/relationships/image" Target="../media/image3.png"/><Relationship Id="rId2" Type="http://schemas.openxmlformats.org/officeDocument/2006/relationships/hyperlink" Target="http://fold.i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s.washington.edu/node/3857" TargetMode="External"/><Relationship Id="rId5" Type="http://schemas.openxmlformats.org/officeDocument/2006/relationships/hyperlink" Target="http://www.cs.washington.edu/node/3844" TargetMode="External"/><Relationship Id="rId4" Type="http://schemas.openxmlformats.org/officeDocument/2006/relationships/hyperlink" Target="http://change.washington.edu/projects/mobile-midwives-ultrasound" TargetMode="External"/><Relationship Id="rId9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processing.org/" TargetMode="External"/><Relationship Id="rId2" Type="http://schemas.openxmlformats.org/officeDocument/2006/relationships/hyperlink" Target="http://www.stanford.edu/class/cs193p/cgi-bin/drupal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learnyouahaskell.com/" TargetMode="External"/><Relationship Id="rId5" Type="http://schemas.openxmlformats.org/officeDocument/2006/relationships/hyperlink" Target="http://htdp.org/" TargetMode="External"/><Relationship Id="rId4" Type="http://schemas.openxmlformats.org/officeDocument/2006/relationships/hyperlink" Target="http://interactivepython.org/courselib/static/thinkcspy/index.html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nlp.stanford.edu/software/" TargetMode="External"/><Relationship Id="rId2" Type="http://schemas.openxmlformats.org/officeDocument/2006/relationships/hyperlink" Target="http://restfb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biojava.org/wiki/Main_Page" TargetMode="External"/><Relationship Id="rId4" Type="http://schemas.openxmlformats.org/officeDocument/2006/relationships/hyperlink" Target="http://jbox2d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 bwMode="auto">
          <a:xfrm>
            <a:off x="4378363" y="5799717"/>
            <a:ext cx="5077609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b="0" dirty="0" smtClean="0"/>
              <a:t>Goodbye, world!</a:t>
            </a:r>
            <a:endParaRPr lang="en-US" b="0" dirty="0"/>
          </a:p>
        </p:txBody>
      </p:sp>
      <p:pic>
        <p:nvPicPr>
          <p:cNvPr id="1026" name="Picture 2" descr="Task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8139" y="1757095"/>
            <a:ext cx="2543175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"/>
          <p:cNvSpPr txBox="1">
            <a:spLocks/>
          </p:cNvSpPr>
          <p:nvPr/>
        </p:nvSpPr>
        <p:spPr bwMode="auto">
          <a:xfrm>
            <a:off x="2000923" y="517273"/>
            <a:ext cx="5077609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7200" b="0" dirty="0" smtClean="0"/>
              <a:t>CSE 143</a:t>
            </a:r>
            <a:endParaRPr lang="en-US" sz="7200" b="0" dirty="0"/>
          </a:p>
        </p:txBody>
      </p:sp>
    </p:spTree>
    <p:extLst>
      <p:ext uri="{BB962C8B-B14F-4D97-AF65-F5344CB8AC3E}">
        <p14:creationId xmlns:p14="http://schemas.microsoft.com/office/powerpoint/2010/main" val="2305229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Weekly meetings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Change – technologies for low-income regions</a:t>
            </a:r>
          </a:p>
          <a:p>
            <a:pPr lvl="1" eaLnBrk="1" hangingPunct="1"/>
            <a:r>
              <a:rPr lang="en-US" smtClean="0">
                <a:hlinkClick r:id="rId2"/>
              </a:rPr>
              <a:t>http://change.washington.edu/</a:t>
            </a:r>
            <a:endParaRPr lang="en-US" smtClean="0"/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Dub – human-computer interaction and design</a:t>
            </a:r>
          </a:p>
          <a:p>
            <a:pPr lvl="1" eaLnBrk="1" hangingPunct="1"/>
            <a:r>
              <a:rPr lang="en-US" smtClean="0">
                <a:hlinkClick r:id="rId3"/>
              </a:rPr>
              <a:t>http://dub.washington.edu/</a:t>
            </a:r>
            <a:endParaRPr lang="en-US" smtClean="0"/>
          </a:p>
          <a:p>
            <a:pPr lvl="1"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5793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141642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Major themes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52400" y="983418"/>
            <a:ext cx="8991600" cy="5181600"/>
          </a:xfrm>
        </p:spPr>
        <p:txBody>
          <a:bodyPr/>
          <a:lstStyle/>
          <a:p>
            <a:pPr eaLnBrk="1" hangingPunct="1"/>
            <a:r>
              <a:rPr lang="en-US" dirty="0" smtClean="0"/>
              <a:t>Abstraction</a:t>
            </a:r>
          </a:p>
          <a:p>
            <a:pPr lvl="1" eaLnBrk="1" hangingPunct="1"/>
            <a:r>
              <a:rPr lang="en-US" dirty="0" smtClean="0"/>
              <a:t>Leverage existing components without understanding details</a:t>
            </a:r>
          </a:p>
          <a:p>
            <a:pPr lvl="1" eaLnBrk="1" hangingPunct="1"/>
            <a:r>
              <a:rPr lang="en-US" dirty="0" smtClean="0"/>
              <a:t>Create components that can be used as black boxes</a:t>
            </a:r>
          </a:p>
          <a:p>
            <a:pPr lvl="1" eaLnBrk="1" hangingPunct="1"/>
            <a:endParaRPr lang="en-US" dirty="0" smtClean="0"/>
          </a:p>
          <a:p>
            <a:r>
              <a:rPr lang="en-US" dirty="0"/>
              <a:t>Algorithm analysis</a:t>
            </a:r>
          </a:p>
          <a:p>
            <a:pPr lvl="1"/>
            <a:r>
              <a:rPr lang="en-US" dirty="0"/>
              <a:t>Scalability and growth</a:t>
            </a:r>
          </a:p>
          <a:p>
            <a:pPr lvl="1"/>
            <a:r>
              <a:rPr lang="en-US" dirty="0"/>
              <a:t>Tradeoffs between implementations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Recursion</a:t>
            </a:r>
          </a:p>
          <a:p>
            <a:pPr lvl="1" eaLnBrk="1" hangingPunct="1"/>
            <a:r>
              <a:rPr lang="en-US" dirty="0" smtClean="0"/>
              <a:t>Reason about problems in terms of self-similarity</a:t>
            </a:r>
          </a:p>
          <a:p>
            <a:pPr lvl="1" eaLnBrk="1" hangingPunct="1"/>
            <a:r>
              <a:rPr lang="en-US" dirty="0" smtClean="0"/>
              <a:t>Write very short code to achieve complex </a:t>
            </a:r>
            <a:r>
              <a:rPr lang="en-US" dirty="0" smtClean="0"/>
              <a:t>behaviors</a:t>
            </a:r>
            <a:endParaRPr lang="en-US" dirty="0" smtClean="0"/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Beauty</a:t>
            </a:r>
          </a:p>
        </p:txBody>
      </p:sp>
    </p:spTree>
    <p:extLst>
      <p:ext uri="{BB962C8B-B14F-4D97-AF65-F5344CB8AC3E}">
        <p14:creationId xmlns:p14="http://schemas.microsoft.com/office/powerpoint/2010/main" val="49835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Beyond programming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64692"/>
            <a:ext cx="8991600" cy="5181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Mind-controlled robots </a:t>
            </a:r>
          </a:p>
          <a:p>
            <a:pPr lvl="1" eaLnBrk="1" hangingPunct="1">
              <a:defRPr/>
            </a:pPr>
            <a:r>
              <a:rPr lang="en-US" sz="1500" dirty="0" smtClean="0">
                <a:hlinkClick r:id="rId2"/>
              </a:rPr>
              <a:t>http://www.youtube.com/watch?v=TQ7EOpPNQyw</a:t>
            </a:r>
            <a:endParaRPr lang="en-US" sz="1500" dirty="0" smtClean="0"/>
          </a:p>
          <a:p>
            <a:pPr lvl="1" eaLnBrk="1" hangingPunct="1">
              <a:defRPr/>
            </a:pPr>
            <a:endParaRPr lang="en-US" sz="1500" dirty="0"/>
          </a:p>
          <a:p>
            <a:pPr eaLnBrk="1" hangingPunct="1">
              <a:defRPr/>
            </a:pPr>
            <a:r>
              <a:rPr lang="en-US" dirty="0" smtClean="0"/>
              <a:t>Muscle-controlled interfaces</a:t>
            </a:r>
          </a:p>
          <a:p>
            <a:pPr lvl="1" eaLnBrk="1" hangingPunct="1">
              <a:defRPr/>
            </a:pPr>
            <a:r>
              <a:rPr lang="en-US" sz="1500" dirty="0" smtClean="0">
                <a:hlinkClick r:id="rId3"/>
              </a:rPr>
              <a:t>http://www.youtube.com/watch?v=pktVSTwC8qo</a:t>
            </a:r>
            <a:endParaRPr lang="en-US" sz="1500" dirty="0" smtClean="0"/>
          </a:p>
          <a:p>
            <a:pPr marL="457200" lvl="1" indent="0" eaLnBrk="1" hangingPunct="1">
              <a:buFontTx/>
              <a:buNone/>
              <a:defRPr/>
            </a:pPr>
            <a:endParaRPr lang="en-US" sz="1500" dirty="0" smtClean="0"/>
          </a:p>
          <a:p>
            <a:pPr eaLnBrk="1" hangingPunct="1">
              <a:defRPr/>
            </a:pPr>
            <a:r>
              <a:rPr lang="en-US" dirty="0" smtClean="0"/>
              <a:t>3D models from pictures</a:t>
            </a:r>
          </a:p>
          <a:p>
            <a:pPr lvl="1" eaLnBrk="1" hangingPunct="1">
              <a:defRPr/>
            </a:pPr>
            <a:r>
              <a:rPr lang="en-US" sz="1500" dirty="0" smtClean="0">
                <a:hlinkClick r:id="rId4"/>
              </a:rPr>
              <a:t>http://www.youtube.com/watch?v=25Yifq70elY</a:t>
            </a:r>
            <a:endParaRPr lang="en-US" sz="1500" dirty="0" smtClean="0"/>
          </a:p>
          <a:p>
            <a:pPr lvl="1" eaLnBrk="1" hangingPunct="1">
              <a:defRPr/>
            </a:pPr>
            <a:endParaRPr lang="en-US" sz="1500" dirty="0" smtClean="0"/>
          </a:p>
          <a:p>
            <a:pPr eaLnBrk="1" hangingPunct="1">
              <a:defRPr/>
            </a:pPr>
            <a:r>
              <a:rPr lang="en-US" dirty="0" smtClean="0"/>
              <a:t>Face aging</a:t>
            </a:r>
          </a:p>
          <a:p>
            <a:pPr lvl="1" eaLnBrk="1" hangingPunct="1">
              <a:defRPr/>
            </a:pPr>
            <a:r>
              <a:rPr lang="en-US" sz="1500" dirty="0">
                <a:hlinkClick r:id="rId5"/>
              </a:rPr>
              <a:t>http://www.youtube.com/watch?v=fLQtssJDMMc</a:t>
            </a:r>
            <a:endParaRPr lang="en-US" sz="1500" dirty="0"/>
          </a:p>
          <a:p>
            <a:pPr lvl="1" eaLnBrk="1" hangingPunct="1">
              <a:defRPr/>
            </a:pPr>
            <a:endParaRPr lang="en-US" sz="1500" dirty="0"/>
          </a:p>
          <a:p>
            <a:pPr eaLnBrk="1" hangingPunct="1">
              <a:defRPr/>
            </a:pPr>
            <a:r>
              <a:rPr lang="en-US" dirty="0" smtClean="0"/>
              <a:t>Animation</a:t>
            </a:r>
            <a:endParaRPr lang="en-US" dirty="0"/>
          </a:p>
          <a:p>
            <a:pPr lvl="1" eaLnBrk="1" hangingPunct="1">
              <a:defRPr/>
            </a:pPr>
            <a:r>
              <a:rPr lang="en-US" sz="1500" dirty="0">
                <a:hlinkClick r:id="rId6"/>
              </a:rPr>
              <a:t>http://www.youtube.com/watch?v=</a:t>
            </a:r>
            <a:r>
              <a:rPr lang="en-US" sz="1500" dirty="0" smtClean="0">
                <a:hlinkClick r:id="rId6"/>
              </a:rPr>
              <a:t>b4kkPlLdMvI</a:t>
            </a:r>
            <a:endParaRPr lang="en-US" sz="1500" dirty="0" smtClean="0"/>
          </a:p>
          <a:p>
            <a:pPr lvl="1" eaLnBrk="1" hangingPunct="1">
              <a:defRPr/>
            </a:pPr>
            <a:endParaRPr lang="en-US" sz="1500" dirty="0"/>
          </a:p>
          <a:p>
            <a:pPr eaLnBrk="1" hangingPunct="1">
              <a:defRPr/>
            </a:pPr>
            <a:r>
              <a:rPr lang="en-US" dirty="0"/>
              <a:t>Security</a:t>
            </a:r>
          </a:p>
          <a:p>
            <a:pPr lvl="1" eaLnBrk="1" hangingPunct="1">
              <a:defRPr/>
            </a:pPr>
            <a:r>
              <a:rPr lang="en-US" sz="1500" dirty="0">
                <a:hlinkClick r:id="rId7"/>
              </a:rPr>
              <a:t>http://www.pbs.org/wgbh/nova/tech/tadayoshi-</a:t>
            </a:r>
            <a:r>
              <a:rPr lang="en-US" sz="1500" dirty="0" smtClean="0">
                <a:hlinkClick r:id="rId7"/>
              </a:rPr>
              <a:t>kohno.html</a:t>
            </a:r>
            <a:endParaRPr lang="en-US" sz="1500" dirty="0" smtClean="0"/>
          </a:p>
          <a:p>
            <a:pPr lvl="1" eaLnBrk="1" hangingPunct="1">
              <a:defRPr/>
            </a:pPr>
            <a:endParaRPr lang="en-US" sz="1500" dirty="0" smtClean="0"/>
          </a:p>
        </p:txBody>
      </p:sp>
      <p:pic>
        <p:nvPicPr>
          <p:cNvPr id="6148" name="Picture 8" descr="2003487731.jpe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3400" y="1447800"/>
            <a:ext cx="3124200" cy="471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040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948"/>
            <a:ext cx="8229600" cy="1143000"/>
          </a:xfrm>
        </p:spPr>
        <p:txBody>
          <a:bodyPr/>
          <a:lstStyle/>
          <a:p>
            <a:r>
              <a:rPr lang="en-US" b="0" dirty="0" smtClean="0"/>
              <a:t>Computing for good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hlinkClick r:id="rId2"/>
              </a:rPr>
              <a:t>Foldit</a:t>
            </a:r>
            <a:endParaRPr lang="en-US" dirty="0" smtClean="0">
              <a:hlinkClick r:id="rId3"/>
            </a:endParaRPr>
          </a:p>
          <a:p>
            <a:endParaRPr lang="en-US" dirty="0">
              <a:hlinkClick r:id="rId3"/>
            </a:endParaRPr>
          </a:p>
          <a:p>
            <a:r>
              <a:rPr lang="en-US" dirty="0" smtClean="0">
                <a:hlinkClick r:id="rId3"/>
              </a:rPr>
              <a:t>Open Data Kit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4"/>
              </a:rPr>
              <a:t>Mobile Midwives’ Ultrasound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5"/>
              </a:rPr>
              <a:t>MobileASL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6"/>
              </a:rPr>
              <a:t>Tactile Graphics</a:t>
            </a:r>
            <a:endParaRPr lang="en-US" dirty="0"/>
          </a:p>
        </p:txBody>
      </p:sp>
      <p:pic>
        <p:nvPicPr>
          <p:cNvPr id="2050" name="Picture 2" descr="http://www.cs.washington.edu/sites/default/files/mobileasl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3014" y="4606962"/>
            <a:ext cx="2296085" cy="1836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change.washington.edu/wp-content/uploads/2010/11/OurUI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9099" y="2590699"/>
            <a:ext cx="3933570" cy="2304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upload.wikimedia.org/wikipedia/en/8/8b/Foldit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8169" y="1295400"/>
            <a:ext cx="1970031" cy="1583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1793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Courses?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CSE non-majors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CSE 154: Web Programming</a:t>
            </a:r>
            <a:endParaRPr lang="en-US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CSE 373: Data Structures and Algorithms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CSE 374: Programming Concepts and Tools (C/C++, Linux, ...)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CSE 131: Digital Photography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CSE 460: Animation Capstone  (open to all majors)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INFO, AMATH, DXARTS, ...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1200" dirty="0" smtClean="0"/>
          </a:p>
          <a:p>
            <a:pPr eaLnBrk="1" hangingPunct="1"/>
            <a:r>
              <a:rPr lang="en-US" dirty="0" smtClean="0"/>
              <a:t>CSE majors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CSE 311: (Mathematical) Foundations of Computing</a:t>
            </a:r>
            <a:endParaRPr lang="en-US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CSE 332: Data Abstractions (Data Structures and Algorithms)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CSE 331: Software Design and Implementation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CSE 341: Programming Languages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CSE 344: Intro to Data Management  (and databases)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CSE 351: Hardware/Software Interface</a:t>
            </a:r>
          </a:p>
        </p:txBody>
      </p:sp>
    </p:spTree>
    <p:extLst>
      <p:ext uri="{BB962C8B-B14F-4D97-AF65-F5344CB8AC3E}">
        <p14:creationId xmlns:p14="http://schemas.microsoft.com/office/powerpoint/2010/main" val="80658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Explore Big Ideas</a:t>
            </a:r>
          </a:p>
        </p:txBody>
      </p:sp>
      <p:pic>
        <p:nvPicPr>
          <p:cNvPr id="14339" name="Picture 4" descr="Logicomix_cover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622" y="1506539"/>
            <a:ext cx="2198208" cy="3076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7" descr="Lauren_Ipsum_300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830" y="1506539"/>
            <a:ext cx="2073686" cy="307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10" descr="51omupx3fal1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3516" y="1506537"/>
            <a:ext cx="2043191" cy="3076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2" name="TextBox 12"/>
          <p:cNvSpPr txBox="1">
            <a:spLocks noChangeArrowheads="1"/>
          </p:cNvSpPr>
          <p:nvPr/>
        </p:nvSpPr>
        <p:spPr bwMode="auto">
          <a:xfrm>
            <a:off x="117538" y="4651991"/>
            <a:ext cx="27463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dirty="0"/>
              <a:t>Historical context</a:t>
            </a:r>
          </a:p>
        </p:txBody>
      </p:sp>
      <p:sp>
        <p:nvSpPr>
          <p:cNvPr id="14343" name="TextBox 13"/>
          <p:cNvSpPr txBox="1">
            <a:spLocks noChangeArrowheads="1"/>
          </p:cNvSpPr>
          <p:nvPr/>
        </p:nvSpPr>
        <p:spPr bwMode="auto">
          <a:xfrm>
            <a:off x="2331273" y="4651990"/>
            <a:ext cx="2590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dirty="0"/>
              <a:t>Key algorithms</a:t>
            </a:r>
          </a:p>
        </p:txBody>
      </p:sp>
      <p:sp>
        <p:nvSpPr>
          <p:cNvPr id="14344" name="TextBox 14"/>
          <p:cNvSpPr txBox="1">
            <a:spLocks noChangeArrowheads="1"/>
          </p:cNvSpPr>
          <p:nvPr/>
        </p:nvSpPr>
        <p:spPr bwMode="auto">
          <a:xfrm>
            <a:off x="4388917" y="4651989"/>
            <a:ext cx="25923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dirty="0"/>
              <a:t>Privacy</a:t>
            </a:r>
          </a:p>
        </p:txBody>
      </p:sp>
      <p:pic>
        <p:nvPicPr>
          <p:cNvPr id="9" name="Picture 3" descr="automate_this_1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6707" y="1506537"/>
            <a:ext cx="2005868" cy="3076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6519475" y="4651991"/>
            <a:ext cx="23803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Automate all the things</a:t>
            </a:r>
          </a:p>
        </p:txBody>
      </p:sp>
    </p:spTree>
    <p:extLst>
      <p:ext uri="{BB962C8B-B14F-4D97-AF65-F5344CB8AC3E}">
        <p14:creationId xmlns:p14="http://schemas.microsoft.com/office/powerpoint/2010/main" val="321787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Do a project!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Little text-processing applications</a:t>
            </a:r>
          </a:p>
          <a:p>
            <a:pPr lvl="1" eaLnBrk="1" hangingPunct="1"/>
            <a:r>
              <a:rPr lang="en-US" smtClean="0"/>
              <a:t>identify lines above 100</a:t>
            </a:r>
          </a:p>
          <a:p>
            <a:pPr lvl="1" eaLnBrk="1" hangingPunct="1"/>
            <a:r>
              <a:rPr lang="en-US" smtClean="0"/>
              <a:t>remove line-breaks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Add a GUI to the random sentence generator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Automate chemistry, physics, calculus problems, etc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Find quotes by keyword in books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What are you currently doing that a computer could do?</a:t>
            </a:r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8703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Other languages?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Expanding your Java knowledge with a project is valuable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Pick a project, see what language is most appropriate</a:t>
            </a:r>
          </a:p>
          <a:p>
            <a:pPr lvl="1" eaLnBrk="1" hangingPunct="1"/>
            <a:r>
              <a:rPr lang="en-US" dirty="0" err="1" smtClean="0"/>
              <a:t>iOS</a:t>
            </a:r>
            <a:r>
              <a:rPr lang="en-US" dirty="0" smtClean="0"/>
              <a:t>: </a:t>
            </a:r>
            <a:r>
              <a:rPr lang="en-US" dirty="0" smtClean="0">
                <a:hlinkClick r:id="rId2"/>
              </a:rPr>
              <a:t>Objective-C</a:t>
            </a:r>
            <a:r>
              <a:rPr lang="en-US" dirty="0" smtClean="0"/>
              <a:t> or Swift</a:t>
            </a:r>
            <a:endParaRPr lang="en-US" dirty="0" smtClean="0"/>
          </a:p>
          <a:p>
            <a:pPr lvl="1" eaLnBrk="1" hangingPunct="1"/>
            <a:r>
              <a:rPr lang="en-US" dirty="0" smtClean="0"/>
              <a:t>Android: Java</a:t>
            </a:r>
          </a:p>
          <a:p>
            <a:pPr lvl="1" eaLnBrk="1" hangingPunct="1"/>
            <a:r>
              <a:rPr lang="en-US" dirty="0" smtClean="0"/>
              <a:t>Client-side web: </a:t>
            </a:r>
            <a:r>
              <a:rPr lang="en-US" dirty="0" err="1" smtClean="0"/>
              <a:t>Javascript</a:t>
            </a:r>
            <a:endParaRPr lang="en-US" dirty="0" smtClean="0"/>
          </a:p>
          <a:p>
            <a:pPr lvl="1" eaLnBrk="1" hangingPunct="1"/>
            <a:r>
              <a:rPr lang="en-US" dirty="0" smtClean="0"/>
              <a:t>Beautiful visuals: </a:t>
            </a:r>
            <a:r>
              <a:rPr lang="en-US" dirty="0" smtClean="0">
                <a:hlinkClick r:id="rId3"/>
              </a:rPr>
              <a:t>Processing</a:t>
            </a:r>
            <a:endParaRPr lang="en-US" dirty="0" smtClean="0"/>
          </a:p>
          <a:p>
            <a:pPr lvl="1" eaLnBrk="1" hangingPunct="1"/>
            <a:r>
              <a:rPr lang="en-US" dirty="0" smtClean="0"/>
              <a:t>Quick data processing: </a:t>
            </a:r>
            <a:r>
              <a:rPr lang="en-US" dirty="0" smtClean="0">
                <a:hlinkClick r:id="rId4"/>
              </a:rPr>
              <a:t>Python</a:t>
            </a:r>
            <a:endParaRPr lang="en-US" dirty="0" smtClean="0"/>
          </a:p>
          <a:p>
            <a:pPr lvl="1" eaLnBrk="1" hangingPunct="1"/>
            <a:r>
              <a:rPr lang="en-US" dirty="0" smtClean="0"/>
              <a:t>Embedded systems: C/C++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Learn a new paradigm</a:t>
            </a:r>
          </a:p>
          <a:p>
            <a:pPr lvl="1" eaLnBrk="1" hangingPunct="1"/>
            <a:r>
              <a:rPr lang="en-US" dirty="0" smtClean="0"/>
              <a:t>Functional languages: </a:t>
            </a:r>
            <a:r>
              <a:rPr lang="en-US" dirty="0" smtClean="0">
                <a:hlinkClick r:id="rId5"/>
              </a:rPr>
              <a:t>Racket</a:t>
            </a:r>
            <a:r>
              <a:rPr lang="en-US" dirty="0" smtClean="0"/>
              <a:t>, </a:t>
            </a:r>
            <a:r>
              <a:rPr lang="en-US" dirty="0" smtClean="0">
                <a:hlinkClick r:id="rId6"/>
              </a:rPr>
              <a:t>Haskell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1306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Leveraging existing code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Accessing Facebook data</a:t>
            </a:r>
          </a:p>
          <a:p>
            <a:pPr lvl="1" eaLnBrk="1" hangingPunct="1"/>
            <a:r>
              <a:rPr lang="en-US" dirty="0" smtClean="0">
                <a:hlinkClick r:id="rId2"/>
              </a:rPr>
              <a:t>http://restfb.com/</a:t>
            </a:r>
            <a:endParaRPr lang="en-US" dirty="0" smtClean="0"/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Processing language</a:t>
            </a:r>
          </a:p>
          <a:p>
            <a:pPr lvl="1" eaLnBrk="1" hangingPunct="1"/>
            <a:r>
              <a:rPr lang="en-US" dirty="0" smtClean="0">
                <a:hlinkClick r:id="rId3"/>
              </a:rPr>
              <a:t>http://nlp.stanford.edu/software/</a:t>
            </a:r>
            <a:endParaRPr lang="en-US" dirty="0" smtClean="0"/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Building games with physics </a:t>
            </a:r>
          </a:p>
          <a:p>
            <a:pPr lvl="1" eaLnBrk="1" hangingPunct="1"/>
            <a:r>
              <a:rPr lang="en-US" dirty="0" smtClean="0">
                <a:hlinkClick r:id="rId4"/>
              </a:rPr>
              <a:t>http://jbox2d.org/</a:t>
            </a:r>
            <a:endParaRPr lang="en-US" dirty="0" smtClean="0"/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Processing biological data</a:t>
            </a:r>
          </a:p>
          <a:p>
            <a:pPr lvl="1" eaLnBrk="1" hangingPunct="1"/>
            <a:r>
              <a:rPr lang="en-US" dirty="0" smtClean="0">
                <a:hlinkClick r:id="rId5"/>
              </a:rPr>
              <a:t>http://biojava.org/wiki/Main_Page</a:t>
            </a:r>
            <a:endParaRPr lang="en-US" dirty="0" smtClean="0"/>
          </a:p>
          <a:p>
            <a:pPr lvl="1"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6569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e143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350</TotalTime>
  <Words>366</Words>
  <Application>Microsoft Office PowerPoint</Application>
  <PresentationFormat>On-screen Show (4:3)</PresentationFormat>
  <Paragraphs>108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ＭＳ Ｐゴシック</vt:lpstr>
      <vt:lpstr>Arial</vt:lpstr>
      <vt:lpstr>Calibri</vt:lpstr>
      <vt:lpstr>Cambria</vt:lpstr>
      <vt:lpstr>Tahoma</vt:lpstr>
      <vt:lpstr>Times New Roman</vt:lpstr>
      <vt:lpstr>Verdana</vt:lpstr>
      <vt:lpstr>cse143</vt:lpstr>
      <vt:lpstr>PowerPoint Presentation</vt:lpstr>
      <vt:lpstr>Major themes</vt:lpstr>
      <vt:lpstr>Beyond programming</vt:lpstr>
      <vt:lpstr>Computing for good</vt:lpstr>
      <vt:lpstr>Courses?</vt:lpstr>
      <vt:lpstr>Explore Big Ideas</vt:lpstr>
      <vt:lpstr>Do a project!</vt:lpstr>
      <vt:lpstr>Other languages?</vt:lpstr>
      <vt:lpstr>Leveraging existing code</vt:lpstr>
      <vt:lpstr>Weekly meetings</vt:lpstr>
    </vt:vector>
  </TitlesOfParts>
  <Company>University of Washington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Helene Martin</dc:creator>
  <cp:lastModifiedBy>allison</cp:lastModifiedBy>
  <cp:revision>22</cp:revision>
  <dcterms:created xsi:type="dcterms:W3CDTF">2012-03-09T18:17:40Z</dcterms:created>
  <dcterms:modified xsi:type="dcterms:W3CDTF">2015-03-13T07:55:57Z</dcterms:modified>
</cp:coreProperties>
</file>