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3" r:id="rId4"/>
    <p:sldId id="266" r:id="rId5"/>
    <p:sldId id="259" r:id="rId6"/>
    <p:sldId id="267" r:id="rId7"/>
    <p:sldId id="268" r:id="rId8"/>
    <p:sldId id="260" r:id="rId9"/>
    <p:sldId id="265" r:id="rId10"/>
    <p:sldId id="269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-9525" y="0"/>
            <a:ext cx="9169400" cy="533400"/>
            <a:chOff x="-6" y="-180"/>
            <a:chExt cx="5776" cy="516"/>
          </a:xfrm>
        </p:grpSpPr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-6" y="-180"/>
              <a:ext cx="5772" cy="5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6" y="2"/>
                </a:cxn>
                <a:cxn ang="0">
                  <a:pos x="2542" y="0"/>
                </a:cxn>
                <a:cxn ang="0">
                  <a:pos x="4374" y="367"/>
                </a:cxn>
                <a:cxn ang="0">
                  <a:pos x="5766" y="55"/>
                </a:cxn>
                <a:cxn ang="0">
                  <a:pos x="5772" y="213"/>
                </a:cxn>
                <a:cxn ang="0">
                  <a:pos x="4302" y="439"/>
                </a:cxn>
                <a:cxn ang="0">
                  <a:pos x="1488" y="201"/>
                </a:cxn>
                <a:cxn ang="0">
                  <a:pos x="0" y="656"/>
                </a:cxn>
                <a:cxn ang="0">
                  <a:pos x="6" y="2"/>
                </a:cxn>
              </a:cxnLst>
              <a:rect l="0" t="0" r="0" b="0"/>
              <a:pathLst>
                <a:path w="5772" h="656">
                  <a:moveTo>
                    <a:pt x="6" y="2"/>
                  </a:moveTo>
                  <a:lnTo>
                    <a:pt x="2542" y="0"/>
                  </a:lnTo>
                  <a:cubicBezTo>
                    <a:pt x="2746" y="101"/>
                    <a:pt x="3828" y="367"/>
                    <a:pt x="4374" y="367"/>
                  </a:cubicBezTo>
                  <a:cubicBezTo>
                    <a:pt x="4920" y="367"/>
                    <a:pt x="5526" y="152"/>
                    <a:pt x="5766" y="55"/>
                  </a:cubicBezTo>
                  <a:lnTo>
                    <a:pt x="5772" y="213"/>
                  </a:lnTo>
                  <a:cubicBezTo>
                    <a:pt x="5670" y="257"/>
                    <a:pt x="5016" y="441"/>
                    <a:pt x="4302" y="439"/>
                  </a:cubicBezTo>
                  <a:cubicBezTo>
                    <a:pt x="3588" y="437"/>
                    <a:pt x="2205" y="165"/>
                    <a:pt x="1488" y="201"/>
                  </a:cubicBezTo>
                  <a:cubicBezTo>
                    <a:pt x="750" y="209"/>
                    <a:pt x="270" y="482"/>
                    <a:pt x="0" y="656"/>
                  </a:cubicBezTo>
                  <a:lnTo>
                    <a:pt x="6" y="2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shade val="50000"/>
                    <a:alpha val="45000"/>
                    <a:satMod val="120000"/>
                  </a:schemeClr>
                </a:gs>
                <a:gs pos="100000">
                  <a:schemeClr val="accent3">
                    <a:shade val="80000"/>
                    <a:alpha val="55000"/>
                    <a:satMod val="155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2688" y="-180"/>
              <a:ext cx="3072" cy="263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1668" y="564"/>
                </a:cxn>
                <a:cxn ang="0">
                  <a:pos x="3000" y="186"/>
                </a:cxn>
                <a:cxn ang="0">
                  <a:pos x="3000" y="6"/>
                </a:cxn>
                <a:cxn ang="0">
                  <a:pos x="0" y="0"/>
                </a:cxn>
              </a:cxnLst>
              <a:rect l="0" t="0" r="0" b="0"/>
              <a:pathLst>
                <a:path w="3000" h="595">
                  <a:moveTo>
                    <a:pt x="0" y="0"/>
                  </a:moveTo>
                  <a:cubicBezTo>
                    <a:pt x="174" y="102"/>
                    <a:pt x="1168" y="533"/>
                    <a:pt x="1668" y="564"/>
                  </a:cubicBezTo>
                  <a:cubicBezTo>
                    <a:pt x="2168" y="595"/>
                    <a:pt x="2778" y="279"/>
                    <a:pt x="3000" y="186"/>
                  </a:cubicBezTo>
                  <a:lnTo>
                    <a:pt x="3000" y="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shade val="50000"/>
                    <a:alpha val="30000"/>
                    <a:satMod val="130000"/>
                  </a:schemeClr>
                </a:gs>
                <a:gs pos="80000">
                  <a:schemeClr val="accent2">
                    <a:shade val="75000"/>
                    <a:alpha val="45000"/>
                    <a:satMod val="14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grpSp>
          <p:nvGrpSpPr>
            <p:cNvPr id="11" name="Group 1"/>
            <p:cNvGrpSpPr>
              <a:grpSpLocks/>
            </p:cNvGrpSpPr>
            <p:nvPr/>
          </p:nvGrpSpPr>
          <p:grpSpPr bwMode="auto">
            <a:xfrm>
              <a:off x="0" y="-42"/>
              <a:ext cx="5770" cy="246"/>
              <a:chOff x="-13880" y="438044"/>
              <a:chExt cx="9173112" cy="427357"/>
            </a:xfrm>
          </p:grpSpPr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 rot="21435692">
                <a:off x="-13880" y="438118"/>
                <a:ext cx="9173112" cy="427283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966"/>
                  </a:cxn>
                  <a:cxn ang="0">
                    <a:pos x="1608" y="282"/>
                  </a:cxn>
                  <a:cxn ang="0">
                    <a:pos x="4110" y="1008"/>
                  </a:cxn>
                  <a:cxn ang="0">
                    <a:pos x="5772" y="0"/>
                  </a:cxn>
                </a:cxnLst>
                <a:rect l="0" t="0" r="0" b="0"/>
                <a:pathLst>
                  <a:path w="5772" h="1055">
                    <a:moveTo>
                      <a:pt x="0" y="966"/>
                    </a:moveTo>
                    <a:cubicBezTo>
                      <a:pt x="282" y="738"/>
                      <a:pt x="923" y="275"/>
                      <a:pt x="1608" y="282"/>
                    </a:cubicBezTo>
                    <a:cubicBezTo>
                      <a:pt x="2293" y="289"/>
                      <a:pt x="3416" y="1055"/>
                      <a:pt x="4110" y="1008"/>
                    </a:cubicBezTo>
                    <a:cubicBezTo>
                      <a:pt x="4804" y="961"/>
                      <a:pt x="5426" y="210"/>
                      <a:pt x="5772" y="0"/>
                    </a:cubicBezTo>
                  </a:path>
                </a:pathLst>
              </a:custGeom>
              <a:noFill/>
              <a:ln w="10795" cap="flat" cmpd="sng" algn="ctr">
                <a:gradFill>
                  <a:gsLst>
                    <a:gs pos="74000">
                      <a:schemeClr val="accent3">
                        <a:shade val="75000"/>
                      </a:schemeClr>
                    </a:gs>
                    <a:gs pos="86000">
                      <a:schemeClr val="tx1">
                        <a:alpha val="29000"/>
                      </a:schemeClr>
                    </a:gs>
                    <a:gs pos="16000">
                      <a:schemeClr val="accent2">
                        <a:shade val="75000"/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ＭＳ Ｐゴシック" charset="0"/>
                    <a:cs typeface="Times New Roman" charset="0"/>
                  </a:defRPr>
                </a:lvl1pPr>
                <a:lvl2pPr marL="37931725" indent="-37474525"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2pPr>
                <a:lvl3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3pPr>
                <a:lvl4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4pPr>
                <a:lvl5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5pPr>
                <a:lvl6pPr marL="4572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6pPr>
                <a:lvl7pPr marL="9144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7pPr>
                <a:lvl8pPr marL="13716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8pPr>
                <a:lvl9pPr marL="18288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9pPr>
              </a:lstStyle>
              <a:p>
                <a:pPr eaLnBrk="1" hangingPunct="1">
                  <a:defRPr/>
                </a:pPr>
                <a:endParaRPr lang="en-US" smtClean="0"/>
              </a:p>
            </p:txBody>
          </p:sp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 rot="21435692">
                <a:off x="-10858" y="438044"/>
                <a:ext cx="9169042" cy="382392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732"/>
                  </a:cxn>
                  <a:cxn ang="0">
                    <a:pos x="1638" y="228"/>
                  </a:cxn>
                  <a:cxn ang="0">
                    <a:pos x="4122" y="816"/>
                  </a:cxn>
                  <a:cxn ang="0">
                    <a:pos x="5766" y="0"/>
                  </a:cxn>
                </a:cxnLst>
                <a:rect l="0" t="0" r="0" b="0"/>
                <a:pathLst>
                  <a:path w="5766" h="854">
                    <a:moveTo>
                      <a:pt x="0" y="732"/>
                    </a:moveTo>
                    <a:cubicBezTo>
                      <a:pt x="273" y="647"/>
                      <a:pt x="951" y="214"/>
                      <a:pt x="1638" y="228"/>
                    </a:cubicBezTo>
                    <a:cubicBezTo>
                      <a:pt x="2325" y="242"/>
                      <a:pt x="3434" y="854"/>
                      <a:pt x="4122" y="816"/>
                    </a:cubicBezTo>
                    <a:cubicBezTo>
                      <a:pt x="4810" y="778"/>
                      <a:pt x="5424" y="170"/>
                      <a:pt x="5766" y="0"/>
                    </a:cubicBezTo>
                  </a:path>
                </a:pathLst>
              </a:custGeom>
              <a:noFill/>
              <a:ln w="9525" cap="flat" cmpd="sng" algn="ctr">
                <a:gradFill>
                  <a:gsLst>
                    <a:gs pos="74000">
                      <a:schemeClr val="accent4"/>
                    </a:gs>
                    <a:gs pos="44000">
                      <a:schemeClr val="accent1"/>
                    </a:gs>
                    <a:gs pos="33000">
                      <a:schemeClr val="accent2"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ＭＳ Ｐゴシック" charset="0"/>
                    <a:cs typeface="Times New Roman" charset="0"/>
                  </a:defRPr>
                </a:lvl1pPr>
                <a:lvl2pPr marL="37931725" indent="-37474525"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2pPr>
                <a:lvl3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3pPr>
                <a:lvl4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4pPr>
                <a:lvl5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5pPr>
                <a:lvl6pPr marL="4572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6pPr>
                <a:lvl7pPr marL="9144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7pPr>
                <a:lvl8pPr marL="13716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8pPr>
                <a:lvl9pPr marL="18288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9pPr>
              </a:lstStyle>
              <a:p>
                <a:pPr eaLnBrk="1" hangingPunct="1">
                  <a:defRPr/>
                </a:pPr>
                <a:endParaRPr lang="en-US" smtClean="0"/>
              </a:p>
            </p:txBody>
          </p:sp>
        </p:grpSp>
      </p:grpSp>
      <p:sp>
        <p:nvSpPr>
          <p:cNvPr id="81924" name="Title Placeholder 8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1925" name="Text Placeholder 29"/>
          <p:cNvSpPr>
            <a:spLocks noGrp="1"/>
          </p:cNvSpPr>
          <p:nvPr>
            <p:ph type="subTitle" idx="1"/>
          </p:nvPr>
        </p:nvSpPr>
        <p:spPr>
          <a:xfrm>
            <a:off x="685800" y="3276600"/>
            <a:ext cx="7772400" cy="1752600"/>
          </a:xfrm>
          <a:ln w="9525"/>
        </p:spPr>
        <p:txBody>
          <a:bodyPr/>
          <a:lstStyle>
            <a:lvl1pPr marL="0" indent="0" algn="ctr">
              <a:buFont typeface="Wingdings 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1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4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92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40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76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720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9738"/>
            <a:ext cx="8229600" cy="7032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18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183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439738"/>
            <a:ext cx="8229600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228600" y="1371600"/>
            <a:ext cx="8915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1028" name="Group 24"/>
          <p:cNvGrpSpPr>
            <a:grpSpLocks/>
          </p:cNvGrpSpPr>
          <p:nvPr/>
        </p:nvGrpSpPr>
        <p:grpSpPr bwMode="auto">
          <a:xfrm>
            <a:off x="-9525" y="0"/>
            <a:ext cx="9169400" cy="533400"/>
            <a:chOff x="-6" y="-180"/>
            <a:chExt cx="5776" cy="516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-6" y="-180"/>
              <a:ext cx="5772" cy="5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6" y="2"/>
                </a:cxn>
                <a:cxn ang="0">
                  <a:pos x="2542" y="0"/>
                </a:cxn>
                <a:cxn ang="0">
                  <a:pos x="4374" y="367"/>
                </a:cxn>
                <a:cxn ang="0">
                  <a:pos x="5766" y="55"/>
                </a:cxn>
                <a:cxn ang="0">
                  <a:pos x="5772" y="213"/>
                </a:cxn>
                <a:cxn ang="0">
                  <a:pos x="4302" y="439"/>
                </a:cxn>
                <a:cxn ang="0">
                  <a:pos x="1488" y="201"/>
                </a:cxn>
                <a:cxn ang="0">
                  <a:pos x="0" y="656"/>
                </a:cxn>
                <a:cxn ang="0">
                  <a:pos x="6" y="2"/>
                </a:cxn>
              </a:cxnLst>
              <a:rect l="0" t="0" r="0" b="0"/>
              <a:pathLst>
                <a:path w="5772" h="656">
                  <a:moveTo>
                    <a:pt x="6" y="2"/>
                  </a:moveTo>
                  <a:lnTo>
                    <a:pt x="2542" y="0"/>
                  </a:lnTo>
                  <a:cubicBezTo>
                    <a:pt x="2746" y="101"/>
                    <a:pt x="3828" y="367"/>
                    <a:pt x="4374" y="367"/>
                  </a:cubicBezTo>
                  <a:cubicBezTo>
                    <a:pt x="4920" y="367"/>
                    <a:pt x="5526" y="152"/>
                    <a:pt x="5766" y="55"/>
                  </a:cubicBezTo>
                  <a:lnTo>
                    <a:pt x="5772" y="213"/>
                  </a:lnTo>
                  <a:cubicBezTo>
                    <a:pt x="5670" y="257"/>
                    <a:pt x="5016" y="441"/>
                    <a:pt x="4302" y="439"/>
                  </a:cubicBezTo>
                  <a:cubicBezTo>
                    <a:pt x="3588" y="437"/>
                    <a:pt x="2205" y="165"/>
                    <a:pt x="1488" y="201"/>
                  </a:cubicBezTo>
                  <a:cubicBezTo>
                    <a:pt x="750" y="209"/>
                    <a:pt x="270" y="482"/>
                    <a:pt x="0" y="656"/>
                  </a:cubicBezTo>
                  <a:lnTo>
                    <a:pt x="6" y="2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shade val="50000"/>
                    <a:alpha val="45000"/>
                    <a:satMod val="120000"/>
                  </a:schemeClr>
                </a:gs>
                <a:gs pos="100000">
                  <a:schemeClr val="accent3">
                    <a:shade val="80000"/>
                    <a:alpha val="55000"/>
                    <a:satMod val="155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2688" y="-180"/>
              <a:ext cx="3072" cy="263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1668" y="564"/>
                </a:cxn>
                <a:cxn ang="0">
                  <a:pos x="3000" y="186"/>
                </a:cxn>
                <a:cxn ang="0">
                  <a:pos x="3000" y="6"/>
                </a:cxn>
                <a:cxn ang="0">
                  <a:pos x="0" y="0"/>
                </a:cxn>
              </a:cxnLst>
              <a:rect l="0" t="0" r="0" b="0"/>
              <a:pathLst>
                <a:path w="3000" h="595">
                  <a:moveTo>
                    <a:pt x="0" y="0"/>
                  </a:moveTo>
                  <a:cubicBezTo>
                    <a:pt x="174" y="102"/>
                    <a:pt x="1168" y="533"/>
                    <a:pt x="1668" y="564"/>
                  </a:cubicBezTo>
                  <a:cubicBezTo>
                    <a:pt x="2168" y="595"/>
                    <a:pt x="2778" y="279"/>
                    <a:pt x="3000" y="186"/>
                  </a:cubicBezTo>
                  <a:lnTo>
                    <a:pt x="3000" y="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shade val="50000"/>
                    <a:alpha val="30000"/>
                    <a:satMod val="130000"/>
                  </a:schemeClr>
                </a:gs>
                <a:gs pos="80000">
                  <a:schemeClr val="accent2">
                    <a:shade val="75000"/>
                    <a:alpha val="45000"/>
                    <a:satMod val="14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Times New Roman" charset="0"/>
              </a:endParaRPr>
            </a:p>
          </p:txBody>
        </p:sp>
        <p:grpSp>
          <p:nvGrpSpPr>
            <p:cNvPr id="1036" name="Group 1"/>
            <p:cNvGrpSpPr>
              <a:grpSpLocks/>
            </p:cNvGrpSpPr>
            <p:nvPr/>
          </p:nvGrpSpPr>
          <p:grpSpPr bwMode="auto">
            <a:xfrm>
              <a:off x="0" y="-42"/>
              <a:ext cx="5770" cy="246"/>
              <a:chOff x="-13880" y="438044"/>
              <a:chExt cx="9173112" cy="427357"/>
            </a:xfrm>
          </p:grpSpPr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 rot="21435692">
                <a:off x="-13880" y="438118"/>
                <a:ext cx="9173112" cy="427283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966"/>
                  </a:cxn>
                  <a:cxn ang="0">
                    <a:pos x="1608" y="282"/>
                  </a:cxn>
                  <a:cxn ang="0">
                    <a:pos x="4110" y="1008"/>
                  </a:cxn>
                  <a:cxn ang="0">
                    <a:pos x="5772" y="0"/>
                  </a:cxn>
                </a:cxnLst>
                <a:rect l="0" t="0" r="0" b="0"/>
                <a:pathLst>
                  <a:path w="5772" h="1055">
                    <a:moveTo>
                      <a:pt x="0" y="966"/>
                    </a:moveTo>
                    <a:cubicBezTo>
                      <a:pt x="282" y="738"/>
                      <a:pt x="923" y="275"/>
                      <a:pt x="1608" y="282"/>
                    </a:cubicBezTo>
                    <a:cubicBezTo>
                      <a:pt x="2293" y="289"/>
                      <a:pt x="3416" y="1055"/>
                      <a:pt x="4110" y="1008"/>
                    </a:cubicBezTo>
                    <a:cubicBezTo>
                      <a:pt x="4804" y="961"/>
                      <a:pt x="5426" y="210"/>
                      <a:pt x="5772" y="0"/>
                    </a:cubicBezTo>
                  </a:path>
                </a:pathLst>
              </a:custGeom>
              <a:noFill/>
              <a:ln w="10795" cap="flat" cmpd="sng" algn="ctr">
                <a:gradFill>
                  <a:gsLst>
                    <a:gs pos="74000">
                      <a:schemeClr val="accent3">
                        <a:shade val="75000"/>
                      </a:schemeClr>
                    </a:gs>
                    <a:gs pos="86000">
                      <a:schemeClr val="tx1">
                        <a:alpha val="29000"/>
                      </a:schemeClr>
                    </a:gs>
                    <a:gs pos="16000">
                      <a:schemeClr val="accent2">
                        <a:shade val="75000"/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ＭＳ Ｐゴシック" charset="0"/>
                    <a:cs typeface="Times New Roman" charset="0"/>
                  </a:defRPr>
                </a:lvl1pPr>
                <a:lvl2pPr marL="37931725" indent="-37474525"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2pPr>
                <a:lvl3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3pPr>
                <a:lvl4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4pPr>
                <a:lvl5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5pPr>
                <a:lvl6pPr marL="4572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6pPr>
                <a:lvl7pPr marL="9144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7pPr>
                <a:lvl8pPr marL="13716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8pPr>
                <a:lvl9pPr marL="18288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9pPr>
              </a:lstStyle>
              <a:p>
                <a:pPr eaLnBrk="1" hangingPunct="1">
                  <a:defRPr/>
                </a:pPr>
                <a:endParaRPr lang="en-US" smtClean="0"/>
              </a:p>
            </p:txBody>
          </p:sp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 rot="21435692">
                <a:off x="-10858" y="438044"/>
                <a:ext cx="9169042" cy="382392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732"/>
                  </a:cxn>
                  <a:cxn ang="0">
                    <a:pos x="1638" y="228"/>
                  </a:cxn>
                  <a:cxn ang="0">
                    <a:pos x="4122" y="816"/>
                  </a:cxn>
                  <a:cxn ang="0">
                    <a:pos x="5766" y="0"/>
                  </a:cxn>
                </a:cxnLst>
                <a:rect l="0" t="0" r="0" b="0"/>
                <a:pathLst>
                  <a:path w="5766" h="854">
                    <a:moveTo>
                      <a:pt x="0" y="732"/>
                    </a:moveTo>
                    <a:cubicBezTo>
                      <a:pt x="273" y="647"/>
                      <a:pt x="951" y="214"/>
                      <a:pt x="1638" y="228"/>
                    </a:cubicBezTo>
                    <a:cubicBezTo>
                      <a:pt x="2325" y="242"/>
                      <a:pt x="3434" y="854"/>
                      <a:pt x="4122" y="816"/>
                    </a:cubicBezTo>
                    <a:cubicBezTo>
                      <a:pt x="4810" y="778"/>
                      <a:pt x="5424" y="170"/>
                      <a:pt x="5766" y="0"/>
                    </a:cubicBezTo>
                  </a:path>
                </a:pathLst>
              </a:custGeom>
              <a:noFill/>
              <a:ln w="9525" cap="flat" cmpd="sng" algn="ctr">
                <a:gradFill>
                  <a:gsLst>
                    <a:gs pos="74000">
                      <a:schemeClr val="accent4"/>
                    </a:gs>
                    <a:gs pos="44000">
                      <a:schemeClr val="accent1"/>
                    </a:gs>
                    <a:gs pos="33000">
                      <a:schemeClr val="accent2"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ＭＳ Ｐゴシック" charset="0"/>
                    <a:cs typeface="Times New Roman" charset="0"/>
                  </a:defRPr>
                </a:lvl1pPr>
                <a:lvl2pPr marL="37931725" indent="-37474525"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2pPr>
                <a:lvl3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3pPr>
                <a:lvl4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4pPr>
                <a:lvl5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5pPr>
                <a:lvl6pPr marL="4572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6pPr>
                <a:lvl7pPr marL="9144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7pPr>
                <a:lvl8pPr marL="13716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8pPr>
                <a:lvl9pPr marL="18288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9pPr>
              </a:lstStyle>
              <a:p>
                <a:pPr eaLnBrk="1" hangingPunct="1">
                  <a:defRPr/>
                </a:pPr>
                <a:endParaRPr lang="en-US" smtClean="0"/>
              </a:p>
            </p:txBody>
          </p:sp>
        </p:grpSp>
      </p:grp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8327184" y="6431544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  <a:cs typeface="Times New Roman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Verdana" charset="0"/>
                <a:ea typeface="Times New Roman" charset="0"/>
                <a:cs typeface="Times New Roman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Verdana" charset="0"/>
                <a:ea typeface="Times New Roman" charset="0"/>
                <a:cs typeface="Times New Roman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Verdana" charset="0"/>
                <a:ea typeface="Times New Roman" charset="0"/>
                <a:cs typeface="Times New Roman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Verdana" charset="0"/>
                <a:ea typeface="Times New Roman" charset="0"/>
                <a:cs typeface="Times New Roman" charset="0"/>
              </a:defRPr>
            </a:lvl5pPr>
            <a:lvl6pPr marL="457200" eaLnBrk="0" fontAlgn="base" hangingPunct="0">
              <a:spcBef>
                <a:spcPts val="5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Times New Roman" charset="0"/>
                <a:cs typeface="Times New Roman" charset="0"/>
              </a:defRPr>
            </a:lvl6pPr>
            <a:lvl7pPr marL="914400" eaLnBrk="0" fontAlgn="base" hangingPunct="0">
              <a:spcBef>
                <a:spcPts val="5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Times New Roman" charset="0"/>
                <a:cs typeface="Times New Roman" charset="0"/>
              </a:defRPr>
            </a:lvl7pPr>
            <a:lvl8pPr marL="1371600" eaLnBrk="0" fontAlgn="base" hangingPunct="0">
              <a:spcBef>
                <a:spcPts val="5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Times New Roman" charset="0"/>
                <a:cs typeface="Times New Roman" charset="0"/>
              </a:defRPr>
            </a:lvl8pPr>
            <a:lvl9pPr marL="1828800" eaLnBrk="0" fontAlgn="base" hangingPunct="0">
              <a:spcBef>
                <a:spcPts val="5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Times New Roman" charset="0"/>
                <a:cs typeface="Times New Roman" charset="0"/>
              </a:defRPr>
            </a:lvl9pPr>
          </a:lstStyle>
          <a:p>
            <a:pPr algn="r" eaLnBrk="1" hangingPunct="1">
              <a:buFont typeface="Wingdings" charset="0"/>
              <a:buNone/>
              <a:defRPr/>
            </a:pPr>
            <a:fld id="{55D2F117-1832-C943-B90B-D920B561CC3C}" type="slidenum">
              <a:rPr lang="en-US" sz="1200" smtClean="0">
                <a:solidFill>
                  <a:srgbClr val="424242"/>
                </a:solidFill>
              </a:rPr>
              <a:pPr algn="r" eaLnBrk="1" hangingPunct="1">
                <a:buFont typeface="Wingdings" charset="0"/>
                <a:buNone/>
                <a:defRPr/>
              </a:pPr>
              <a:t>‹#›</a:t>
            </a:fld>
            <a:endParaRPr lang="en-US" sz="1200" dirty="0" smtClean="0">
              <a:solidFill>
                <a:srgbClr val="42424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EB641B"/>
        </a:buClr>
        <a:buSzPct val="95000"/>
        <a:buFont typeface="Wingdings 2" charset="0"/>
        <a:buChar char=""/>
        <a:defRPr sz="2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charset="0"/>
        <a:buChar char="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charset="0"/>
        <a:buChar char="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EB641B"/>
        </a:buClr>
        <a:buSzPct val="65000"/>
        <a:buFont typeface="Wingdings 2" charset="0"/>
        <a:buChar char=""/>
        <a:defRPr sz="17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39639D"/>
        </a:buClr>
        <a:buSzPct val="65000"/>
        <a:buFont typeface="Wingdings 2" charset="0"/>
        <a:buChar char=""/>
        <a:defRPr sz="17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nlp.stanford.edu/software/" TargetMode="External"/><Relationship Id="rId4" Type="http://schemas.openxmlformats.org/officeDocument/2006/relationships/hyperlink" Target="http://jbox2d.org/" TargetMode="External"/><Relationship Id="rId5" Type="http://schemas.openxmlformats.org/officeDocument/2006/relationships/hyperlink" Target="http://biojava.org/wiki/Main_Page" TargetMode="External"/><Relationship Id="rId1" Type="http://schemas.openxmlformats.org/officeDocument/2006/relationships/slideLayout" Target="../slideLayouts/slideLayout5.xml"/><Relationship Id="rId2" Type="http://schemas.openxmlformats.org/officeDocument/2006/relationships/hyperlink" Target="http://restfb.co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restfb.com/" TargetMode="External"/><Relationship Id="rId3" Type="http://schemas.openxmlformats.org/officeDocument/2006/relationships/hyperlink" Target="http://developers.facebook.com/tools/explore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rocessing.org/" TargetMode="External"/><Relationship Id="rId4" Type="http://schemas.openxmlformats.org/officeDocument/2006/relationships/hyperlink" Target="http://interactivepython.org/courselib/static/thinkcspy/index.html" TargetMode="External"/><Relationship Id="rId5" Type="http://schemas.openxmlformats.org/officeDocument/2006/relationships/hyperlink" Target="http://htdp.org/" TargetMode="External"/><Relationship Id="rId6" Type="http://schemas.openxmlformats.org/officeDocument/2006/relationships/hyperlink" Target="http://learnyouahaskell.com/" TargetMode="External"/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stanford.edu/class/cs193p/cgi-bin/drupal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pktVSTwC8qo" TargetMode="External"/><Relationship Id="rId4" Type="http://schemas.openxmlformats.org/officeDocument/2006/relationships/hyperlink" Target="http://www.youtube.com/watch?v=25Yifq70elY" TargetMode="External"/><Relationship Id="rId5" Type="http://schemas.openxmlformats.org/officeDocument/2006/relationships/hyperlink" Target="http://www.youtube.com/watch?v=fLQtssJDMMc" TargetMode="External"/><Relationship Id="rId6" Type="http://schemas.openxmlformats.org/officeDocument/2006/relationships/hyperlink" Target="http://www.youtube.com/watch?v=b4kkPlLdMvI" TargetMode="External"/><Relationship Id="rId7" Type="http://schemas.openxmlformats.org/officeDocument/2006/relationships/hyperlink" Target="http://www.pbs.org/wgbh/nova/tech/tadayoshi-kohno.html" TargetMode="External"/><Relationship Id="rId8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youtube.com/watch?v=TQ7EOpPNQyw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change.washington.edu/" TargetMode="External"/><Relationship Id="rId3" Type="http://schemas.openxmlformats.org/officeDocument/2006/relationships/hyperlink" Target="http://dub.washington.ed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na_make_it_bet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96" y="2526143"/>
            <a:ext cx="7360000" cy="18057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3609" y="5819146"/>
            <a:ext cx="86567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I'll give you time to fill out </a:t>
            </a:r>
            <a:r>
              <a:rPr lang="en-US" sz="2400" b="1" dirty="0" err="1" smtClean="0"/>
              <a:t>evals</a:t>
            </a:r>
            <a:r>
              <a:rPr lang="en-US" sz="2400" b="1" dirty="0" smtClean="0"/>
              <a:t> at the </a:t>
            </a:r>
            <a:r>
              <a:rPr lang="en-US" sz="2400" b="1" dirty="0" smtClean="0"/>
              <a:t>end.</a:t>
            </a:r>
          </a:p>
          <a:p>
            <a:pPr algn="ctr"/>
            <a:r>
              <a:rPr lang="en-US" sz="2400" b="1" dirty="0" smtClean="0"/>
              <a:t>Please </a:t>
            </a:r>
            <a:r>
              <a:rPr lang="en-US" sz="2400" b="1" dirty="0" smtClean="0"/>
              <a:t>wait until I'm out of the room!</a:t>
            </a:r>
            <a:endParaRPr lang="en-US" sz="2400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Goodbye, world!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866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Explore Big Ideas</a:t>
            </a:r>
            <a:endParaRPr lang="en-US" dirty="0"/>
          </a:p>
        </p:txBody>
      </p:sp>
      <p:pic>
        <p:nvPicPr>
          <p:cNvPr id="5" name="Picture 4" descr="Logicomix_cover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16" y="1506071"/>
            <a:ext cx="2745933" cy="3844306"/>
          </a:xfrm>
          <a:prstGeom prst="rect">
            <a:avLst/>
          </a:prstGeom>
        </p:spPr>
      </p:pic>
      <p:pic>
        <p:nvPicPr>
          <p:cNvPr id="8" name="Picture 7" descr="Lauren_Ipsum_300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149" y="1506071"/>
            <a:ext cx="2591666" cy="3844306"/>
          </a:xfrm>
          <a:prstGeom prst="rect">
            <a:avLst/>
          </a:prstGeom>
        </p:spPr>
      </p:pic>
      <p:pic>
        <p:nvPicPr>
          <p:cNvPr id="11" name="Picture 10" descr="51omupx3fal1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815" y="1506071"/>
            <a:ext cx="2552619" cy="384430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17216" y="5457090"/>
            <a:ext cx="2745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Historical context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363150" y="5457090"/>
            <a:ext cx="2591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Key algorithms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915768" y="5457090"/>
            <a:ext cx="2591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Privacy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388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Courses?</a:t>
            </a:r>
            <a:endParaRPr lang="en-US" dirty="0"/>
          </a:p>
        </p:txBody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CSE non-majors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CSE 154: Web </a:t>
            </a:r>
            <a:r>
              <a:rPr lang="en-US" dirty="0" smtClean="0"/>
              <a:t>Programming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CSE </a:t>
            </a:r>
            <a:r>
              <a:rPr lang="en-US" sz="2000" dirty="0"/>
              <a:t>373: Data Structures and Algorithms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CSE 374: Programming Concepts and Tools (C/C++, Linux, ...)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CSE </a:t>
            </a:r>
            <a:r>
              <a:rPr lang="en-US" sz="2000" dirty="0"/>
              <a:t>131: Digital Photography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CSE 460: Animation Capstone  (open to all majors)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INFO, AMATH, DXARTS, ...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1200" dirty="0"/>
          </a:p>
          <a:p>
            <a:r>
              <a:rPr lang="en-US" dirty="0"/>
              <a:t>CSE majors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CSE 311: (Mathematical) Foundations of </a:t>
            </a:r>
            <a:r>
              <a:rPr lang="en-US" dirty="0" smtClean="0"/>
              <a:t>Computing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CSE </a:t>
            </a:r>
            <a:r>
              <a:rPr lang="en-US" sz="2000" dirty="0"/>
              <a:t>332: Data Abstractions (Data Structures and Algorithms)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CSE </a:t>
            </a:r>
            <a:r>
              <a:rPr lang="en-US" sz="2000" dirty="0"/>
              <a:t>331: Software Design and Implementation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CSE 341: Programming Languages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CSE 344: Intro to Data Management  (and databases)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CSE 351: Hardware/Software Interface</a:t>
            </a:r>
          </a:p>
        </p:txBody>
      </p:sp>
    </p:spTree>
    <p:extLst>
      <p:ext uri="{BB962C8B-B14F-4D97-AF65-F5344CB8AC3E}">
        <p14:creationId xmlns:p14="http://schemas.microsoft.com/office/powerpoint/2010/main" val="2428523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Abstraction</a:t>
            </a:r>
          </a:p>
          <a:p>
            <a:pPr lvl="1"/>
            <a:r>
              <a:rPr lang="en-US" dirty="0" smtClean="0"/>
              <a:t>Leverage existing components without </a:t>
            </a:r>
            <a:r>
              <a:rPr lang="en-US" dirty="0" smtClean="0"/>
              <a:t>understanding </a:t>
            </a:r>
            <a:r>
              <a:rPr lang="en-US" dirty="0" smtClean="0"/>
              <a:t>details</a:t>
            </a:r>
          </a:p>
          <a:p>
            <a:pPr lvl="1"/>
            <a:r>
              <a:rPr lang="en-US" dirty="0" smtClean="0"/>
              <a:t>Create components that can be used as black boxes</a:t>
            </a:r>
          </a:p>
          <a:p>
            <a:pPr lvl="1"/>
            <a:endParaRPr lang="en-US" dirty="0"/>
          </a:p>
          <a:p>
            <a:r>
              <a:rPr lang="en-US" dirty="0" smtClean="0"/>
              <a:t>Recursion</a:t>
            </a:r>
          </a:p>
          <a:p>
            <a:pPr lvl="1"/>
            <a:r>
              <a:rPr lang="en-US" dirty="0" smtClean="0"/>
              <a:t>Reason about problems in terms of self-similarity</a:t>
            </a:r>
          </a:p>
          <a:p>
            <a:pPr lvl="1"/>
            <a:r>
              <a:rPr lang="en-US" dirty="0" smtClean="0"/>
              <a:t>Write very short code to achieve complex behaviors</a:t>
            </a:r>
          </a:p>
          <a:p>
            <a:endParaRPr lang="en-US" dirty="0"/>
          </a:p>
          <a:p>
            <a:r>
              <a:rPr lang="en-US" dirty="0" smtClean="0"/>
              <a:t>Algorithm analysis</a:t>
            </a:r>
          </a:p>
          <a:p>
            <a:pPr lvl="1"/>
            <a:r>
              <a:rPr lang="en-US" dirty="0" smtClean="0"/>
              <a:t>Scalability and growth</a:t>
            </a:r>
          </a:p>
          <a:p>
            <a:pPr lvl="1"/>
            <a:r>
              <a:rPr lang="en-US" dirty="0" smtClean="0"/>
              <a:t>Tradeoffs between implementations</a:t>
            </a:r>
          </a:p>
          <a:p>
            <a:pPr lvl="1"/>
            <a:endParaRPr lang="en-US" dirty="0"/>
          </a:p>
          <a:p>
            <a:r>
              <a:rPr lang="en-US" dirty="0" smtClean="0"/>
              <a:t>Beauty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576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Automate all the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2334" y="1371600"/>
            <a:ext cx="5491666" cy="5181600"/>
          </a:xfrm>
        </p:spPr>
        <p:txBody>
          <a:bodyPr/>
          <a:lstStyle/>
          <a:p>
            <a:r>
              <a:rPr lang="en-US" dirty="0" smtClean="0"/>
              <a:t>Wall Street: high frequency trading</a:t>
            </a:r>
          </a:p>
          <a:p>
            <a:endParaRPr lang="en-US" dirty="0"/>
          </a:p>
          <a:p>
            <a:r>
              <a:rPr lang="en-US" dirty="0" smtClean="0"/>
              <a:t>Music: identifying hits</a:t>
            </a:r>
          </a:p>
          <a:p>
            <a:endParaRPr lang="en-US" dirty="0" smtClean="0"/>
          </a:p>
          <a:p>
            <a:r>
              <a:rPr lang="en-US" dirty="0" smtClean="0"/>
              <a:t>Medicine: smart diagnostics</a:t>
            </a:r>
          </a:p>
          <a:p>
            <a:endParaRPr lang="en-US" dirty="0"/>
          </a:p>
          <a:p>
            <a:r>
              <a:rPr lang="en-US" dirty="0" smtClean="0"/>
              <a:t>Marketing: using the right message</a:t>
            </a:r>
          </a:p>
          <a:p>
            <a:endParaRPr lang="en-US" dirty="0"/>
          </a:p>
          <a:p>
            <a:r>
              <a:rPr lang="en-US" dirty="0" smtClean="0"/>
              <a:t>Law: summarize evidence</a:t>
            </a:r>
          </a:p>
          <a:p>
            <a:endParaRPr lang="en-US" dirty="0"/>
          </a:p>
          <a:p>
            <a:r>
              <a:rPr lang="en-US" dirty="0" smtClean="0"/>
              <a:t>Foreign policy: predict events</a:t>
            </a:r>
          </a:p>
          <a:p>
            <a:endParaRPr lang="en-US" dirty="0"/>
          </a:p>
          <a:p>
            <a:r>
              <a:rPr lang="en-US" dirty="0" smtClean="0"/>
              <a:t>Sports: identifying superstars</a:t>
            </a:r>
          </a:p>
          <a:p>
            <a:endParaRPr lang="en-US" dirty="0"/>
          </a:p>
        </p:txBody>
      </p:sp>
      <p:pic>
        <p:nvPicPr>
          <p:cNvPr id="4" name="Picture 3" descr="automate_this_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371600"/>
            <a:ext cx="3423733" cy="5251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497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Leveraging existing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Accessing Facebook data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://restfb.com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Processing language</a:t>
            </a:r>
          </a:p>
          <a:p>
            <a:pPr lvl="1"/>
            <a:r>
              <a:rPr lang="en-US" dirty="0">
                <a:hlinkClick r:id="rId3"/>
              </a:rPr>
              <a:t>http://nlp.stanford.edu/software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Building games with physics </a:t>
            </a:r>
          </a:p>
          <a:p>
            <a:pPr lvl="1"/>
            <a:r>
              <a:rPr lang="en-US" dirty="0">
                <a:hlinkClick r:id="rId4"/>
              </a:rPr>
              <a:t>http://jbox2d.org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Processing biological data</a:t>
            </a:r>
          </a:p>
          <a:p>
            <a:pPr lvl="1"/>
            <a:r>
              <a:rPr lang="en-US" dirty="0">
                <a:hlinkClick r:id="rId5"/>
              </a:rPr>
              <a:t>http://biojava.org/wiki/</a:t>
            </a:r>
            <a:r>
              <a:rPr lang="en-US" dirty="0" smtClean="0">
                <a:hlinkClick r:id="rId5"/>
              </a:rPr>
              <a:t>Main_Page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32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</a:t>
            </a:r>
            <a:r>
              <a:rPr lang="en-US" dirty="0" err="1" smtClean="0"/>
              <a:t>restFB</a:t>
            </a:r>
            <a:r>
              <a:rPr lang="en-US" dirty="0" smtClean="0"/>
              <a:t>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the </a:t>
            </a:r>
            <a:r>
              <a:rPr lang="en-US" dirty="0" smtClean="0">
                <a:hlinkClick r:id="rId2"/>
              </a:rPr>
              <a:t>restfb jar</a:t>
            </a:r>
            <a:r>
              <a:rPr lang="en-US" dirty="0" smtClean="0"/>
              <a:t> to your </a:t>
            </a:r>
            <a:r>
              <a:rPr lang="en-US" dirty="0"/>
              <a:t>build </a:t>
            </a:r>
            <a:r>
              <a:rPr lang="en-US" dirty="0" smtClean="0"/>
              <a:t>path</a:t>
            </a:r>
          </a:p>
          <a:p>
            <a:pPr lvl="1"/>
            <a:r>
              <a:rPr lang="en-US" dirty="0" smtClean="0"/>
              <a:t>In Eclipse, right click on your project &gt; properties</a:t>
            </a:r>
          </a:p>
          <a:p>
            <a:pPr lvl="1"/>
            <a:r>
              <a:rPr lang="en-US" dirty="0" smtClean="0"/>
              <a:t>In Java Build Path, Add JARs... </a:t>
            </a:r>
          </a:p>
          <a:p>
            <a:pPr lvl="1"/>
            <a:endParaRPr lang="en-US" dirty="0"/>
          </a:p>
          <a:p>
            <a:r>
              <a:rPr lang="en-US" dirty="0" smtClean="0"/>
              <a:t>Get an access </a:t>
            </a:r>
            <a:r>
              <a:rPr lang="en-US" dirty="0"/>
              <a:t>token </a:t>
            </a:r>
            <a:r>
              <a:rPr lang="en-US" dirty="0" smtClean="0"/>
              <a:t>from the </a:t>
            </a:r>
            <a:r>
              <a:rPr lang="en-US" dirty="0" smtClean="0">
                <a:hlinkClick r:id="rId3"/>
              </a:rPr>
              <a:t>Facebook Graph API Explorer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977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languages?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Expanding your Java knowledge with a project is valuable</a:t>
            </a:r>
          </a:p>
          <a:p>
            <a:endParaRPr lang="en-US" dirty="0" smtClean="0"/>
          </a:p>
          <a:p>
            <a:r>
              <a:rPr lang="en-US" dirty="0" smtClean="0"/>
              <a:t>Pick a project, see what language is most appropriate</a:t>
            </a:r>
          </a:p>
          <a:p>
            <a:pPr lvl="1"/>
            <a:r>
              <a:rPr lang="en-US" dirty="0" err="1" smtClean="0"/>
              <a:t>iOS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Objective-C</a:t>
            </a:r>
            <a:endParaRPr lang="en-US" dirty="0" smtClean="0"/>
          </a:p>
          <a:p>
            <a:pPr lvl="1"/>
            <a:r>
              <a:rPr lang="en-US" dirty="0" smtClean="0"/>
              <a:t>Android: Java</a:t>
            </a:r>
          </a:p>
          <a:p>
            <a:pPr lvl="1"/>
            <a:r>
              <a:rPr lang="en-US" dirty="0" smtClean="0"/>
              <a:t>Client-side web: </a:t>
            </a:r>
            <a:r>
              <a:rPr lang="en-US" dirty="0" err="1" smtClean="0"/>
              <a:t>Javascript</a:t>
            </a:r>
            <a:endParaRPr lang="en-US" dirty="0" smtClean="0"/>
          </a:p>
          <a:p>
            <a:pPr lvl="1"/>
            <a:r>
              <a:rPr lang="en-US" dirty="0" smtClean="0"/>
              <a:t>Beautiful visuals: </a:t>
            </a:r>
            <a:r>
              <a:rPr lang="en-US" dirty="0" smtClean="0">
                <a:hlinkClick r:id="rId3"/>
              </a:rPr>
              <a:t>Processing</a:t>
            </a:r>
            <a:endParaRPr lang="en-US" dirty="0" smtClean="0"/>
          </a:p>
          <a:p>
            <a:pPr lvl="1"/>
            <a:r>
              <a:rPr lang="en-US" dirty="0" smtClean="0"/>
              <a:t>Quick data processing: </a:t>
            </a:r>
            <a:r>
              <a:rPr lang="en-US" dirty="0" smtClean="0">
                <a:hlinkClick r:id="rId4"/>
              </a:rPr>
              <a:t>Python</a:t>
            </a:r>
            <a:endParaRPr lang="en-US" dirty="0" smtClean="0"/>
          </a:p>
          <a:p>
            <a:pPr lvl="1"/>
            <a:r>
              <a:rPr lang="en-US" dirty="0" smtClean="0"/>
              <a:t>Embedded systems: C/C++</a:t>
            </a:r>
          </a:p>
          <a:p>
            <a:pPr lvl="1"/>
            <a:endParaRPr lang="en-US" dirty="0"/>
          </a:p>
          <a:p>
            <a:r>
              <a:rPr lang="en-US" dirty="0" smtClean="0"/>
              <a:t>Learn a new paradigm</a:t>
            </a:r>
          </a:p>
          <a:p>
            <a:pPr lvl="1"/>
            <a:r>
              <a:rPr lang="en-US" dirty="0" smtClean="0"/>
              <a:t>Functional languages: </a:t>
            </a:r>
            <a:r>
              <a:rPr lang="en-US" dirty="0" smtClean="0">
                <a:hlinkClick r:id="rId5"/>
              </a:rPr>
              <a:t>Racket</a:t>
            </a:r>
            <a:r>
              <a:rPr lang="en-US" dirty="0" smtClean="0"/>
              <a:t>, </a:t>
            </a:r>
            <a:r>
              <a:rPr lang="en-US" dirty="0" smtClean="0">
                <a:hlinkClick r:id="rId6"/>
              </a:rPr>
              <a:t>Haskell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905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project?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Little text-processing applications</a:t>
            </a:r>
          </a:p>
          <a:p>
            <a:pPr lvl="1"/>
            <a:r>
              <a:rPr lang="en-US" dirty="0" smtClean="0"/>
              <a:t>identify lines above 100</a:t>
            </a:r>
          </a:p>
          <a:p>
            <a:pPr lvl="1"/>
            <a:r>
              <a:rPr lang="en-US" dirty="0" smtClean="0"/>
              <a:t>remove line-breaks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Add a GUI to the random sentence generator</a:t>
            </a:r>
          </a:p>
          <a:p>
            <a:endParaRPr lang="en-US" dirty="0"/>
          </a:p>
          <a:p>
            <a:r>
              <a:rPr lang="en-US" dirty="0" smtClean="0"/>
              <a:t>Automate chemistry, physics, calculus problems,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Find quotes by keyword in books</a:t>
            </a:r>
          </a:p>
          <a:p>
            <a:endParaRPr lang="en-US" dirty="0"/>
          </a:p>
          <a:p>
            <a:r>
              <a:rPr lang="en-US" dirty="0" smtClean="0"/>
              <a:t>What are you currently doing that a computer could do?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536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Beyond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Mind-controlled robots </a:t>
            </a:r>
          </a:p>
          <a:p>
            <a:pPr lvl="1"/>
            <a:r>
              <a:rPr lang="en-US" sz="1500" dirty="0" smtClean="0">
                <a:hlinkClick r:id="rId2"/>
              </a:rPr>
              <a:t>http://www.youtube.com/watch?v=TQ7EOpPNQyw</a:t>
            </a:r>
            <a:endParaRPr lang="en-US" sz="1500" dirty="0" smtClean="0"/>
          </a:p>
          <a:p>
            <a:pPr lvl="1"/>
            <a:endParaRPr lang="en-US" sz="1500" dirty="0"/>
          </a:p>
          <a:p>
            <a:r>
              <a:rPr lang="en-US" dirty="0" smtClean="0"/>
              <a:t>Muscle-controlled interfaces</a:t>
            </a:r>
          </a:p>
          <a:p>
            <a:pPr lvl="1"/>
            <a:r>
              <a:rPr lang="en-US" sz="1500" dirty="0" smtClean="0">
                <a:hlinkClick r:id="rId3"/>
              </a:rPr>
              <a:t>http://www.youtube.com/watch?v=pktVSTwC8qo</a:t>
            </a:r>
            <a:endParaRPr lang="en-US" sz="1500" dirty="0" smtClean="0"/>
          </a:p>
          <a:p>
            <a:pPr marL="457200" lvl="1" indent="0">
              <a:buNone/>
            </a:pPr>
            <a:endParaRPr lang="en-US" sz="1500" dirty="0" smtClean="0"/>
          </a:p>
          <a:p>
            <a:r>
              <a:rPr lang="en-US" dirty="0" smtClean="0"/>
              <a:t>3D models from pictures</a:t>
            </a:r>
          </a:p>
          <a:p>
            <a:pPr lvl="1"/>
            <a:r>
              <a:rPr lang="en-US" sz="1500" dirty="0" smtClean="0">
                <a:hlinkClick r:id="rId4"/>
              </a:rPr>
              <a:t>http://www.youtube.com/watch?v=25Yifq70elY</a:t>
            </a:r>
            <a:endParaRPr lang="en-US" sz="1500" dirty="0" smtClean="0"/>
          </a:p>
          <a:p>
            <a:pPr lvl="1"/>
            <a:endParaRPr lang="en-US" sz="1500" dirty="0" smtClean="0"/>
          </a:p>
          <a:p>
            <a:r>
              <a:rPr lang="en-US" dirty="0" smtClean="0"/>
              <a:t>Face aging</a:t>
            </a:r>
          </a:p>
          <a:p>
            <a:pPr lvl="1"/>
            <a:r>
              <a:rPr lang="en-US" sz="1500" dirty="0">
                <a:hlinkClick r:id="rId5"/>
              </a:rPr>
              <a:t>http://www.youtube.com/watch?v=</a:t>
            </a:r>
            <a:r>
              <a:rPr lang="en-US" sz="1500" dirty="0">
                <a:hlinkClick r:id="rId5"/>
              </a:rPr>
              <a:t>fLQtssJDMMc</a:t>
            </a:r>
            <a:endParaRPr lang="en-US" sz="1500" dirty="0"/>
          </a:p>
          <a:p>
            <a:pPr lvl="1"/>
            <a:endParaRPr lang="en-US" sz="1500" dirty="0"/>
          </a:p>
          <a:p>
            <a:r>
              <a:rPr lang="en-US" dirty="0" smtClean="0"/>
              <a:t>Animation</a:t>
            </a:r>
            <a:endParaRPr lang="en-US" dirty="0"/>
          </a:p>
          <a:p>
            <a:pPr lvl="1"/>
            <a:r>
              <a:rPr lang="en-US" sz="1500" dirty="0">
                <a:hlinkClick r:id="rId6"/>
              </a:rPr>
              <a:t>http://www.youtube.com/watch?v=</a:t>
            </a:r>
            <a:r>
              <a:rPr lang="en-US" sz="1500" dirty="0" smtClean="0">
                <a:hlinkClick r:id="rId6"/>
              </a:rPr>
              <a:t>b4kkPlLdMvI</a:t>
            </a:r>
            <a:endParaRPr lang="en-US" sz="1500" dirty="0" smtClean="0"/>
          </a:p>
          <a:p>
            <a:pPr lvl="1"/>
            <a:endParaRPr lang="en-US" sz="1500" dirty="0"/>
          </a:p>
          <a:p>
            <a:r>
              <a:rPr lang="en-US" dirty="0"/>
              <a:t>Security</a:t>
            </a:r>
          </a:p>
          <a:p>
            <a:pPr lvl="1"/>
            <a:r>
              <a:rPr lang="en-US" sz="1500" dirty="0">
                <a:hlinkClick r:id="rId7"/>
              </a:rPr>
              <a:t>http://www.pbs.org/wgbh/nova/tech/tadayoshi-</a:t>
            </a:r>
            <a:r>
              <a:rPr lang="en-US" sz="1500" dirty="0" smtClean="0">
                <a:hlinkClick r:id="rId7"/>
              </a:rPr>
              <a:t>kohno.html</a:t>
            </a:r>
            <a:endParaRPr lang="en-US" sz="1500" dirty="0" smtClean="0"/>
          </a:p>
          <a:p>
            <a:pPr lvl="1"/>
            <a:endParaRPr lang="en-US" sz="1500" dirty="0" smtClean="0"/>
          </a:p>
        </p:txBody>
      </p:sp>
      <p:pic>
        <p:nvPicPr>
          <p:cNvPr id="4" name="Picture 8" descr="2003487731.jpe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3604" y="1447800"/>
            <a:ext cx="3124200" cy="471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9047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Weekly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– technologies for low-income regions</a:t>
            </a:r>
          </a:p>
          <a:p>
            <a:pPr lvl="1"/>
            <a:r>
              <a:rPr lang="en-US" dirty="0">
                <a:hlinkClick r:id="rId2"/>
              </a:rPr>
              <a:t>http://change.washington.edu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Dub – human-computer interaction and design</a:t>
            </a:r>
          </a:p>
          <a:p>
            <a:pPr lvl="1"/>
            <a:r>
              <a:rPr lang="en-US" dirty="0">
                <a:hlinkClick r:id="rId3"/>
              </a:rPr>
              <a:t>http://dub.washington.edu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451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e143-13wi">
  <a:themeElements>
    <a:clrScheme name="Custom 1">
      <a:dk1>
        <a:sysClr val="windowText" lastClr="000000"/>
      </a:dk1>
      <a:lt1>
        <a:sysClr val="window" lastClr="FFFFFF"/>
      </a:lt1>
      <a:dk2>
        <a:srgbClr val="242852"/>
      </a:dk2>
      <a:lt2>
        <a:srgbClr val="6C7E9C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cse143-13wi.thmx</Template>
  <TotalTime>3680</TotalTime>
  <Words>547</Words>
  <Application>Microsoft Macintosh PowerPoint</Application>
  <PresentationFormat>On-screen Show (4:3)</PresentationFormat>
  <Paragraphs>118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cse143-13wi</vt:lpstr>
      <vt:lpstr>PowerPoint Presentation</vt:lpstr>
      <vt:lpstr>Major themes</vt:lpstr>
      <vt:lpstr>Automate all the things</vt:lpstr>
      <vt:lpstr>Leveraging existing code</vt:lpstr>
      <vt:lpstr>Using the restFB API</vt:lpstr>
      <vt:lpstr>Other languages?</vt:lpstr>
      <vt:lpstr>What project?</vt:lpstr>
      <vt:lpstr>Beyond programming</vt:lpstr>
      <vt:lpstr>Weekly meetings</vt:lpstr>
      <vt:lpstr>Explore Big Ideas</vt:lpstr>
      <vt:lpstr>Courses?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Helene Martin</dc:creator>
  <cp:lastModifiedBy>Helene Martin</cp:lastModifiedBy>
  <cp:revision>9</cp:revision>
  <dcterms:created xsi:type="dcterms:W3CDTF">2013-03-13T16:17:53Z</dcterms:created>
  <dcterms:modified xsi:type="dcterms:W3CDTF">2013-03-16T05:38:46Z</dcterms:modified>
</cp:coreProperties>
</file>