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24.xml" ContentType="application/vnd.openxmlformats-officedocument.presentationml.slide+xml"/>
  <Override PartName="/ppt/slides/slide49.xml" ContentType="application/vnd.openxmlformats-officedocument.presentationml.slide+xml"/>
  <Override PartName="/ppt/slides/slide23.xml" ContentType="application/vnd.openxmlformats-officedocument.presentationml.slide+xml"/>
  <Override PartName="/ppt/slides/slide48.xml" ContentType="application/vnd.openxmlformats-officedocument.presentationml.slide+xml"/>
  <Override PartName="/ppt/slides/slide22.xml" ContentType="application/vnd.openxmlformats-officedocument.presentationml.slide+xml"/>
  <Override PartName="/ppt/slides/slide47.xml" ContentType="application/vnd.openxmlformats-officedocument.presentationml.slide+xml"/>
  <Override PartName="/ppt/slides/slide21.xml" ContentType="application/vnd.openxmlformats-officedocument.presentationml.slide+xml"/>
  <Override PartName="/ppt/slides/slide46.xml" ContentType="application/vnd.openxmlformats-officedocument.presentationml.slide+xml"/>
  <Override PartName="/ppt/slides/slide20.xml" ContentType="application/vnd.openxmlformats-officedocument.presentationml.slide+xml"/>
  <Override PartName="/ppt/slides/slide4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9.xml" ContentType="application/vnd.openxmlformats-officedocument.presentationml.slide+xml"/>
  <Override PartName="/ppt/slides/slide13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37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10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45.xml.rels" ContentType="application/vnd.openxmlformats-package.relationships+xml"/>
  <Override PartName="/ppt/slides/_rels/slide44.xml.rels" ContentType="application/vnd.openxmlformats-package.relationships+xml"/>
  <Override PartName="/ppt/slides/_rels/slide43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8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7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6.xml.rels" ContentType="application/vnd.openxmlformats-package.relationships+xml"/>
  <Override PartName="/ppt/slides/_rels/slide22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38.xml.rels" ContentType="application/vnd.openxmlformats-package.relationships+xml"/>
  <Override PartName="/ppt/slides/_rels/slide13.xml.rels" ContentType="application/vnd.openxmlformats-package.relationships+xml"/>
  <Override PartName="/ppt/slides/_rels/slide37.xml.rels" ContentType="application/vnd.openxmlformats-package.relationships+xml"/>
  <Override PartName="/ppt/slides/_rels/slide12.xml.rels" ContentType="application/vnd.openxmlformats-package.relationships+xml"/>
  <Override PartName="/ppt/slides/_rels/slide26.xml.rels" ContentType="application/vnd.openxmlformats-package.relationships+xml"/>
  <Override PartName="/ppt/slides/_rels/slide36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10.xml.rels" ContentType="application/vnd.openxmlformats-package.relationships+xml"/>
  <Override PartName="/ppt/slides/_rels/slide52.xml.rels" ContentType="application/vnd.openxmlformats-package.relationships+xml"/>
  <Override PartName="/ppt/slides/_rels/slide1.xml.rels" ContentType="application/vnd.openxmlformats-package.relationships+xml"/>
  <Override PartName="/ppt/slides/_rels/slide27.xml.rels" ContentType="application/vnd.openxmlformats-package.relationships+xml"/>
  <Override PartName="/ppt/slides/_rels/slide46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543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852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543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852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424456"/>
          </a:solidFill>
        </p:spPr>
      </p:sp>
      <p:sp>
        <p:nvSpPr>
          <p:cNvPr id="2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3" name="CustomShape 4"/>
          <p:cNvSpPr/>
          <p:nvPr/>
        </p:nvSpPr>
        <p:spPr>
          <a:xfrm flipV="1">
            <a:off x="5410080" y="360360"/>
            <a:ext cx="3733560" cy="907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4" name="CustomShape 5"/>
          <p:cNvSpPr/>
          <p:nvPr/>
        </p:nvSpPr>
        <p:spPr>
          <a:xfrm flipV="1">
            <a:off x="5410080" y="439560"/>
            <a:ext cx="3733560" cy="17964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5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</p:spPr>
      </p:sp>
      <p:sp>
        <p:nvSpPr>
          <p:cNvPr id="6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fmla="val 16667" name="adj"/>
            </a:avLst>
          </a:prstGeom>
          <a:solidFill>
            <a:srgbClr val="ffffff"/>
          </a:solidFill>
        </p:spPr>
      </p:sp>
      <p:sp>
        <p:nvSpPr>
          <p:cNvPr id="7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" name="CustomShape 14"/>
          <p:cNvSpPr/>
          <p:nvPr/>
        </p:nvSpPr>
        <p:spPr>
          <a:xfrm flipV="1">
            <a:off x="5410080" y="3809880"/>
            <a:ext cx="3733560" cy="907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4" name="CustomShape 15"/>
          <p:cNvSpPr/>
          <p:nvPr/>
        </p:nvSpPr>
        <p:spPr>
          <a:xfrm flipV="1">
            <a:off x="5410080" y="3897000"/>
            <a:ext cx="3733560" cy="1915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5" name="CustomShape 16"/>
          <p:cNvSpPr/>
          <p:nvPr/>
        </p:nvSpPr>
        <p:spPr>
          <a:xfrm flipV="1">
            <a:off x="5410080" y="4115160"/>
            <a:ext cx="3733560" cy="864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6" name="CustomShape 17"/>
          <p:cNvSpPr/>
          <p:nvPr/>
        </p:nvSpPr>
        <p:spPr>
          <a:xfrm flipV="1">
            <a:off x="5410080" y="4164480"/>
            <a:ext cx="1965600" cy="180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7" name="CustomShape 18"/>
          <p:cNvSpPr/>
          <p:nvPr/>
        </p:nvSpPr>
        <p:spPr>
          <a:xfrm flipV="1">
            <a:off x="5410080" y="4199400"/>
            <a:ext cx="1965600" cy="864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8" name="CustomShape 19"/>
          <p:cNvSpPr/>
          <p:nvPr/>
        </p:nvSpPr>
        <p:spPr>
          <a:xfrm>
            <a:off x="5410080" y="3962520"/>
            <a:ext cx="3062880" cy="27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</p:spPr>
      </p:sp>
      <p:sp>
        <p:nvSpPr>
          <p:cNvPr id="19" name="CustomShape 20"/>
          <p:cNvSpPr/>
          <p:nvPr/>
        </p:nvSpPr>
        <p:spPr>
          <a:xfrm>
            <a:off x="7376400" y="4061160"/>
            <a:ext cx="1599840" cy="36360"/>
          </a:xfrm>
          <a:prstGeom prst="roundRect">
            <a:avLst>
              <a:gd fmla="val 16667" name="adj"/>
            </a:avLst>
          </a:prstGeom>
          <a:solidFill>
            <a:srgbClr val="ffffff"/>
          </a:solidFill>
        </p:spPr>
      </p:sp>
      <p:sp>
        <p:nvSpPr>
          <p:cNvPr id="20" name="CustomShape 21"/>
          <p:cNvSpPr/>
          <p:nvPr/>
        </p:nvSpPr>
        <p:spPr>
          <a:xfrm>
            <a:off x="0" y="3649680"/>
            <a:ext cx="9143640" cy="2437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21" name="CustomShape 22"/>
          <p:cNvSpPr/>
          <p:nvPr/>
        </p:nvSpPr>
        <p:spPr>
          <a:xfrm>
            <a:off x="0" y="3675600"/>
            <a:ext cx="9143640" cy="1404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22" name="CustomShape 23"/>
          <p:cNvSpPr/>
          <p:nvPr/>
        </p:nvSpPr>
        <p:spPr>
          <a:xfrm flipV="1">
            <a:off x="6414120" y="3642480"/>
            <a:ext cx="2729520" cy="24804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23" name="CustomShape 24"/>
          <p:cNvSpPr/>
          <p:nvPr/>
        </p:nvSpPr>
        <p:spPr>
          <a:xfrm>
            <a:off x="0" y="0"/>
            <a:ext cx="9143640" cy="3701520"/>
          </a:xfrm>
          <a:prstGeom prst="rect">
            <a:avLst/>
          </a:prstGeom>
          <a:solidFill>
            <a:srgbClr val="424456"/>
          </a:solidFill>
        </p:spPr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2401920"/>
            <a:ext cx="8457840" cy="14695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Trebuchet MS"/>
              </a:rPr>
              <a:t>Click to edit the title text formatClick to edit Master title style</a:t>
            </a:r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6705720" y="4206240"/>
            <a:ext cx="959760" cy="45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Georgia"/>
              </a:rPr>
              <a:t>3/6/13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5410080" y="4205160"/>
            <a:ext cx="1294920" cy="45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8319960" y="1080"/>
            <a:ext cx="747360" cy="36540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fld id="{8490B4AF-775A-4135-8249-B969BB5DEE4B}" type="slidenum">
              <a:rPr lang="en-US">
                <a:solidFill>
                  <a:srgbClr val="ffffff"/>
                </a:solidFill>
                <a:latin typeface="Georgia"/>
              </a:rPr>
              <a:t>&lt;number&gt;</a:t>
            </a:fld>
            <a:endParaRPr/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62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424456"/>
          </a:solidFill>
        </p:spPr>
      </p:sp>
      <p:sp>
        <p:nvSpPr>
          <p:cNvPr id="63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64" name="CustomShape 4"/>
          <p:cNvSpPr/>
          <p:nvPr/>
        </p:nvSpPr>
        <p:spPr>
          <a:xfrm flipV="1">
            <a:off x="5410080" y="360360"/>
            <a:ext cx="3733560" cy="907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65" name="CustomShape 5"/>
          <p:cNvSpPr/>
          <p:nvPr/>
        </p:nvSpPr>
        <p:spPr>
          <a:xfrm flipV="1">
            <a:off x="5410080" y="439560"/>
            <a:ext cx="3733560" cy="17964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66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</p:spPr>
      </p:sp>
      <p:sp>
        <p:nvSpPr>
          <p:cNvPr id="67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fmla="val 16667" name="adj"/>
            </a:avLst>
          </a:prstGeom>
          <a:solidFill>
            <a:srgbClr val="ffffff"/>
          </a:solidFill>
        </p:spPr>
      </p:sp>
      <p:sp>
        <p:nvSpPr>
          <p:cNvPr id="68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9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0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1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2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3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4" name="PlaceHolder 1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Click to edit the title text formatClick to edit Master title style</a:t>
            </a:r>
            <a:endParaRPr/>
          </a:p>
        </p:txBody>
      </p:sp>
      <p:sp>
        <p:nvSpPr>
          <p:cNvPr id="75" name="PlaceHolder 15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en-US" sz="2200">
                <a:solidFill>
                  <a:srgbClr val="53548a"/>
                </a:solidFill>
                <a:latin typeface="Georgia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a04da3"/>
                </a:solidFill>
                <a:latin typeface="Georgia"/>
              </a:rPr>
              <a:t>Fifth level</a:t>
            </a:r>
            <a:endParaRPr/>
          </a:p>
        </p:txBody>
      </p:sp>
      <p:sp>
        <p:nvSpPr>
          <p:cNvPr id="76" name="PlaceHolder 1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Georgia"/>
              </a:rPr>
              <a:t>3/6/13</a:t>
            </a:r>
            <a:endParaRPr/>
          </a:p>
        </p:txBody>
      </p:sp>
      <p:sp>
        <p:nvSpPr>
          <p:cNvPr id="77" name="PlaceHolder 1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8" name="PlaceHolder 1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FA7AD2F-4934-4851-BAAF-1ACBDEBB320F}" type="slidenum">
              <a:rPr lang="en-US">
                <a:solidFill>
                  <a:srgbClr val="000000"/>
                </a:solidFill>
                <a:latin typeface="Georgia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401920"/>
            <a:ext cx="8457840" cy="14695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Trebuchet MS"/>
              </a:rPr>
              <a:t>Reflection in Java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3899880"/>
            <a:ext cx="4952520" cy="1752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424456"/>
                </a:solidFill>
                <a:latin typeface="Georgia"/>
              </a:rPr>
              <a:t>By: Zachary Cava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So where do we start?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To start manipulating a class we must first get a hold of that class’s “blueprint”.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 </a:t>
            </a:r>
            <a:r>
              <a:rPr lang="en-US" sz="2600">
                <a:solidFill>
                  <a:srgbClr val="438086"/>
                </a:solidFill>
                <a:latin typeface="Georgia"/>
              </a:rPr>
              <a:t>Using the </a:t>
            </a:r>
            <a:r>
              <a:rPr lang="en-US" sz="1700">
                <a:solidFill>
                  <a:srgbClr val="438086"/>
                </a:solidFill>
                <a:latin typeface="Courier New"/>
              </a:rPr>
              <a:t>java.lang.Class</a:t>
            </a:r>
            <a:r>
              <a:rPr lang="en-US" sz="2600">
                <a:solidFill>
                  <a:srgbClr val="438086"/>
                </a:solidFill>
                <a:latin typeface="Georgia"/>
              </a:rPr>
              <a:t> class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There are two ways to do this, if the class is already loaded: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Class&lt;? </a:t>
            </a:r>
            <a:r>
              <a:rPr lang="en-US">
                <a:solidFill>
                  <a:srgbClr val="990099"/>
                </a:solidFill>
                <a:latin typeface="Courier New"/>
              </a:rPr>
              <a:t>extends </a:t>
            </a:r>
            <a:r>
              <a:rPr lang="en-US">
                <a:solidFill>
                  <a:srgbClr val="438086"/>
                </a:solidFill>
                <a:latin typeface="Courier New"/>
              </a:rPr>
              <a:t>Object&gt; theClass = </a:t>
            </a:r>
            <a:r>
              <a:rPr b="1" i="1" lang="en-US">
                <a:solidFill>
                  <a:srgbClr val="438086"/>
                </a:solidFill>
                <a:latin typeface="Courier New"/>
              </a:rPr>
              <a:t>ClassName</a:t>
            </a:r>
            <a:r>
              <a:rPr lang="en-US">
                <a:solidFill>
                  <a:srgbClr val="438086"/>
                </a:solidFill>
                <a:latin typeface="Courier New"/>
              </a:rPr>
              <a:t>.</a:t>
            </a:r>
            <a:r>
              <a:rPr lang="en-US">
                <a:solidFill>
                  <a:srgbClr val="990099"/>
                </a:solidFill>
                <a:latin typeface="Courier New"/>
              </a:rPr>
              <a:t>class</a:t>
            </a:r>
            <a:r>
              <a:rPr lang="en-US">
                <a:solidFill>
                  <a:srgbClr val="438086"/>
                </a:solidFill>
                <a:latin typeface="Courier New"/>
              </a:rPr>
              <a:t>;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Or if we need to cause it to load: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Class theClass = Class.forName(“</a:t>
            </a:r>
            <a:r>
              <a:rPr b="1" i="1" lang="en-US">
                <a:solidFill>
                  <a:srgbClr val="438086"/>
                </a:solidFill>
                <a:latin typeface="Courier New"/>
              </a:rPr>
              <a:t>class.package</a:t>
            </a:r>
            <a:r>
              <a:rPr lang="en-US">
                <a:solidFill>
                  <a:srgbClr val="438086"/>
                </a:solidFill>
                <a:latin typeface="Courier New"/>
              </a:rPr>
              <a:t>”);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won’t use this second one, its rather complex at times.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Example Package: “</a:t>
            </a:r>
            <a:r>
              <a:rPr lang="en-US" sz="1500">
                <a:solidFill>
                  <a:srgbClr val="438086"/>
                </a:solidFill>
                <a:latin typeface="Courier New"/>
              </a:rPr>
              <a:t>java.lang.String</a:t>
            </a:r>
            <a:r>
              <a:rPr lang="en-US" sz="2600">
                <a:solidFill>
                  <a:srgbClr val="438086"/>
                </a:solidFill>
                <a:latin typeface="Georgia"/>
              </a:rPr>
              <a:t>”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97" nodeType="tmRoot" restart="never">
          <p:childTnLst>
            <p:seq>
              <p:cTn dur="indefinite" id="198" nodeType="mainSeq">
                <p:childTnLst>
                  <p:par>
                    <p:cTn fill="hold" id="199">
                      <p:stCondLst>
                        <p:cond delay="indefinite"/>
                      </p:stCondLst>
                      <p:childTnLst>
                        <p:par>
                          <p:cTn fill="hold" id="200">
                            <p:stCondLst>
                              <p:cond delay="0"/>
                            </p:stCondLst>
                            <p:childTnLst>
                              <p:par>
                                <p:cTn fill="hold" id="20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8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03"/>
                                        <p:tgtEl>
                                          <p:spTgt spid="130">
                                            <p:txEl>
                                              <p:pRg end="8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17" st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06"/>
                                        <p:tgtEl>
                                          <p:spTgt spid="130">
                                            <p:txEl>
                                              <p:pRg end="117" st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7">
                      <p:stCondLst>
                        <p:cond delay="indefinite"/>
                      </p:stCondLst>
                      <p:childTnLst>
                        <p:par>
                          <p:cTn fill="hold" id="208">
                            <p:stCondLst>
                              <p:cond delay="0"/>
                            </p:stCondLst>
                            <p:childTnLst>
                              <p:par>
                                <p:cTn fill="hold" id="20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80" st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11"/>
                                        <p:tgtEl>
                                          <p:spTgt spid="130">
                                            <p:txEl>
                                              <p:pRg end="180" st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32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14"/>
                                        <p:tgtEl>
                                          <p:spTgt spid="130">
                                            <p:txEl>
                                              <p:pRg end="232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5">
                      <p:stCondLst>
                        <p:cond delay="indefinite"/>
                      </p:stCondLst>
                      <p:childTnLst>
                        <p:par>
                          <p:cTn fill="hold" id="216">
                            <p:stCondLst>
                              <p:cond delay="0"/>
                            </p:stCondLst>
                            <p:childTnLst>
                              <p:par>
                                <p:cTn fill="hold" id="21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67" st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19"/>
                                        <p:tgtEl>
                                          <p:spTgt spid="130">
                                            <p:txEl>
                                              <p:pRg end="267" st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16" st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22"/>
                                        <p:tgtEl>
                                          <p:spTgt spid="130">
                                            <p:txEl>
                                              <p:pRg end="316" st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3">
                      <p:stCondLst>
                        <p:cond delay="indefinite"/>
                      </p:stCondLst>
                      <p:childTnLst>
                        <p:par>
                          <p:cTn fill="hold" id="224">
                            <p:stCondLst>
                              <p:cond delay="0"/>
                            </p:stCondLst>
                            <p:childTnLst>
                              <p:par>
                                <p:cTn fill="hold" id="2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75" st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27"/>
                                        <p:tgtEl>
                                          <p:spTgt spid="130">
                                            <p:txEl>
                                              <p:pRg end="375" st="3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411" st="3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30"/>
                                        <p:tgtEl>
                                          <p:spTgt spid="130">
                                            <p:txEl>
                                              <p:pRg end="411" st="3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So where do we start?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 now we have the definition of a class.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This is like the blueprint to the entire thing, it lists where everything is and how to get to it.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It is important to point out that this class has information that pertains to the structure of the class, not specific instance information, but hold that thought for a little later.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For now lets look at how to get some information from the class</a:t>
            </a:r>
            <a:endParaRPr/>
          </a:p>
        </p:txBody>
      </p:sp>
    </p:spTree>
  </p:cSld>
  <p:timing>
    <p:tnLst>
      <p:par>
        <p:cTn dur="indefinite" id="231" nodeType="tmRoot" restart="never">
          <p:childTnLst>
            <p:seq>
              <p:cTn dur="indefinite" id="232" nodeType="mainSeq">
                <p:childTnLst>
                  <p:par>
                    <p:cTn fill="hold" id="233">
                      <p:stCondLst>
                        <p:cond delay="indefinite"/>
                      </p:stCondLst>
                      <p:childTnLst>
                        <p:par>
                          <p:cTn fill="hold" id="234">
                            <p:stCondLst>
                              <p:cond delay="0"/>
                            </p:stCondLst>
                            <p:childTnLst>
                              <p:par>
                                <p:cTn fill="hold" id="23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37"/>
                                        <p:tgtEl>
                                          <p:spTgt spid="132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8">
                      <p:stCondLst>
                        <p:cond delay="indefinite"/>
                      </p:stCondLst>
                      <p:childTnLst>
                        <p:par>
                          <p:cTn fill="hold" id="239">
                            <p:stCondLst>
                              <p:cond delay="0"/>
                            </p:stCondLst>
                            <p:childTnLst>
                              <p:par>
                                <p:cTn fill="hold" id="24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41" st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42"/>
                                        <p:tgtEl>
                                          <p:spTgt spid="132">
                                            <p:txEl>
                                              <p:pRg end="141" st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3">
                      <p:stCondLst>
                        <p:cond delay="indefinite"/>
                      </p:stCondLst>
                      <p:childTnLst>
                        <p:par>
                          <p:cTn fill="hold" id="244">
                            <p:stCondLst>
                              <p:cond delay="0"/>
                            </p:stCondLst>
                            <p:childTnLst>
                              <p:par>
                                <p:cTn fill="hold" id="24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24" st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47"/>
                                        <p:tgtEl>
                                          <p:spTgt spid="132">
                                            <p:txEl>
                                              <p:pRg end="324" st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8">
                      <p:stCondLst>
                        <p:cond delay="indefinite"/>
                      </p:stCondLst>
                      <p:childTnLst>
                        <p:par>
                          <p:cTn fill="hold" id="249">
                            <p:stCondLst>
                              <p:cond delay="0"/>
                            </p:stCondLst>
                            <p:childTnLst>
                              <p:par>
                                <p:cTn fill="hold" id="25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88" st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52"/>
                                        <p:tgtEl>
                                          <p:spTgt spid="132">
                                            <p:txEl>
                                              <p:pRg end="388" st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Parts of the Class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Fields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Methods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Constructors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Miscellaneous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Getting those sweet fields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There are two ways to get class fields: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Courier New"/>
              </a:rPr>
              <a:t>getFields();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an array of Field objects, specifically all the fields that are public for this class and its super classes.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Courier New"/>
              </a:rPr>
              <a:t>getDeclaredFields();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an array of Field objects, regardless of view.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Optionally if you know the field name: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Courier New"/>
              </a:rPr>
              <a:t>getField(String name);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 Field with the given name</a:t>
            </a:r>
            <a:endParaRPr/>
          </a:p>
        </p:txBody>
      </p:sp>
    </p:spTree>
  </p:cSld>
  <p:timing>
    <p:tnLst>
      <p:par>
        <p:cTn dur="indefinite" id="253" nodeType="tmRoot" restart="never">
          <p:childTnLst>
            <p:seq>
              <p:cTn dur="indefinite" id="254" nodeType="mainSeq">
                <p:childTnLst>
                  <p:par>
                    <p:cTn fill="hold" id="255">
                      <p:stCondLst>
                        <p:cond delay="indefinite"/>
                      </p:stCondLst>
                      <p:childTnLst>
                        <p:par>
                          <p:cTn fill="hold" id="256">
                            <p:stCondLst>
                              <p:cond delay="0"/>
                            </p:stCondLst>
                            <p:childTnLst>
                              <p:par>
                                <p:cTn fill="hold" id="25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59"/>
                                        <p:tgtEl>
                                          <p:spTgt spid="136">
                                            <p:txEl>
                                              <p:pRg end="4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0">
                      <p:stCondLst>
                        <p:cond delay="indefinite"/>
                      </p:stCondLst>
                      <p:childTnLst>
                        <p:par>
                          <p:cTn fill="hold" id="261">
                            <p:stCondLst>
                              <p:cond delay="0"/>
                            </p:stCondLst>
                            <p:childTnLst>
                              <p:par>
                                <p:cTn fill="hold" id="26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3" st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64"/>
                                        <p:tgtEl>
                                          <p:spTgt spid="136">
                                            <p:txEl>
                                              <p:pRg end="53" st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70" st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67"/>
                                        <p:tgtEl>
                                          <p:spTgt spid="136">
                                            <p:txEl>
                                              <p:pRg end="170" st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8">
                      <p:stCondLst>
                        <p:cond delay="indefinite"/>
                      </p:stCondLst>
                      <p:childTnLst>
                        <p:par>
                          <p:cTn fill="hold" id="269">
                            <p:stCondLst>
                              <p:cond delay="0"/>
                            </p:stCondLst>
                            <p:childTnLst>
                              <p:par>
                                <p:cTn fill="hold" id="27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91" st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2"/>
                                        <p:tgtEl>
                                          <p:spTgt spid="136">
                                            <p:txEl>
                                              <p:pRg end="191" st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46" st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5"/>
                                        <p:tgtEl>
                                          <p:spTgt spid="136">
                                            <p:txEl>
                                              <p:pRg end="246" st="1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6">
                      <p:stCondLst>
                        <p:cond delay="indefinite"/>
                      </p:stCondLst>
                      <p:childTnLst>
                        <p:par>
                          <p:cTn fill="hold" id="277">
                            <p:stCondLst>
                              <p:cond delay="0"/>
                            </p:stCondLst>
                            <p:childTnLst>
                              <p:par>
                                <p:cTn fill="hold" id="27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85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0"/>
                                        <p:tgtEl>
                                          <p:spTgt spid="136">
                                            <p:txEl>
                                              <p:pRg end="285" st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08" st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3"/>
                                        <p:tgtEl>
                                          <p:spTgt spid="136">
                                            <p:txEl>
                                              <p:pRg end="308" st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44" st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6"/>
                                        <p:tgtEl>
                                          <p:spTgt spid="136">
                                            <p:txEl>
                                              <p:pRg end="344" st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Parts of the Class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Fields 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Methods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Constructors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Miscellaneous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Calling all methods, report for duty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Like Fields there are two ways to get Methods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Courier New"/>
              </a:rPr>
              <a:t>getMethods();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all the public methods for this class and any it inherits from super classes.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Courier New"/>
              </a:rPr>
              <a:t>getDeclaredMethods();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all the methods for this class only regardless of view.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Like Fields you can also get a specific method, but it takes more information.</a:t>
            </a:r>
            <a:endParaRPr/>
          </a:p>
        </p:txBody>
      </p:sp>
    </p:spTree>
  </p:cSld>
  <p:timing>
    <p:tnLst>
      <p:par>
        <p:cTn dur="indefinite" id="287" nodeType="tmRoot" restart="never">
          <p:childTnLst>
            <p:seq>
              <p:cTn dur="indefinite" id="288" nodeType="mainSeq">
                <p:childTnLst>
                  <p:par>
                    <p:cTn fill="hold" id="289">
                      <p:stCondLst>
                        <p:cond delay="indefinite"/>
                      </p:stCondLst>
                      <p:childTnLst>
                        <p:par>
                          <p:cTn fill="hold" id="290">
                            <p:stCondLst>
                              <p:cond delay="0"/>
                            </p:stCondLst>
                            <p:childTnLst>
                              <p:par>
                                <p:cTn fill="hold" id="29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93"/>
                                        <p:tgtEl>
                                          <p:spTgt spid="140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4">
                      <p:stCondLst>
                        <p:cond delay="indefinite"/>
                      </p:stCondLst>
                      <p:childTnLst>
                        <p:par>
                          <p:cTn fill="hold" id="295">
                            <p:stCondLst>
                              <p:cond delay="0"/>
                            </p:stCondLst>
                            <p:childTnLst>
                              <p:par>
                                <p:cTn fill="hold" id="29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60" st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98"/>
                                        <p:tgtEl>
                                          <p:spTgt spid="140">
                                            <p:txEl>
                                              <p:pRg end="60" st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46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1"/>
                                        <p:tgtEl>
                                          <p:spTgt spid="140">
                                            <p:txEl>
                                              <p:pRg end="146" st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2">
                      <p:stCondLst>
                        <p:cond delay="indefinite"/>
                      </p:stCondLst>
                      <p:childTnLst>
                        <p:par>
                          <p:cTn fill="hold" id="303">
                            <p:stCondLst>
                              <p:cond delay="0"/>
                            </p:stCondLst>
                            <p:childTnLst>
                              <p:par>
                                <p:cTn fill="hold" id="30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68" st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6"/>
                                        <p:tgtEl>
                                          <p:spTgt spid="140">
                                            <p:txEl>
                                              <p:pRg end="168" st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32" st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9"/>
                                        <p:tgtEl>
                                          <p:spTgt spid="140">
                                            <p:txEl>
                                              <p:pRg end="232" st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0">
                      <p:stCondLst>
                        <p:cond delay="indefinite"/>
                      </p:stCondLst>
                      <p:childTnLst>
                        <p:par>
                          <p:cTn fill="hold" id="311">
                            <p:stCondLst>
                              <p:cond delay="0"/>
                            </p:stCondLst>
                            <p:childTnLst>
                              <p:par>
                                <p:cTn fill="hold" id="3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11" st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14"/>
                                        <p:tgtEl>
                                          <p:spTgt spid="140">
                                            <p:txEl>
                                              <p:pRg end="311" st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Calling all methods, report for duty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To get a specific method you call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getMethod(String name, Class&lt;?&gt;… parameterTypes);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name parameter is pretty straight forward, but does 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Class&lt;?&gt;…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 mean?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This means you can pass any number of 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Class&lt;?&gt;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 parameters after the name.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Class&lt;?&gt; 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parameters you pass reference the types of parameters the method takes.</a:t>
            </a:r>
            <a:endParaRPr/>
          </a:p>
        </p:txBody>
      </p:sp>
    </p:spTree>
  </p:cSld>
  <p:timing>
    <p:tnLst>
      <p:par>
        <p:cTn dur="indefinite" id="315" nodeType="tmRoot" restart="never">
          <p:childTnLst>
            <p:seq>
              <p:cTn dur="indefinite" id="316" nodeType="mainSeq">
                <p:childTnLst>
                  <p:par>
                    <p:cTn fill="hold" id="317">
                      <p:stCondLst>
                        <p:cond delay="indefinite"/>
                      </p:stCondLst>
                      <p:childTnLst>
                        <p:par>
                          <p:cTn fill="hold" id="318">
                            <p:stCondLst>
                              <p:cond delay="0"/>
                            </p:stCondLst>
                            <p:childTnLst>
                              <p:par>
                                <p:cTn fill="hold" id="31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21"/>
                                        <p:tgtEl>
                                          <p:spTgt spid="142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84" st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24"/>
                                        <p:tgtEl>
                                          <p:spTgt spid="142">
                                            <p:txEl>
                                              <p:pRg end="84" st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5">
                      <p:stCondLst>
                        <p:cond delay="indefinite"/>
                      </p:stCondLst>
                      <p:childTnLst>
                        <p:par>
                          <p:cTn fill="hold" id="326">
                            <p:stCondLst>
                              <p:cond delay="0"/>
                            </p:stCondLst>
                            <p:childTnLst>
                              <p:par>
                                <p:cTn fill="hold" id="32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156" st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29"/>
                                        <p:tgtEl>
                                          <p:spTgt spid="142">
                                            <p:txEl>
                                              <p:pRg end="156" st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0">
                      <p:stCondLst>
                        <p:cond delay="indefinite"/>
                      </p:stCondLst>
                      <p:childTnLst>
                        <p:par>
                          <p:cTn fill="hold" id="331">
                            <p:stCondLst>
                              <p:cond delay="0"/>
                            </p:stCondLst>
                            <p:childTnLst>
                              <p:par>
                                <p:cTn fill="hold" id="33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230" st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34"/>
                                        <p:tgtEl>
                                          <p:spTgt spid="142">
                                            <p:txEl>
                                              <p:pRg end="230" st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5">
                      <p:stCondLst>
                        <p:cond delay="indefinite"/>
                      </p:stCondLst>
                      <p:childTnLst>
                        <p:par>
                          <p:cTn fill="hold" id="336">
                            <p:stCondLst>
                              <p:cond delay="0"/>
                            </p:stCondLst>
                            <p:childTnLst>
                              <p:par>
                                <p:cTn fill="hold" id="3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15" st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39"/>
                                        <p:tgtEl>
                                          <p:spTgt spid="142">
                                            <p:txEl>
                                              <p:pRg end="315" st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Calling all methods, report for duty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For example, say we have this method: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600">
                <a:solidFill>
                  <a:srgbClr val="438086"/>
                </a:solidFill>
                <a:latin typeface="Courier New"/>
              </a:rPr>
              <a:t>public int doSomething(String stuff, int times, int max){}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If we were trying to get this specific method we would have to call getMethod like this: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600">
                <a:solidFill>
                  <a:srgbClr val="438086"/>
                </a:solidFill>
                <a:latin typeface="Courier New"/>
              </a:rPr>
              <a:t>getMethod(“doSomething”, String.class, int.class, int.class);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are directly passing the types, and this is because the reflection will use the method “fingerprints” to track it down and return it to us.</a:t>
            </a:r>
            <a:endParaRPr/>
          </a:p>
        </p:txBody>
      </p:sp>
    </p:spTree>
  </p:cSld>
  <p:timing>
    <p:tnLst>
      <p:par>
        <p:cTn dur="indefinite" id="340" nodeType="tmRoot" restart="never">
          <p:childTnLst>
            <p:seq>
              <p:cTn dur="indefinite" id="341" nodeType="mainSeq">
                <p:childTnLst>
                  <p:par>
                    <p:cTn fill="hold" id="342">
                      <p:stCondLst>
                        <p:cond delay="indefinite"/>
                      </p:stCondLst>
                      <p:childTnLst>
                        <p:par>
                          <p:cTn fill="hold" id="343">
                            <p:stCondLst>
                              <p:cond delay="0"/>
                            </p:stCondLst>
                            <p:childTnLst>
                              <p:par>
                                <p:cTn fill="hold" id="34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3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46"/>
                                        <p:tgtEl>
                                          <p:spTgt spid="144">
                                            <p:txEl>
                                              <p:pRg end="3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97" st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49"/>
                                        <p:tgtEl>
                                          <p:spTgt spid="144">
                                            <p:txEl>
                                              <p:pRg end="97" st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0">
                      <p:stCondLst>
                        <p:cond delay="indefinite"/>
                      </p:stCondLst>
                      <p:childTnLst>
                        <p:par>
                          <p:cTn fill="hold" id="351">
                            <p:stCondLst>
                              <p:cond delay="0"/>
                            </p:stCondLst>
                            <p:childTnLst>
                              <p:par>
                                <p:cTn fill="hold" id="35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86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54"/>
                                        <p:tgtEl>
                                          <p:spTgt spid="144">
                                            <p:txEl>
                                              <p:pRg end="186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48" st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57"/>
                                        <p:tgtEl>
                                          <p:spTgt spid="144">
                                            <p:txEl>
                                              <p:pRg end="248" st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8">
                      <p:stCondLst>
                        <p:cond delay="indefinite"/>
                      </p:stCondLst>
                      <p:childTnLst>
                        <p:par>
                          <p:cTn fill="hold" id="359">
                            <p:stCondLst>
                              <p:cond delay="0"/>
                            </p:stCondLst>
                            <p:childTnLst>
                              <p:par>
                                <p:cTn fill="hold" id="36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392" st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62"/>
                                        <p:tgtEl>
                                          <p:spTgt spid="144">
                                            <p:txEl>
                                              <p:pRg end="392" st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Parts of the Class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Fields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Methods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Constructors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Miscellaneous 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Building blocks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To get the constructos we have the methods: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100">
                <a:solidFill>
                  <a:srgbClr val="438086"/>
                </a:solidFill>
                <a:latin typeface="Courier New"/>
              </a:rPr>
              <a:t>getConstructors()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all public constructors for the class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100">
                <a:solidFill>
                  <a:srgbClr val="438086"/>
                </a:solidFill>
                <a:latin typeface="Courier New"/>
              </a:rPr>
              <a:t>getDeclaredConstructors()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all constructors for the class, regardless of view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can again get specific constructors with: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100">
                <a:solidFill>
                  <a:srgbClr val="438086"/>
                </a:solidFill>
                <a:latin typeface="Courier New"/>
              </a:rPr>
              <a:t>getConstructor(Class&lt;?&gt;… parameterTypes);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the constructor that takes the given parameters</a:t>
            </a:r>
            <a:endParaRPr/>
          </a:p>
        </p:txBody>
      </p:sp>
    </p:spTree>
  </p:cSld>
  <p:timing>
    <p:tnLst>
      <p:par>
        <p:cTn dur="indefinite" id="363" nodeType="tmRoot" restart="never">
          <p:childTnLst>
            <p:seq>
              <p:cTn dur="indefinite" id="364" nodeType="mainSeq">
                <p:childTnLst>
                  <p:par>
                    <p:cTn fill="hold" id="365">
                      <p:stCondLst>
                        <p:cond delay="indefinite"/>
                      </p:stCondLst>
                      <p:childTnLst>
                        <p:par>
                          <p:cTn fill="hold" id="366">
                            <p:stCondLst>
                              <p:cond delay="0"/>
                            </p:stCondLst>
                            <p:childTnLst>
                              <p:par>
                                <p:cTn fill="hold" id="36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69"/>
                                        <p:tgtEl>
                                          <p:spTgt spid="148">
                                            <p:txEl>
                                              <p:pRg end="4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0">
                      <p:stCondLst>
                        <p:cond delay="indefinite"/>
                      </p:stCondLst>
                      <p:childTnLst>
                        <p:par>
                          <p:cTn fill="hold" id="371">
                            <p:stCondLst>
                              <p:cond delay="0"/>
                            </p:stCondLst>
                            <p:childTnLst>
                              <p:par>
                                <p:cTn fill="hold" id="37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62" st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74"/>
                                        <p:tgtEl>
                                          <p:spTgt spid="148">
                                            <p:txEl>
                                              <p:pRg end="62" st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08" st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77"/>
                                        <p:tgtEl>
                                          <p:spTgt spid="148">
                                            <p:txEl>
                                              <p:pRg end="108" st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8">
                      <p:stCondLst>
                        <p:cond delay="indefinite"/>
                      </p:stCondLst>
                      <p:childTnLst>
                        <p:par>
                          <p:cTn fill="hold" id="379">
                            <p:stCondLst>
                              <p:cond delay="0"/>
                            </p:stCondLst>
                            <p:childTnLst>
                              <p:par>
                                <p:cTn fill="hold" id="38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34" st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82"/>
                                        <p:tgtEl>
                                          <p:spTgt spid="148">
                                            <p:txEl>
                                              <p:pRg end="134" st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93" st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85"/>
                                        <p:tgtEl>
                                          <p:spTgt spid="148">
                                            <p:txEl>
                                              <p:pRg end="193" st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6">
                      <p:stCondLst>
                        <p:cond delay="indefinite"/>
                      </p:stCondLst>
                      <p:childTnLst>
                        <p:par>
                          <p:cTn fill="hold" id="387">
                            <p:stCondLst>
                              <p:cond delay="0"/>
                            </p:stCondLst>
                            <p:childTnLst>
                              <p:par>
                                <p:cTn fill="hold" id="38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39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90"/>
                                        <p:tgtEl>
                                          <p:spTgt spid="148">
                                            <p:txEl>
                                              <p:pRg end="239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81" st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93"/>
                                        <p:tgtEl>
                                          <p:spTgt spid="148">
                                            <p:txEl>
                                              <p:pRg end="281" st="2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37" st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96"/>
                                        <p:tgtEl>
                                          <p:spTgt spid="148">
                                            <p:txEl>
                                              <p:pRg end="337" st="2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What exactly is a class?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It’s a collection of different things, such as: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Fields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Methods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Constructors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define these different things with names, types, parameters, values, expressions, etc while programming, but in reflection all of this already exists.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"/>
                                        <p:tgtEl>
                                          <p:spTgt spid="114">
                                            <p:txEl>
                                              <p:pRg end="4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5" st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"/>
                                        <p:tgtEl>
                                          <p:spTgt spid="114">
                                            <p:txEl>
                                              <p:pRg end="55" st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3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"/>
                                        <p:tgtEl>
                                          <p:spTgt spid="114">
                                            <p:txEl>
                                              <p:pRg end="63" st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6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2"/>
                                        <p:tgtEl>
                                          <p:spTgt spid="114">
                                            <p:txEl>
                                              <p:pRg end="76" st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31" st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"/>
                                        <p:tgtEl>
                                          <p:spTgt spid="114">
                                            <p:txEl>
                                              <p:pRg end="231" st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Parts of the Class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Fields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Methods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Constructors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Miscellaneous 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others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For this session we will only focus on variables and methods, but there are a number of other useful methods: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100">
                <a:solidFill>
                  <a:srgbClr val="438086"/>
                </a:solidFill>
                <a:latin typeface="Courier New"/>
              </a:rPr>
              <a:t>getEnclosingMethod()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Gets the method that declared an anonymous class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100">
                <a:solidFill>
                  <a:srgbClr val="438086"/>
                </a:solidFill>
                <a:latin typeface="Courier New"/>
              </a:rPr>
              <a:t>getName()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the class name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100">
                <a:solidFill>
                  <a:srgbClr val="438086"/>
                </a:solidFill>
                <a:latin typeface="Courier New"/>
              </a:rPr>
              <a:t>newInstance()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Creates a new instance of the class</a:t>
            </a:r>
            <a:endParaRPr/>
          </a:p>
        </p:txBody>
      </p:sp>
    </p:spTree>
  </p:cSld>
  <p:timing>
    <p:tnLst>
      <p:par>
        <p:cTn dur="indefinite" id="397" nodeType="tmRoot" restart="never">
          <p:childTnLst>
            <p:seq>
              <p:cTn dur="indefinite" id="398" nodeType="mainSeq">
                <p:childTnLst>
                  <p:par>
                    <p:cTn fill="hold" id="399">
                      <p:stCondLst>
                        <p:cond delay="indefinite"/>
                      </p:stCondLst>
                      <p:childTnLst>
                        <p:par>
                          <p:cTn fill="hold" id="400">
                            <p:stCondLst>
                              <p:cond delay="0"/>
                            </p:stCondLst>
                            <p:childTnLst>
                              <p:par>
                                <p:cTn fill="hold" id="40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1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03"/>
                                        <p:tgtEl>
                                          <p:spTgt spid="152">
                                            <p:txEl>
                                              <p:pRg end="11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4">
                      <p:stCondLst>
                        <p:cond delay="indefinite"/>
                      </p:stCondLst>
                      <p:childTnLst>
                        <p:par>
                          <p:cTn fill="hold" id="405">
                            <p:stCondLst>
                              <p:cond delay="0"/>
                            </p:stCondLst>
                            <p:childTnLst>
                              <p:par>
                                <p:cTn fill="hold" id="40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31" st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08"/>
                                        <p:tgtEl>
                                          <p:spTgt spid="152">
                                            <p:txEl>
                                              <p:pRg end="131" st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80" st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11"/>
                                        <p:tgtEl>
                                          <p:spTgt spid="152">
                                            <p:txEl>
                                              <p:pRg end="180" st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2">
                      <p:stCondLst>
                        <p:cond delay="indefinite"/>
                      </p:stCondLst>
                      <p:childTnLst>
                        <p:par>
                          <p:cTn fill="hold" id="413">
                            <p:stCondLst>
                              <p:cond delay="0"/>
                            </p:stCondLst>
                            <p:childTnLst>
                              <p:par>
                                <p:cTn fill="hold" id="41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90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16"/>
                                        <p:tgtEl>
                                          <p:spTgt spid="152">
                                            <p:txEl>
                                              <p:pRg end="190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13" st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19"/>
                                        <p:tgtEl>
                                          <p:spTgt spid="152">
                                            <p:txEl>
                                              <p:pRg end="213" st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0">
                      <p:stCondLst>
                        <p:cond delay="indefinite"/>
                      </p:stCondLst>
                      <p:childTnLst>
                        <p:par>
                          <p:cTn fill="hold" id="421">
                            <p:stCondLst>
                              <p:cond delay="0"/>
                            </p:stCondLst>
                            <p:childTnLst>
                              <p:par>
                                <p:cTn fill="hold" id="42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27" st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24"/>
                                        <p:tgtEl>
                                          <p:spTgt spid="152">
                                            <p:txEl>
                                              <p:pRg end="227" st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63" st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27"/>
                                        <p:tgtEl>
                                          <p:spTgt spid="152">
                                            <p:txEl>
                                              <p:pRg end="263" st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Classes of Reflection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Field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Method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Constructor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????????????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Field Class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Some useful methods: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get(Object obj)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>
                <a:solidFill>
                  <a:srgbClr val="53548a"/>
                </a:solidFill>
                <a:latin typeface="Georgia"/>
              </a:rPr>
              <a:t>Gets the value of this field in the given object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get</a:t>
            </a:r>
            <a:r>
              <a:rPr i="1" lang="en-US">
                <a:solidFill>
                  <a:srgbClr val="438086"/>
                </a:solidFill>
                <a:latin typeface="Courier New"/>
              </a:rPr>
              <a:t>PrimitiveType</a:t>
            </a:r>
            <a:r>
              <a:rPr lang="en-US">
                <a:solidFill>
                  <a:srgbClr val="438086"/>
                </a:solidFill>
                <a:latin typeface="Courier New"/>
              </a:rPr>
              <a:t>(Object obj)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set(Object obj, Object value)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>
                <a:solidFill>
                  <a:srgbClr val="53548a"/>
                </a:solidFill>
                <a:latin typeface="Georgia"/>
              </a:rPr>
              <a:t>Sets the value of this field in the given object, if possible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set</a:t>
            </a:r>
            <a:r>
              <a:rPr i="1" lang="en-US">
                <a:solidFill>
                  <a:srgbClr val="438086"/>
                </a:solidFill>
                <a:latin typeface="Courier New"/>
              </a:rPr>
              <a:t>PrimitiveType</a:t>
            </a:r>
            <a:r>
              <a:rPr lang="en-US">
                <a:solidFill>
                  <a:srgbClr val="438086"/>
                </a:solidFill>
                <a:latin typeface="Courier New"/>
              </a:rPr>
              <a:t>(Object obj, </a:t>
            </a:r>
            <a:r>
              <a:rPr i="1" lang="en-US">
                <a:solidFill>
                  <a:srgbClr val="438086"/>
                </a:solidFill>
                <a:latin typeface="Courier New"/>
              </a:rPr>
              <a:t>PrimitiveType</a:t>
            </a:r>
            <a:r>
              <a:rPr lang="en-US">
                <a:solidFill>
                  <a:srgbClr val="438086"/>
                </a:solidFill>
                <a:latin typeface="Courier New"/>
              </a:rPr>
              <a:t> value)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getType()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>
                <a:solidFill>
                  <a:srgbClr val="53548a"/>
                </a:solidFill>
                <a:latin typeface="Georgia"/>
              </a:rPr>
              <a:t>Returns the type of this field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>
                <a:solidFill>
                  <a:srgbClr val="438086"/>
                </a:solidFill>
                <a:latin typeface="Courier New"/>
              </a:rPr>
              <a:t>getName()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>
                <a:solidFill>
                  <a:srgbClr val="53548a"/>
                </a:solidFill>
                <a:latin typeface="Georgia"/>
              </a:rPr>
              <a:t>Returns the name of this field</a:t>
            </a:r>
            <a:endParaRPr/>
          </a:p>
        </p:txBody>
      </p:sp>
    </p:spTree>
  </p:cSld>
  <p:timing>
    <p:tnLst>
      <p:par>
        <p:cTn dur="indefinite" id="428" nodeType="tmRoot" restart="never">
          <p:childTnLst>
            <p:seq>
              <p:cTn dur="indefinite" id="429" nodeType="mainSeq">
                <p:childTnLst>
                  <p:par>
                    <p:cTn fill="hold" id="430">
                      <p:stCondLst>
                        <p:cond delay="indefinite"/>
                      </p:stCondLst>
                      <p:childTnLst>
                        <p:par>
                          <p:cTn fill="hold" id="431">
                            <p:stCondLst>
                              <p:cond delay="0"/>
                            </p:stCondLst>
                            <p:childTnLst>
                              <p:par>
                                <p:cTn fill="hold" id="43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34"/>
                                        <p:tgtEl>
                                          <p:spTgt spid="156">
                                            <p:txEl>
                                              <p:pRg end="2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5">
                      <p:stCondLst>
                        <p:cond delay="indefinite"/>
                      </p:stCondLst>
                      <p:childTnLst>
                        <p:par>
                          <p:cTn fill="hold" id="436">
                            <p:stCondLst>
                              <p:cond delay="0"/>
                            </p:stCondLst>
                            <p:childTnLst>
                              <p:par>
                                <p:cTn fill="hold" id="4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7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39"/>
                                        <p:tgtEl>
                                          <p:spTgt spid="156">
                                            <p:txEl>
                                              <p:pRg end="37" st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86" st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42"/>
                                        <p:tgtEl>
                                          <p:spTgt spid="156">
                                            <p:txEl>
                                              <p:pRg end="86" st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3">
                      <p:stCondLst>
                        <p:cond delay="indefinite"/>
                      </p:stCondLst>
                      <p:childTnLst>
                        <p:par>
                          <p:cTn fill="hold" id="444">
                            <p:stCondLst>
                              <p:cond delay="0"/>
                            </p:stCondLst>
                            <p:childTnLst>
                              <p:par>
                                <p:cTn fill="hold" id="44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15" st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47"/>
                                        <p:tgtEl>
                                          <p:spTgt spid="156">
                                            <p:txEl>
                                              <p:pRg end="115" st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8">
                      <p:stCondLst>
                        <p:cond delay="indefinite"/>
                      </p:stCondLst>
                      <p:childTnLst>
                        <p:par>
                          <p:cTn fill="hold" id="449">
                            <p:stCondLst>
                              <p:cond delay="0"/>
                            </p:stCondLst>
                            <p:childTnLst>
                              <p:par>
                                <p:cTn fill="hold" id="45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45" st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52"/>
                                        <p:tgtEl>
                                          <p:spTgt spid="156">
                                            <p:txEl>
                                              <p:pRg end="145" st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07" st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55"/>
                                        <p:tgtEl>
                                          <p:spTgt spid="156">
                                            <p:txEl>
                                              <p:pRg end="207" st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6">
                      <p:stCondLst>
                        <p:cond delay="indefinite"/>
                      </p:stCondLst>
                      <p:childTnLst>
                        <p:par>
                          <p:cTn fill="hold" id="457">
                            <p:stCondLst>
                              <p:cond delay="0"/>
                            </p:stCondLst>
                            <p:childTnLst>
                              <p:par>
                                <p:cTn fill="hold" id="45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57" st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60"/>
                                        <p:tgtEl>
                                          <p:spTgt spid="156">
                                            <p:txEl>
                                              <p:pRg end="257" st="2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1">
                      <p:stCondLst>
                        <p:cond delay="indefinite"/>
                      </p:stCondLst>
                      <p:childTnLst>
                        <p:par>
                          <p:cTn fill="hold" id="462">
                            <p:stCondLst>
                              <p:cond delay="0"/>
                            </p:stCondLst>
                            <p:childTnLst>
                              <p:par>
                                <p:cTn fill="hold" id="46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67" st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65"/>
                                        <p:tgtEl>
                                          <p:spTgt spid="156">
                                            <p:txEl>
                                              <p:pRg end="267" st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98" st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68"/>
                                        <p:tgtEl>
                                          <p:spTgt spid="156">
                                            <p:txEl>
                                              <p:pRg end="298" st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9">
                      <p:stCondLst>
                        <p:cond delay="indefinite"/>
                      </p:stCondLst>
                      <p:childTnLst>
                        <p:par>
                          <p:cTn fill="hold" id="470">
                            <p:stCondLst>
                              <p:cond delay="0"/>
                            </p:stCondLst>
                            <p:childTnLst>
                              <p:par>
                                <p:cTn fill="hold" id="47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08" st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73"/>
                                        <p:tgtEl>
                                          <p:spTgt spid="156">
                                            <p:txEl>
                                              <p:pRg end="308" st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39" st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76"/>
                                        <p:tgtEl>
                                          <p:spTgt spid="156">
                                            <p:txEl>
                                              <p:pRg end="339" st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Field Class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You may have noticed the two methods </a:t>
            </a:r>
            <a:r>
              <a:rPr lang="en-US">
                <a:solidFill>
                  <a:srgbClr val="000000"/>
                </a:solidFill>
                <a:latin typeface="Courier New"/>
              </a:rPr>
              <a:t>get</a:t>
            </a:r>
            <a:r>
              <a:rPr i="1" lang="en-US">
                <a:solidFill>
                  <a:srgbClr val="000000"/>
                </a:solidFill>
                <a:latin typeface="Courier New"/>
              </a:rPr>
              <a:t>PrimitiveType(..) </a:t>
            </a:r>
            <a:r>
              <a:rPr i="1" lang="en-US" sz="2800">
                <a:solidFill>
                  <a:srgbClr val="000000"/>
                </a:solidFill>
                <a:latin typeface="Georgia"/>
              </a:rPr>
              <a:t>and </a:t>
            </a:r>
            <a:r>
              <a:rPr i="1" lang="en-US">
                <a:solidFill>
                  <a:srgbClr val="000000"/>
                </a:solidFill>
                <a:latin typeface="Courier New"/>
              </a:rPr>
              <a:t>setPrimitiveType(..)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Here</a:t>
            </a:r>
            <a:r>
              <a:rPr i="1" lang="en-US" sz="2800">
                <a:solidFill>
                  <a:srgbClr val="000000"/>
                </a:solidFill>
                <a:latin typeface="Georgia"/>
              </a:rPr>
              <a:t> </a:t>
            </a:r>
            <a:r>
              <a:rPr i="1" lang="en-US" sz="2000">
                <a:solidFill>
                  <a:srgbClr val="000000"/>
                </a:solidFill>
                <a:latin typeface="Courier New"/>
              </a:rPr>
              <a:t>PrimitiveType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 is replaced with a real primative type, so if a field represents an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 you would say,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getInt()</a:t>
            </a:r>
            <a:r>
              <a:rPr lang="en-US" sz="2400">
                <a:solidFill>
                  <a:srgbClr val="000000"/>
                </a:solidFill>
                <a:latin typeface="Georgia"/>
              </a:rPr>
              <a:t> 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or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setInt()</a:t>
            </a:r>
            <a:r>
              <a:rPr lang="en-US">
                <a:solidFill>
                  <a:srgbClr val="000000"/>
                </a:solidFill>
                <a:latin typeface="Georgia"/>
              </a:rPr>
              <a:t>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This is done because primitive types are not classes and so we need a special way to get and set them</a:t>
            </a:r>
            <a:endParaRPr/>
          </a:p>
        </p:txBody>
      </p:sp>
    </p:spTree>
  </p:cSld>
  <p:timing>
    <p:tnLst>
      <p:par>
        <p:cTn dur="indefinite" id="477" nodeType="tmRoot" restart="never">
          <p:childTnLst>
            <p:seq>
              <p:cTn dur="indefinite" id="478" nodeType="mainSeq">
                <p:childTnLst>
                  <p:par>
                    <p:cTn fill="hold" id="479">
                      <p:stCondLst>
                        <p:cond delay="indefinite"/>
                      </p:stCondLst>
                      <p:childTnLst>
                        <p:par>
                          <p:cTn fill="hold" id="480">
                            <p:stCondLst>
                              <p:cond delay="0"/>
                            </p:stCondLst>
                            <p:childTnLst>
                              <p:par>
                                <p:cTn fill="hold" id="48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8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83"/>
                                        <p:tgtEl>
                                          <p:spTgt spid="158">
                                            <p:txEl>
                                              <p:pRg end="8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4">
                      <p:stCondLst>
                        <p:cond delay="indefinite"/>
                      </p:stCondLst>
                      <p:childTnLst>
                        <p:par>
                          <p:cTn fill="hold" id="485">
                            <p:stCondLst>
                              <p:cond delay="0"/>
                            </p:stCondLst>
                            <p:childTnLst>
                              <p:par>
                                <p:cTn fill="hold" id="48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11" st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88"/>
                                        <p:tgtEl>
                                          <p:spTgt spid="158">
                                            <p:txEl>
                                              <p:pRg end="211" st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9">
                      <p:stCondLst>
                        <p:cond delay="indefinite"/>
                      </p:stCondLst>
                      <p:childTnLst>
                        <p:par>
                          <p:cTn fill="hold" id="490">
                            <p:stCondLst>
                              <p:cond delay="0"/>
                            </p:stCondLst>
                            <p:childTnLst>
                              <p:par>
                                <p:cTn fill="hold" id="49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13" st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93"/>
                                        <p:tgtEl>
                                          <p:spTgt spid="158">
                                            <p:txEl>
                                              <p:pRg end="313" st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Field Class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first parameter to all of those methods was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Object obj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This parameter is a specific instance of the class.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a constructed version of the class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Like I mentioned before the Field object represents a generic version of a field for a class, it holds no value, its just a blueprint as to where it would be in the class.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To get a value we must provide a class that has been constructed already.</a:t>
            </a:r>
            <a:endParaRPr/>
          </a:p>
        </p:txBody>
      </p:sp>
    </p:spTree>
  </p:cSld>
  <p:timing>
    <p:tnLst>
      <p:par>
        <p:cTn dur="indefinite" id="494" nodeType="tmRoot" restart="never">
          <p:childTnLst>
            <p:seq>
              <p:cTn dur="indefinite" id="495" nodeType="mainSeq">
                <p:childTnLst>
                  <p:par>
                    <p:cTn fill="hold" id="496">
                      <p:stCondLst>
                        <p:cond delay="indefinite"/>
                      </p:stCondLst>
                      <p:childTnLst>
                        <p:par>
                          <p:cTn fill="hold" id="497">
                            <p:stCondLst>
                              <p:cond delay="0"/>
                            </p:stCondLst>
                            <p:childTnLst>
                              <p:par>
                                <p:cTn fill="hold" id="49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00"/>
                                        <p:tgtEl>
                                          <p:spTgt spid="160">
                                            <p:txEl>
                                              <p:pRg end="5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1">
                      <p:stCondLst>
                        <p:cond delay="indefinite"/>
                      </p:stCondLst>
                      <p:childTnLst>
                        <p:par>
                          <p:cTn fill="hold" id="502">
                            <p:stCondLst>
                              <p:cond delay="0"/>
                            </p:stCondLst>
                            <p:childTnLst>
                              <p:par>
                                <p:cTn fill="hold" id="50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11" st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05"/>
                                        <p:tgtEl>
                                          <p:spTgt spid="160">
                                            <p:txEl>
                                              <p:pRg end="111" st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46" st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08"/>
                                        <p:tgtEl>
                                          <p:spTgt spid="160">
                                            <p:txEl>
                                              <p:pRg end="146" st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9">
                      <p:stCondLst>
                        <p:cond delay="indefinite"/>
                      </p:stCondLst>
                      <p:childTnLst>
                        <p:par>
                          <p:cTn fill="hold" id="510">
                            <p:stCondLst>
                              <p:cond delay="0"/>
                            </p:stCondLst>
                            <p:childTnLst>
                              <p:par>
                                <p:cTn fill="hold" id="51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18" st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13"/>
                                        <p:tgtEl>
                                          <p:spTgt spid="160">
                                            <p:txEl>
                                              <p:pRg end="318" st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4">
                      <p:stCondLst>
                        <p:cond delay="indefinite"/>
                      </p:stCondLst>
                      <p:childTnLst>
                        <p:par>
                          <p:cTn fill="hold" id="515">
                            <p:stCondLst>
                              <p:cond delay="0"/>
                            </p:stCondLst>
                            <p:childTnLst>
                              <p:par>
                                <p:cTn fill="hold" id="51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92" st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18"/>
                                        <p:tgtEl>
                                          <p:spTgt spid="160">
                                            <p:txEl>
                                              <p:pRg end="392" st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Field Class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Don’t forget we can have two types of fields, static/non-static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If we want to get the value of a static field, we can pass null as the </a:t>
            </a:r>
            <a:r>
              <a:rPr lang="en-US" sz="2400">
                <a:solidFill>
                  <a:srgbClr val="000000"/>
                </a:solidFill>
                <a:latin typeface="Georgia"/>
              </a:rPr>
              <a:t>Object obj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 parameter.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519" nodeType="tmRoot" restart="never">
          <p:childTnLst>
            <p:seq>
              <p:cTn dur="indefinite" id="520" nodeType="mainSeq">
                <p:childTnLst>
                  <p:par>
                    <p:cTn fill="hold" id="521">
                      <p:stCondLst>
                        <p:cond delay="indefinite"/>
                      </p:stCondLst>
                      <p:childTnLst>
                        <p:par>
                          <p:cTn fill="hold" id="522">
                            <p:stCondLst>
                              <p:cond delay="0"/>
                            </p:stCondLst>
                            <p:childTnLst>
                              <p:par>
                                <p:cTn fill="hold" id="52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6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25"/>
                                        <p:tgtEl>
                                          <p:spTgt spid="162">
                                            <p:txEl>
                                              <p:pRg end="6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6">
                      <p:stCondLst>
                        <p:cond delay="indefinite"/>
                      </p:stCondLst>
                      <p:childTnLst>
                        <p:par>
                          <p:cTn fill="hold" id="527">
                            <p:stCondLst>
                              <p:cond delay="0"/>
                            </p:stCondLst>
                            <p:childTnLst>
                              <p:par>
                                <p:cTn fill="hold" id="52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57" st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30"/>
                                        <p:tgtEl>
                                          <p:spTgt spid="162">
                                            <p:txEl>
                                              <p:pRg end="157" st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Classes of Reflection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Field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Method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Constructor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????????????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Method Class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Some useful methods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getName()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Gets the methods name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getReturnType()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Gets the type of variable returned by this method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getParameterTypes()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an array of parameters in the order the method takes them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invoke(Object obj, Object… args)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Runs this method on the given object, with parameters.</a:t>
            </a:r>
            <a:endParaRPr/>
          </a:p>
        </p:txBody>
      </p:sp>
    </p:spTree>
  </p:cSld>
  <p:timing>
    <p:tnLst>
      <p:par>
        <p:cTn dur="indefinite" id="531" nodeType="tmRoot" restart="never">
          <p:childTnLst>
            <p:seq>
              <p:cTn dur="indefinite" id="532" nodeType="mainSeq">
                <p:childTnLst>
                  <p:par>
                    <p:cTn fill="hold" id="533">
                      <p:stCondLst>
                        <p:cond delay="indefinite"/>
                      </p:stCondLst>
                      <p:childTnLst>
                        <p:par>
                          <p:cTn fill="hold" id="534">
                            <p:stCondLst>
                              <p:cond delay="0"/>
                            </p:stCondLst>
                            <p:childTnLst>
                              <p:par>
                                <p:cTn fill="hold" id="53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37"/>
                                        <p:tgtEl>
                                          <p:spTgt spid="166">
                                            <p:txEl>
                                              <p:pRg end="2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8">
                      <p:stCondLst>
                        <p:cond delay="indefinite"/>
                      </p:stCondLst>
                      <p:childTnLst>
                        <p:par>
                          <p:cTn fill="hold" id="539">
                            <p:stCondLst>
                              <p:cond delay="0"/>
                            </p:stCondLst>
                            <p:childTnLst>
                              <p:par>
                                <p:cTn fill="hold" id="54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42"/>
                                        <p:tgtEl>
                                          <p:spTgt spid="166">
                                            <p:txEl>
                                              <p:pRg end="30" st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52" st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45"/>
                                        <p:tgtEl>
                                          <p:spTgt spid="166">
                                            <p:txEl>
                                              <p:pRg end="52" st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6">
                      <p:stCondLst>
                        <p:cond delay="indefinite"/>
                      </p:stCondLst>
                      <p:childTnLst>
                        <p:par>
                          <p:cTn fill="hold" id="547">
                            <p:stCondLst>
                              <p:cond delay="0"/>
                            </p:stCondLst>
                            <p:childTnLst>
                              <p:par>
                                <p:cTn fill="hold" id="54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68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50"/>
                                        <p:tgtEl>
                                          <p:spTgt spid="166">
                                            <p:txEl>
                                              <p:pRg end="68" st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18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53"/>
                                        <p:tgtEl>
                                          <p:spTgt spid="166">
                                            <p:txEl>
                                              <p:pRg end="118" st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4">
                      <p:stCondLst>
                        <p:cond delay="indefinite"/>
                      </p:stCondLst>
                      <p:childTnLst>
                        <p:par>
                          <p:cTn fill="hold" id="555">
                            <p:stCondLst>
                              <p:cond delay="0"/>
                            </p:stCondLst>
                            <p:childTnLst>
                              <p:par>
                                <p:cTn fill="hold" id="55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38" st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58"/>
                                        <p:tgtEl>
                                          <p:spTgt spid="166">
                                            <p:txEl>
                                              <p:pRg end="138" st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04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61"/>
                                        <p:tgtEl>
                                          <p:spTgt spid="166">
                                            <p:txEl>
                                              <p:pRg end="204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2">
                      <p:stCondLst>
                        <p:cond delay="indefinite"/>
                      </p:stCondLst>
                      <p:childTnLst>
                        <p:par>
                          <p:cTn fill="hold" id="563">
                            <p:stCondLst>
                              <p:cond delay="0"/>
                            </p:stCondLst>
                            <p:childTnLst>
                              <p:par>
                                <p:cTn fill="hold" id="56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37" st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66"/>
                                        <p:tgtEl>
                                          <p:spTgt spid="166">
                                            <p:txEl>
                                              <p:pRg end="237" st="2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92" st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69"/>
                                        <p:tgtEl>
                                          <p:spTgt spid="166">
                                            <p:txEl>
                                              <p:pRg end="292" st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Method Class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main method of this class that we will use is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invoke(Object obj, Object... params)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first parameter is exactly like the Field class methods, it is an instantiated class with this method that we can invoke.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second parameter means we can pass as many parameters as necessary to call this method, usually we will have to use the result of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getParameterTypes() 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in order to fill those in.</a:t>
            </a:r>
            <a:endParaRPr/>
          </a:p>
        </p:txBody>
      </p:sp>
    </p:spTree>
  </p:cSld>
  <p:timing>
    <p:tnLst>
      <p:par>
        <p:cTn dur="indefinite" id="570" nodeType="tmRoot" restart="never">
          <p:childTnLst>
            <p:seq>
              <p:cTn dur="indefinite" id="571" nodeType="mainSeq">
                <p:childTnLst>
                  <p:par>
                    <p:cTn fill="hold" id="572">
                      <p:stCondLst>
                        <p:cond delay="indefinite"/>
                      </p:stCondLst>
                      <p:childTnLst>
                        <p:par>
                          <p:cTn fill="hold" id="573">
                            <p:stCondLst>
                              <p:cond delay="0"/>
                            </p:stCondLst>
                            <p:childTnLst>
                              <p:par>
                                <p:cTn fill="hold" id="57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8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76"/>
                                        <p:tgtEl>
                                          <p:spTgt spid="168">
                                            <p:txEl>
                                              <p:pRg end="8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7">
                      <p:stCondLst>
                        <p:cond delay="indefinite"/>
                      </p:stCondLst>
                      <p:childTnLst>
                        <p:par>
                          <p:cTn fill="hold" id="578">
                            <p:stCondLst>
                              <p:cond delay="0"/>
                            </p:stCondLst>
                            <p:childTnLst>
                              <p:par>
                                <p:cTn fill="hold" id="5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13" st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81"/>
                                        <p:tgtEl>
                                          <p:spTgt spid="168">
                                            <p:txEl>
                                              <p:pRg end="213" st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2">
                      <p:stCondLst>
                        <p:cond delay="indefinite"/>
                      </p:stCondLst>
                      <p:childTnLst>
                        <p:par>
                          <p:cTn fill="hold" id="583">
                            <p:stCondLst>
                              <p:cond delay="0"/>
                            </p:stCondLst>
                            <p:childTnLst>
                              <p:par>
                                <p:cTn fill="hold" id="58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94" st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86"/>
                                        <p:tgtEl>
                                          <p:spTgt spid="168">
                                            <p:txEl>
                                              <p:pRg end="394" st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Programming vs Reflecting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use reflection to manipulate things that already exist and are set in a specific way.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But unlike programming, we are not tied to these defined states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have the ability to dynamically change what things are, regardless of how they were defined!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More specifically, we are modifying the state of objects at runtime.</a:t>
            </a:r>
            <a:endParaRPr/>
          </a:p>
        </p:txBody>
      </p:sp>
    </p:spTree>
  </p:cSld>
  <p:timing>
    <p:tnLst>
      <p:par>
        <p:cTn dur="indefinite" id="28" nodeType="tmRoot" restart="never">
          <p:childTnLst>
            <p:seq>
              <p:cTn dur="indefinite" id="29" nodeType="mainSeq">
                <p:childTnLst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8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4"/>
                                        <p:tgtEl>
                                          <p:spTgt spid="116">
                                            <p:txEl>
                                              <p:pRg end="8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53" st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9"/>
                                        <p:tgtEl>
                                          <p:spTgt spid="116">
                                            <p:txEl>
                                              <p:pRg end="153" st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49" st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4"/>
                                        <p:tgtEl>
                                          <p:spTgt spid="116">
                                            <p:txEl>
                                              <p:pRg end="249" st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18" st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9"/>
                                        <p:tgtEl>
                                          <p:spTgt spid="116">
                                            <p:txEl>
                                              <p:pRg end="318" st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Classes of Reflection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Field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Method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Constructor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????????????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Constructor Class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Some useful methods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getParameterTypes()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an array of parameter types that this constructor takes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newInstance(Object… initargs)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Creates a new class that this constructor is from using the given parameters as arguments.</a:t>
            </a:r>
            <a:endParaRPr/>
          </a:p>
          <a:p>
            <a:endParaRPr/>
          </a:p>
        </p:txBody>
      </p:sp>
    </p:spTree>
  </p:cSld>
  <p:timing>
    <p:tnLst>
      <p:par>
        <p:cTn dur="indefinite" id="587" nodeType="tmRoot" restart="never">
          <p:childTnLst>
            <p:seq>
              <p:cTn dur="indefinite" id="588" nodeType="mainSeq">
                <p:childTnLst>
                  <p:par>
                    <p:cTn fill="hold" id="589">
                      <p:stCondLst>
                        <p:cond delay="indefinite"/>
                      </p:stCondLst>
                      <p:childTnLst>
                        <p:par>
                          <p:cTn fill="hold" id="590">
                            <p:stCondLst>
                              <p:cond delay="0"/>
                            </p:stCondLst>
                            <p:childTnLst>
                              <p:par>
                                <p:cTn fill="hold" id="59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93"/>
                                        <p:tgtEl>
                                          <p:spTgt spid="172">
                                            <p:txEl>
                                              <p:pRg end="2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4">
                      <p:stCondLst>
                        <p:cond delay="indefinite"/>
                      </p:stCondLst>
                      <p:childTnLst>
                        <p:par>
                          <p:cTn fill="hold" id="595">
                            <p:stCondLst>
                              <p:cond delay="0"/>
                            </p:stCondLst>
                            <p:childTnLst>
                              <p:par>
                                <p:cTn fill="hold" id="59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4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98"/>
                                        <p:tgtEl>
                                          <p:spTgt spid="172">
                                            <p:txEl>
                                              <p:pRg end="40" st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04" st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01"/>
                                        <p:tgtEl>
                                          <p:spTgt spid="172">
                                            <p:txEl>
                                              <p:pRg end="104" st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2">
                      <p:stCondLst>
                        <p:cond delay="indefinite"/>
                      </p:stCondLst>
                      <p:childTnLst>
                        <p:par>
                          <p:cTn fill="hold" id="603">
                            <p:stCondLst>
                              <p:cond delay="0"/>
                            </p:stCondLst>
                            <p:childTnLst>
                              <p:par>
                                <p:cTn fill="hold" id="60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34" st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06"/>
                                        <p:tgtEl>
                                          <p:spTgt spid="172">
                                            <p:txEl>
                                              <p:pRg end="134" st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25" st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09"/>
                                        <p:tgtEl>
                                          <p:spTgt spid="172">
                                            <p:txEl>
                                              <p:pRg end="225" st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Constructor Class</a:t>
            </a:r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Only two methods? Well yes, we only have an hour to work with here! And the others are not as interesting.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method we are most concerned with is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newInstance(Object… initArgs)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This is similar to </a:t>
            </a:r>
            <a:r>
              <a:rPr lang="en-US" sz="2000">
                <a:solidFill>
                  <a:srgbClr val="438086"/>
                </a:solidFill>
                <a:latin typeface="Courier New"/>
              </a:rPr>
              <a:t>invoke(..) </a:t>
            </a:r>
            <a:r>
              <a:rPr lang="en-US" sz="2600">
                <a:solidFill>
                  <a:srgbClr val="438086"/>
                </a:solidFill>
                <a:latin typeface="Georgia"/>
              </a:rPr>
              <a:t>for methods except we don’t pass an already instantiate object because we are making a new one!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Trebuchet MS"/>
              </a:rPr>
              <a:t>Like methods we will probably call </a:t>
            </a:r>
            <a:r>
              <a:rPr lang="en-US" sz="2000">
                <a:solidFill>
                  <a:srgbClr val="438086"/>
                </a:solidFill>
                <a:latin typeface="Courier New"/>
              </a:rPr>
              <a:t>getParameterTypes()</a:t>
            </a:r>
            <a:r>
              <a:rPr lang="en-US" sz="2600">
                <a:solidFill>
                  <a:srgbClr val="438086"/>
                </a:solidFill>
                <a:latin typeface="Trebuchet MS"/>
              </a:rPr>
              <a:t> first.</a:t>
            </a:r>
            <a:endParaRPr/>
          </a:p>
        </p:txBody>
      </p:sp>
    </p:spTree>
  </p:cSld>
  <p:timing>
    <p:tnLst>
      <p:par>
        <p:cTn dur="indefinite" id="610" nodeType="tmRoot" restart="never">
          <p:childTnLst>
            <p:seq>
              <p:cTn dur="indefinite" id="611" nodeType="mainSeq">
                <p:childTnLst>
                  <p:par>
                    <p:cTn fill="hold" id="612">
                      <p:stCondLst>
                        <p:cond delay="indefinite"/>
                      </p:stCondLst>
                      <p:childTnLst>
                        <p:par>
                          <p:cTn fill="hold" id="613">
                            <p:stCondLst>
                              <p:cond delay="0"/>
                            </p:stCondLst>
                            <p:childTnLst>
                              <p:par>
                                <p:cTn fill="hold" id="61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0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16"/>
                                        <p:tgtEl>
                                          <p:spTgt spid="174">
                                            <p:txEl>
                                              <p:pRg end="10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7">
                      <p:stCondLst>
                        <p:cond delay="indefinite"/>
                      </p:stCondLst>
                      <p:childTnLst>
                        <p:par>
                          <p:cTn fill="hold" id="618">
                            <p:stCondLst>
                              <p:cond delay="0"/>
                            </p:stCondLst>
                            <p:childTnLst>
                              <p:par>
                                <p:cTn fill="hold" id="61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78" st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21"/>
                                        <p:tgtEl>
                                          <p:spTgt spid="174">
                                            <p:txEl>
                                              <p:pRg end="178" st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2">
                      <p:stCondLst>
                        <p:cond delay="indefinite"/>
                      </p:stCondLst>
                      <p:childTnLst>
                        <p:par>
                          <p:cTn fill="hold" id="623">
                            <p:stCondLst>
                              <p:cond delay="0"/>
                            </p:stCondLst>
                            <p:childTnLst>
                              <p:par>
                                <p:cTn fill="hold" id="62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04" st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26"/>
                                        <p:tgtEl>
                                          <p:spTgt spid="174">
                                            <p:txEl>
                                              <p:pRg end="304" st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66" st="3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29"/>
                                        <p:tgtEl>
                                          <p:spTgt spid="174">
                                            <p:txEl>
                                              <p:pRg end="366" st="3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Overview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Lets take a step back and look at all this information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can get a class blueprint and it’s a class of type Class from java.lang.Class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For reflection we use classes like Field, Method, and Constructor to reference pieces of the class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These are generic versions and we must pass them constructed versions (except for constructors)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From each of these reflection classes we have the ability to manipulate instances of classes.</a:t>
            </a:r>
            <a:endParaRPr/>
          </a:p>
        </p:txBody>
      </p:sp>
    </p:spTree>
  </p:cSld>
  <p:timing>
    <p:tnLst>
      <p:par>
        <p:cTn dur="indefinite" id="630" nodeType="tmRoot" restart="never">
          <p:childTnLst>
            <p:seq>
              <p:cTn dur="indefinite" id="631" nodeType="mainSeq">
                <p:childTnLst>
                  <p:par>
                    <p:cTn fill="hold" id="632">
                      <p:stCondLst>
                        <p:cond delay="indefinite"/>
                      </p:stCondLst>
                      <p:childTnLst>
                        <p:par>
                          <p:cTn fill="hold" id="633">
                            <p:stCondLst>
                              <p:cond delay="0"/>
                            </p:stCondLst>
                            <p:childTnLst>
                              <p:par>
                                <p:cTn fill="hold" id="63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5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36"/>
                                        <p:tgtEl>
                                          <p:spTgt spid="176">
                                            <p:txEl>
                                              <p:pRg end="5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7">
                      <p:stCondLst>
                        <p:cond delay="indefinite"/>
                      </p:stCondLst>
                      <p:childTnLst>
                        <p:par>
                          <p:cTn fill="hold" id="638">
                            <p:stCondLst>
                              <p:cond delay="0"/>
                            </p:stCondLst>
                            <p:childTnLst>
                              <p:par>
                                <p:cTn fill="hold" id="63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136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41"/>
                                        <p:tgtEl>
                                          <p:spTgt spid="176">
                                            <p:txEl>
                                              <p:pRg end="136" st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2">
                      <p:stCondLst>
                        <p:cond delay="indefinite"/>
                      </p:stCondLst>
                      <p:childTnLst>
                        <p:par>
                          <p:cTn fill="hold" id="643">
                            <p:stCondLst>
                              <p:cond delay="0"/>
                            </p:stCondLst>
                            <p:childTnLst>
                              <p:par>
                                <p:cTn fill="hold" id="64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235" st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46"/>
                                        <p:tgtEl>
                                          <p:spTgt spid="176">
                                            <p:txEl>
                                              <p:pRg end="235" st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7">
                      <p:stCondLst>
                        <p:cond delay="indefinite"/>
                      </p:stCondLst>
                      <p:childTnLst>
                        <p:par>
                          <p:cTn fill="hold" id="648">
                            <p:stCondLst>
                              <p:cond delay="0"/>
                            </p:stCondLst>
                            <p:childTnLst>
                              <p:par>
                                <p:cTn fill="hold" id="64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331" st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51"/>
                                        <p:tgtEl>
                                          <p:spTgt spid="176">
                                            <p:txEl>
                                              <p:pRg end="331" st="2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2">
                      <p:stCondLst>
                        <p:cond delay="indefinite"/>
                      </p:stCondLst>
                      <p:childTnLst>
                        <p:par>
                          <p:cTn fill="hold" id="653">
                            <p:stCondLst>
                              <p:cond delay="0"/>
                            </p:stCondLst>
                            <p:childTnLst>
                              <p:par>
                                <p:cTn fill="hold" id="65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425" st="3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56"/>
                                        <p:tgtEl>
                                          <p:spTgt spid="176">
                                            <p:txEl>
                                              <p:pRg end="425" st="3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Lets try it out!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Whats the fun in learning something without trying it out?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9600">
                <a:solidFill>
                  <a:srgbClr val="000000"/>
                </a:solidFill>
                <a:latin typeface="Georgia"/>
              </a:rPr>
              <a:t>Lets go!!</a:t>
            </a:r>
            <a:endParaRPr/>
          </a:p>
        </p:txBody>
      </p:sp>
    </p:spTree>
  </p:cSld>
  <p:timing>
    <p:tnLst>
      <p:par>
        <p:cTn dur="indefinite" id="657" nodeType="tmRoot" restart="never">
          <p:childTnLst>
            <p:seq>
              <p:cTn dur="indefinite" id="658" nodeType="mainSeq">
                <p:childTnLst>
                  <p:par>
                    <p:cTn fill="hold" id="659">
                      <p:stCondLst>
                        <p:cond delay="indefinite"/>
                      </p:stCondLst>
                      <p:childTnLst>
                        <p:par>
                          <p:cTn fill="hold" id="660">
                            <p:stCondLst>
                              <p:cond delay="0"/>
                            </p:stCondLst>
                            <p:childTnLst>
                              <p:par>
                                <p:cTn fill="hold" id="66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5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63"/>
                                        <p:tgtEl>
                                          <p:spTgt spid="178">
                                            <p:txEl>
                                              <p:pRg end="5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4">
                      <p:stCondLst>
                        <p:cond delay="indefinite"/>
                      </p:stCondLst>
                      <p:childTnLst>
                        <p:par>
                          <p:cTn fill="hold" id="665">
                            <p:stCondLst>
                              <p:cond delay="0"/>
                            </p:stCondLst>
                            <p:childTnLst>
                              <p:par>
                                <p:cTn fill="hold" id="666" nodeType="clickEffect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69" st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668"/>
                                        <p:tgtEl>
                                          <p:spTgt spid="178">
                                            <p:txEl>
                                              <p:pRg end="69" st="5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669"/>
                                        <p:tgtEl>
                                          <p:spTgt spid="178">
                                            <p:txEl>
                                              <p:pRg end="69" st="5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670"/>
                                        <p:tgtEl>
                                          <p:spTgt spid="178">
                                            <p:txEl>
                                              <p:pRg end="69" st="5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671"/>
                                        <p:tgtEl>
                                          <p:spTgt spid="178">
                                            <p:txEl>
                                              <p:pRg end="69" st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Lets try it out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 it turned out what we learned works pretty well for everything with a public visibility.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But what about those private, protected, and default views?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Java kept throwing an IllegalAccessException, we just don’t have permissions to edit those.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Well not to worry we can get permission!</a:t>
            </a:r>
            <a:endParaRPr/>
          </a:p>
        </p:txBody>
      </p:sp>
    </p:spTree>
  </p:cSld>
  <p:timing>
    <p:tnLst>
      <p:par>
        <p:cTn dur="indefinite" id="672" nodeType="tmRoot" restart="never">
          <p:childTnLst>
            <p:seq>
              <p:cTn dur="indefinite" id="673" nodeType="mainSeq">
                <p:childTnLst>
                  <p:par>
                    <p:cTn fill="hold" id="674">
                      <p:stCondLst>
                        <p:cond delay="indefinite"/>
                      </p:stCondLst>
                      <p:childTnLst>
                        <p:par>
                          <p:cTn fill="hold" id="675">
                            <p:stCondLst>
                              <p:cond delay="0"/>
                            </p:stCondLst>
                            <p:childTnLst>
                              <p:par>
                                <p:cTn fill="hold" id="67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9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78"/>
                                        <p:tgtEl>
                                          <p:spTgt spid="180">
                                            <p:txEl>
                                              <p:pRg end="9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9">
                      <p:stCondLst>
                        <p:cond delay="indefinite"/>
                      </p:stCondLst>
                      <p:childTnLst>
                        <p:par>
                          <p:cTn fill="hold" id="680">
                            <p:stCondLst>
                              <p:cond delay="0"/>
                            </p:stCondLst>
                            <p:childTnLst>
                              <p:par>
                                <p:cTn fill="hold" id="68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52" st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83"/>
                                        <p:tgtEl>
                                          <p:spTgt spid="180">
                                            <p:txEl>
                                              <p:pRg end="152" st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4">
                      <p:stCondLst>
                        <p:cond delay="indefinite"/>
                      </p:stCondLst>
                      <p:childTnLst>
                        <p:par>
                          <p:cTn fill="hold" id="685">
                            <p:stCondLst>
                              <p:cond delay="0"/>
                            </p:stCondLst>
                            <p:childTnLst>
                              <p:par>
                                <p:cTn fill="hold" id="68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44" st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88"/>
                                        <p:tgtEl>
                                          <p:spTgt spid="180">
                                            <p:txEl>
                                              <p:pRg end="244" st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9">
                      <p:stCondLst>
                        <p:cond delay="indefinite"/>
                      </p:stCondLst>
                      <p:childTnLst>
                        <p:par>
                          <p:cTn fill="hold" id="690">
                            <p:stCondLst>
                              <p:cond delay="0"/>
                            </p:stCondLst>
                            <p:childTnLst>
                              <p:par>
                                <p:cTn fill="hold" id="69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85" st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93"/>
                                        <p:tgtEl>
                                          <p:spTgt spid="180">
                                            <p:txEl>
                                              <p:pRg end="285" st="2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Classes of Reflection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Field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Method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Constructor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????????????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Classes of Reflection</a:t>
            </a:r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Field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Method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bfbfbf"/>
                </a:solidFill>
                <a:latin typeface="Georgia"/>
              </a:rPr>
              <a:t>Constructor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AccessibleObject!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AccessibleObject</a:t>
            </a:r>
            <a:endParaRPr/>
          </a:p>
        </p:txBody>
      </p:sp>
      <p:sp>
        <p:nvSpPr>
          <p:cNvPr id="18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accessible object is a superclass that Field, Method, and Constructor extend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How convenient!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But what does it do?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It controls access to variables by checking the accessibility of a field, method, or constructor anytime you try to get, set, or invoke one.</a:t>
            </a:r>
            <a:endParaRPr/>
          </a:p>
        </p:txBody>
      </p:sp>
    </p:spTree>
  </p:cSld>
  <p:timing>
    <p:tnLst>
      <p:par>
        <p:cTn dur="indefinite" id="694" nodeType="tmRoot" restart="never">
          <p:childTnLst>
            <p:seq>
              <p:cTn dur="indefinite" id="695" nodeType="mainSeq">
                <p:childTnLst>
                  <p:par>
                    <p:cTn fill="hold" id="696">
                      <p:stCondLst>
                        <p:cond delay="indefinite"/>
                      </p:stCondLst>
                      <p:childTnLst>
                        <p:par>
                          <p:cTn fill="hold" id="697">
                            <p:stCondLst>
                              <p:cond delay="0"/>
                            </p:stCondLst>
                            <p:childTnLst>
                              <p:par>
                                <p:cTn fill="hold" id="69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8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00"/>
                                        <p:tgtEl>
                                          <p:spTgt spid="186">
                                            <p:txEl>
                                              <p:pRg end="8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1">
                      <p:stCondLst>
                        <p:cond delay="indefinite"/>
                      </p:stCondLst>
                      <p:childTnLst>
                        <p:par>
                          <p:cTn fill="hold" id="702">
                            <p:stCondLst>
                              <p:cond delay="0"/>
                            </p:stCondLst>
                            <p:childTnLst>
                              <p:par>
                                <p:cTn fill="hold" id="70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97" st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05"/>
                                        <p:tgtEl>
                                          <p:spTgt spid="186">
                                            <p:txEl>
                                              <p:pRg end="97" st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6">
                      <p:stCondLst>
                        <p:cond delay="indefinite"/>
                      </p:stCondLst>
                      <p:childTnLst>
                        <p:par>
                          <p:cTn fill="hold" id="707">
                            <p:stCondLst>
                              <p:cond delay="0"/>
                            </p:stCondLst>
                            <p:childTnLst>
                              <p:par>
                                <p:cTn fill="hold" id="70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18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10"/>
                                        <p:tgtEl>
                                          <p:spTgt spid="186">
                                            <p:txEl>
                                              <p:pRg end="118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1">
                      <p:stCondLst>
                        <p:cond delay="indefinite"/>
                      </p:stCondLst>
                      <p:childTnLst>
                        <p:par>
                          <p:cTn fill="hold" id="712">
                            <p:stCondLst>
                              <p:cond delay="0"/>
                            </p:stCondLst>
                            <p:childTnLst>
                              <p:par>
                                <p:cTn fill="hold" id="71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259" st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15"/>
                                        <p:tgtEl>
                                          <p:spTgt spid="186">
                                            <p:txEl>
                                              <p:pRg end="259" st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AccessibleObject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Some </a:t>
            </a:r>
            <a:r>
              <a:rPr i="1" lang="en-US" sz="2800">
                <a:solidFill>
                  <a:srgbClr val="000000"/>
                </a:solidFill>
                <a:latin typeface="Georgia"/>
              </a:rPr>
              <a:t>very 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useful methods: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</a:rPr>
              <a:t>isAccessible()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Tells whether or not the object can be accessed based on its view type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A public field, method, or constructor will return true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The other types will return false.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1700">
                <a:solidFill>
                  <a:srgbClr val="438086"/>
                </a:solidFill>
                <a:latin typeface="Courier New"/>
                <a:ea typeface="Anonymous Pro"/>
              </a:rPr>
              <a:t>setAccessible(boolean flag)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  <a:ea typeface="Anonymous Pro"/>
              </a:rPr>
              <a:t>This will override the accessibility setting to whatever is passed in, true or false</a:t>
            </a:r>
            <a:endParaRPr/>
          </a:p>
        </p:txBody>
      </p:sp>
    </p:spTree>
  </p:cSld>
  <p:timing>
    <p:tnLst>
      <p:par>
        <p:cTn dur="indefinite" id="716" nodeType="tmRoot" restart="never">
          <p:childTnLst>
            <p:seq>
              <p:cTn dur="indefinite" id="717" nodeType="mainSeq">
                <p:childTnLst>
                  <p:par>
                    <p:cTn fill="hold" id="718">
                      <p:stCondLst>
                        <p:cond delay="indefinite"/>
                      </p:stCondLst>
                      <p:childTnLst>
                        <p:par>
                          <p:cTn fill="hold" id="719">
                            <p:stCondLst>
                              <p:cond delay="0"/>
                            </p:stCondLst>
                            <p:childTnLst>
                              <p:par>
                                <p:cTn fill="hold" id="72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2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22"/>
                                        <p:tgtEl>
                                          <p:spTgt spid="188">
                                            <p:txEl>
                                              <p:pRg end="2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3">
                      <p:stCondLst>
                        <p:cond delay="indefinite"/>
                      </p:stCondLst>
                      <p:childTnLst>
                        <p:par>
                          <p:cTn fill="hold" id="724">
                            <p:stCondLst>
                              <p:cond delay="0"/>
                            </p:stCondLst>
                            <p:childTnLst>
                              <p:par>
                                <p:cTn fill="hold" id="7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41" st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27"/>
                                        <p:tgtEl>
                                          <p:spTgt spid="188">
                                            <p:txEl>
                                              <p:pRg end="41" st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2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12" st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30"/>
                                        <p:tgtEl>
                                          <p:spTgt spid="188">
                                            <p:txEl>
                                              <p:pRg end="112" st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3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68" st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33"/>
                                        <p:tgtEl>
                                          <p:spTgt spid="188">
                                            <p:txEl>
                                              <p:pRg end="168" st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3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203" st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36"/>
                                        <p:tgtEl>
                                          <p:spTgt spid="188">
                                            <p:txEl>
                                              <p:pRg end="203" st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7">
                      <p:stCondLst>
                        <p:cond delay="indefinite"/>
                      </p:stCondLst>
                      <p:childTnLst>
                        <p:par>
                          <p:cTn fill="hold" id="738">
                            <p:stCondLst>
                              <p:cond delay="0"/>
                            </p:stCondLst>
                            <p:childTnLst>
                              <p:par>
                                <p:cTn fill="hold" id="73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231" st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41"/>
                                        <p:tgtEl>
                                          <p:spTgt spid="188">
                                            <p:txEl>
                                              <p:pRg end="231" st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4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316" st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44"/>
                                        <p:tgtEl>
                                          <p:spTgt spid="188">
                                            <p:txEl>
                                              <p:pRg end="316" st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What do you mean Runtime?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Normally you program something like this: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Write/Modify the class, methods, etc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Compile it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Run it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If you want to make any changes you have to recompile and rerun that class.</a:t>
            </a:r>
            <a:endParaRPr/>
          </a:p>
        </p:txBody>
      </p:sp>
    </p:spTree>
  </p:cSld>
  <p:timing>
    <p:tnLst>
      <p:par>
        <p:cTn dur="indefinite" id="50" nodeType="tmRoot" restart="never">
          <p:childTnLst>
            <p:seq>
              <p:cTn dur="indefinite" id="51" nodeType="mainSeq">
                <p:childTnLst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6"/>
                                        <p:tgtEl>
                                          <p:spTgt spid="118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79" st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9"/>
                                        <p:tgtEl>
                                          <p:spTgt spid="118">
                                            <p:txEl>
                                              <p:pRg end="79" st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90" st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2"/>
                                        <p:tgtEl>
                                          <p:spTgt spid="118">
                                            <p:txEl>
                                              <p:pRg end="90" st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97" st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5"/>
                                        <p:tgtEl>
                                          <p:spTgt spid="118">
                                            <p:txEl>
                                              <p:pRg end="97" st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>
                      <p:stCondLst>
                        <p:cond delay="indefinite"/>
                      </p:stCondLst>
                      <p:childTnLst>
                        <p:par>
                          <p:cTn fill="hold" id="67">
                            <p:stCondLst>
                              <p:cond delay="0"/>
                            </p:stCondLst>
                            <p:childTnLst>
                              <p:par>
                                <p:cTn fill="hold" id="6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74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0"/>
                                        <p:tgtEl>
                                          <p:spTgt spid="118">
                                            <p:txEl>
                                              <p:pRg end="174" st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Overriding Accessibility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 how can we use this?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Well suppose we have a Field object that references a field in our class that was declared like this: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private String secretMessage;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Well as we have seen we get an Exception, but we can avoid it by overriding the accessibility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theField.setAccessible(true);</a:t>
            </a:r>
            <a:endParaRPr/>
          </a:p>
        </p:txBody>
      </p:sp>
    </p:spTree>
  </p:cSld>
  <p:timing>
    <p:tnLst>
      <p:par>
        <p:cTn dur="indefinite" id="745" nodeType="tmRoot" restart="never">
          <p:childTnLst>
            <p:seq>
              <p:cTn dur="indefinite" id="746" nodeType="mainSeq">
                <p:childTnLst>
                  <p:par>
                    <p:cTn fill="hold" id="747">
                      <p:stCondLst>
                        <p:cond delay="indefinite"/>
                      </p:stCondLst>
                      <p:childTnLst>
                        <p:par>
                          <p:cTn fill="hold" id="748">
                            <p:stCondLst>
                              <p:cond delay="0"/>
                            </p:stCondLst>
                            <p:childTnLst>
                              <p:par>
                                <p:cTn fill="hold" id="74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51"/>
                                        <p:tgtEl>
                                          <p:spTgt spid="190">
                                            <p:txEl>
                                              <p:pRg end="2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2">
                      <p:stCondLst>
                        <p:cond delay="indefinite"/>
                      </p:stCondLst>
                      <p:childTnLst>
                        <p:par>
                          <p:cTn fill="hold" id="753">
                            <p:stCondLst>
                              <p:cond delay="0"/>
                            </p:stCondLst>
                            <p:childTnLst>
                              <p:par>
                                <p:cTn fill="hold" id="75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26" st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56"/>
                                        <p:tgtEl>
                                          <p:spTgt spid="190">
                                            <p:txEl>
                                              <p:pRg end="126" st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56" st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59"/>
                                        <p:tgtEl>
                                          <p:spTgt spid="190">
                                            <p:txEl>
                                              <p:pRg end="156" st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0">
                      <p:stCondLst>
                        <p:cond delay="indefinite"/>
                      </p:stCondLst>
                      <p:childTnLst>
                        <p:par>
                          <p:cTn fill="hold" id="761">
                            <p:stCondLst>
                              <p:cond delay="0"/>
                            </p:stCondLst>
                            <p:childTnLst>
                              <p:par>
                                <p:cTn fill="hold" id="76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50" st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64"/>
                                        <p:tgtEl>
                                          <p:spTgt spid="190">
                                            <p:txEl>
                                              <p:pRg end="250" st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80" st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67"/>
                                        <p:tgtEl>
                                          <p:spTgt spid="190">
                                            <p:txEl>
                                              <p:pRg end="280" st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Overriding Accessibility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Now before you start the triangle pyramid of evil, note: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It is possible to prevent use of setAccessible()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You do this using a SecurityManager to prevent access to variables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Stuarts CritterMain does this for tournaments.</a:t>
            </a:r>
            <a:endParaRPr/>
          </a:p>
        </p:txBody>
      </p:sp>
    </p:spTree>
  </p:cSld>
  <p:timing>
    <p:tnLst>
      <p:par>
        <p:cTn dur="indefinite" id="768" nodeType="tmRoot" restart="never">
          <p:childTnLst>
            <p:seq>
              <p:cTn dur="indefinite" id="769" nodeType="mainSeq">
                <p:childTnLst>
                  <p:par>
                    <p:cTn fill="hold" id="770">
                      <p:stCondLst>
                        <p:cond delay="indefinite"/>
                      </p:stCondLst>
                      <p:childTnLst>
                        <p:par>
                          <p:cTn fill="hold" id="771">
                            <p:stCondLst>
                              <p:cond delay="0"/>
                            </p:stCondLst>
                            <p:childTnLst>
                              <p:par>
                                <p:cTn fill="hold" id="77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5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74"/>
                                        <p:tgtEl>
                                          <p:spTgt spid="192">
                                            <p:txEl>
                                              <p:pRg end="5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5">
                      <p:stCondLst>
                        <p:cond delay="indefinite"/>
                      </p:stCondLst>
                      <p:childTnLst>
                        <p:par>
                          <p:cTn fill="hold" id="776">
                            <p:stCondLst>
                              <p:cond delay="0"/>
                            </p:stCondLst>
                            <p:childTnLst>
                              <p:par>
                                <p:cTn fill="hold" id="77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06" st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79"/>
                                        <p:tgtEl>
                                          <p:spTgt spid="192">
                                            <p:txEl>
                                              <p:pRg end="106" st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0">
                      <p:stCondLst>
                        <p:cond delay="indefinite"/>
                      </p:stCondLst>
                      <p:childTnLst>
                        <p:par>
                          <p:cTn fill="hold" id="781">
                            <p:stCondLst>
                              <p:cond delay="0"/>
                            </p:stCondLst>
                            <p:childTnLst>
                              <p:par>
                                <p:cTn fill="hold" id="78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73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84"/>
                                        <p:tgtEl>
                                          <p:spTgt spid="192">
                                            <p:txEl>
                                              <p:pRg end="173" st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5">
                      <p:stCondLst>
                        <p:cond delay="indefinite"/>
                      </p:stCondLst>
                      <p:childTnLst>
                        <p:par>
                          <p:cTn fill="hold" id="786">
                            <p:stCondLst>
                              <p:cond delay="0"/>
                            </p:stCondLst>
                            <p:childTnLst>
                              <p:par>
                                <p:cTn fill="hold" id="78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220" st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89"/>
                                        <p:tgtEl>
                                          <p:spTgt spid="192">
                                            <p:txEl>
                                              <p:pRg end="220" st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Applying Reflection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Now that we have learned a little bit of reflection and have some tools under our belt, lets try it out.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You can download the ATM.class from the course website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To run it you will need to go to the command line, navigate to where you downloaded the file and then type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java ATM</a:t>
            </a:r>
            <a:endParaRPr/>
          </a:p>
        </p:txBody>
      </p:sp>
    </p:spTree>
  </p:cSld>
  <p:timing>
    <p:tnLst>
      <p:par>
        <p:cTn dur="indefinite" id="790" nodeType="tmRoot" restart="never">
          <p:childTnLst>
            <p:seq>
              <p:cTn dur="indefinite" id="791" nodeType="mainSeq">
                <p:childTnLst>
                  <p:par>
                    <p:cTn fill="hold" id="792">
                      <p:stCondLst>
                        <p:cond delay="indefinite"/>
                      </p:stCondLst>
                      <p:childTnLst>
                        <p:par>
                          <p:cTn fill="hold" id="793">
                            <p:stCondLst>
                              <p:cond delay="0"/>
                            </p:stCondLst>
                            <p:childTnLst>
                              <p:par>
                                <p:cTn fill="hold" id="79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0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96"/>
                                        <p:tgtEl>
                                          <p:spTgt spid="194">
                                            <p:txEl>
                                              <p:pRg end="10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7">
                      <p:stCondLst>
                        <p:cond delay="indefinite"/>
                      </p:stCondLst>
                      <p:childTnLst>
                        <p:par>
                          <p:cTn fill="hold" id="798">
                            <p:stCondLst>
                              <p:cond delay="0"/>
                            </p:stCondLst>
                            <p:childTnLst>
                              <p:par>
                                <p:cTn fill="hold" id="79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60" st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01"/>
                                        <p:tgtEl>
                                          <p:spTgt spid="194">
                                            <p:txEl>
                                              <p:pRg end="160" st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2">
                      <p:stCondLst>
                        <p:cond delay="indefinite"/>
                      </p:stCondLst>
                      <p:childTnLst>
                        <p:par>
                          <p:cTn fill="hold" id="803">
                            <p:stCondLst>
                              <p:cond delay="0"/>
                            </p:stCondLst>
                            <p:childTnLst>
                              <p:par>
                                <p:cTn fill="hold" id="80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67" st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06"/>
                                        <p:tgtEl>
                                          <p:spTgt spid="194">
                                            <p:txEl>
                                              <p:pRg end="267" st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76" st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09"/>
                                        <p:tgtEl>
                                          <p:spTgt spid="194">
                                            <p:txEl>
                                              <p:pRg end="276" st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Secure Financial Corporation</a:t>
            </a:r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An area where security is extremely important is Banking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trust that banks keep all of our transactions secure and money safe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Lets suppose we were just hired to check the security of Secure Financial Corporation’s new Java powered ATM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will need to use reflection to try and leverage an attack against the machine.</a:t>
            </a:r>
            <a:endParaRPr/>
          </a:p>
        </p:txBody>
      </p:sp>
    </p:spTree>
  </p:cSld>
  <p:timing>
    <p:tnLst>
      <p:par>
        <p:cTn dur="indefinite" id="810" nodeType="tmRoot" restart="never">
          <p:childTnLst>
            <p:seq>
              <p:cTn dur="indefinite" id="811" nodeType="mainSeq">
                <p:childTnLst>
                  <p:par>
                    <p:cTn fill="hold" id="812">
                      <p:stCondLst>
                        <p:cond delay="indefinite"/>
                      </p:stCondLst>
                      <p:childTnLst>
                        <p:par>
                          <p:cTn fill="hold" id="813">
                            <p:stCondLst>
                              <p:cond delay="0"/>
                            </p:stCondLst>
                            <p:childTnLst>
                              <p:par>
                                <p:cTn fill="hold" id="81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5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16"/>
                                        <p:tgtEl>
                                          <p:spTgt spid="196">
                                            <p:txEl>
                                              <p:pRg end="5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7">
                      <p:stCondLst>
                        <p:cond delay="indefinite"/>
                      </p:stCondLst>
                      <p:childTnLst>
                        <p:par>
                          <p:cTn fill="hold" id="818">
                            <p:stCondLst>
                              <p:cond delay="0"/>
                            </p:stCondLst>
                            <p:childTnLst>
                              <p:par>
                                <p:cTn fill="hold" id="81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28" st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21"/>
                                        <p:tgtEl>
                                          <p:spTgt spid="196">
                                            <p:txEl>
                                              <p:pRg end="128" st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2">
                      <p:stCondLst>
                        <p:cond delay="indefinite"/>
                      </p:stCondLst>
                      <p:childTnLst>
                        <p:par>
                          <p:cTn fill="hold" id="823">
                            <p:stCondLst>
                              <p:cond delay="0"/>
                            </p:stCondLst>
                            <p:childTnLst>
                              <p:par>
                                <p:cTn fill="hold" id="82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37" st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26"/>
                                        <p:tgtEl>
                                          <p:spTgt spid="196">
                                            <p:txEl>
                                              <p:pRg end="237" st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7">
                      <p:stCondLst>
                        <p:cond delay="indefinite"/>
                      </p:stCondLst>
                      <p:childTnLst>
                        <p:par>
                          <p:cTn fill="hold" id="828">
                            <p:stCondLst>
                              <p:cond delay="0"/>
                            </p:stCondLst>
                            <p:childTnLst>
                              <p:par>
                                <p:cTn fill="hold" id="82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19" st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31"/>
                                        <p:tgtEl>
                                          <p:spTgt spid="196">
                                            <p:txEl>
                                              <p:pRg end="319" st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Secure Financial Corporation</a:t>
            </a:r>
            <a:endParaRPr/>
          </a:p>
        </p:txBody>
      </p:sp>
      <p:sp>
        <p:nvSpPr>
          <p:cNvPr id="19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company has decided it would be more secure for the card to verify that an ATM is valid by having cards that can execute methods.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In particular every card must have a swipe method that takes in an ATM object that the card can use to validate is a real ATM.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ATM has a method applyDecryption() that the card must call to determine if the ATM has the proper credentials (Security Session Tie-in!)</a:t>
            </a:r>
            <a:endParaRPr/>
          </a:p>
        </p:txBody>
      </p:sp>
    </p:spTree>
  </p:cSld>
  <p:timing>
    <p:tnLst>
      <p:par>
        <p:cTn dur="indefinite" id="832" nodeType="tmRoot" restart="never">
          <p:childTnLst>
            <p:seq>
              <p:cTn dur="indefinite" id="833" nodeType="mainSeq">
                <p:childTnLst>
                  <p:par>
                    <p:cTn fill="hold" id="834">
                      <p:stCondLst>
                        <p:cond delay="indefinite"/>
                      </p:stCondLst>
                      <p:childTnLst>
                        <p:par>
                          <p:cTn fill="hold" id="835">
                            <p:stCondLst>
                              <p:cond delay="0"/>
                            </p:stCondLst>
                            <p:childTnLst>
                              <p:par>
                                <p:cTn fill="hold" id="83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38"/>
                                        <p:tgtEl>
                                          <p:spTgt spid="198">
                                            <p:txEl>
                                              <p:pRg end="13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9">
                      <p:stCondLst>
                        <p:cond delay="indefinite"/>
                      </p:stCondLst>
                      <p:childTnLst>
                        <p:par>
                          <p:cTn fill="hold" id="840">
                            <p:stCondLst>
                              <p:cond delay="0"/>
                            </p:stCondLst>
                            <p:childTnLst>
                              <p:par>
                                <p:cTn fill="hold" id="84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61" st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43"/>
                                        <p:tgtEl>
                                          <p:spTgt spid="198">
                                            <p:txEl>
                                              <p:pRg end="261" st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4">
                      <p:stCondLst>
                        <p:cond delay="indefinite"/>
                      </p:stCondLst>
                      <p:childTnLst>
                        <p:par>
                          <p:cTn fill="hold" id="845">
                            <p:stCondLst>
                              <p:cond delay="0"/>
                            </p:stCondLst>
                            <p:childTnLst>
                              <p:par>
                                <p:cTn fill="hold" id="84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402" st="2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48"/>
                                        <p:tgtEl>
                                          <p:spTgt spid="198">
                                            <p:txEl>
                                              <p:pRg end="402" st="2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Secure Financial Corporation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The card must pass an encrypted code to applyDecryption() which will return a decrypted code. The card can then use this code to make sure the ATM has the appropriate private keys. If it does then the swipe method returns a Data object for ATM with info.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That would be all well and good for a secure system right?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That way cards don’t give out information to bad systems!</a:t>
            </a:r>
            <a:endParaRPr/>
          </a:p>
        </p:txBody>
      </p:sp>
    </p:spTree>
  </p:cSld>
  <p:timing>
    <p:tnLst>
      <p:par>
        <p:cTn dur="indefinite" id="849" nodeType="tmRoot" restart="never">
          <p:childTnLst>
            <p:seq>
              <p:cTn dur="indefinite" id="850" nodeType="mainSeq">
                <p:childTnLst>
                  <p:par>
                    <p:cTn fill="hold" id="851">
                      <p:stCondLst>
                        <p:cond delay="indefinite"/>
                      </p:stCondLst>
                      <p:childTnLst>
                        <p:par>
                          <p:cTn fill="hold" id="852">
                            <p:stCondLst>
                              <p:cond delay="0"/>
                            </p:stCondLst>
                            <p:childTnLst>
                              <p:par>
                                <p:cTn fill="hold" id="85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5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55"/>
                                        <p:tgtEl>
                                          <p:spTgt spid="200">
                                            <p:txEl>
                                              <p:pRg end="25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6">
                      <p:stCondLst>
                        <p:cond delay="indefinite"/>
                      </p:stCondLst>
                      <p:childTnLst>
                        <p:par>
                          <p:cTn fill="hold" id="857">
                            <p:stCondLst>
                              <p:cond delay="0"/>
                            </p:stCondLst>
                            <p:childTnLst>
                              <p:par>
                                <p:cTn fill="hold" id="85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14" st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60"/>
                                        <p:tgtEl>
                                          <p:spTgt spid="200">
                                            <p:txEl>
                                              <p:pRg end="314" st="2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1">
                      <p:stCondLst>
                        <p:cond delay="indefinite"/>
                      </p:stCondLst>
                      <p:childTnLst>
                        <p:par>
                          <p:cTn fill="hold" id="862">
                            <p:stCondLst>
                              <p:cond delay="0"/>
                            </p:stCondLst>
                            <p:childTnLst>
                              <p:par>
                                <p:cTn fill="hold" id="86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72" st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65"/>
                                        <p:tgtEl>
                                          <p:spTgt spid="200">
                                            <p:txEl>
                                              <p:pRg end="372" st="3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The Secure Financial Corporation</a:t>
            </a:r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Well its nice in theory, but it gives us a built ATM object!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And as we have just learned with Reflection, we can get all the framework we want, but we need an instantiated version of the class to do real damage.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Lets see what we can do!</a:t>
            </a:r>
            <a:endParaRPr/>
          </a:p>
        </p:txBody>
      </p:sp>
    </p:spTree>
  </p:cSld>
  <p:timing>
    <p:tnLst>
      <p:par>
        <p:cTn dur="indefinite" id="866" nodeType="tmRoot" restart="never">
          <p:childTnLst>
            <p:seq>
              <p:cTn dur="indefinite" id="867" nodeType="mainSeq">
                <p:childTnLst>
                  <p:par>
                    <p:cTn fill="hold" id="868">
                      <p:stCondLst>
                        <p:cond delay="indefinite"/>
                      </p:stCondLst>
                      <p:childTnLst>
                        <p:par>
                          <p:cTn fill="hold" id="869">
                            <p:stCondLst>
                              <p:cond delay="0"/>
                            </p:stCondLst>
                            <p:childTnLst>
                              <p:par>
                                <p:cTn fill="hold" id="87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72"/>
                                        <p:tgtEl>
                                          <p:spTgt spid="202">
                                            <p:txEl>
                                              <p:pRg end="6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3">
                      <p:stCondLst>
                        <p:cond delay="indefinite"/>
                      </p:stCondLst>
                      <p:childTnLst>
                        <p:par>
                          <p:cTn fill="hold" id="874">
                            <p:stCondLst>
                              <p:cond delay="0"/>
                            </p:stCondLst>
                            <p:childTnLst>
                              <p:par>
                                <p:cTn fill="hold" id="87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12" st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77"/>
                                        <p:tgtEl>
                                          <p:spTgt spid="202">
                                            <p:txEl>
                                              <p:pRg end="212" st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8">
                      <p:stCondLst>
                        <p:cond delay="indefinite"/>
                      </p:stCondLst>
                      <p:childTnLst>
                        <p:par>
                          <p:cTn fill="hold" id="879">
                            <p:stCondLst>
                              <p:cond delay="0"/>
                            </p:stCondLst>
                            <p:childTnLst>
                              <p:par>
                                <p:cTn fill="hold" id="88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37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82"/>
                                        <p:tgtEl>
                                          <p:spTgt spid="202">
                                            <p:txEl>
                                              <p:pRg end="237" st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Arrays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If you wish to manipulate arrays with Reflection you must use the java.lang.reflect.Array class, you cannot use the Field class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This is because Java does not handle Arrays in the same way it handles Objects or Primatives</a:t>
            </a:r>
            <a:endParaRPr/>
          </a:p>
        </p:txBody>
      </p:sp>
    </p:spTree>
  </p:cSld>
  <p:timing>
    <p:tnLst>
      <p:par>
        <p:cTn dur="indefinite" id="883" nodeType="tmRoot" restart="never">
          <p:childTnLst>
            <p:seq>
              <p:cTn dur="indefinite" id="884" nodeType="mainSeq">
                <p:childTnLst>
                  <p:par>
                    <p:cTn fill="hold" id="885">
                      <p:stCondLst>
                        <p:cond delay="indefinite"/>
                      </p:stCondLst>
                      <p:childTnLst>
                        <p:par>
                          <p:cTn fill="hold" id="886">
                            <p:stCondLst>
                              <p:cond delay="0"/>
                            </p:stCondLst>
                            <p:childTnLst>
                              <p:par>
                                <p:cTn fill="hold" id="88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89"/>
                                        <p:tgtEl>
                                          <p:spTgt spid="204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0">
                      <p:stCondLst>
                        <p:cond delay="indefinite"/>
                      </p:stCondLst>
                      <p:childTnLst>
                        <p:par>
                          <p:cTn fill="hold" id="891">
                            <p:stCondLst>
                              <p:cond delay="0"/>
                            </p:stCondLst>
                            <p:childTnLst>
                              <p:par>
                                <p:cTn fill="hold" id="89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221" st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94"/>
                                        <p:tgtEl>
                                          <p:spTgt spid="204">
                                            <p:txEl>
                                              <p:pRg end="221" st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Arrays</a:t>
            </a:r>
            <a:endParaRPr/>
          </a:p>
        </p:txBody>
      </p:sp>
      <p:sp>
        <p:nvSpPr>
          <p:cNvPr id="20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Useful Methods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get(Object array, int index)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Gets the value from the array at the given index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get</a:t>
            </a:r>
            <a:r>
              <a:rPr i="1" lang="en-US" sz="2000">
                <a:solidFill>
                  <a:srgbClr val="438086"/>
                </a:solidFill>
                <a:latin typeface="Courier New"/>
              </a:rPr>
              <a:t>PrimitiveType</a:t>
            </a:r>
            <a:r>
              <a:rPr lang="en-US" sz="2000">
                <a:solidFill>
                  <a:srgbClr val="438086"/>
                </a:solidFill>
                <a:latin typeface="Courier New"/>
              </a:rPr>
              <a:t>(Object array, int index)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set(Object array, int index, Object value)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Sets the value in the array at the index to the given value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set</a:t>
            </a:r>
            <a:r>
              <a:rPr i="1" lang="en-US" sz="2000">
                <a:solidFill>
                  <a:srgbClr val="438086"/>
                </a:solidFill>
                <a:latin typeface="Courier New"/>
              </a:rPr>
              <a:t>PrimitiveType</a:t>
            </a:r>
            <a:r>
              <a:rPr lang="en-US" sz="2000">
                <a:solidFill>
                  <a:srgbClr val="438086"/>
                </a:solidFill>
                <a:latin typeface="Courier New"/>
              </a:rPr>
              <a:t>(Object array, int index, </a:t>
            </a:r>
            <a:r>
              <a:rPr i="1" lang="en-US" sz="2000">
                <a:solidFill>
                  <a:srgbClr val="438086"/>
                </a:solidFill>
                <a:latin typeface="Courier New"/>
              </a:rPr>
              <a:t>PrimitiveType</a:t>
            </a:r>
            <a:r>
              <a:rPr lang="en-US" sz="2000">
                <a:solidFill>
                  <a:srgbClr val="438086"/>
                </a:solidFill>
                <a:latin typeface="Courier New"/>
              </a:rPr>
              <a:t> value)</a:t>
            </a:r>
            <a:endParaRPr/>
          </a:p>
        </p:txBody>
      </p:sp>
    </p:spTree>
  </p:cSld>
  <p:timing>
    <p:tnLst>
      <p:par>
        <p:cTn dur="indefinite" id="895" nodeType="tmRoot" restart="never">
          <p:childTnLst>
            <p:seq>
              <p:cTn dur="indefinite" id="896" nodeType="mainSeq">
                <p:childTnLst>
                  <p:par>
                    <p:cTn fill="hold" id="897">
                      <p:stCondLst>
                        <p:cond delay="indefinite"/>
                      </p:stCondLst>
                      <p:childTnLst>
                        <p:par>
                          <p:cTn fill="hold" id="898">
                            <p:stCondLst>
                              <p:cond delay="0"/>
                            </p:stCondLst>
                            <p:childTnLst>
                              <p:par>
                                <p:cTn fill="hold" id="89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01"/>
                                        <p:tgtEl>
                                          <p:spTgt spid="206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2">
                      <p:stCondLst>
                        <p:cond delay="indefinite"/>
                      </p:stCondLst>
                      <p:childTnLst>
                        <p:par>
                          <p:cTn fill="hold" id="903">
                            <p:stCondLst>
                              <p:cond delay="0"/>
                            </p:stCondLst>
                            <p:childTnLst>
                              <p:par>
                                <p:cTn fill="hold" id="90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4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06"/>
                                        <p:tgtEl>
                                          <p:spTgt spid="206">
                                            <p:txEl>
                                              <p:pRg end="44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0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93" st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09"/>
                                        <p:tgtEl>
                                          <p:spTgt spid="206">
                                            <p:txEl>
                                              <p:pRg end="93" st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0">
                      <p:stCondLst>
                        <p:cond delay="indefinite"/>
                      </p:stCondLst>
                      <p:childTnLst>
                        <p:par>
                          <p:cTn fill="hold" id="911">
                            <p:stCondLst>
                              <p:cond delay="0"/>
                            </p:stCondLst>
                            <p:childTnLst>
                              <p:par>
                                <p:cTn fill="hold" id="9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35" st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14"/>
                                        <p:tgtEl>
                                          <p:spTgt spid="206">
                                            <p:txEl>
                                              <p:pRg end="135" st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5">
                      <p:stCondLst>
                        <p:cond delay="indefinite"/>
                      </p:stCondLst>
                      <p:childTnLst>
                        <p:par>
                          <p:cTn fill="hold" id="916">
                            <p:stCondLst>
                              <p:cond delay="0"/>
                            </p:stCondLst>
                            <p:childTnLst>
                              <p:par>
                                <p:cTn fill="hold" id="91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78" st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19"/>
                                        <p:tgtEl>
                                          <p:spTgt spid="206">
                                            <p:txEl>
                                              <p:pRg end="178" st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2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38" st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22"/>
                                        <p:tgtEl>
                                          <p:spTgt spid="206">
                                            <p:txEl>
                                              <p:pRg end="238" st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3">
                      <p:stCondLst>
                        <p:cond delay="indefinite"/>
                      </p:stCondLst>
                      <p:childTnLst>
                        <p:par>
                          <p:cTn fill="hold" id="924">
                            <p:stCondLst>
                              <p:cond delay="0"/>
                            </p:stCondLst>
                            <p:childTnLst>
                              <p:par>
                                <p:cTn fill="hold" id="9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01" st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27"/>
                                        <p:tgtEl>
                                          <p:spTgt spid="206">
                                            <p:txEl>
                                              <p:pRg end="301" st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Arrays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Just like the Field class, the </a:t>
            </a:r>
            <a:r>
              <a:rPr i="1" lang="en-US" sz="2800">
                <a:solidFill>
                  <a:srgbClr val="000000"/>
                </a:solidFill>
                <a:latin typeface="Georgia"/>
              </a:rPr>
              <a:t>PrimitiveType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 is replaced by an actual primitive type and you must use this type of placement when accessing a primitive array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But there are a couple more methods that are unique to this class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928" nodeType="tmRoot" restart="never">
          <p:childTnLst>
            <p:seq>
              <p:cTn dur="indefinite" id="929" nodeType="mainSeq">
                <p:childTnLst>
                  <p:par>
                    <p:cTn fill="hold" id="930">
                      <p:stCondLst>
                        <p:cond delay="indefinite"/>
                      </p:stCondLst>
                      <p:childTnLst>
                        <p:par>
                          <p:cTn fill="hold" id="931">
                            <p:stCondLst>
                              <p:cond delay="0"/>
                            </p:stCondLst>
                            <p:childTnLst>
                              <p:par>
                                <p:cTn fill="hold" id="93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5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34"/>
                                        <p:tgtEl>
                                          <p:spTgt spid="208">
                                            <p:txEl>
                                              <p:pRg end="15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5">
                      <p:stCondLst>
                        <p:cond delay="indefinite"/>
                      </p:stCondLst>
                      <p:childTnLst>
                        <p:par>
                          <p:cTn fill="hold" id="936">
                            <p:stCondLst>
                              <p:cond delay="0"/>
                            </p:stCondLst>
                            <p:childTnLst>
                              <p:par>
                                <p:cTn fill="hold" id="9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24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39"/>
                                        <p:tgtEl>
                                          <p:spTgt spid="208">
                                            <p:txEl>
                                              <p:pRg end="224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What do you mean Runtime?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With reflection, we can manipulate a class without ever recompiling it: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Write/Modify the class, methods, etc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Compile it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Run it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Modify the class state here!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It is important to note that </a:t>
            </a:r>
            <a:r>
              <a:rPr b="1" i="1" lang="en-US" sz="2800" u="sng">
                <a:solidFill>
                  <a:srgbClr val="000000"/>
                </a:solidFill>
                <a:latin typeface="Georgia"/>
              </a:rPr>
              <a:t>another</a:t>
            </a:r>
            <a:r>
              <a:rPr lang="en-US" sz="2800">
                <a:solidFill>
                  <a:srgbClr val="000000"/>
                </a:solidFill>
                <a:latin typeface="Georgia"/>
              </a:rPr>
              <a:t> class is the one doing the modification.</a:t>
            </a:r>
            <a:endParaRPr/>
          </a:p>
        </p:txBody>
      </p:sp>
    </p:spTree>
  </p:cSld>
  <p:timing>
    <p:tnLst>
      <p:par>
        <p:cTn dur="indefinite" id="71" nodeType="tmRoot" restart="never">
          <p:childTnLst>
            <p:seq>
              <p:cTn dur="indefinite" id="72" nodeType="mainSeq">
                <p:childTnLst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id="7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7"/>
                                        <p:tgtEl>
                                          <p:spTgt spid="120">
                                            <p:txEl>
                                              <p:pRg end="7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09" st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0"/>
                                        <p:tgtEl>
                                          <p:spTgt spid="120">
                                            <p:txEl>
                                              <p:pRg end="109" st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20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3"/>
                                        <p:tgtEl>
                                          <p:spTgt spid="120">
                                            <p:txEl>
                                              <p:pRg end="120" st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27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6"/>
                                        <p:tgtEl>
                                          <p:spTgt spid="120">
                                            <p:txEl>
                                              <p:pRg end="127" st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56" st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9"/>
                                        <p:tgtEl>
                                          <p:spTgt spid="120">
                                            <p:txEl>
                                              <p:pRg end="156" st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">
                      <p:stCondLst>
                        <p:cond delay="indefinite"/>
                      </p:stCondLst>
                      <p:childTnLst>
                        <p:par>
                          <p:cTn fill="hold" id="91">
                            <p:stCondLst>
                              <p:cond delay="0"/>
                            </p:stCondLst>
                            <p:childTnLst>
                              <p:par>
                                <p:cTn fill="hold" id="9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35" st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4"/>
                                        <p:tgtEl>
                                          <p:spTgt spid="120">
                                            <p:txEl>
                                              <p:pRg end="235" st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Arrays</a:t>
            </a:r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Unique Methods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getLength(Object array)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Returns the length of the given array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newInstance(Class&lt;?&gt; componentType, int… dimensions)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Creates a new array of the given type and with the given dimensions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000">
                <a:solidFill>
                  <a:srgbClr val="438086"/>
                </a:solidFill>
                <a:latin typeface="Courier New"/>
              </a:rPr>
              <a:t>newInstance(Class&lt;?&gt; componentType, int length)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Creates a new array of the given type and with the given length</a:t>
            </a:r>
            <a:endParaRPr/>
          </a:p>
        </p:txBody>
      </p:sp>
    </p:spTree>
  </p:cSld>
  <p:timing>
    <p:tnLst>
      <p:par>
        <p:cTn dur="indefinite" id="940" nodeType="tmRoot" restart="never">
          <p:childTnLst>
            <p:seq>
              <p:cTn dur="indefinite" id="941" nodeType="mainSeq">
                <p:childTnLst>
                  <p:par>
                    <p:cTn fill="hold" id="942">
                      <p:stCondLst>
                        <p:cond delay="indefinite"/>
                      </p:stCondLst>
                      <p:childTnLst>
                        <p:par>
                          <p:cTn fill="hold" id="943">
                            <p:stCondLst>
                              <p:cond delay="0"/>
                            </p:stCondLst>
                            <p:childTnLst>
                              <p:par>
                                <p:cTn fill="hold" id="94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46"/>
                                        <p:tgtEl>
                                          <p:spTgt spid="210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47">
                      <p:stCondLst>
                        <p:cond delay="indefinite"/>
                      </p:stCondLst>
                      <p:childTnLst>
                        <p:par>
                          <p:cTn fill="hold" id="948">
                            <p:stCondLst>
                              <p:cond delay="0"/>
                            </p:stCondLst>
                            <p:childTnLst>
                              <p:par>
                                <p:cTn fill="hold" id="94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39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51"/>
                                        <p:tgtEl>
                                          <p:spTgt spid="210">
                                            <p:txEl>
                                              <p:pRg end="39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5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77" st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54"/>
                                        <p:tgtEl>
                                          <p:spTgt spid="210">
                                            <p:txEl>
                                              <p:pRg end="77" st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5">
                      <p:stCondLst>
                        <p:cond delay="indefinite"/>
                      </p:stCondLst>
                      <p:childTnLst>
                        <p:par>
                          <p:cTn fill="hold" id="956">
                            <p:stCondLst>
                              <p:cond delay="0"/>
                            </p:stCondLst>
                            <p:childTnLst>
                              <p:par>
                                <p:cTn fill="hold" id="9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30" st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59"/>
                                        <p:tgtEl>
                                          <p:spTgt spid="210">
                                            <p:txEl>
                                              <p:pRg end="130" st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6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98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62"/>
                                        <p:tgtEl>
                                          <p:spTgt spid="210">
                                            <p:txEl>
                                              <p:pRg end="198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63">
                      <p:stCondLst>
                        <p:cond delay="indefinite"/>
                      </p:stCondLst>
                      <p:childTnLst>
                        <p:par>
                          <p:cTn fill="hold" id="964">
                            <p:stCondLst>
                              <p:cond delay="0"/>
                            </p:stCondLst>
                            <p:childTnLst>
                              <p:par>
                                <p:cTn fill="hold" id="96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246" st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67"/>
                                        <p:tgtEl>
                                          <p:spTgt spid="210">
                                            <p:txEl>
                                              <p:pRg end="246" st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6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310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70"/>
                                        <p:tgtEl>
                                          <p:spTgt spid="210">
                                            <p:txEl>
                                              <p:pRg end="310" st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Critters</a:t>
            </a:r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 the last example we will look at is using Reflection to “win” Critters.</a:t>
            </a:r>
            <a:endParaRPr/>
          </a:p>
        </p:txBody>
      </p:sp>
    </p:spTree>
  </p:cSld>
  <p:timing>
    <p:tnLst>
      <p:par>
        <p:cTn dur="indefinite" id="971" nodeType="tmRoot" restart="never">
          <p:childTnLst>
            <p:seq>
              <p:cTn dur="indefinite" id="972" nodeType="mainSeq">
                <p:childTnLst>
                  <p:par>
                    <p:cTn fill="hold" id="973">
                      <p:stCondLst>
                        <p:cond delay="indefinite"/>
                      </p:stCondLst>
                      <p:childTnLst>
                        <p:par>
                          <p:cTn fill="hold" id="974">
                            <p:stCondLst>
                              <p:cond delay="0"/>
                            </p:stCondLst>
                            <p:childTnLst>
                              <p:par>
                                <p:cTn fill="hold" id="97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7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77"/>
                                        <p:tgtEl>
                                          <p:spTgt spid="212">
                                            <p:txEl>
                                              <p:pRg end="7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That’s all folks!</a:t>
            </a:r>
            <a:endParaRPr/>
          </a:p>
        </p:txBody>
      </p:sp>
      <p:sp>
        <p:nvSpPr>
          <p:cNvPr id="21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While there are many more things that make up Reflection and even more things you can do with Reflection, that is the extent of this lecture.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I will post a secondary ATM that does not pass an ATM object to the swipe method, can you find the secret message and decode it?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Hint: You can get a copy of the instantiated frames by calling JFrame.getInstances(), ATM instantiates a Frame.</a:t>
            </a:r>
            <a:endParaRPr/>
          </a:p>
        </p:txBody>
      </p:sp>
    </p:spTree>
  </p:cSld>
  <p:timing>
    <p:tnLst>
      <p:par>
        <p:cTn dur="indefinite" id="978" nodeType="tmRoot" restart="never">
          <p:childTnLst>
            <p:seq>
              <p:cTn dur="indefinite" id="979" nodeType="mainSeq">
                <p:childTnLst>
                  <p:par>
                    <p:cTn fill="hold" id="980">
                      <p:stCondLst>
                        <p:cond delay="indefinite"/>
                      </p:stCondLst>
                      <p:childTnLst>
                        <p:par>
                          <p:cTn fill="hold" id="981">
                            <p:stCondLst>
                              <p:cond delay="0"/>
                            </p:stCondLst>
                            <p:childTnLst>
                              <p:par>
                                <p:cTn fill="hold" id="98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1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84"/>
                                        <p:tgtEl>
                                          <p:spTgt spid="214">
                                            <p:txEl>
                                              <p:pRg end="14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85">
                      <p:stCondLst>
                        <p:cond delay="indefinite"/>
                      </p:stCondLst>
                      <p:childTnLst>
                        <p:par>
                          <p:cTn fill="hold" id="986">
                            <p:stCondLst>
                              <p:cond delay="0"/>
                            </p:stCondLst>
                            <p:childTnLst>
                              <p:par>
                                <p:cTn fill="hold" id="98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271" st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89"/>
                                        <p:tgtEl>
                                          <p:spTgt spid="214">
                                            <p:txEl>
                                              <p:pRg end="271" st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0">
                      <p:stCondLst>
                        <p:cond delay="indefinite"/>
                      </p:stCondLst>
                      <p:childTnLst>
                        <p:par>
                          <p:cTn fill="hold" id="991">
                            <p:stCondLst>
                              <p:cond delay="0"/>
                            </p:stCondLst>
                            <p:childTnLst>
                              <p:par>
                                <p:cTn fill="hold" id="992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383" st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dur="500" fill="freeze" id="994"/>
                                        <p:tgtEl>
                                          <p:spTgt spid="214">
                                            <p:txEl>
                                              <p:pRg end="383" st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Uses of Reflection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Some common uses of reflection: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To load and use classes unknown at compile time, but have set methods.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Example: The Critters assignment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Test programs by forcing specific states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By debuggers to inspect running programs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Malicious things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en-US" sz="2400">
                <a:solidFill>
                  <a:srgbClr val="53548a"/>
                </a:solidFill>
                <a:latin typeface="Georgia"/>
              </a:rPr>
              <a:t>Hacking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95" nodeType="tmRoot" restart="never">
          <p:childTnLst>
            <p:seq>
              <p:cTn dur="indefinite" id="96" nodeType="mainSeq">
                <p:childTnLst>
                  <p:par>
                    <p:cTn fill="hold" id="97">
                      <p:stCondLst>
                        <p:cond delay="indefinite"/>
                      </p:stCondLst>
                      <p:childTnLst>
                        <p:par>
                          <p:cTn fill="hold" id="98">
                            <p:stCondLst>
                              <p:cond delay="0"/>
                            </p:stCondLst>
                            <p:childTnLst>
                              <p:par>
                                <p:cTn fill="hold" id="9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1"/>
                                        <p:tgtEl>
                                          <p:spTgt spid="122">
                                            <p:txEl>
                                              <p:pRg end="3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2">
                      <p:stCondLst>
                        <p:cond delay="indefinite"/>
                      </p:stCondLst>
                      <p:childTnLst>
                        <p:par>
                          <p:cTn fill="hold" id="103">
                            <p:stCondLst>
                              <p:cond delay="0"/>
                            </p:stCondLst>
                            <p:childTnLst>
                              <p:par>
                                <p:cTn fill="hold" id="10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03" st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6"/>
                                        <p:tgtEl>
                                          <p:spTgt spid="122">
                                            <p:txEl>
                                              <p:pRg end="103" st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36" st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9"/>
                                        <p:tgtEl>
                                          <p:spTgt spid="122">
                                            <p:txEl>
                                              <p:pRg end="136" st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0">
                      <p:stCondLst>
                        <p:cond delay="indefinite"/>
                      </p:stCondLst>
                      <p:childTnLst>
                        <p:par>
                          <p:cTn fill="hold" id="111">
                            <p:stCondLst>
                              <p:cond delay="0"/>
                            </p:stCondLst>
                            <p:childTnLst>
                              <p:par>
                                <p:cTn fill="hold" id="1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77" st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4"/>
                                        <p:tgtEl>
                                          <p:spTgt spid="122">
                                            <p:txEl>
                                              <p:pRg end="177" st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">
                      <p:stCondLst>
                        <p:cond delay="indefinite"/>
                      </p:stCondLst>
                      <p:childTnLst>
                        <p:par>
                          <p:cTn fill="hold" id="116">
                            <p:stCondLst>
                              <p:cond delay="0"/>
                            </p:stCondLst>
                            <p:childTnLst>
                              <p:par>
                                <p:cTn fill="hold" id="11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18" st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9"/>
                                        <p:tgtEl>
                                          <p:spTgt spid="122">
                                            <p:txEl>
                                              <p:pRg end="218" st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">
                      <p:stCondLst>
                        <p:cond delay="indefinite"/>
                      </p:stCondLst>
                      <p:childTnLst>
                        <p:par>
                          <p:cTn fill="hold" id="121">
                            <p:stCondLst>
                              <p:cond delay="0"/>
                            </p:stCondLst>
                            <p:childTnLst>
                              <p:par>
                                <p:cTn fill="hold" id="12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35" st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4"/>
                                        <p:tgtEl>
                                          <p:spTgt spid="122">
                                            <p:txEl>
                                              <p:pRg end="235" st="2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43" st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7"/>
                                        <p:tgtEl>
                                          <p:spTgt spid="122">
                                            <p:txEl>
                                              <p:pRg end="243" st="2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Trebuchet MS"/>
              </a:rPr>
              <a:t>Programming Reflection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To program with reflection, we must put on our meta-thinking caps.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We are going to modify classes from classes with classes!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To do this we have a great set of classes in the following package: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Courier New"/>
                <a:ea typeface="Anonymous Pro"/>
              </a:rPr>
              <a:t>java.lang.reflect.*;</a:t>
            </a:r>
            <a:endParaRPr/>
          </a:p>
        </p:txBody>
      </p:sp>
    </p:spTree>
  </p:cSld>
  <p:timing>
    <p:tnLst>
      <p:par>
        <p:cTn dur="indefinite" id="128" nodeType="tmRoot" restart="never">
          <p:childTnLst>
            <p:seq>
              <p:cTn dur="indefinite" id="129" nodeType="mainSeq">
                <p:childTnLst>
                  <p:par>
                    <p:cTn fill="hold" id="130">
                      <p:stCondLst>
                        <p:cond delay="indefinite"/>
                      </p:stCondLst>
                      <p:childTnLst>
                        <p:par>
                          <p:cTn fill="hold" id="131">
                            <p:stCondLst>
                              <p:cond delay="0"/>
                            </p:stCondLst>
                            <p:childTnLst>
                              <p:par>
                                <p:cTn fill="hold" id="13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4"/>
                                        <p:tgtEl>
                                          <p:spTgt spid="124">
                                            <p:txEl>
                                              <p:pRg end="6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5">
                      <p:stCondLst>
                        <p:cond delay="indefinite"/>
                      </p:stCondLst>
                      <p:childTnLst>
                        <p:par>
                          <p:cTn fill="hold" id="136">
                            <p:stCondLst>
                              <p:cond delay="0"/>
                            </p:stCondLst>
                            <p:childTnLst>
                              <p:par>
                                <p:cTn fill="hold" id="1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25" st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9"/>
                                        <p:tgtEl>
                                          <p:spTgt spid="124">
                                            <p:txEl>
                                              <p:pRg end="125" st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0">
                      <p:stCondLst>
                        <p:cond delay="indefinite"/>
                      </p:stCondLst>
                      <p:childTnLst>
                        <p:par>
                          <p:cTn fill="hold" id="141">
                            <p:stCondLst>
                              <p:cond delay="0"/>
                            </p:stCondLst>
                            <p:childTnLst>
                              <p:par>
                                <p:cTn fill="hold" id="14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93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44"/>
                                        <p:tgtEl>
                                          <p:spTgt spid="124">
                                            <p:txEl>
                                              <p:pRg end="193" st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14" st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47"/>
                                        <p:tgtEl>
                                          <p:spTgt spid="124">
                                            <p:txEl>
                                              <p:pRg end="214" st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Courier New"/>
              </a:rPr>
              <a:t>Java.lang.reflect.*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Georgia"/>
              </a:rPr>
              <a:t>Some classes we will go over, (there are more):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Method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Describes a method for a class and gives access to it.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Field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Describes a field for a class, its type, name, etc.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Constructor&lt;T&gt;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Provides information about constructors and the ability to execute a constructor and get a new class instance</a:t>
            </a:r>
            <a:endParaRPr/>
          </a:p>
          <a:p>
            <a:endParaRPr/>
          </a:p>
        </p:txBody>
      </p:sp>
    </p:spTree>
  </p:cSld>
  <p:timing>
    <p:tnLst>
      <p:par>
        <p:cTn dur="indefinite" id="148" nodeType="tmRoot" restart="never">
          <p:childTnLst>
            <p:seq>
              <p:cTn dur="indefinite" id="149" nodeType="mainSeq">
                <p:childTnLst>
                  <p:par>
                    <p:cTn fill="hold" id="150">
                      <p:stCondLst>
                        <p:cond delay="indefinite"/>
                      </p:stCondLst>
                      <p:childTnLst>
                        <p:par>
                          <p:cTn fill="hold" id="151">
                            <p:stCondLst>
                              <p:cond delay="0"/>
                            </p:stCondLst>
                            <p:childTnLst>
                              <p:par>
                                <p:cTn fill="hold" id="15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54"/>
                                        <p:tgtEl>
                                          <p:spTgt spid="126">
                                            <p:txEl>
                                              <p:pRg end="4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5" st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59"/>
                                        <p:tgtEl>
                                          <p:spTgt spid="126">
                                            <p:txEl>
                                              <p:pRg end="55" st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10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62"/>
                                        <p:tgtEl>
                                          <p:spTgt spid="126">
                                            <p:txEl>
                                              <p:pRg end="110" st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3">
                      <p:stCondLst>
                        <p:cond delay="indefinite"/>
                      </p:stCondLst>
                      <p:childTnLst>
                        <p:par>
                          <p:cTn fill="hold" id="164">
                            <p:stCondLst>
                              <p:cond delay="0"/>
                            </p:stCondLst>
                            <p:childTnLst>
                              <p:par>
                                <p:cTn fill="hold" id="16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16" st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67"/>
                                        <p:tgtEl>
                                          <p:spTgt spid="126">
                                            <p:txEl>
                                              <p:pRg end="116" st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68" st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0"/>
                                        <p:tgtEl>
                                          <p:spTgt spid="126">
                                            <p:txEl>
                                              <p:pRg end="168" st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1">
                      <p:stCondLst>
                        <p:cond delay="indefinite"/>
                      </p:stCondLst>
                      <p:childTnLst>
                        <p:par>
                          <p:cTn fill="hold" id="172">
                            <p:stCondLst>
                              <p:cond delay="0"/>
                            </p:stCondLst>
                            <p:childTnLst>
                              <p:par>
                                <p:cTn fill="hold" id="17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83" st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5"/>
                                        <p:tgtEl>
                                          <p:spTgt spid="126">
                                            <p:txEl>
                                              <p:pRg end="183" st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93" st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8"/>
                                        <p:tgtEl>
                                          <p:spTgt spid="126">
                                            <p:txEl>
                                              <p:pRg end="293" st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424456"/>
                </a:solidFill>
                <a:latin typeface="Courier New"/>
              </a:rPr>
              <a:t>Java.lang.reflect.*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AccessibleObject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Describes the accessibility of an object, i.e. its view public, private, protected, default.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en-US" sz="2800">
                <a:solidFill>
                  <a:srgbClr val="000000"/>
                </a:solidFill>
                <a:latin typeface="Georgia"/>
              </a:rPr>
              <a:t>Array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en-US" sz="2600">
                <a:solidFill>
                  <a:srgbClr val="438086"/>
                </a:solidFill>
                <a:latin typeface="Georgia"/>
              </a:rPr>
              <a:t>A special class created just for reflecting with Arrays, since Arrays are such odd objects in Java we must use this class to manipulate them.</a:t>
            </a:r>
            <a:endParaRPr/>
          </a:p>
        </p:txBody>
      </p:sp>
    </p:spTree>
  </p:cSld>
  <p:timing>
    <p:tnLst>
      <p:par>
        <p:cTn dur="indefinite" id="179" nodeType="tmRoot" restart="never">
          <p:childTnLst>
            <p:seq>
              <p:cTn dur="indefinite" id="180" nodeType="mainSeq">
                <p:childTnLst>
                  <p:par>
                    <p:cTn fill="hold" id="181">
                      <p:stCondLst>
                        <p:cond delay="indefinite"/>
                      </p:stCondLst>
                      <p:childTnLst>
                        <p:par>
                          <p:cTn fill="hold" id="182">
                            <p:stCondLst>
                              <p:cond delay="0"/>
                            </p:stCondLst>
                            <p:childTnLst>
                              <p:par>
                                <p:cTn fill="hold" id="18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85"/>
                                        <p:tgtEl>
                                          <p:spTgt spid="128">
                                            <p:txEl>
                                              <p:pRg end="1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10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88"/>
                                        <p:tgtEl>
                                          <p:spTgt spid="128">
                                            <p:txEl>
                                              <p:pRg end="110" st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9">
                      <p:stCondLst>
                        <p:cond delay="indefinite"/>
                      </p:stCondLst>
                      <p:childTnLst>
                        <p:par>
                          <p:cTn fill="hold" id="190">
                            <p:stCondLst>
                              <p:cond delay="0"/>
                            </p:stCondLst>
                            <p:childTnLst>
                              <p:par>
                                <p:cTn fill="hold" id="19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16" st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93"/>
                                        <p:tgtEl>
                                          <p:spTgt spid="128">
                                            <p:txEl>
                                              <p:pRg end="116" st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258" st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96"/>
                                        <p:tgtEl>
                                          <p:spTgt spid="128">
                                            <p:txEl>
                                              <p:pRg end="258" st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