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2" r:id="rId5"/>
    <p:sldId id="257" r:id="rId6"/>
    <p:sldId id="261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3"/>
          <p:cNvSpPr>
            <a:spLocks noChangeArrowheads="1"/>
          </p:cNvSpPr>
          <p:nvPr/>
        </p:nvSpPr>
        <p:spPr bwMode="auto">
          <a:xfrm>
            <a:off x="0" y="0"/>
            <a:ext cx="9144000" cy="1390650"/>
          </a:xfrm>
          <a:prstGeom prst="roundRect">
            <a:avLst>
              <a:gd name="adj" fmla="val 111"/>
            </a:avLst>
          </a:prstGeom>
          <a:gradFill rotWithShape="0">
            <a:gsLst>
              <a:gs pos="0">
                <a:srgbClr val="244E72"/>
              </a:gs>
              <a:gs pos="100000">
                <a:srgbClr val="5A9FD4"/>
              </a:gs>
            </a:gsLst>
            <a:lin ang="45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pPr algn="l" defTabSz="457200">
              <a:lnSpc>
                <a:spcPct val="93000"/>
              </a:lnSpc>
              <a:buClr>
                <a:srgbClr val="000000"/>
              </a:buClr>
              <a:buSzPct val="100000"/>
              <a:buFont typeface="Andale Mono" charset="0"/>
              <a:buNone/>
            </a:pPr>
            <a:endParaRPr lang="en-US">
              <a:latin typeface="Tahoma" charset="0"/>
              <a:cs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2286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4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0"/>
            <a:ext cx="22479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5913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4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1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480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419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419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6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5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741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5709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926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AutoShape 3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oundRect">
            <a:avLst>
              <a:gd name="adj" fmla="val 111"/>
            </a:avLst>
          </a:prstGeom>
          <a:gradFill rotWithShape="0">
            <a:gsLst>
              <a:gs pos="0">
                <a:srgbClr val="244E72"/>
              </a:gs>
              <a:gs pos="100000">
                <a:srgbClr val="5A9FD4"/>
              </a:gs>
            </a:gsLst>
            <a:lin ang="45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pPr algn="l" defTabSz="457200">
              <a:lnSpc>
                <a:spcPct val="93000"/>
              </a:lnSpc>
              <a:buClr>
                <a:srgbClr val="000000"/>
              </a:buClr>
              <a:buSzPct val="100000"/>
              <a:buFont typeface="Andale Mono" charset="0"/>
              <a:buNone/>
            </a:pPr>
            <a:endParaRPr lang="en-US">
              <a:latin typeface="Tahoma" charset="0"/>
              <a:cs typeface="Arial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8991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82296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>
              <a:spcBef>
                <a:spcPts val="500"/>
              </a:spcBef>
            </a:pPr>
            <a:fld id="{5E920CF5-0210-3647-9430-DAFC431AD810}" type="slidenum">
              <a:rPr lang="en-US" sz="1200">
                <a:solidFill>
                  <a:srgbClr val="424242"/>
                </a:solidFill>
                <a:latin typeface="Verdana" charset="0"/>
              </a:rPr>
              <a:pPr>
                <a:spcBef>
                  <a:spcPts val="500"/>
                </a:spcBef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charset="0"/>
          <a:ea typeface="ＭＳ Ｐゴシック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7940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+mn-ea"/>
        </a:defRPr>
      </a:lvl2pPr>
      <a:lvl3pPr marL="914400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203325" indent="-173038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597025" indent="-2206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054225" indent="-2206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511425" indent="-2206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2968625" indent="-2206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425825" indent="-2206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lp.stanford.edu/software/" TargetMode="External"/><Relationship Id="rId4" Type="http://schemas.openxmlformats.org/officeDocument/2006/relationships/hyperlink" Target="http://jbox2d.org/" TargetMode="External"/><Relationship Id="rId5" Type="http://schemas.openxmlformats.org/officeDocument/2006/relationships/hyperlink" Target="http://biojava.org/wiki/Main_Pag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estfb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s.facebook.com/apps" TargetMode="External"/><Relationship Id="rId4" Type="http://schemas.openxmlformats.org/officeDocument/2006/relationships/hyperlink" Target="http://stackoverflow.com/questions/5248484/restfb-writing-a-facebook-application-with-java-using-the-new-graph-api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.google.com/p/restfb/downloads/detail?name=restfb-1.6.9.zi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ktVSTwC8qo" TargetMode="External"/><Relationship Id="rId4" Type="http://schemas.openxmlformats.org/officeDocument/2006/relationships/hyperlink" Target="http://www.youtube.com/watch?v=25Yifq70elY" TargetMode="External"/><Relationship Id="rId5" Type="http://schemas.openxmlformats.org/officeDocument/2006/relationships/hyperlink" Target="http://www.youtube.com/watch?v=b4kkPlLdMvI" TargetMode="External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TQ7EOpPNQyw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a_make_it_bet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96" y="2526143"/>
            <a:ext cx="7360000" cy="18057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3609" y="5902430"/>
            <a:ext cx="8656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I'll give you time to fill out </a:t>
            </a:r>
            <a:r>
              <a:rPr lang="en-US" dirty="0" err="1" smtClean="0"/>
              <a:t>evals</a:t>
            </a:r>
            <a:r>
              <a:rPr lang="en-US" dirty="0" smtClean="0"/>
              <a:t> at the end – please wait until I'm out of the room!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charset="0"/>
                <a:ea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charset="0"/>
                <a:ea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charset="0"/>
                <a:ea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Goodbye, world!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22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Abstraction</a:t>
            </a:r>
          </a:p>
          <a:p>
            <a:pPr lvl="1"/>
            <a:r>
              <a:rPr lang="en-US" dirty="0" smtClean="0"/>
              <a:t>Leverage existing components without understanding their details</a:t>
            </a:r>
          </a:p>
          <a:p>
            <a:pPr lvl="1"/>
            <a:r>
              <a:rPr lang="en-US" dirty="0" smtClean="0"/>
              <a:t>Create components that can be used as black boxes</a:t>
            </a:r>
          </a:p>
          <a:p>
            <a:pPr lvl="1"/>
            <a:endParaRPr lang="en-US" dirty="0"/>
          </a:p>
          <a:p>
            <a:r>
              <a:rPr lang="en-US" dirty="0" smtClean="0"/>
              <a:t>Recursion</a:t>
            </a:r>
          </a:p>
          <a:p>
            <a:pPr lvl="1"/>
            <a:r>
              <a:rPr lang="en-US" dirty="0" smtClean="0"/>
              <a:t>Reason about problems in terms of self-similarity</a:t>
            </a:r>
          </a:p>
          <a:p>
            <a:pPr lvl="1"/>
            <a:r>
              <a:rPr lang="en-US" dirty="0" smtClean="0"/>
              <a:t>Write very short code to achieve complex behaviors</a:t>
            </a:r>
          </a:p>
          <a:p>
            <a:endParaRPr lang="en-US" dirty="0"/>
          </a:p>
          <a:p>
            <a:r>
              <a:rPr lang="en-US" dirty="0" smtClean="0"/>
              <a:t>Algorithm analysis</a:t>
            </a:r>
          </a:p>
          <a:p>
            <a:pPr lvl="1"/>
            <a:r>
              <a:rPr lang="en-US" dirty="0" smtClean="0"/>
              <a:t>Scalability and growth</a:t>
            </a:r>
          </a:p>
          <a:p>
            <a:pPr lvl="1"/>
            <a:r>
              <a:rPr lang="en-US" dirty="0" smtClean="0"/>
              <a:t>Tradeoffs between implementations</a:t>
            </a:r>
          </a:p>
          <a:p>
            <a:pPr lvl="1"/>
            <a:endParaRPr lang="en-US" dirty="0"/>
          </a:p>
          <a:p>
            <a:r>
              <a:rPr lang="en-US" dirty="0" smtClean="0"/>
              <a:t>Beauty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16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Leveraging existing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Accessing Facebook data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://restfb.com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Processing language</a:t>
            </a:r>
          </a:p>
          <a:p>
            <a:pPr lvl="1"/>
            <a:r>
              <a:rPr lang="en-US" dirty="0">
                <a:hlinkClick r:id="rId3"/>
              </a:rPr>
              <a:t>http://nlp.stanford.edu/software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Building games with physics </a:t>
            </a:r>
          </a:p>
          <a:p>
            <a:pPr lvl="1"/>
            <a:r>
              <a:rPr lang="en-US" dirty="0">
                <a:hlinkClick r:id="rId4"/>
              </a:rPr>
              <a:t>http://jbox2d.org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Processing biological data</a:t>
            </a:r>
          </a:p>
          <a:p>
            <a:pPr lvl="1"/>
            <a:r>
              <a:rPr lang="en-US" dirty="0">
                <a:hlinkClick r:id="rId5"/>
              </a:rPr>
              <a:t>http://biojava.org/wiki/</a:t>
            </a:r>
            <a:r>
              <a:rPr lang="en-US" dirty="0" smtClean="0">
                <a:hlinkClick r:id="rId5"/>
              </a:rPr>
              <a:t>Main_Page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69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err="1" smtClean="0"/>
              <a:t>restFB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the </a:t>
            </a:r>
            <a:r>
              <a:rPr lang="en-US" dirty="0" err="1" smtClean="0">
                <a:hlinkClick r:id="rId2"/>
              </a:rPr>
              <a:t>restfb</a:t>
            </a:r>
            <a:r>
              <a:rPr lang="en-US" dirty="0" smtClean="0">
                <a:hlinkClick r:id="rId2"/>
              </a:rPr>
              <a:t> jar</a:t>
            </a:r>
            <a:r>
              <a:rPr lang="en-US" dirty="0" smtClean="0"/>
              <a:t> to your </a:t>
            </a:r>
            <a:r>
              <a:rPr lang="en-US" dirty="0"/>
              <a:t>build </a:t>
            </a:r>
            <a:r>
              <a:rPr lang="en-US" dirty="0" smtClean="0"/>
              <a:t>path</a:t>
            </a:r>
          </a:p>
          <a:p>
            <a:pPr lvl="1"/>
            <a:r>
              <a:rPr lang="en-US" dirty="0" smtClean="0"/>
              <a:t>In Eclipse, right click on your project &gt; properties</a:t>
            </a:r>
          </a:p>
          <a:p>
            <a:pPr lvl="1"/>
            <a:r>
              <a:rPr lang="en-US" dirty="0" smtClean="0"/>
              <a:t>In Java Build Path, Add JARs... </a:t>
            </a:r>
          </a:p>
          <a:p>
            <a:pPr lvl="1"/>
            <a:endParaRPr lang="en-US" dirty="0"/>
          </a:p>
          <a:p>
            <a:r>
              <a:rPr lang="en-US" dirty="0" smtClean="0"/>
              <a:t>Create Facebook </a:t>
            </a:r>
            <a:r>
              <a:rPr lang="en-US" dirty="0"/>
              <a:t>app </a:t>
            </a: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://developers.facebook.com/</a:t>
            </a:r>
            <a:r>
              <a:rPr lang="en-US" dirty="0" smtClean="0">
                <a:hlinkClick r:id="rId3"/>
              </a:rPr>
              <a:t>apps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In your browser, request the pages described </a:t>
            </a:r>
            <a:r>
              <a:rPr lang="en-US" dirty="0" smtClean="0">
                <a:hlinkClick r:id="rId4"/>
              </a:rPr>
              <a:t>here</a:t>
            </a:r>
            <a:r>
              <a:rPr lang="en-US" dirty="0" smtClean="0"/>
              <a:t> to obtain an access token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714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to CS than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Mind-controlled robots </a:t>
            </a:r>
          </a:p>
          <a:p>
            <a:pPr lvl="1"/>
            <a:r>
              <a:rPr lang="en-US" sz="1500" dirty="0" smtClean="0">
                <a:hlinkClick r:id="rId2"/>
              </a:rPr>
              <a:t>http://www.youtube.com/watch?v=TQ7EOpPNQyw</a:t>
            </a:r>
            <a:endParaRPr lang="en-US" sz="1500" dirty="0" smtClean="0"/>
          </a:p>
          <a:p>
            <a:pPr lvl="1"/>
            <a:endParaRPr lang="en-US" sz="1500" dirty="0"/>
          </a:p>
          <a:p>
            <a:r>
              <a:rPr lang="en-US" dirty="0" smtClean="0"/>
              <a:t>Muscle-controlled interfaces</a:t>
            </a:r>
          </a:p>
          <a:p>
            <a:pPr lvl="1"/>
            <a:r>
              <a:rPr lang="en-US" sz="1500" dirty="0" smtClean="0">
                <a:hlinkClick r:id="rId3"/>
              </a:rPr>
              <a:t>http://www.youtube.com/watch?v=pktVSTwC8qo</a:t>
            </a:r>
            <a:endParaRPr lang="en-US" sz="1500" dirty="0" smtClean="0"/>
          </a:p>
          <a:p>
            <a:pPr marL="457200" lvl="1" indent="0">
              <a:buNone/>
            </a:pPr>
            <a:endParaRPr lang="en-US" sz="1500" dirty="0" smtClean="0"/>
          </a:p>
          <a:p>
            <a:r>
              <a:rPr lang="en-US" dirty="0" smtClean="0"/>
              <a:t>3D models from pictures</a:t>
            </a:r>
          </a:p>
          <a:p>
            <a:pPr lvl="1"/>
            <a:r>
              <a:rPr lang="en-US" sz="1500" dirty="0" smtClean="0">
                <a:hlinkClick r:id="rId4"/>
              </a:rPr>
              <a:t>http://www.youtube.com/watch?v=25Yifq70elY</a:t>
            </a:r>
            <a:endParaRPr lang="en-US" sz="1500" dirty="0" smtClean="0"/>
          </a:p>
          <a:p>
            <a:pPr lvl="1"/>
            <a:endParaRPr lang="en-US" sz="1500" dirty="0" smtClean="0"/>
          </a:p>
          <a:p>
            <a:r>
              <a:rPr lang="en-US" dirty="0" smtClean="0"/>
              <a:t>Animation</a:t>
            </a:r>
            <a:endParaRPr lang="en-US" dirty="0"/>
          </a:p>
          <a:p>
            <a:pPr lvl="1"/>
            <a:r>
              <a:rPr lang="en-US" sz="1500" dirty="0">
                <a:hlinkClick r:id="rId5"/>
              </a:rPr>
              <a:t>http://www.youtube.com/watch?v=</a:t>
            </a:r>
            <a:r>
              <a:rPr lang="en-US" sz="1500" dirty="0" smtClean="0">
                <a:hlinkClick r:id="rId5"/>
              </a:rPr>
              <a:t>b4kkPlLdMvI</a:t>
            </a:r>
            <a:endParaRPr lang="en-US" sz="1500" dirty="0" smtClean="0"/>
          </a:p>
          <a:p>
            <a:pPr lvl="1"/>
            <a:endParaRPr lang="en-US" sz="1500" dirty="0"/>
          </a:p>
          <a:p>
            <a:pPr lvl="1"/>
            <a:endParaRPr lang="en-US" sz="1500" dirty="0" smtClean="0"/>
          </a:p>
        </p:txBody>
      </p:sp>
      <p:pic>
        <p:nvPicPr>
          <p:cNvPr id="4" name="Picture 8" descr="2003487731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604" y="1447800"/>
            <a:ext cx="31242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206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Theory of computation</a:t>
            </a:r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languages, grammars, and automata</a:t>
            </a:r>
          </a:p>
          <a:p>
            <a:pPr lvl="1"/>
            <a:endParaRPr lang="en-US" sz="800"/>
          </a:p>
          <a:p>
            <a:r>
              <a:rPr lang="en-US"/>
              <a:t>computational complexity and intractability</a:t>
            </a:r>
          </a:p>
          <a:p>
            <a:pPr lvl="1">
              <a:lnSpc>
                <a:spcPct val="80000"/>
              </a:lnSpc>
            </a:pPr>
            <a:r>
              <a:rPr lang="en-US"/>
              <a:t>Big-Oh</a:t>
            </a:r>
          </a:p>
          <a:p>
            <a:pPr lvl="1">
              <a:lnSpc>
                <a:spcPct val="80000"/>
              </a:lnSpc>
            </a:pPr>
            <a:r>
              <a:rPr lang="en-US"/>
              <a:t>polynomial vs. exponential time</a:t>
            </a:r>
          </a:p>
          <a:p>
            <a:pPr lvl="1">
              <a:lnSpc>
                <a:spcPct val="80000"/>
              </a:lnSpc>
            </a:pPr>
            <a:r>
              <a:rPr lang="en-US"/>
              <a:t>P = NP?</a:t>
            </a:r>
          </a:p>
          <a:p>
            <a:pPr lvl="1"/>
            <a:endParaRPr lang="en-US" sz="1200"/>
          </a:p>
          <a:p>
            <a:r>
              <a:rPr lang="en-US"/>
              <a:t>graph theory</a:t>
            </a:r>
          </a:p>
          <a:p>
            <a:pPr lvl="1"/>
            <a:endParaRPr lang="en-US"/>
          </a:p>
        </p:txBody>
      </p:sp>
      <p:pic>
        <p:nvPicPr>
          <p:cNvPr id="55296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4300538"/>
            <a:ext cx="2619375" cy="171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5296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92588"/>
            <a:ext cx="4648200" cy="205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552973" name="Group 13"/>
          <p:cNvGrpSpPr>
            <a:grpSpLocks/>
          </p:cNvGrpSpPr>
          <p:nvPr/>
        </p:nvGrpSpPr>
        <p:grpSpPr bwMode="auto">
          <a:xfrm>
            <a:off x="6477000" y="2057400"/>
            <a:ext cx="2514600" cy="1776413"/>
            <a:chOff x="3744" y="1536"/>
            <a:chExt cx="2016" cy="1402"/>
          </a:xfrm>
        </p:grpSpPr>
        <p:pic>
          <p:nvPicPr>
            <p:cNvPr id="552970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4" y="1536"/>
              <a:ext cx="1917" cy="1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552971" name="Text Box 11"/>
            <p:cNvSpPr txBox="1">
              <a:spLocks noChangeArrowheads="1"/>
            </p:cNvSpPr>
            <p:nvPr/>
          </p:nvSpPr>
          <p:spPr bwMode="auto">
            <a:xfrm>
              <a:off x="5511" y="2648"/>
              <a:ext cx="249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6802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What's next?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CSE non-majors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CSE 373: Data Structures and Algorithms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CSE 374: Programming Concepts and Tools (C/C++, Linux, ...)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CSE 190M: Web Programming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CSE 131: Digital Photography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CSE 460: Animation Capstone  (open to all majors)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INFO, AMATH, DXARTS, ...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200"/>
          </a:p>
          <a:p>
            <a:r>
              <a:rPr lang="en-US"/>
              <a:t>CSE majors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CSE 332: Data Abstractions (Data Structures and Algorithms)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CSE 311: (Mathematical) Foundations of Computing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CSE 331: Software Design and Implementation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CSE 341: Programming Languages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CSE 344: Intro to Data Management  (and databases)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CSE 351: Hardware/Software Interface</a:t>
            </a:r>
          </a:p>
        </p:txBody>
      </p:sp>
    </p:spTree>
    <p:extLst>
      <p:ext uri="{BB962C8B-B14F-4D97-AF65-F5344CB8AC3E}">
        <p14:creationId xmlns:p14="http://schemas.microsoft.com/office/powerpoint/2010/main" val="3121324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e143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379</Words>
  <Application>Microsoft Macintosh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cse143</vt:lpstr>
      <vt:lpstr>PowerPoint Presentation</vt:lpstr>
      <vt:lpstr>Major themes</vt:lpstr>
      <vt:lpstr>Leveraging existing code</vt:lpstr>
      <vt:lpstr>Using the restFB API</vt:lpstr>
      <vt:lpstr>More to CS than programming</vt:lpstr>
      <vt:lpstr>Theory of computation</vt:lpstr>
      <vt:lpstr>What's next?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Helene Martin</dc:creator>
  <cp:lastModifiedBy>Helene Martin</cp:lastModifiedBy>
  <cp:revision>13</cp:revision>
  <dcterms:created xsi:type="dcterms:W3CDTF">2012-03-09T18:17:40Z</dcterms:created>
  <dcterms:modified xsi:type="dcterms:W3CDTF">2012-03-10T05:55:46Z</dcterms:modified>
</cp:coreProperties>
</file>