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145.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tags/tag112.xml" ContentType="application/vnd.openxmlformats-officedocument.presentationml.tags+xml"/>
  <Override PartName="/ppt/tags/tag123.xml" ContentType="application/vnd.openxmlformats-officedocument.presentationml.tags+xml"/>
  <Override PartName="/ppt/tags/tag141.xml" ContentType="application/vnd.openxmlformats-officedocument.presentationml.tag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tags/tag139.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notesSlides/notesSlide20.xml" ContentType="application/vnd.openxmlformats-officedocument.presentationml.notesSlide+xml"/>
  <Override PartName="/ppt/tags/tag128.xml" ContentType="application/vnd.openxmlformats-officedocument.presentationml.tags+xml"/>
  <Override PartName="/ppt/tags/tag157.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64.xml" ContentType="application/vnd.openxmlformats-officedocument.presentationml.tags+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58.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notesSlides/notesSlide21.xml" ContentType="application/vnd.openxmlformats-officedocument.presentationml.notesSlide+xml"/>
  <Override PartName="/ppt/tags/tag129.xml" ContentType="application/vnd.openxmlformats-officedocument.presentationml.tags+xml"/>
  <Override PartName="/ppt/tags/tag147.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notesSlides/notesSlide19.xml" ContentType="application/vnd.openxmlformats-officedocument.presentationml.notesSlide+xml"/>
  <Override PartName="/ppt/slides/slide24.xml" ContentType="application/vnd.openxmlformats-officedocument.presentationml.slide+xml"/>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9.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notesSlides/notesSlide11.xml" ContentType="application/vnd.openxmlformats-officedocument.presentationml.notesSlide+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notesSlides/notesSlide23.xml" ContentType="application/vnd.openxmlformats-officedocument.presentationml.notesSlide+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58" r:id="rId3"/>
    <p:sldId id="259" r:id="rId4"/>
    <p:sldId id="260" r:id="rId5"/>
    <p:sldId id="263" r:id="rId6"/>
    <p:sldId id="264" r:id="rId7"/>
    <p:sldId id="261" r:id="rId8"/>
    <p:sldId id="265" r:id="rId9"/>
    <p:sldId id="266" r:id="rId10"/>
    <p:sldId id="267" r:id="rId11"/>
    <p:sldId id="268" r:id="rId12"/>
    <p:sldId id="269" r:id="rId13"/>
    <p:sldId id="270" r:id="rId14"/>
    <p:sldId id="272" r:id="rId15"/>
    <p:sldId id="273" r:id="rId16"/>
    <p:sldId id="275" r:id="rId17"/>
    <p:sldId id="276" r:id="rId18"/>
    <p:sldId id="277" r:id="rId19"/>
    <p:sldId id="278" r:id="rId20"/>
    <p:sldId id="280" r:id="rId21"/>
    <p:sldId id="281" r:id="rId22"/>
    <p:sldId id="284" r:id="rId23"/>
    <p:sldId id="285" r:id="rId24"/>
    <p:sldId id="282" r:id="rId25"/>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19F33"/>
    <a:srgbClr val="CC0000"/>
    <a:srgbClr val="D60093"/>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1686" y="-84"/>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11/29/2012</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 xmlns:p14="http://schemas.microsoft.com/office/powerpoint/2010/main" val="3269285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 xmlns:p14="http://schemas.microsoft.com/office/powerpoint/2010/main" val="12632461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7575B7-6F0B-47B9-BEDA-887CB52A271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BB897-907F-44B7-B6E4-61AAA6789F3E}" type="slidenum">
              <a:rPr lang="en-US"/>
              <a:pPr/>
              <a:t>22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Left child of node I = 2 * I</a:t>
            </a:r>
          </a:p>
          <a:p>
            <a:r>
              <a:rPr lang="en-US"/>
              <a:t>Right child  I = (2*i) +1</a:t>
            </a:r>
          </a:p>
          <a:p>
            <a:r>
              <a:rPr lang="en-US"/>
              <a:t>Parent of node I is at i/2 (floor)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2012</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CSE332: Data Abstractions</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2012</a:t>
            </a:r>
            <a:endParaRPr lang="en-US"/>
          </a:p>
        </p:txBody>
      </p:sp>
      <p:sp>
        <p:nvSpPr>
          <p:cNvPr id="5" name="Footer Placeholder 4"/>
          <p:cNvSpPr>
            <a:spLocks noGrp="1"/>
          </p:cNvSpPr>
          <p:nvPr>
            <p:ph type="ftr" sz="quarter" idx="11"/>
          </p:nvPr>
        </p:nvSpPr>
        <p:spPr/>
        <p:txBody>
          <a:bodyPr/>
          <a:lstStyle>
            <a:lvl1pPr>
              <a:defRPr/>
            </a:lvl1pPr>
          </a:lstStyle>
          <a:p>
            <a:r>
              <a:rPr lang="en-US" smtClean="0"/>
              <a:t>CSE332: Data Abstractions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2012</a:t>
            </a:r>
            <a:endParaRPr lang="en-US"/>
          </a:p>
        </p:txBody>
      </p:sp>
      <p:sp>
        <p:nvSpPr>
          <p:cNvPr id="8" name="Footer Placeholder 7"/>
          <p:cNvSpPr>
            <a:spLocks noGrp="1"/>
          </p:cNvSpPr>
          <p:nvPr>
            <p:ph type="ftr" sz="quarter" idx="11"/>
          </p:nvPr>
        </p:nvSpPr>
        <p:spPr/>
        <p:txBody>
          <a:bodyPr/>
          <a:lstStyle>
            <a:lvl1pPr>
              <a:defRPr/>
            </a:lvl1pPr>
          </a:lstStyle>
          <a:p>
            <a:r>
              <a:rPr lang="en-US" smtClean="0"/>
              <a:t>CSE332: Data Abstractions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2012</a:t>
            </a:r>
            <a:endParaRPr lang="en-US"/>
          </a:p>
        </p:txBody>
      </p:sp>
      <p:sp>
        <p:nvSpPr>
          <p:cNvPr id="4" name="Footer Placeholder 3"/>
          <p:cNvSpPr>
            <a:spLocks noGrp="1"/>
          </p:cNvSpPr>
          <p:nvPr>
            <p:ph type="ftr" sz="quarter" idx="11"/>
          </p:nvPr>
        </p:nvSpPr>
        <p:spPr/>
        <p:txBody>
          <a:bodyPr/>
          <a:lstStyle>
            <a:lvl1pPr>
              <a:defRPr/>
            </a:lvl1pPr>
          </a:lstStyle>
          <a:p>
            <a:r>
              <a:rPr lang="en-US" smtClean="0"/>
              <a:t>CSE332: Data Abstractions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2012</a:t>
            </a:r>
            <a:endParaRPr lang="en-US"/>
          </a:p>
        </p:txBody>
      </p:sp>
      <p:sp>
        <p:nvSpPr>
          <p:cNvPr id="3" name="Footer Placeholder 2"/>
          <p:cNvSpPr>
            <a:spLocks noGrp="1"/>
          </p:cNvSpPr>
          <p:nvPr>
            <p:ph type="ftr" sz="quarter" idx="11"/>
          </p:nvPr>
        </p:nvSpPr>
        <p:spPr/>
        <p:txBody>
          <a:bodyPr/>
          <a:lstStyle>
            <a:lvl1pPr>
              <a:defRPr/>
            </a:lvl1pPr>
          </a:lstStyle>
          <a:p>
            <a:r>
              <a:rPr lang="en-US" smtClean="0"/>
              <a:t>CSE332: Data Abstractions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2012</a:t>
            </a:r>
            <a:endParaRPr lang="en-US"/>
          </a:p>
        </p:txBody>
      </p:sp>
      <p:sp>
        <p:nvSpPr>
          <p:cNvPr id="6" name="Footer Placeholder 5"/>
          <p:cNvSpPr>
            <a:spLocks noGrp="1"/>
          </p:cNvSpPr>
          <p:nvPr>
            <p:ph type="ftr" sz="quarter" idx="11"/>
          </p:nvPr>
        </p:nvSpPr>
        <p:spPr/>
        <p:txBody>
          <a:bodyPr/>
          <a:lstStyle>
            <a:lvl1pPr>
              <a:defRPr/>
            </a:lvl1pPr>
          </a:lstStyle>
          <a:p>
            <a:r>
              <a:rPr lang="en-US" smtClean="0"/>
              <a:t>CSE332: Data Abstractions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2012</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CSE332: Data Abstractions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 Type="http://schemas.openxmlformats.org/officeDocument/2006/relationships/tags" Target="../tags/tag9.xml"/><Relationship Id="rId21" Type="http://schemas.openxmlformats.org/officeDocument/2006/relationships/tags" Target="../tags/tag27.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tags" Target="../tags/tag35.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notesSlide" Target="../notesSlides/notesSlide10.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10" Type="http://schemas.openxmlformats.org/officeDocument/2006/relationships/tags" Target="../tags/tag16.xml"/><Relationship Id="rId19" Type="http://schemas.openxmlformats.org/officeDocument/2006/relationships/tags" Target="../tags/tag25.xml"/><Relationship Id="rId31" Type="http://schemas.openxmlformats.org/officeDocument/2006/relationships/slideLayout" Target="../slideLayouts/slideLayout2.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s>
</file>

<file path=ppt/slides/_rels/slide11.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39" Type="http://schemas.openxmlformats.org/officeDocument/2006/relationships/tags" Target="../tags/tag75.xml"/><Relationship Id="rId3" Type="http://schemas.openxmlformats.org/officeDocument/2006/relationships/tags" Target="../tags/tag39.xml"/><Relationship Id="rId21" Type="http://schemas.openxmlformats.org/officeDocument/2006/relationships/tags" Target="../tags/tag57.xml"/><Relationship Id="rId34" Type="http://schemas.openxmlformats.org/officeDocument/2006/relationships/tags" Target="../tags/tag70.xml"/><Relationship Id="rId42" Type="http://schemas.openxmlformats.org/officeDocument/2006/relationships/notesSlide" Target="../notesSlides/notesSlide11.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tags" Target="../tags/tag69.xml"/><Relationship Id="rId38" Type="http://schemas.openxmlformats.org/officeDocument/2006/relationships/tags" Target="../tags/tag74.xml"/><Relationship Id="rId2" Type="http://schemas.openxmlformats.org/officeDocument/2006/relationships/tags" Target="../tags/tag38.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41"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37" Type="http://schemas.openxmlformats.org/officeDocument/2006/relationships/tags" Target="../tags/tag73.xml"/><Relationship Id="rId40" Type="http://schemas.openxmlformats.org/officeDocument/2006/relationships/tags" Target="../tags/tag76.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36" Type="http://schemas.openxmlformats.org/officeDocument/2006/relationships/tags" Target="../tags/tag72.xml"/><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 Id="rId35" Type="http://schemas.openxmlformats.org/officeDocument/2006/relationships/tags" Target="../tags/tag71.xml"/></Relationships>
</file>

<file path=ppt/slides/_rels/slide12.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tags" Target="../tags/tag89.xml"/><Relationship Id="rId18" Type="http://schemas.openxmlformats.org/officeDocument/2006/relationships/tags" Target="../tags/tag94.xml"/><Relationship Id="rId26" Type="http://schemas.openxmlformats.org/officeDocument/2006/relationships/tags" Target="../tags/tag102.xml"/><Relationship Id="rId3" Type="http://schemas.openxmlformats.org/officeDocument/2006/relationships/tags" Target="../tags/tag79.xml"/><Relationship Id="rId21" Type="http://schemas.openxmlformats.org/officeDocument/2006/relationships/tags" Target="../tags/tag97.xml"/><Relationship Id="rId7" Type="http://schemas.openxmlformats.org/officeDocument/2006/relationships/tags" Target="../tags/tag83.xml"/><Relationship Id="rId12" Type="http://schemas.openxmlformats.org/officeDocument/2006/relationships/tags" Target="../tags/tag88.xml"/><Relationship Id="rId17" Type="http://schemas.openxmlformats.org/officeDocument/2006/relationships/tags" Target="../tags/tag93.xml"/><Relationship Id="rId25" Type="http://schemas.openxmlformats.org/officeDocument/2006/relationships/tags" Target="../tags/tag101.xml"/><Relationship Id="rId2" Type="http://schemas.openxmlformats.org/officeDocument/2006/relationships/tags" Target="../tags/tag78.xml"/><Relationship Id="rId16" Type="http://schemas.openxmlformats.org/officeDocument/2006/relationships/tags" Target="../tags/tag92.xml"/><Relationship Id="rId20" Type="http://schemas.openxmlformats.org/officeDocument/2006/relationships/tags" Target="../tags/tag96.xml"/><Relationship Id="rId29" Type="http://schemas.openxmlformats.org/officeDocument/2006/relationships/slideLayout" Target="../slideLayouts/slideLayout2.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tags" Target="../tags/tag87.xml"/><Relationship Id="rId24" Type="http://schemas.openxmlformats.org/officeDocument/2006/relationships/tags" Target="../tags/tag100.xml"/><Relationship Id="rId5" Type="http://schemas.openxmlformats.org/officeDocument/2006/relationships/tags" Target="../tags/tag81.xml"/><Relationship Id="rId15" Type="http://schemas.openxmlformats.org/officeDocument/2006/relationships/tags" Target="../tags/tag91.xml"/><Relationship Id="rId23" Type="http://schemas.openxmlformats.org/officeDocument/2006/relationships/tags" Target="../tags/tag99.xml"/><Relationship Id="rId28" Type="http://schemas.openxmlformats.org/officeDocument/2006/relationships/tags" Target="../tags/tag104.xml"/><Relationship Id="rId10" Type="http://schemas.openxmlformats.org/officeDocument/2006/relationships/tags" Target="../tags/tag86.xml"/><Relationship Id="rId19" Type="http://schemas.openxmlformats.org/officeDocument/2006/relationships/tags" Target="../tags/tag95.xml"/><Relationship Id="rId4" Type="http://schemas.openxmlformats.org/officeDocument/2006/relationships/tags" Target="../tags/tag80.xml"/><Relationship Id="rId9" Type="http://schemas.openxmlformats.org/officeDocument/2006/relationships/tags" Target="../tags/tag85.xml"/><Relationship Id="rId14" Type="http://schemas.openxmlformats.org/officeDocument/2006/relationships/tags" Target="../tags/tag90.xml"/><Relationship Id="rId22" Type="http://schemas.openxmlformats.org/officeDocument/2006/relationships/tags" Target="../tags/tag98.xml"/><Relationship Id="rId27" Type="http://schemas.openxmlformats.org/officeDocument/2006/relationships/tags" Target="../tags/tag103.xml"/><Relationship Id="rId30"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112.xml"/><Relationship Id="rId13" Type="http://schemas.openxmlformats.org/officeDocument/2006/relationships/tags" Target="../tags/tag117.xml"/><Relationship Id="rId18" Type="http://schemas.openxmlformats.org/officeDocument/2006/relationships/slideLayout" Target="../slideLayouts/slideLayout2.xml"/><Relationship Id="rId3" Type="http://schemas.openxmlformats.org/officeDocument/2006/relationships/tags" Target="../tags/tag107.xml"/><Relationship Id="rId7" Type="http://schemas.openxmlformats.org/officeDocument/2006/relationships/tags" Target="../tags/tag111.xml"/><Relationship Id="rId12" Type="http://schemas.openxmlformats.org/officeDocument/2006/relationships/tags" Target="../tags/tag116.xml"/><Relationship Id="rId17" Type="http://schemas.openxmlformats.org/officeDocument/2006/relationships/tags" Target="../tags/tag121.xml"/><Relationship Id="rId2" Type="http://schemas.openxmlformats.org/officeDocument/2006/relationships/tags" Target="../tags/tag106.xml"/><Relationship Id="rId16" Type="http://schemas.openxmlformats.org/officeDocument/2006/relationships/tags" Target="../tags/tag120.xml"/><Relationship Id="rId1" Type="http://schemas.openxmlformats.org/officeDocument/2006/relationships/tags" Target="../tags/tag105.xml"/><Relationship Id="rId6" Type="http://schemas.openxmlformats.org/officeDocument/2006/relationships/tags" Target="../tags/tag110.xml"/><Relationship Id="rId11" Type="http://schemas.openxmlformats.org/officeDocument/2006/relationships/tags" Target="../tags/tag115.xml"/><Relationship Id="rId5" Type="http://schemas.openxmlformats.org/officeDocument/2006/relationships/tags" Target="../tags/tag109.xml"/><Relationship Id="rId15" Type="http://schemas.openxmlformats.org/officeDocument/2006/relationships/tags" Target="../tags/tag119.xml"/><Relationship Id="rId10" Type="http://schemas.openxmlformats.org/officeDocument/2006/relationships/tags" Target="../tags/tag114.xml"/><Relationship Id="rId19" Type="http://schemas.openxmlformats.org/officeDocument/2006/relationships/notesSlide" Target="../notesSlides/notesSlide13.xml"/><Relationship Id="rId4" Type="http://schemas.openxmlformats.org/officeDocument/2006/relationships/tags" Target="../tags/tag108.xml"/><Relationship Id="rId9" Type="http://schemas.openxmlformats.org/officeDocument/2006/relationships/tags" Target="../tags/tag113.xml"/><Relationship Id="rId14" Type="http://schemas.openxmlformats.org/officeDocument/2006/relationships/tags" Target="../tags/tag1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tags" Target="../tags/tag134.xml"/><Relationship Id="rId18" Type="http://schemas.openxmlformats.org/officeDocument/2006/relationships/tags" Target="../tags/tag139.xml"/><Relationship Id="rId26" Type="http://schemas.openxmlformats.org/officeDocument/2006/relationships/tags" Target="../tags/tag147.xml"/><Relationship Id="rId39" Type="http://schemas.openxmlformats.org/officeDocument/2006/relationships/tags" Target="../tags/tag160.xml"/><Relationship Id="rId3" Type="http://schemas.openxmlformats.org/officeDocument/2006/relationships/tags" Target="../tags/tag124.xml"/><Relationship Id="rId21" Type="http://schemas.openxmlformats.org/officeDocument/2006/relationships/tags" Target="../tags/tag142.xml"/><Relationship Id="rId34" Type="http://schemas.openxmlformats.org/officeDocument/2006/relationships/tags" Target="../tags/tag155.xml"/><Relationship Id="rId42" Type="http://schemas.openxmlformats.org/officeDocument/2006/relationships/tags" Target="../tags/tag163.xml"/><Relationship Id="rId7" Type="http://schemas.openxmlformats.org/officeDocument/2006/relationships/tags" Target="../tags/tag128.xml"/><Relationship Id="rId12" Type="http://schemas.openxmlformats.org/officeDocument/2006/relationships/tags" Target="../tags/tag133.xml"/><Relationship Id="rId17" Type="http://schemas.openxmlformats.org/officeDocument/2006/relationships/tags" Target="../tags/tag138.xml"/><Relationship Id="rId25" Type="http://schemas.openxmlformats.org/officeDocument/2006/relationships/tags" Target="../tags/tag146.xml"/><Relationship Id="rId33" Type="http://schemas.openxmlformats.org/officeDocument/2006/relationships/tags" Target="../tags/tag154.xml"/><Relationship Id="rId38" Type="http://schemas.openxmlformats.org/officeDocument/2006/relationships/tags" Target="../tags/tag159.xml"/><Relationship Id="rId2" Type="http://schemas.openxmlformats.org/officeDocument/2006/relationships/tags" Target="../tags/tag123.xml"/><Relationship Id="rId16" Type="http://schemas.openxmlformats.org/officeDocument/2006/relationships/tags" Target="../tags/tag137.xml"/><Relationship Id="rId20" Type="http://schemas.openxmlformats.org/officeDocument/2006/relationships/tags" Target="../tags/tag141.xml"/><Relationship Id="rId29" Type="http://schemas.openxmlformats.org/officeDocument/2006/relationships/tags" Target="../tags/tag150.xml"/><Relationship Id="rId41" Type="http://schemas.openxmlformats.org/officeDocument/2006/relationships/tags" Target="../tags/tag162.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tags" Target="../tags/tag132.xml"/><Relationship Id="rId24" Type="http://schemas.openxmlformats.org/officeDocument/2006/relationships/tags" Target="../tags/tag145.xml"/><Relationship Id="rId32" Type="http://schemas.openxmlformats.org/officeDocument/2006/relationships/tags" Target="../tags/tag153.xml"/><Relationship Id="rId37" Type="http://schemas.openxmlformats.org/officeDocument/2006/relationships/tags" Target="../tags/tag158.xml"/><Relationship Id="rId40" Type="http://schemas.openxmlformats.org/officeDocument/2006/relationships/tags" Target="../tags/tag161.xml"/><Relationship Id="rId45" Type="http://schemas.openxmlformats.org/officeDocument/2006/relationships/notesSlide" Target="../notesSlides/notesSlide22.xml"/><Relationship Id="rId5" Type="http://schemas.openxmlformats.org/officeDocument/2006/relationships/tags" Target="../tags/tag126.xml"/><Relationship Id="rId15" Type="http://schemas.openxmlformats.org/officeDocument/2006/relationships/tags" Target="../tags/tag136.xml"/><Relationship Id="rId23" Type="http://schemas.openxmlformats.org/officeDocument/2006/relationships/tags" Target="../tags/tag144.xml"/><Relationship Id="rId28" Type="http://schemas.openxmlformats.org/officeDocument/2006/relationships/tags" Target="../tags/tag149.xml"/><Relationship Id="rId36" Type="http://schemas.openxmlformats.org/officeDocument/2006/relationships/tags" Target="../tags/tag157.xml"/><Relationship Id="rId10" Type="http://schemas.openxmlformats.org/officeDocument/2006/relationships/tags" Target="../tags/tag131.xml"/><Relationship Id="rId19" Type="http://schemas.openxmlformats.org/officeDocument/2006/relationships/tags" Target="../tags/tag140.xml"/><Relationship Id="rId31" Type="http://schemas.openxmlformats.org/officeDocument/2006/relationships/tags" Target="../tags/tag152.xml"/><Relationship Id="rId44" Type="http://schemas.openxmlformats.org/officeDocument/2006/relationships/slideLayout" Target="../slideLayouts/slideLayout2.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tags" Target="../tags/tag135.xml"/><Relationship Id="rId22" Type="http://schemas.openxmlformats.org/officeDocument/2006/relationships/tags" Target="../tags/tag143.xml"/><Relationship Id="rId27" Type="http://schemas.openxmlformats.org/officeDocument/2006/relationships/tags" Target="../tags/tag148.xml"/><Relationship Id="rId30" Type="http://schemas.openxmlformats.org/officeDocument/2006/relationships/tags" Target="../tags/tag151.xml"/><Relationship Id="rId35" Type="http://schemas.openxmlformats.org/officeDocument/2006/relationships/tags" Target="../tags/tag156.xml"/><Relationship Id="rId43" Type="http://schemas.openxmlformats.org/officeDocument/2006/relationships/tags" Target="../tags/tag16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3.xml"/><Relationship Id="rId7"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Priority Queues!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With Janette</a:t>
            </a:r>
          </a:p>
          <a:p>
            <a:r>
              <a:rPr lang="en-US" sz="2400" dirty="0" smtClean="0"/>
              <a:t>except all the credit goes to Dan Grossman,</a:t>
            </a:r>
          </a:p>
          <a:p>
            <a:r>
              <a:rPr lang="en-US" sz="2400" dirty="0" smtClean="0"/>
              <a:t>from whom I straight up stole these slides</a:t>
            </a:r>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terms (review?)</a:t>
            </a:r>
            <a:endParaRPr lang="en-US" dirty="0"/>
          </a:p>
        </p:txBody>
      </p:sp>
      <p:sp>
        <p:nvSpPr>
          <p:cNvPr id="3" name="Content Placeholder 2"/>
          <p:cNvSpPr>
            <a:spLocks noGrp="1"/>
          </p:cNvSpPr>
          <p:nvPr>
            <p:ph idx="1"/>
          </p:nvPr>
        </p:nvSpPr>
        <p:spPr>
          <a:xfrm>
            <a:off x="685800" y="1600200"/>
            <a:ext cx="5181600" cy="4495800"/>
          </a:xfrm>
        </p:spPr>
        <p:txBody>
          <a:bodyPr/>
          <a:lstStyle/>
          <a:p>
            <a:pPr>
              <a:buNone/>
            </a:pPr>
            <a:r>
              <a:rPr lang="en-US" dirty="0" smtClean="0"/>
              <a:t>The binary heap data structure implementing the priority queue ADT will be a </a:t>
            </a:r>
            <a:r>
              <a:rPr lang="en-US" i="1" dirty="0" smtClean="0"/>
              <a:t>tree</a:t>
            </a:r>
            <a:r>
              <a:rPr lang="en-US" dirty="0" smtClean="0"/>
              <a:t>, so worth establishing some terminology</a:t>
            </a:r>
          </a:p>
          <a:p>
            <a:pPr>
              <a:buNone/>
            </a:pPr>
            <a:endParaRPr lang="en-US" dirty="0"/>
          </a:p>
        </p:txBody>
      </p:sp>
      <p:grpSp>
        <p:nvGrpSpPr>
          <p:cNvPr id="37" name="Group 36"/>
          <p:cNvGrpSpPr/>
          <p:nvPr/>
        </p:nvGrpSpPr>
        <p:grpSpPr>
          <a:xfrm>
            <a:off x="5605463" y="1600200"/>
            <a:ext cx="2849562" cy="4038600"/>
            <a:chOff x="5605463" y="1600200"/>
            <a:chExt cx="2849562" cy="4038600"/>
          </a:xfrm>
        </p:grpSpPr>
        <p:sp>
          <p:nvSpPr>
            <p:cNvPr id="7" name="Oval 3"/>
            <p:cNvSpPr>
              <a:spLocks noChangeAspect="1" noChangeArrowheads="1"/>
            </p:cNvSpPr>
            <p:nvPr>
              <p:custDataLst>
                <p:tags r:id="rId4"/>
              </p:custDataLst>
            </p:nvPr>
          </p:nvSpPr>
          <p:spPr bwMode="auto">
            <a:xfrm>
              <a:off x="6781800" y="1600200"/>
              <a:ext cx="457200" cy="457200"/>
            </a:xfrm>
            <a:prstGeom prst="ellipse">
              <a:avLst/>
            </a:prstGeom>
            <a:noFill/>
            <a:ln w="38100">
              <a:solidFill>
                <a:schemeClr val="tx1"/>
              </a:solidFill>
              <a:round/>
              <a:headEnd/>
              <a:tailEnd/>
            </a:ln>
            <a:effectLst/>
          </p:spPr>
          <p:txBody>
            <a:bodyPr wrap="none" anchor="ctr"/>
            <a:lstStyle/>
            <a:p>
              <a:pPr algn="ctr" eaLnBrk="0" hangingPunct="0"/>
              <a:r>
                <a:rPr lang="en-US"/>
                <a:t>A</a:t>
              </a:r>
            </a:p>
          </p:txBody>
        </p:sp>
        <p:cxnSp>
          <p:nvCxnSpPr>
            <p:cNvPr id="8" name="AutoShape 4"/>
            <p:cNvCxnSpPr>
              <a:cxnSpLocks noChangeShapeType="1"/>
              <a:stCxn id="7" idx="3"/>
              <a:endCxn id="11" idx="0"/>
            </p:cNvCxnSpPr>
            <p:nvPr>
              <p:custDataLst>
                <p:tags r:id="rId5"/>
              </p:custDataLst>
            </p:nvPr>
          </p:nvCxnSpPr>
          <p:spPr bwMode="auto">
            <a:xfrm flipH="1">
              <a:off x="6367463" y="2009775"/>
              <a:ext cx="481012" cy="485775"/>
            </a:xfrm>
            <a:prstGeom prst="straightConnector1">
              <a:avLst/>
            </a:prstGeom>
            <a:noFill/>
            <a:ln w="9525">
              <a:solidFill>
                <a:schemeClr val="tx1"/>
              </a:solidFill>
              <a:round/>
              <a:headEnd/>
              <a:tailEnd type="triangle" w="med" len="med"/>
            </a:ln>
            <a:effectLst/>
          </p:spPr>
        </p:cxnSp>
        <p:cxnSp>
          <p:nvCxnSpPr>
            <p:cNvPr id="9" name="AutoShape 5"/>
            <p:cNvCxnSpPr>
              <a:cxnSpLocks noChangeShapeType="1"/>
              <a:stCxn id="7" idx="5"/>
              <a:endCxn id="17" idx="0"/>
            </p:cNvCxnSpPr>
            <p:nvPr>
              <p:custDataLst>
                <p:tags r:id="rId6"/>
              </p:custDataLst>
            </p:nvPr>
          </p:nvCxnSpPr>
          <p:spPr bwMode="auto">
            <a:xfrm>
              <a:off x="7172325" y="2009775"/>
              <a:ext cx="481013" cy="485775"/>
            </a:xfrm>
            <a:prstGeom prst="straightConnector1">
              <a:avLst/>
            </a:prstGeom>
            <a:noFill/>
            <a:ln w="9525">
              <a:solidFill>
                <a:schemeClr val="tx1"/>
              </a:solidFill>
              <a:round/>
              <a:headEnd/>
              <a:tailEnd type="triangle" w="med" len="med"/>
            </a:ln>
            <a:effectLst/>
          </p:spPr>
        </p:cxnSp>
        <p:sp>
          <p:nvSpPr>
            <p:cNvPr id="10" name="Oval 6"/>
            <p:cNvSpPr>
              <a:spLocks noChangeAspect="1" noChangeArrowheads="1"/>
            </p:cNvSpPr>
            <p:nvPr>
              <p:custDataLst>
                <p:tags r:id="rId7"/>
              </p:custDataLst>
            </p:nvPr>
          </p:nvSpPr>
          <p:spPr bwMode="auto">
            <a:xfrm>
              <a:off x="6138863" y="3352800"/>
              <a:ext cx="457200" cy="457200"/>
            </a:xfrm>
            <a:prstGeom prst="ellipse">
              <a:avLst/>
            </a:prstGeom>
            <a:noFill/>
            <a:ln w="38100">
              <a:solidFill>
                <a:schemeClr val="tx1"/>
              </a:solidFill>
              <a:round/>
              <a:headEnd/>
              <a:tailEnd/>
            </a:ln>
            <a:effectLst/>
          </p:spPr>
          <p:txBody>
            <a:bodyPr wrap="none" anchor="ctr"/>
            <a:lstStyle/>
            <a:p>
              <a:pPr algn="ctr" eaLnBrk="0" hangingPunct="0"/>
              <a:r>
                <a:rPr lang="en-US"/>
                <a:t>E</a:t>
              </a:r>
            </a:p>
          </p:txBody>
        </p:sp>
        <p:sp>
          <p:nvSpPr>
            <p:cNvPr id="11" name="Oval 7"/>
            <p:cNvSpPr>
              <a:spLocks noChangeAspect="1" noChangeArrowheads="1"/>
            </p:cNvSpPr>
            <p:nvPr>
              <p:custDataLst>
                <p:tags r:id="rId8"/>
              </p:custDataLst>
            </p:nvPr>
          </p:nvSpPr>
          <p:spPr bwMode="auto">
            <a:xfrm>
              <a:off x="6138863" y="2514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B</a:t>
              </a:r>
            </a:p>
          </p:txBody>
        </p:sp>
        <p:cxnSp>
          <p:nvCxnSpPr>
            <p:cNvPr id="12" name="AutoShape 8"/>
            <p:cNvCxnSpPr>
              <a:cxnSpLocks noChangeShapeType="1"/>
              <a:stCxn id="11" idx="4"/>
              <a:endCxn id="10" idx="0"/>
            </p:cNvCxnSpPr>
            <p:nvPr>
              <p:custDataLst>
                <p:tags r:id="rId9"/>
              </p:custDataLst>
            </p:nvPr>
          </p:nvCxnSpPr>
          <p:spPr bwMode="auto">
            <a:xfrm>
              <a:off x="6367463" y="2990850"/>
              <a:ext cx="0" cy="342900"/>
            </a:xfrm>
            <a:prstGeom prst="straightConnector1">
              <a:avLst/>
            </a:prstGeom>
            <a:noFill/>
            <a:ln w="9525">
              <a:solidFill>
                <a:schemeClr val="tx1"/>
              </a:solidFill>
              <a:round/>
              <a:headEnd/>
              <a:tailEnd type="triangle" w="med" len="med"/>
            </a:ln>
            <a:effectLst/>
          </p:spPr>
        </p:cxnSp>
        <p:sp>
          <p:nvSpPr>
            <p:cNvPr id="13" name="Oval 9"/>
            <p:cNvSpPr>
              <a:spLocks noChangeAspect="1" noChangeArrowheads="1"/>
            </p:cNvSpPr>
            <p:nvPr>
              <p:custDataLst>
                <p:tags r:id="rId10"/>
              </p:custDataLst>
            </p:nvPr>
          </p:nvSpPr>
          <p:spPr bwMode="auto">
            <a:xfrm>
              <a:off x="5605463" y="3352800"/>
              <a:ext cx="457200" cy="457200"/>
            </a:xfrm>
            <a:prstGeom prst="ellipse">
              <a:avLst/>
            </a:prstGeom>
            <a:noFill/>
            <a:ln w="38100">
              <a:solidFill>
                <a:schemeClr val="tx1"/>
              </a:solidFill>
              <a:round/>
              <a:headEnd/>
              <a:tailEnd/>
            </a:ln>
            <a:effectLst/>
          </p:spPr>
          <p:txBody>
            <a:bodyPr wrap="none" anchor="ctr"/>
            <a:lstStyle/>
            <a:p>
              <a:pPr algn="ctr" eaLnBrk="0" hangingPunct="0"/>
              <a:r>
                <a:rPr lang="en-US"/>
                <a:t>D</a:t>
              </a:r>
            </a:p>
          </p:txBody>
        </p:sp>
        <p:sp>
          <p:nvSpPr>
            <p:cNvPr id="14" name="Oval 10"/>
            <p:cNvSpPr>
              <a:spLocks noChangeAspect="1" noChangeArrowheads="1"/>
            </p:cNvSpPr>
            <p:nvPr>
              <p:custDataLst>
                <p:tags r:id="rId11"/>
              </p:custDataLst>
            </p:nvPr>
          </p:nvSpPr>
          <p:spPr bwMode="auto">
            <a:xfrm>
              <a:off x="6672263" y="3352800"/>
              <a:ext cx="457200" cy="457200"/>
            </a:xfrm>
            <a:prstGeom prst="ellipse">
              <a:avLst/>
            </a:prstGeom>
            <a:noFill/>
            <a:ln w="38100">
              <a:solidFill>
                <a:schemeClr val="tx1"/>
              </a:solidFill>
              <a:round/>
              <a:headEnd/>
              <a:tailEnd/>
            </a:ln>
            <a:effectLst/>
          </p:spPr>
          <p:txBody>
            <a:bodyPr wrap="none" anchor="ctr"/>
            <a:lstStyle/>
            <a:p>
              <a:pPr algn="ctr" eaLnBrk="0" hangingPunct="0"/>
              <a:r>
                <a:rPr lang="en-US"/>
                <a:t>F</a:t>
              </a:r>
            </a:p>
          </p:txBody>
        </p:sp>
        <p:cxnSp>
          <p:nvCxnSpPr>
            <p:cNvPr id="15" name="AutoShape 11"/>
            <p:cNvCxnSpPr>
              <a:cxnSpLocks noChangeShapeType="1"/>
              <a:stCxn id="11" idx="5"/>
              <a:endCxn id="14" idx="0"/>
            </p:cNvCxnSpPr>
            <p:nvPr>
              <p:custDataLst>
                <p:tags r:id="rId12"/>
              </p:custDataLst>
            </p:nvPr>
          </p:nvCxnSpPr>
          <p:spPr bwMode="auto">
            <a:xfrm>
              <a:off x="6529388" y="2924175"/>
              <a:ext cx="371475" cy="409575"/>
            </a:xfrm>
            <a:prstGeom prst="straightConnector1">
              <a:avLst/>
            </a:prstGeom>
            <a:noFill/>
            <a:ln w="9525">
              <a:solidFill>
                <a:schemeClr val="tx1"/>
              </a:solidFill>
              <a:round/>
              <a:headEnd/>
              <a:tailEnd type="triangle" w="med" len="med"/>
            </a:ln>
            <a:effectLst/>
          </p:spPr>
        </p:cxnSp>
        <p:cxnSp>
          <p:nvCxnSpPr>
            <p:cNvPr id="16" name="AutoShape 12"/>
            <p:cNvCxnSpPr>
              <a:cxnSpLocks noChangeShapeType="1"/>
              <a:stCxn id="11" idx="3"/>
              <a:endCxn id="13" idx="0"/>
            </p:cNvCxnSpPr>
            <p:nvPr>
              <p:custDataLst>
                <p:tags r:id="rId13"/>
              </p:custDataLst>
            </p:nvPr>
          </p:nvCxnSpPr>
          <p:spPr bwMode="auto">
            <a:xfrm flipH="1">
              <a:off x="5834063" y="2924175"/>
              <a:ext cx="371475" cy="409575"/>
            </a:xfrm>
            <a:prstGeom prst="straightConnector1">
              <a:avLst/>
            </a:prstGeom>
            <a:noFill/>
            <a:ln w="9525">
              <a:solidFill>
                <a:schemeClr val="tx1"/>
              </a:solidFill>
              <a:round/>
              <a:headEnd/>
              <a:tailEnd type="triangle" w="med" len="med"/>
            </a:ln>
            <a:effectLst/>
          </p:spPr>
        </p:cxnSp>
        <p:sp>
          <p:nvSpPr>
            <p:cNvPr id="17" name="Oval 13"/>
            <p:cNvSpPr>
              <a:spLocks noChangeAspect="1" noChangeArrowheads="1"/>
            </p:cNvSpPr>
            <p:nvPr>
              <p:custDataLst>
                <p:tags r:id="rId14"/>
              </p:custDataLst>
            </p:nvPr>
          </p:nvSpPr>
          <p:spPr bwMode="auto">
            <a:xfrm>
              <a:off x="7424738" y="2514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C</a:t>
              </a:r>
            </a:p>
          </p:txBody>
        </p:sp>
        <p:sp>
          <p:nvSpPr>
            <p:cNvPr id="18" name="Oval 14"/>
            <p:cNvSpPr>
              <a:spLocks noChangeAspect="1" noChangeArrowheads="1"/>
            </p:cNvSpPr>
            <p:nvPr>
              <p:custDataLst>
                <p:tags r:id="rId15"/>
              </p:custDataLst>
            </p:nvPr>
          </p:nvSpPr>
          <p:spPr bwMode="auto">
            <a:xfrm>
              <a:off x="7424738" y="3352800"/>
              <a:ext cx="457200" cy="457200"/>
            </a:xfrm>
            <a:prstGeom prst="ellipse">
              <a:avLst/>
            </a:prstGeom>
            <a:noFill/>
            <a:ln w="38100">
              <a:solidFill>
                <a:schemeClr val="tx1"/>
              </a:solidFill>
              <a:round/>
              <a:headEnd/>
              <a:tailEnd/>
            </a:ln>
            <a:effectLst/>
          </p:spPr>
          <p:txBody>
            <a:bodyPr wrap="none" anchor="ctr"/>
            <a:lstStyle/>
            <a:p>
              <a:pPr algn="ctr" eaLnBrk="0" hangingPunct="0"/>
              <a:r>
                <a:rPr lang="en-US"/>
                <a:t>G</a:t>
              </a:r>
            </a:p>
          </p:txBody>
        </p:sp>
        <p:cxnSp>
          <p:nvCxnSpPr>
            <p:cNvPr id="19" name="AutoShape 15"/>
            <p:cNvCxnSpPr>
              <a:cxnSpLocks noChangeShapeType="1"/>
              <a:stCxn id="17" idx="4"/>
              <a:endCxn id="18" idx="0"/>
            </p:cNvCxnSpPr>
            <p:nvPr>
              <p:custDataLst>
                <p:tags r:id="rId16"/>
              </p:custDataLst>
            </p:nvPr>
          </p:nvCxnSpPr>
          <p:spPr bwMode="auto">
            <a:xfrm>
              <a:off x="7653338" y="2990850"/>
              <a:ext cx="0" cy="342900"/>
            </a:xfrm>
            <a:prstGeom prst="straightConnector1">
              <a:avLst/>
            </a:prstGeom>
            <a:noFill/>
            <a:ln w="9525">
              <a:solidFill>
                <a:schemeClr val="tx1"/>
              </a:solidFill>
              <a:round/>
              <a:headEnd/>
              <a:tailEnd type="triangle" w="med" len="med"/>
            </a:ln>
            <a:effectLst/>
          </p:spPr>
        </p:cxnSp>
        <p:cxnSp>
          <p:nvCxnSpPr>
            <p:cNvPr id="20" name="AutoShape 16"/>
            <p:cNvCxnSpPr>
              <a:cxnSpLocks noChangeShapeType="1"/>
              <a:stCxn id="18" idx="3"/>
              <a:endCxn id="23" idx="0"/>
            </p:cNvCxnSpPr>
            <p:nvPr>
              <p:custDataLst>
                <p:tags r:id="rId17"/>
              </p:custDataLst>
            </p:nvPr>
          </p:nvCxnSpPr>
          <p:spPr bwMode="auto">
            <a:xfrm flipH="1">
              <a:off x="7080250" y="3762375"/>
              <a:ext cx="411163" cy="409575"/>
            </a:xfrm>
            <a:prstGeom prst="straightConnector1">
              <a:avLst/>
            </a:prstGeom>
            <a:noFill/>
            <a:ln w="9525">
              <a:solidFill>
                <a:schemeClr val="tx1"/>
              </a:solidFill>
              <a:round/>
              <a:headEnd/>
              <a:tailEnd type="triangle" w="med" len="med"/>
            </a:ln>
            <a:effectLst/>
          </p:spPr>
        </p:cxnSp>
        <p:sp>
          <p:nvSpPr>
            <p:cNvPr id="21" name="Oval 17"/>
            <p:cNvSpPr>
              <a:spLocks noChangeAspect="1" noChangeArrowheads="1"/>
            </p:cNvSpPr>
            <p:nvPr>
              <p:custDataLst>
                <p:tags r:id="rId18"/>
              </p:custDataLst>
            </p:nvPr>
          </p:nvSpPr>
          <p:spPr bwMode="auto">
            <a:xfrm>
              <a:off x="7997825" y="4191000"/>
              <a:ext cx="457200" cy="457200"/>
            </a:xfrm>
            <a:prstGeom prst="ellipse">
              <a:avLst/>
            </a:prstGeom>
            <a:noFill/>
            <a:ln w="38100">
              <a:solidFill>
                <a:schemeClr val="tx1"/>
              </a:solidFill>
              <a:round/>
              <a:headEnd/>
              <a:tailEnd/>
            </a:ln>
            <a:effectLst/>
          </p:spPr>
          <p:txBody>
            <a:bodyPr wrap="none" anchor="ctr"/>
            <a:lstStyle/>
            <a:p>
              <a:pPr algn="ctr" eaLnBrk="0" hangingPunct="0"/>
              <a:r>
                <a:rPr lang="en-US"/>
                <a:t>I</a:t>
              </a:r>
            </a:p>
          </p:txBody>
        </p:sp>
        <p:cxnSp>
          <p:nvCxnSpPr>
            <p:cNvPr id="22" name="AutoShape 18"/>
            <p:cNvCxnSpPr>
              <a:cxnSpLocks noChangeShapeType="1"/>
              <a:stCxn id="18" idx="5"/>
              <a:endCxn id="21" idx="0"/>
            </p:cNvCxnSpPr>
            <p:nvPr>
              <p:custDataLst>
                <p:tags r:id="rId19"/>
              </p:custDataLst>
            </p:nvPr>
          </p:nvCxnSpPr>
          <p:spPr bwMode="auto">
            <a:xfrm>
              <a:off x="7815263" y="3762375"/>
              <a:ext cx="411162" cy="409575"/>
            </a:xfrm>
            <a:prstGeom prst="straightConnector1">
              <a:avLst/>
            </a:prstGeom>
            <a:noFill/>
            <a:ln w="9525">
              <a:solidFill>
                <a:schemeClr val="tx1"/>
              </a:solidFill>
              <a:round/>
              <a:headEnd/>
              <a:tailEnd type="triangle" w="med" len="med"/>
            </a:ln>
            <a:effectLst/>
          </p:spPr>
        </p:cxnSp>
        <p:sp>
          <p:nvSpPr>
            <p:cNvPr id="23" name="Oval 19"/>
            <p:cNvSpPr>
              <a:spLocks noChangeAspect="1" noChangeArrowheads="1"/>
            </p:cNvSpPr>
            <p:nvPr>
              <p:custDataLst>
                <p:tags r:id="rId20"/>
              </p:custDataLst>
            </p:nvPr>
          </p:nvSpPr>
          <p:spPr bwMode="auto">
            <a:xfrm>
              <a:off x="6851650" y="4191000"/>
              <a:ext cx="457200" cy="457200"/>
            </a:xfrm>
            <a:prstGeom prst="ellipse">
              <a:avLst/>
            </a:prstGeom>
            <a:noFill/>
            <a:ln w="38100">
              <a:solidFill>
                <a:schemeClr val="tx1"/>
              </a:solidFill>
              <a:round/>
              <a:headEnd/>
              <a:tailEnd/>
            </a:ln>
            <a:effectLst/>
          </p:spPr>
          <p:txBody>
            <a:bodyPr wrap="none" anchor="ctr"/>
            <a:lstStyle/>
            <a:p>
              <a:pPr algn="ctr" eaLnBrk="0" hangingPunct="0"/>
              <a:r>
                <a:rPr lang="en-US"/>
                <a:t>H</a:t>
              </a:r>
            </a:p>
          </p:txBody>
        </p:sp>
        <p:sp>
          <p:nvSpPr>
            <p:cNvPr id="24" name="Oval 20"/>
            <p:cNvSpPr>
              <a:spLocks noChangeAspect="1" noChangeArrowheads="1"/>
            </p:cNvSpPr>
            <p:nvPr>
              <p:custDataLst>
                <p:tags r:id="rId21"/>
              </p:custDataLst>
            </p:nvPr>
          </p:nvSpPr>
          <p:spPr bwMode="auto">
            <a:xfrm>
              <a:off x="6858000" y="5181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L</a:t>
              </a:r>
            </a:p>
          </p:txBody>
        </p:sp>
        <p:sp>
          <p:nvSpPr>
            <p:cNvPr id="25" name="Oval 21"/>
            <p:cNvSpPr>
              <a:spLocks noChangeAspect="1" noChangeArrowheads="1"/>
            </p:cNvSpPr>
            <p:nvPr>
              <p:custDataLst>
                <p:tags r:id="rId22"/>
              </p:custDataLst>
            </p:nvPr>
          </p:nvSpPr>
          <p:spPr bwMode="auto">
            <a:xfrm>
              <a:off x="5853113" y="5181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J</a:t>
              </a:r>
            </a:p>
          </p:txBody>
        </p:sp>
        <p:sp>
          <p:nvSpPr>
            <p:cNvPr id="26" name="Oval 22"/>
            <p:cNvSpPr>
              <a:spLocks noChangeAspect="1" noChangeArrowheads="1"/>
            </p:cNvSpPr>
            <p:nvPr>
              <p:custDataLst>
                <p:tags r:id="rId23"/>
              </p:custDataLst>
            </p:nvPr>
          </p:nvSpPr>
          <p:spPr bwMode="auto">
            <a:xfrm>
              <a:off x="7346950" y="5181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M</a:t>
              </a:r>
            </a:p>
          </p:txBody>
        </p:sp>
        <p:sp>
          <p:nvSpPr>
            <p:cNvPr id="27" name="Oval 23"/>
            <p:cNvSpPr>
              <a:spLocks noChangeAspect="1" noChangeArrowheads="1"/>
            </p:cNvSpPr>
            <p:nvPr>
              <p:custDataLst>
                <p:tags r:id="rId24"/>
              </p:custDataLst>
            </p:nvPr>
          </p:nvSpPr>
          <p:spPr bwMode="auto">
            <a:xfrm>
              <a:off x="6350000" y="5181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K</a:t>
              </a:r>
            </a:p>
          </p:txBody>
        </p:sp>
        <p:sp>
          <p:nvSpPr>
            <p:cNvPr id="28" name="Oval 24"/>
            <p:cNvSpPr>
              <a:spLocks noChangeAspect="1" noChangeArrowheads="1"/>
            </p:cNvSpPr>
            <p:nvPr>
              <p:custDataLst>
                <p:tags r:id="rId25"/>
              </p:custDataLst>
            </p:nvPr>
          </p:nvSpPr>
          <p:spPr bwMode="auto">
            <a:xfrm>
              <a:off x="7845425" y="5181600"/>
              <a:ext cx="457200" cy="457200"/>
            </a:xfrm>
            <a:prstGeom prst="ellipse">
              <a:avLst/>
            </a:prstGeom>
            <a:noFill/>
            <a:ln w="38100">
              <a:solidFill>
                <a:schemeClr val="tx1"/>
              </a:solidFill>
              <a:round/>
              <a:headEnd/>
              <a:tailEnd/>
            </a:ln>
            <a:effectLst/>
          </p:spPr>
          <p:txBody>
            <a:bodyPr wrap="none" anchor="ctr"/>
            <a:lstStyle/>
            <a:p>
              <a:pPr algn="ctr" eaLnBrk="0" hangingPunct="0"/>
              <a:r>
                <a:rPr lang="en-US"/>
                <a:t>N</a:t>
              </a:r>
            </a:p>
          </p:txBody>
        </p:sp>
        <p:cxnSp>
          <p:nvCxnSpPr>
            <p:cNvPr id="29" name="AutoShape 25"/>
            <p:cNvCxnSpPr>
              <a:cxnSpLocks noChangeShapeType="1"/>
              <a:stCxn id="23" idx="2"/>
              <a:endCxn id="25" idx="0"/>
            </p:cNvCxnSpPr>
            <p:nvPr>
              <p:custDataLst>
                <p:tags r:id="rId26"/>
              </p:custDataLst>
            </p:nvPr>
          </p:nvCxnSpPr>
          <p:spPr bwMode="auto">
            <a:xfrm flipH="1">
              <a:off x="6081713" y="4419600"/>
              <a:ext cx="750887" cy="742950"/>
            </a:xfrm>
            <a:prstGeom prst="straightConnector1">
              <a:avLst/>
            </a:prstGeom>
            <a:noFill/>
            <a:ln w="9525">
              <a:solidFill>
                <a:schemeClr val="tx1"/>
              </a:solidFill>
              <a:round/>
              <a:headEnd/>
              <a:tailEnd type="triangle" w="med" len="med"/>
            </a:ln>
            <a:effectLst/>
          </p:spPr>
        </p:cxnSp>
        <p:cxnSp>
          <p:nvCxnSpPr>
            <p:cNvPr id="30" name="AutoShape 26"/>
            <p:cNvCxnSpPr>
              <a:cxnSpLocks noChangeShapeType="1"/>
              <a:stCxn id="23" idx="3"/>
              <a:endCxn id="27" idx="0"/>
            </p:cNvCxnSpPr>
            <p:nvPr>
              <p:custDataLst>
                <p:tags r:id="rId27"/>
              </p:custDataLst>
            </p:nvPr>
          </p:nvCxnSpPr>
          <p:spPr bwMode="auto">
            <a:xfrm flipH="1">
              <a:off x="6578600" y="4600575"/>
              <a:ext cx="339725" cy="561975"/>
            </a:xfrm>
            <a:prstGeom prst="straightConnector1">
              <a:avLst/>
            </a:prstGeom>
            <a:noFill/>
            <a:ln w="9525">
              <a:solidFill>
                <a:schemeClr val="tx1"/>
              </a:solidFill>
              <a:round/>
              <a:headEnd/>
              <a:tailEnd type="triangle" w="med" len="med"/>
            </a:ln>
            <a:effectLst/>
          </p:spPr>
        </p:cxnSp>
        <p:cxnSp>
          <p:nvCxnSpPr>
            <p:cNvPr id="31" name="AutoShape 27"/>
            <p:cNvCxnSpPr>
              <a:cxnSpLocks noChangeShapeType="1"/>
              <a:stCxn id="23" idx="4"/>
              <a:endCxn id="24" idx="0"/>
            </p:cNvCxnSpPr>
            <p:nvPr>
              <p:custDataLst>
                <p:tags r:id="rId28"/>
              </p:custDataLst>
            </p:nvPr>
          </p:nvCxnSpPr>
          <p:spPr bwMode="auto">
            <a:xfrm>
              <a:off x="7080250" y="4667250"/>
              <a:ext cx="6350" cy="495300"/>
            </a:xfrm>
            <a:prstGeom prst="straightConnector1">
              <a:avLst/>
            </a:prstGeom>
            <a:noFill/>
            <a:ln w="9525">
              <a:solidFill>
                <a:schemeClr val="tx1"/>
              </a:solidFill>
              <a:round/>
              <a:headEnd/>
              <a:tailEnd type="triangle" w="med" len="med"/>
            </a:ln>
            <a:effectLst/>
          </p:spPr>
        </p:cxnSp>
        <p:cxnSp>
          <p:nvCxnSpPr>
            <p:cNvPr id="32" name="AutoShape 28"/>
            <p:cNvCxnSpPr>
              <a:cxnSpLocks noChangeShapeType="1"/>
              <a:stCxn id="23" idx="5"/>
              <a:endCxn id="26" idx="0"/>
            </p:cNvCxnSpPr>
            <p:nvPr>
              <p:custDataLst>
                <p:tags r:id="rId29"/>
              </p:custDataLst>
            </p:nvPr>
          </p:nvCxnSpPr>
          <p:spPr bwMode="auto">
            <a:xfrm>
              <a:off x="7242175" y="4600575"/>
              <a:ext cx="333375" cy="561975"/>
            </a:xfrm>
            <a:prstGeom prst="straightConnector1">
              <a:avLst/>
            </a:prstGeom>
            <a:noFill/>
            <a:ln w="9525">
              <a:solidFill>
                <a:schemeClr val="tx1"/>
              </a:solidFill>
              <a:round/>
              <a:headEnd/>
              <a:tailEnd type="triangle" w="med" len="med"/>
            </a:ln>
            <a:effectLst/>
          </p:spPr>
        </p:cxnSp>
        <p:cxnSp>
          <p:nvCxnSpPr>
            <p:cNvPr id="33" name="AutoShape 29"/>
            <p:cNvCxnSpPr>
              <a:cxnSpLocks noChangeShapeType="1"/>
              <a:stCxn id="23" idx="6"/>
              <a:endCxn id="28" idx="0"/>
            </p:cNvCxnSpPr>
            <p:nvPr>
              <p:custDataLst>
                <p:tags r:id="rId30"/>
              </p:custDataLst>
            </p:nvPr>
          </p:nvCxnSpPr>
          <p:spPr bwMode="auto">
            <a:xfrm>
              <a:off x="7327900" y="4419600"/>
              <a:ext cx="746125" cy="742950"/>
            </a:xfrm>
            <a:prstGeom prst="straightConnector1">
              <a:avLst/>
            </a:prstGeom>
            <a:noFill/>
            <a:ln w="9525">
              <a:solidFill>
                <a:schemeClr val="tx1"/>
              </a:solidFill>
              <a:round/>
              <a:headEnd/>
              <a:tailEnd type="triangle" w="med" len="med"/>
            </a:ln>
            <a:effectLst/>
          </p:spPr>
        </p:cxnSp>
      </p:grpSp>
      <p:sp>
        <p:nvSpPr>
          <p:cNvPr id="34" name="Text Box 31"/>
          <p:cNvSpPr txBox="1">
            <a:spLocks noChangeArrowheads="1"/>
          </p:cNvSpPr>
          <p:nvPr>
            <p:custDataLst>
              <p:tags r:id="rId1"/>
            </p:custDataLst>
          </p:nvPr>
        </p:nvSpPr>
        <p:spPr bwMode="auto">
          <a:xfrm>
            <a:off x="7620000" y="1295400"/>
            <a:ext cx="1020763" cy="457200"/>
          </a:xfrm>
          <a:prstGeom prst="rect">
            <a:avLst/>
          </a:prstGeom>
          <a:noFill/>
          <a:ln w="9525">
            <a:noFill/>
            <a:miter lim="800000"/>
            <a:headEnd/>
            <a:tailEnd/>
          </a:ln>
          <a:effectLst/>
        </p:spPr>
        <p:txBody>
          <a:bodyPr wrap="none">
            <a:spAutoFit/>
          </a:bodyPr>
          <a:lstStyle/>
          <a:p>
            <a:pPr eaLnBrk="0" hangingPunct="0"/>
            <a:r>
              <a:rPr lang="en-US"/>
              <a:t>Tree </a:t>
            </a:r>
            <a:r>
              <a:rPr lang="en-US" b="1"/>
              <a:t>T</a:t>
            </a:r>
          </a:p>
        </p:txBody>
      </p:sp>
      <p:sp>
        <p:nvSpPr>
          <p:cNvPr id="35" name="Text Box 30"/>
          <p:cNvSpPr txBox="1">
            <a:spLocks noChangeArrowheads="1"/>
          </p:cNvSpPr>
          <p:nvPr>
            <p:custDataLst>
              <p:tags r:id="rId2"/>
            </p:custDataLst>
          </p:nvPr>
        </p:nvSpPr>
        <p:spPr bwMode="auto">
          <a:xfrm>
            <a:off x="685800" y="2971800"/>
            <a:ext cx="2209800" cy="3293209"/>
          </a:xfrm>
          <a:prstGeom prst="rect">
            <a:avLst/>
          </a:prstGeom>
          <a:noFill/>
          <a:ln w="9525">
            <a:noFill/>
            <a:miter lim="800000"/>
            <a:headEnd/>
            <a:tailEnd/>
          </a:ln>
          <a:effectLst/>
        </p:spPr>
        <p:txBody>
          <a:bodyPr wrap="square">
            <a:spAutoFit/>
          </a:bodyPr>
          <a:lstStyle/>
          <a:p>
            <a:pPr eaLnBrk="0" hangingPunct="0">
              <a:lnSpc>
                <a:spcPct val="130000"/>
              </a:lnSpc>
            </a:pPr>
            <a:r>
              <a:rPr lang="en-US" sz="2000" i="1" dirty="0" smtClean="0">
                <a:solidFill>
                  <a:schemeClr val="accent2"/>
                </a:solidFill>
              </a:rPr>
              <a:t>root</a:t>
            </a:r>
            <a:r>
              <a:rPr lang="en-US" sz="2000" dirty="0" smtClean="0">
                <a:solidFill>
                  <a:schemeClr val="accent2"/>
                </a:solidFill>
              </a:rPr>
              <a:t>(tree)</a:t>
            </a:r>
            <a:endParaRPr lang="en-US" sz="2000" i="1" dirty="0">
              <a:solidFill>
                <a:schemeClr val="accent2"/>
              </a:solidFill>
            </a:endParaRPr>
          </a:p>
          <a:p>
            <a:pPr eaLnBrk="0" hangingPunct="0">
              <a:lnSpc>
                <a:spcPct val="130000"/>
              </a:lnSpc>
            </a:pPr>
            <a:r>
              <a:rPr lang="en-US" sz="2000" i="1" dirty="0">
                <a:solidFill>
                  <a:schemeClr val="accent2"/>
                </a:solidFill>
              </a:rPr>
              <a:t>leaves</a:t>
            </a:r>
            <a:r>
              <a:rPr lang="en-US" sz="2000" dirty="0">
                <a:solidFill>
                  <a:schemeClr val="accent2"/>
                </a:solidFill>
              </a:rPr>
              <a:t>(tree</a:t>
            </a:r>
            <a:r>
              <a:rPr lang="en-US" sz="2000" dirty="0" smtClean="0">
                <a:solidFill>
                  <a:schemeClr val="accent2"/>
                </a:solidFill>
              </a:rPr>
              <a:t>)</a:t>
            </a:r>
            <a:endParaRPr lang="en-US" sz="2000" i="1" dirty="0" smtClean="0">
              <a:solidFill>
                <a:schemeClr val="accent2"/>
              </a:solidFill>
            </a:endParaRPr>
          </a:p>
          <a:p>
            <a:pPr eaLnBrk="0" hangingPunct="0">
              <a:lnSpc>
                <a:spcPct val="130000"/>
              </a:lnSpc>
            </a:pPr>
            <a:r>
              <a:rPr lang="en-US" sz="2000" i="1" dirty="0" smtClean="0">
                <a:solidFill>
                  <a:schemeClr val="accent2"/>
                </a:solidFill>
              </a:rPr>
              <a:t>children</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smtClean="0">
                <a:solidFill>
                  <a:schemeClr val="accent2"/>
                </a:solidFill>
              </a:rPr>
              <a:t>parent</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smtClean="0">
                <a:solidFill>
                  <a:schemeClr val="accent2"/>
                </a:solidFill>
              </a:rPr>
              <a:t>siblings</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smtClean="0">
                <a:solidFill>
                  <a:schemeClr val="accent2"/>
                </a:solidFill>
              </a:rPr>
              <a:t>ancestors</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smtClean="0">
                <a:solidFill>
                  <a:schemeClr val="accent2"/>
                </a:solidFill>
              </a:rPr>
              <a:t>descendents</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err="1" smtClean="0">
                <a:solidFill>
                  <a:schemeClr val="accent2"/>
                </a:solidFill>
              </a:rPr>
              <a:t>subtree</a:t>
            </a:r>
            <a:r>
              <a:rPr lang="en-US" sz="2000" dirty="0" smtClean="0">
                <a:solidFill>
                  <a:schemeClr val="accent2"/>
                </a:solidFill>
              </a:rPr>
              <a:t>(node)</a:t>
            </a:r>
            <a:endParaRPr lang="en-US" sz="2000" i="1" dirty="0">
              <a:solidFill>
                <a:schemeClr val="accent2"/>
              </a:solidFill>
            </a:endParaRPr>
          </a:p>
        </p:txBody>
      </p:sp>
      <p:sp>
        <p:nvSpPr>
          <p:cNvPr id="36" name="Text Box 30"/>
          <p:cNvSpPr txBox="1">
            <a:spLocks noChangeArrowheads="1"/>
          </p:cNvSpPr>
          <p:nvPr>
            <p:custDataLst>
              <p:tags r:id="rId3"/>
            </p:custDataLst>
          </p:nvPr>
        </p:nvSpPr>
        <p:spPr bwMode="auto">
          <a:xfrm>
            <a:off x="3124200" y="2955191"/>
            <a:ext cx="2895600" cy="1692771"/>
          </a:xfrm>
          <a:prstGeom prst="rect">
            <a:avLst/>
          </a:prstGeom>
          <a:noFill/>
          <a:ln w="9525">
            <a:noFill/>
            <a:miter lim="800000"/>
            <a:headEnd/>
            <a:tailEnd/>
          </a:ln>
          <a:effectLst/>
        </p:spPr>
        <p:txBody>
          <a:bodyPr wrap="square">
            <a:spAutoFit/>
          </a:bodyPr>
          <a:lstStyle/>
          <a:p>
            <a:pPr eaLnBrk="0" hangingPunct="0">
              <a:lnSpc>
                <a:spcPct val="130000"/>
              </a:lnSpc>
            </a:pPr>
            <a:r>
              <a:rPr lang="en-US" sz="2000" i="1" dirty="0" smtClean="0">
                <a:solidFill>
                  <a:schemeClr val="accent2"/>
                </a:solidFill>
              </a:rPr>
              <a:t>depth</a:t>
            </a:r>
            <a:r>
              <a:rPr lang="en-US" sz="2000" dirty="0" smtClean="0">
                <a:solidFill>
                  <a:schemeClr val="accent2"/>
                </a:solidFill>
              </a:rPr>
              <a:t>(node)</a:t>
            </a:r>
            <a:endParaRPr lang="en-US" sz="2000" i="1" dirty="0">
              <a:solidFill>
                <a:schemeClr val="accent2"/>
              </a:solidFill>
            </a:endParaRPr>
          </a:p>
          <a:p>
            <a:pPr eaLnBrk="0" hangingPunct="0">
              <a:lnSpc>
                <a:spcPct val="130000"/>
              </a:lnSpc>
            </a:pPr>
            <a:r>
              <a:rPr lang="en-US" sz="2000" i="1" dirty="0" smtClean="0">
                <a:solidFill>
                  <a:schemeClr val="accent2"/>
                </a:solidFill>
              </a:rPr>
              <a:t>height</a:t>
            </a:r>
            <a:r>
              <a:rPr lang="en-US" sz="2000" dirty="0" smtClean="0">
                <a:solidFill>
                  <a:schemeClr val="accent2"/>
                </a:solidFill>
              </a:rPr>
              <a:t>(tree)</a:t>
            </a:r>
            <a:endParaRPr lang="en-US" sz="2000" i="1" dirty="0">
              <a:solidFill>
                <a:schemeClr val="accent2"/>
              </a:solidFill>
            </a:endParaRPr>
          </a:p>
          <a:p>
            <a:pPr eaLnBrk="0" hangingPunct="0">
              <a:lnSpc>
                <a:spcPct val="130000"/>
              </a:lnSpc>
            </a:pPr>
            <a:r>
              <a:rPr lang="en-US" sz="2000" i="1" dirty="0" smtClean="0">
                <a:solidFill>
                  <a:schemeClr val="accent2"/>
                </a:solidFill>
              </a:rPr>
              <a:t>degree</a:t>
            </a:r>
            <a:r>
              <a:rPr lang="en-US" sz="2000" dirty="0" smtClean="0">
                <a:solidFill>
                  <a:schemeClr val="accent2"/>
                </a:solidFill>
              </a:rPr>
              <a:t>(node)</a:t>
            </a:r>
          </a:p>
          <a:p>
            <a:pPr eaLnBrk="0" hangingPunct="0">
              <a:lnSpc>
                <a:spcPct val="130000"/>
              </a:lnSpc>
            </a:pPr>
            <a:r>
              <a:rPr lang="en-US" sz="2000" i="1" dirty="0" smtClean="0">
                <a:solidFill>
                  <a:schemeClr val="accent2"/>
                </a:solidFill>
              </a:rPr>
              <a:t>branching factor</a:t>
            </a:r>
            <a:r>
              <a:rPr lang="en-US" sz="2000" dirty="0" smtClean="0">
                <a:solidFill>
                  <a:schemeClr val="accent2"/>
                </a:solidFill>
              </a:rPr>
              <a:t>(tree)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trees</a:t>
            </a:r>
            <a:endParaRPr lang="en-US" dirty="0"/>
          </a:p>
        </p:txBody>
      </p:sp>
      <p:sp>
        <p:nvSpPr>
          <p:cNvPr id="3" name="Content Placeholder 2"/>
          <p:cNvSpPr>
            <a:spLocks noGrp="1"/>
          </p:cNvSpPr>
          <p:nvPr>
            <p:ph idx="1"/>
          </p:nvPr>
        </p:nvSpPr>
        <p:spPr>
          <a:xfrm>
            <a:off x="685800" y="1600200"/>
            <a:ext cx="8001000" cy="2362200"/>
          </a:xfrm>
        </p:spPr>
        <p:txBody>
          <a:bodyPr/>
          <a:lstStyle/>
          <a:p>
            <a:pPr>
              <a:buNone/>
            </a:pPr>
            <a:r>
              <a:rPr lang="en-US" dirty="0" smtClean="0"/>
              <a:t>Certain terms define trees with specific structure</a:t>
            </a:r>
          </a:p>
          <a:p>
            <a:pPr>
              <a:buNone/>
            </a:pPr>
            <a:endParaRPr lang="en-US" sz="1000" dirty="0" smtClean="0"/>
          </a:p>
          <a:p>
            <a:r>
              <a:rPr lang="en-US" dirty="0" smtClean="0">
                <a:solidFill>
                  <a:schemeClr val="accent2"/>
                </a:solidFill>
              </a:rPr>
              <a:t>Binary tree</a:t>
            </a:r>
            <a:r>
              <a:rPr lang="en-US" dirty="0" smtClean="0"/>
              <a:t>:  Each node has at most 2 children (branching factor 2)</a:t>
            </a:r>
          </a:p>
          <a:p>
            <a:r>
              <a:rPr lang="en-US" i="1" dirty="0" smtClean="0">
                <a:solidFill>
                  <a:schemeClr val="accent2"/>
                </a:solidFill>
              </a:rPr>
              <a:t>n</a:t>
            </a:r>
            <a:r>
              <a:rPr lang="en-US" dirty="0" smtClean="0">
                <a:solidFill>
                  <a:schemeClr val="accent2"/>
                </a:solidFill>
              </a:rPr>
              <a:t>-</a:t>
            </a:r>
            <a:r>
              <a:rPr lang="en-US" dirty="0" err="1" smtClean="0">
                <a:solidFill>
                  <a:schemeClr val="accent2"/>
                </a:solidFill>
              </a:rPr>
              <a:t>ary</a:t>
            </a:r>
            <a:r>
              <a:rPr lang="en-US" dirty="0" smtClean="0">
                <a:solidFill>
                  <a:schemeClr val="accent2"/>
                </a:solidFill>
              </a:rPr>
              <a:t> tree</a:t>
            </a:r>
            <a:r>
              <a:rPr lang="en-US" dirty="0" smtClean="0"/>
              <a:t>:    Each node has at most </a:t>
            </a:r>
            <a:r>
              <a:rPr lang="en-US" i="1" dirty="0" smtClean="0"/>
              <a:t>n</a:t>
            </a:r>
            <a:r>
              <a:rPr lang="en-US" dirty="0" smtClean="0"/>
              <a:t> </a:t>
            </a:r>
            <a:r>
              <a:rPr lang="en-US" dirty="0"/>
              <a:t>children (branching factor </a:t>
            </a:r>
            <a:r>
              <a:rPr lang="en-US" i="1" dirty="0" smtClean="0"/>
              <a:t>n</a:t>
            </a:r>
            <a:r>
              <a:rPr lang="en-US" dirty="0" smtClean="0"/>
              <a:t>)</a:t>
            </a:r>
          </a:p>
          <a:p>
            <a:r>
              <a:rPr lang="en-US" dirty="0">
                <a:solidFill>
                  <a:schemeClr val="accent2"/>
                </a:solidFill>
              </a:rPr>
              <a:t>Perfect </a:t>
            </a:r>
            <a:r>
              <a:rPr lang="en-US" dirty="0"/>
              <a:t>tree: </a:t>
            </a:r>
            <a:r>
              <a:rPr lang="en-US" dirty="0" smtClean="0"/>
              <a:t>Each </a:t>
            </a:r>
            <a:r>
              <a:rPr lang="en-US" dirty="0"/>
              <a:t>row </a:t>
            </a:r>
            <a:r>
              <a:rPr lang="en-US" dirty="0" smtClean="0"/>
              <a:t>completely full</a:t>
            </a:r>
          </a:p>
          <a:p>
            <a:r>
              <a:rPr lang="en-US" dirty="0" smtClean="0">
                <a:solidFill>
                  <a:schemeClr val="accent2"/>
                </a:solidFill>
              </a:rPr>
              <a:t>Complete tree</a:t>
            </a:r>
            <a:r>
              <a:rPr lang="en-US" dirty="0" smtClean="0"/>
              <a:t>:  Each row completely full except maybe the bottom row, which is filled from left to right</a:t>
            </a:r>
            <a:endParaRPr lang="en-US" dirty="0"/>
          </a:p>
        </p:txBody>
      </p:sp>
      <p:grpSp>
        <p:nvGrpSpPr>
          <p:cNvPr id="52" name="Group 51"/>
          <p:cNvGrpSpPr/>
          <p:nvPr/>
        </p:nvGrpSpPr>
        <p:grpSpPr>
          <a:xfrm>
            <a:off x="1625600" y="4114800"/>
            <a:ext cx="2489200" cy="1143000"/>
            <a:chOff x="1625600" y="4267200"/>
            <a:chExt cx="2489200" cy="1143000"/>
          </a:xfrm>
        </p:grpSpPr>
        <p:sp>
          <p:nvSpPr>
            <p:cNvPr id="7" name="Oval 4"/>
            <p:cNvSpPr>
              <a:spLocks noChangeArrowheads="1"/>
            </p:cNvSpPr>
            <p:nvPr>
              <p:custDataLst>
                <p:tags r:id="rId18"/>
              </p:custDataLst>
            </p:nvPr>
          </p:nvSpPr>
          <p:spPr bwMode="auto">
            <a:xfrm>
              <a:off x="2870200" y="42672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 name="Oval 5"/>
            <p:cNvSpPr>
              <a:spLocks noChangeArrowheads="1"/>
            </p:cNvSpPr>
            <p:nvPr>
              <p:custDataLst>
                <p:tags r:id="rId19"/>
              </p:custDataLst>
            </p:nvPr>
          </p:nvSpPr>
          <p:spPr bwMode="auto">
            <a:xfrm>
              <a:off x="2159000" y="46101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 name="Oval 6"/>
            <p:cNvSpPr>
              <a:spLocks noChangeArrowheads="1"/>
            </p:cNvSpPr>
            <p:nvPr>
              <p:custDataLst>
                <p:tags r:id="rId20"/>
              </p:custDataLst>
            </p:nvPr>
          </p:nvSpPr>
          <p:spPr bwMode="auto">
            <a:xfrm>
              <a:off x="3683000" y="46101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10" name="AutoShape 7"/>
            <p:cNvCxnSpPr>
              <a:cxnSpLocks noChangeShapeType="1"/>
              <a:stCxn id="7" idx="4"/>
              <a:endCxn id="8" idx="0"/>
            </p:cNvCxnSpPr>
            <p:nvPr>
              <p:custDataLst>
                <p:tags r:id="rId21"/>
              </p:custDataLst>
            </p:nvPr>
          </p:nvCxnSpPr>
          <p:spPr bwMode="auto">
            <a:xfrm flipH="1">
              <a:off x="2260600" y="4381500"/>
              <a:ext cx="711200" cy="228600"/>
            </a:xfrm>
            <a:prstGeom prst="straightConnector1">
              <a:avLst/>
            </a:prstGeom>
            <a:noFill/>
            <a:ln w="9525">
              <a:solidFill>
                <a:schemeClr val="tx1"/>
              </a:solidFill>
              <a:round/>
              <a:headEnd/>
              <a:tailEnd type="triangle" w="med" len="med"/>
            </a:ln>
            <a:effectLst/>
          </p:spPr>
        </p:cxnSp>
        <p:cxnSp>
          <p:nvCxnSpPr>
            <p:cNvPr id="11" name="AutoShape 8"/>
            <p:cNvCxnSpPr>
              <a:cxnSpLocks noChangeShapeType="1"/>
              <a:stCxn id="7" idx="4"/>
              <a:endCxn id="9" idx="0"/>
            </p:cNvCxnSpPr>
            <p:nvPr>
              <p:custDataLst>
                <p:tags r:id="rId22"/>
              </p:custDataLst>
            </p:nvPr>
          </p:nvCxnSpPr>
          <p:spPr bwMode="auto">
            <a:xfrm>
              <a:off x="2971800" y="4381500"/>
              <a:ext cx="812800" cy="228600"/>
            </a:xfrm>
            <a:prstGeom prst="straightConnector1">
              <a:avLst/>
            </a:prstGeom>
            <a:noFill/>
            <a:ln w="9525">
              <a:solidFill>
                <a:schemeClr val="tx1"/>
              </a:solidFill>
              <a:round/>
              <a:headEnd/>
              <a:tailEnd type="triangle" w="med" len="med"/>
            </a:ln>
            <a:effectLst/>
          </p:spPr>
        </p:cxnSp>
        <p:sp>
          <p:nvSpPr>
            <p:cNvPr id="12" name="Oval 29"/>
            <p:cNvSpPr>
              <a:spLocks noChangeArrowheads="1"/>
            </p:cNvSpPr>
            <p:nvPr>
              <p:custDataLst>
                <p:tags r:id="rId23"/>
              </p:custDataLst>
            </p:nvPr>
          </p:nvSpPr>
          <p:spPr bwMode="auto">
            <a:xfrm>
              <a:off x="1854200" y="50101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 name="Oval 30"/>
            <p:cNvSpPr>
              <a:spLocks noChangeArrowheads="1"/>
            </p:cNvSpPr>
            <p:nvPr>
              <p:custDataLst>
                <p:tags r:id="rId24"/>
              </p:custDataLst>
            </p:nvPr>
          </p:nvSpPr>
          <p:spPr bwMode="auto">
            <a:xfrm>
              <a:off x="1625600" y="5295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 name="Oval 31"/>
            <p:cNvSpPr>
              <a:spLocks noChangeArrowheads="1"/>
            </p:cNvSpPr>
            <p:nvPr>
              <p:custDataLst>
                <p:tags r:id="rId25"/>
              </p:custDataLst>
            </p:nvPr>
          </p:nvSpPr>
          <p:spPr bwMode="auto">
            <a:xfrm>
              <a:off x="2006600" y="5295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15" name="AutoShape 32"/>
            <p:cNvCxnSpPr>
              <a:cxnSpLocks noChangeShapeType="1"/>
              <a:stCxn id="12" idx="4"/>
              <a:endCxn id="13" idx="0"/>
            </p:cNvCxnSpPr>
            <p:nvPr>
              <p:custDataLst>
                <p:tags r:id="rId26"/>
              </p:custDataLst>
            </p:nvPr>
          </p:nvCxnSpPr>
          <p:spPr bwMode="auto">
            <a:xfrm flipH="1">
              <a:off x="1727200" y="5124450"/>
              <a:ext cx="228600" cy="171450"/>
            </a:xfrm>
            <a:prstGeom prst="straightConnector1">
              <a:avLst/>
            </a:prstGeom>
            <a:noFill/>
            <a:ln w="9525">
              <a:solidFill>
                <a:schemeClr val="tx1"/>
              </a:solidFill>
              <a:round/>
              <a:headEnd/>
              <a:tailEnd type="triangle" w="med" len="med"/>
            </a:ln>
            <a:effectLst/>
          </p:spPr>
        </p:cxnSp>
        <p:cxnSp>
          <p:nvCxnSpPr>
            <p:cNvPr id="16" name="AutoShape 33"/>
            <p:cNvCxnSpPr>
              <a:cxnSpLocks noChangeShapeType="1"/>
              <a:stCxn id="12" idx="4"/>
              <a:endCxn id="14" idx="0"/>
            </p:cNvCxnSpPr>
            <p:nvPr>
              <p:custDataLst>
                <p:tags r:id="rId27"/>
              </p:custDataLst>
            </p:nvPr>
          </p:nvCxnSpPr>
          <p:spPr bwMode="auto">
            <a:xfrm>
              <a:off x="1955800" y="5124450"/>
              <a:ext cx="152400" cy="171450"/>
            </a:xfrm>
            <a:prstGeom prst="straightConnector1">
              <a:avLst/>
            </a:prstGeom>
            <a:noFill/>
            <a:ln w="9525">
              <a:solidFill>
                <a:schemeClr val="tx1"/>
              </a:solidFill>
              <a:round/>
              <a:headEnd/>
              <a:tailEnd type="triangle" w="med" len="med"/>
            </a:ln>
            <a:effectLst/>
          </p:spPr>
        </p:cxnSp>
        <p:sp>
          <p:nvSpPr>
            <p:cNvPr id="17" name="Oval 34"/>
            <p:cNvSpPr>
              <a:spLocks noChangeArrowheads="1"/>
            </p:cNvSpPr>
            <p:nvPr>
              <p:custDataLst>
                <p:tags r:id="rId28"/>
              </p:custDataLst>
            </p:nvPr>
          </p:nvSpPr>
          <p:spPr bwMode="auto">
            <a:xfrm>
              <a:off x="2463800" y="50101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 name="Oval 35"/>
            <p:cNvSpPr>
              <a:spLocks noChangeArrowheads="1"/>
            </p:cNvSpPr>
            <p:nvPr>
              <p:custDataLst>
                <p:tags r:id="rId29"/>
              </p:custDataLst>
            </p:nvPr>
          </p:nvSpPr>
          <p:spPr bwMode="auto">
            <a:xfrm>
              <a:off x="2260600" y="5295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9" name="Oval 36"/>
            <p:cNvSpPr>
              <a:spLocks noChangeArrowheads="1"/>
            </p:cNvSpPr>
            <p:nvPr>
              <p:custDataLst>
                <p:tags r:id="rId30"/>
              </p:custDataLst>
            </p:nvPr>
          </p:nvSpPr>
          <p:spPr bwMode="auto">
            <a:xfrm>
              <a:off x="2667000" y="5295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0" name="AutoShape 37"/>
            <p:cNvCxnSpPr>
              <a:cxnSpLocks noChangeShapeType="1"/>
              <a:stCxn id="17" idx="4"/>
              <a:endCxn id="18" idx="0"/>
            </p:cNvCxnSpPr>
            <p:nvPr>
              <p:custDataLst>
                <p:tags r:id="rId31"/>
              </p:custDataLst>
            </p:nvPr>
          </p:nvCxnSpPr>
          <p:spPr bwMode="auto">
            <a:xfrm flipH="1">
              <a:off x="2362200" y="5124450"/>
              <a:ext cx="203200" cy="171450"/>
            </a:xfrm>
            <a:prstGeom prst="straightConnector1">
              <a:avLst/>
            </a:prstGeom>
            <a:noFill/>
            <a:ln w="9525">
              <a:solidFill>
                <a:schemeClr val="tx1"/>
              </a:solidFill>
              <a:round/>
              <a:headEnd/>
              <a:tailEnd type="triangle" w="med" len="med"/>
            </a:ln>
            <a:effectLst/>
          </p:spPr>
        </p:cxnSp>
        <p:cxnSp>
          <p:nvCxnSpPr>
            <p:cNvPr id="21" name="AutoShape 38"/>
            <p:cNvCxnSpPr>
              <a:cxnSpLocks noChangeShapeType="1"/>
              <a:stCxn id="17" idx="4"/>
              <a:endCxn id="19" idx="0"/>
            </p:cNvCxnSpPr>
            <p:nvPr>
              <p:custDataLst>
                <p:tags r:id="rId32"/>
              </p:custDataLst>
            </p:nvPr>
          </p:nvCxnSpPr>
          <p:spPr bwMode="auto">
            <a:xfrm>
              <a:off x="2565400" y="5124450"/>
              <a:ext cx="203200" cy="171450"/>
            </a:xfrm>
            <a:prstGeom prst="straightConnector1">
              <a:avLst/>
            </a:prstGeom>
            <a:noFill/>
            <a:ln w="9525">
              <a:solidFill>
                <a:schemeClr val="tx1"/>
              </a:solidFill>
              <a:round/>
              <a:headEnd/>
              <a:tailEnd type="triangle" w="med" len="med"/>
            </a:ln>
            <a:effectLst/>
          </p:spPr>
        </p:cxnSp>
        <p:cxnSp>
          <p:nvCxnSpPr>
            <p:cNvPr id="22" name="AutoShape 39"/>
            <p:cNvCxnSpPr>
              <a:cxnSpLocks noChangeShapeType="1"/>
              <a:stCxn id="8" idx="4"/>
              <a:endCxn id="12" idx="0"/>
            </p:cNvCxnSpPr>
            <p:nvPr>
              <p:custDataLst>
                <p:tags r:id="rId33"/>
              </p:custDataLst>
            </p:nvPr>
          </p:nvCxnSpPr>
          <p:spPr bwMode="auto">
            <a:xfrm flipH="1">
              <a:off x="1955800" y="4724400"/>
              <a:ext cx="304800" cy="285750"/>
            </a:xfrm>
            <a:prstGeom prst="straightConnector1">
              <a:avLst/>
            </a:prstGeom>
            <a:noFill/>
            <a:ln w="9525">
              <a:solidFill>
                <a:schemeClr val="tx1"/>
              </a:solidFill>
              <a:round/>
              <a:headEnd/>
              <a:tailEnd type="triangle" w="med" len="med"/>
            </a:ln>
            <a:effectLst/>
          </p:spPr>
        </p:cxnSp>
        <p:cxnSp>
          <p:nvCxnSpPr>
            <p:cNvPr id="23" name="AutoShape 40"/>
            <p:cNvCxnSpPr>
              <a:cxnSpLocks noChangeShapeType="1"/>
              <a:stCxn id="8" idx="4"/>
              <a:endCxn id="17" idx="1"/>
            </p:cNvCxnSpPr>
            <p:nvPr>
              <p:custDataLst>
                <p:tags r:id="rId34"/>
              </p:custDataLst>
            </p:nvPr>
          </p:nvCxnSpPr>
          <p:spPr bwMode="auto">
            <a:xfrm>
              <a:off x="2260600" y="4724400"/>
              <a:ext cx="232958" cy="302489"/>
            </a:xfrm>
            <a:prstGeom prst="straightConnector1">
              <a:avLst/>
            </a:prstGeom>
            <a:noFill/>
            <a:ln w="9525">
              <a:solidFill>
                <a:schemeClr val="tx1"/>
              </a:solidFill>
              <a:round/>
              <a:headEnd/>
              <a:tailEnd type="triangle" w="med" len="med"/>
            </a:ln>
            <a:effectLst/>
          </p:spPr>
        </p:cxnSp>
        <p:sp>
          <p:nvSpPr>
            <p:cNvPr id="24" name="Oval 41"/>
            <p:cNvSpPr>
              <a:spLocks noChangeArrowheads="1"/>
            </p:cNvSpPr>
            <p:nvPr>
              <p:custDataLst>
                <p:tags r:id="rId35"/>
              </p:custDataLst>
            </p:nvPr>
          </p:nvSpPr>
          <p:spPr bwMode="auto">
            <a:xfrm>
              <a:off x="3378200" y="50101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 name="Oval 42"/>
            <p:cNvSpPr>
              <a:spLocks noChangeArrowheads="1"/>
            </p:cNvSpPr>
            <p:nvPr>
              <p:custDataLst>
                <p:tags r:id="rId36"/>
              </p:custDataLst>
            </p:nvPr>
          </p:nvSpPr>
          <p:spPr bwMode="auto">
            <a:xfrm>
              <a:off x="3175000" y="5295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7" name="AutoShape 44"/>
            <p:cNvCxnSpPr>
              <a:cxnSpLocks noChangeShapeType="1"/>
              <a:stCxn id="24" idx="4"/>
              <a:endCxn id="25" idx="0"/>
            </p:cNvCxnSpPr>
            <p:nvPr>
              <p:custDataLst>
                <p:tags r:id="rId37"/>
              </p:custDataLst>
            </p:nvPr>
          </p:nvCxnSpPr>
          <p:spPr bwMode="auto">
            <a:xfrm flipH="1">
              <a:off x="3276600" y="5124450"/>
              <a:ext cx="203200" cy="171450"/>
            </a:xfrm>
            <a:prstGeom prst="straightConnector1">
              <a:avLst/>
            </a:prstGeom>
            <a:noFill/>
            <a:ln w="9525">
              <a:solidFill>
                <a:schemeClr val="tx1"/>
              </a:solidFill>
              <a:round/>
              <a:headEnd/>
              <a:tailEnd type="triangle" w="med" len="med"/>
            </a:ln>
            <a:effectLst/>
          </p:spPr>
        </p:cxnSp>
        <p:sp>
          <p:nvSpPr>
            <p:cNvPr id="29" name="Oval 46"/>
            <p:cNvSpPr>
              <a:spLocks noChangeArrowheads="1"/>
            </p:cNvSpPr>
            <p:nvPr>
              <p:custDataLst>
                <p:tags r:id="rId38"/>
              </p:custDataLst>
            </p:nvPr>
          </p:nvSpPr>
          <p:spPr bwMode="auto">
            <a:xfrm>
              <a:off x="3911600" y="50101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30" name="AutoShape 51"/>
            <p:cNvCxnSpPr>
              <a:cxnSpLocks noChangeShapeType="1"/>
              <a:stCxn id="9" idx="4"/>
              <a:endCxn id="24" idx="0"/>
            </p:cNvCxnSpPr>
            <p:nvPr>
              <p:custDataLst>
                <p:tags r:id="rId39"/>
              </p:custDataLst>
            </p:nvPr>
          </p:nvCxnSpPr>
          <p:spPr bwMode="auto">
            <a:xfrm flipH="1">
              <a:off x="3479800" y="4724400"/>
              <a:ext cx="304800" cy="285750"/>
            </a:xfrm>
            <a:prstGeom prst="straightConnector1">
              <a:avLst/>
            </a:prstGeom>
            <a:noFill/>
            <a:ln w="9525">
              <a:solidFill>
                <a:schemeClr val="tx1"/>
              </a:solidFill>
              <a:round/>
              <a:headEnd/>
              <a:tailEnd type="triangle" w="med" len="med"/>
            </a:ln>
            <a:effectLst/>
          </p:spPr>
        </p:cxnSp>
        <p:cxnSp>
          <p:nvCxnSpPr>
            <p:cNvPr id="31" name="AutoShape 52"/>
            <p:cNvCxnSpPr>
              <a:cxnSpLocks noChangeShapeType="1"/>
              <a:stCxn id="9" idx="4"/>
              <a:endCxn id="29" idx="0"/>
            </p:cNvCxnSpPr>
            <p:nvPr>
              <p:custDataLst>
                <p:tags r:id="rId40"/>
              </p:custDataLst>
            </p:nvPr>
          </p:nvCxnSpPr>
          <p:spPr bwMode="auto">
            <a:xfrm>
              <a:off x="3784600" y="4724400"/>
              <a:ext cx="228600" cy="285750"/>
            </a:xfrm>
            <a:prstGeom prst="straightConnector1">
              <a:avLst/>
            </a:prstGeom>
            <a:noFill/>
            <a:ln w="9525">
              <a:solidFill>
                <a:schemeClr val="tx1"/>
              </a:solidFill>
              <a:round/>
              <a:headEnd/>
              <a:tailEnd type="triangle" w="med" len="med"/>
            </a:ln>
            <a:effectLst/>
          </p:spPr>
        </p:cxnSp>
      </p:grpSp>
      <p:grpSp>
        <p:nvGrpSpPr>
          <p:cNvPr id="51" name="Group 50"/>
          <p:cNvGrpSpPr/>
          <p:nvPr/>
        </p:nvGrpSpPr>
        <p:grpSpPr>
          <a:xfrm>
            <a:off x="4978400" y="4114800"/>
            <a:ext cx="2616200" cy="1143000"/>
            <a:chOff x="1854200" y="4572000"/>
            <a:chExt cx="2616200" cy="1143000"/>
          </a:xfrm>
        </p:grpSpPr>
        <p:sp>
          <p:nvSpPr>
            <p:cNvPr id="32" name="Oval 53"/>
            <p:cNvSpPr>
              <a:spLocks noChangeArrowheads="1"/>
            </p:cNvSpPr>
            <p:nvPr>
              <p:custDataLst>
                <p:tags r:id="rId1"/>
              </p:custDataLst>
            </p:nvPr>
          </p:nvSpPr>
          <p:spPr bwMode="auto">
            <a:xfrm>
              <a:off x="3149600" y="45720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 name="Oval 54"/>
            <p:cNvSpPr>
              <a:spLocks noChangeArrowheads="1"/>
            </p:cNvSpPr>
            <p:nvPr>
              <p:custDataLst>
                <p:tags r:id="rId2"/>
              </p:custDataLst>
            </p:nvPr>
          </p:nvSpPr>
          <p:spPr bwMode="auto">
            <a:xfrm>
              <a:off x="2438400" y="4914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 name="Oval 55"/>
            <p:cNvSpPr>
              <a:spLocks noChangeArrowheads="1"/>
            </p:cNvSpPr>
            <p:nvPr>
              <p:custDataLst>
                <p:tags r:id="rId3"/>
              </p:custDataLst>
            </p:nvPr>
          </p:nvSpPr>
          <p:spPr bwMode="auto">
            <a:xfrm>
              <a:off x="3962400" y="49149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35" name="AutoShape 56"/>
            <p:cNvCxnSpPr>
              <a:cxnSpLocks noChangeShapeType="1"/>
              <a:stCxn id="32" idx="4"/>
              <a:endCxn id="33" idx="0"/>
            </p:cNvCxnSpPr>
            <p:nvPr>
              <p:custDataLst>
                <p:tags r:id="rId4"/>
              </p:custDataLst>
            </p:nvPr>
          </p:nvCxnSpPr>
          <p:spPr bwMode="auto">
            <a:xfrm flipH="1">
              <a:off x="2540000" y="4686300"/>
              <a:ext cx="711200" cy="228600"/>
            </a:xfrm>
            <a:prstGeom prst="straightConnector1">
              <a:avLst/>
            </a:prstGeom>
            <a:noFill/>
            <a:ln w="9525">
              <a:solidFill>
                <a:schemeClr val="tx1"/>
              </a:solidFill>
              <a:round/>
              <a:headEnd/>
              <a:tailEnd type="triangle" w="med" len="med"/>
            </a:ln>
            <a:effectLst/>
          </p:spPr>
        </p:cxnSp>
        <p:cxnSp>
          <p:nvCxnSpPr>
            <p:cNvPr id="36" name="AutoShape 57"/>
            <p:cNvCxnSpPr>
              <a:cxnSpLocks noChangeShapeType="1"/>
              <a:stCxn id="32" idx="4"/>
              <a:endCxn id="34" idx="0"/>
            </p:cNvCxnSpPr>
            <p:nvPr>
              <p:custDataLst>
                <p:tags r:id="rId5"/>
              </p:custDataLst>
            </p:nvPr>
          </p:nvCxnSpPr>
          <p:spPr bwMode="auto">
            <a:xfrm>
              <a:off x="3251200" y="4686300"/>
              <a:ext cx="812800" cy="228600"/>
            </a:xfrm>
            <a:prstGeom prst="straightConnector1">
              <a:avLst/>
            </a:prstGeom>
            <a:noFill/>
            <a:ln w="9525">
              <a:solidFill>
                <a:schemeClr val="tx1"/>
              </a:solidFill>
              <a:round/>
              <a:headEnd/>
              <a:tailEnd type="triangle" w="med" len="med"/>
            </a:ln>
            <a:effectLst/>
          </p:spPr>
        </p:cxnSp>
        <p:sp>
          <p:nvSpPr>
            <p:cNvPr id="37" name="Oval 58"/>
            <p:cNvSpPr>
              <a:spLocks noChangeArrowheads="1"/>
            </p:cNvSpPr>
            <p:nvPr>
              <p:custDataLst>
                <p:tags r:id="rId6"/>
              </p:custDataLst>
            </p:nvPr>
          </p:nvSpPr>
          <p:spPr bwMode="auto">
            <a:xfrm>
              <a:off x="2082800" y="53149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 name="Oval 59"/>
            <p:cNvSpPr>
              <a:spLocks noChangeArrowheads="1"/>
            </p:cNvSpPr>
            <p:nvPr>
              <p:custDataLst>
                <p:tags r:id="rId7"/>
              </p:custDataLst>
            </p:nvPr>
          </p:nvSpPr>
          <p:spPr bwMode="auto">
            <a:xfrm>
              <a:off x="1854200" y="56007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 name="Oval 60"/>
            <p:cNvSpPr>
              <a:spLocks noChangeArrowheads="1"/>
            </p:cNvSpPr>
            <p:nvPr>
              <p:custDataLst>
                <p:tags r:id="rId8"/>
              </p:custDataLst>
            </p:nvPr>
          </p:nvSpPr>
          <p:spPr bwMode="auto">
            <a:xfrm>
              <a:off x="2311400" y="560070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40" name="AutoShape 61"/>
            <p:cNvCxnSpPr>
              <a:cxnSpLocks noChangeShapeType="1"/>
              <a:stCxn id="37" idx="4"/>
              <a:endCxn id="38" idx="0"/>
            </p:cNvCxnSpPr>
            <p:nvPr>
              <p:custDataLst>
                <p:tags r:id="rId9"/>
              </p:custDataLst>
            </p:nvPr>
          </p:nvCxnSpPr>
          <p:spPr bwMode="auto">
            <a:xfrm flipH="1">
              <a:off x="1955800" y="5429250"/>
              <a:ext cx="228600" cy="171450"/>
            </a:xfrm>
            <a:prstGeom prst="straightConnector1">
              <a:avLst/>
            </a:prstGeom>
            <a:noFill/>
            <a:ln w="9525">
              <a:solidFill>
                <a:schemeClr val="tx1"/>
              </a:solidFill>
              <a:round/>
              <a:headEnd/>
              <a:tailEnd type="triangle" w="med" len="med"/>
            </a:ln>
            <a:effectLst/>
          </p:spPr>
        </p:cxnSp>
        <p:cxnSp>
          <p:nvCxnSpPr>
            <p:cNvPr id="41" name="AutoShape 62"/>
            <p:cNvCxnSpPr>
              <a:cxnSpLocks noChangeShapeType="1"/>
              <a:stCxn id="37" idx="4"/>
              <a:endCxn id="39" idx="0"/>
            </p:cNvCxnSpPr>
            <p:nvPr>
              <p:custDataLst>
                <p:tags r:id="rId10"/>
              </p:custDataLst>
            </p:nvPr>
          </p:nvCxnSpPr>
          <p:spPr bwMode="auto">
            <a:xfrm>
              <a:off x="2184400" y="5429250"/>
              <a:ext cx="228600" cy="171450"/>
            </a:xfrm>
            <a:prstGeom prst="straightConnector1">
              <a:avLst/>
            </a:prstGeom>
            <a:noFill/>
            <a:ln w="9525">
              <a:solidFill>
                <a:schemeClr val="tx1"/>
              </a:solidFill>
              <a:round/>
              <a:headEnd/>
              <a:tailEnd type="triangle" w="med" len="med"/>
            </a:ln>
            <a:effectLst/>
          </p:spPr>
        </p:cxnSp>
        <p:sp>
          <p:nvSpPr>
            <p:cNvPr id="42" name="Oval 63"/>
            <p:cNvSpPr>
              <a:spLocks noChangeArrowheads="1"/>
            </p:cNvSpPr>
            <p:nvPr>
              <p:custDataLst>
                <p:tags r:id="rId11"/>
              </p:custDataLst>
            </p:nvPr>
          </p:nvSpPr>
          <p:spPr bwMode="auto">
            <a:xfrm>
              <a:off x="2819400" y="53149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43" name="AutoShape 68"/>
            <p:cNvCxnSpPr>
              <a:cxnSpLocks noChangeShapeType="1"/>
              <a:stCxn id="33" idx="4"/>
              <a:endCxn id="37" idx="0"/>
            </p:cNvCxnSpPr>
            <p:nvPr>
              <p:custDataLst>
                <p:tags r:id="rId12"/>
              </p:custDataLst>
            </p:nvPr>
          </p:nvCxnSpPr>
          <p:spPr bwMode="auto">
            <a:xfrm flipH="1">
              <a:off x="2184400" y="5029200"/>
              <a:ext cx="355600" cy="285750"/>
            </a:xfrm>
            <a:prstGeom prst="straightConnector1">
              <a:avLst/>
            </a:prstGeom>
            <a:noFill/>
            <a:ln w="9525">
              <a:solidFill>
                <a:schemeClr val="tx1"/>
              </a:solidFill>
              <a:round/>
              <a:headEnd/>
              <a:tailEnd type="triangle" w="med" len="med"/>
            </a:ln>
            <a:effectLst/>
          </p:spPr>
        </p:cxnSp>
        <p:cxnSp>
          <p:nvCxnSpPr>
            <p:cNvPr id="44" name="AutoShape 69"/>
            <p:cNvCxnSpPr>
              <a:cxnSpLocks noChangeShapeType="1"/>
              <a:stCxn id="33" idx="4"/>
              <a:endCxn id="42" idx="1"/>
            </p:cNvCxnSpPr>
            <p:nvPr>
              <p:custDataLst>
                <p:tags r:id="rId13"/>
              </p:custDataLst>
            </p:nvPr>
          </p:nvCxnSpPr>
          <p:spPr bwMode="auto">
            <a:xfrm>
              <a:off x="2540000" y="5029200"/>
              <a:ext cx="309158" cy="302489"/>
            </a:xfrm>
            <a:prstGeom prst="straightConnector1">
              <a:avLst/>
            </a:prstGeom>
            <a:noFill/>
            <a:ln w="9525">
              <a:solidFill>
                <a:schemeClr val="tx1"/>
              </a:solidFill>
              <a:round/>
              <a:headEnd/>
              <a:tailEnd type="triangle" w="med" len="med"/>
            </a:ln>
            <a:effectLst/>
          </p:spPr>
        </p:cxnSp>
        <p:sp>
          <p:nvSpPr>
            <p:cNvPr id="45" name="Oval 70"/>
            <p:cNvSpPr>
              <a:spLocks noChangeArrowheads="1"/>
            </p:cNvSpPr>
            <p:nvPr>
              <p:custDataLst>
                <p:tags r:id="rId14"/>
              </p:custDataLst>
            </p:nvPr>
          </p:nvSpPr>
          <p:spPr bwMode="auto">
            <a:xfrm>
              <a:off x="3657600" y="53149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 name="Oval 75"/>
            <p:cNvSpPr>
              <a:spLocks noChangeArrowheads="1"/>
            </p:cNvSpPr>
            <p:nvPr>
              <p:custDataLst>
                <p:tags r:id="rId15"/>
              </p:custDataLst>
            </p:nvPr>
          </p:nvSpPr>
          <p:spPr bwMode="auto">
            <a:xfrm>
              <a:off x="4267200" y="5314950"/>
              <a:ext cx="203200" cy="1143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47" name="AutoShape 76"/>
            <p:cNvCxnSpPr>
              <a:cxnSpLocks noChangeShapeType="1"/>
              <a:stCxn id="34" idx="4"/>
              <a:endCxn id="45" idx="0"/>
            </p:cNvCxnSpPr>
            <p:nvPr>
              <p:custDataLst>
                <p:tags r:id="rId16"/>
              </p:custDataLst>
            </p:nvPr>
          </p:nvCxnSpPr>
          <p:spPr bwMode="auto">
            <a:xfrm flipH="1">
              <a:off x="3759200" y="5029200"/>
              <a:ext cx="304800" cy="285750"/>
            </a:xfrm>
            <a:prstGeom prst="straightConnector1">
              <a:avLst/>
            </a:prstGeom>
            <a:noFill/>
            <a:ln w="9525">
              <a:solidFill>
                <a:schemeClr val="tx1"/>
              </a:solidFill>
              <a:round/>
              <a:headEnd/>
              <a:tailEnd type="triangle" w="med" len="med"/>
            </a:ln>
            <a:effectLst/>
          </p:spPr>
        </p:cxnSp>
        <p:cxnSp>
          <p:nvCxnSpPr>
            <p:cNvPr id="48" name="AutoShape 77"/>
            <p:cNvCxnSpPr>
              <a:cxnSpLocks noChangeShapeType="1"/>
              <a:stCxn id="34" idx="4"/>
              <a:endCxn id="46" idx="0"/>
            </p:cNvCxnSpPr>
            <p:nvPr>
              <p:custDataLst>
                <p:tags r:id="rId17"/>
              </p:custDataLst>
            </p:nvPr>
          </p:nvCxnSpPr>
          <p:spPr bwMode="auto">
            <a:xfrm>
              <a:off x="4064000" y="5029200"/>
              <a:ext cx="304800" cy="285750"/>
            </a:xfrm>
            <a:prstGeom prst="straightConnector1">
              <a:avLst/>
            </a:prstGeom>
            <a:noFill/>
            <a:ln w="9525">
              <a:solidFill>
                <a:schemeClr val="tx1"/>
              </a:solidFill>
              <a:round/>
              <a:headEnd/>
              <a:tailEnd type="triangle" w="med" len="med"/>
            </a:ln>
            <a:effectLst/>
          </p:spPr>
        </p:cxnSp>
      </p:grpSp>
      <p:sp>
        <p:nvSpPr>
          <p:cNvPr id="56" name="Content Placeholder 2"/>
          <p:cNvSpPr txBox="1">
            <a:spLocks/>
          </p:cNvSpPr>
          <p:nvPr/>
        </p:nvSpPr>
        <p:spPr bwMode="auto">
          <a:xfrm>
            <a:off x="685800" y="5715000"/>
            <a:ext cx="7772400" cy="561975"/>
          </a:xfrm>
          <a:prstGeom prst="rect">
            <a:avLst/>
          </a:prstGeom>
          <a:noFill/>
          <a:ln w="9525">
            <a:noFill/>
            <a:miter lim="800000"/>
            <a:headEnd/>
            <a:tailEnd/>
          </a:ln>
          <a:effectLst/>
        </p:spPr>
        <p:txBody>
          <a:bodyPr/>
          <a:lstStyle/>
          <a:p>
            <a:pPr marL="342900" indent="-342900">
              <a:spcBef>
                <a:spcPct val="20000"/>
              </a:spcBef>
              <a:defRPr/>
            </a:pPr>
            <a:r>
              <a:rPr lang="en-US" sz="2000" b="0" kern="0" dirty="0" smtClean="0">
                <a:latin typeface="+mn-lt"/>
              </a:rPr>
              <a:t>What is the height of a </a:t>
            </a:r>
            <a:r>
              <a:rPr lang="en-US" sz="2000" b="0" kern="0" dirty="0" smtClean="0">
                <a:solidFill>
                  <a:schemeClr val="accent6"/>
                </a:solidFill>
                <a:latin typeface="+mn-lt"/>
              </a:rPr>
              <a:t>perfect </a:t>
            </a:r>
            <a:r>
              <a:rPr lang="en-US" sz="2000" b="0" kern="0" dirty="0" smtClean="0">
                <a:latin typeface="+mn-lt"/>
              </a:rPr>
              <a:t>tree with </a:t>
            </a:r>
            <a:r>
              <a:rPr lang="en-US" sz="2000" b="0" kern="0" dirty="0" smtClean="0">
                <a:solidFill>
                  <a:schemeClr val="accent6"/>
                </a:solidFill>
                <a:latin typeface="+mn-lt"/>
              </a:rPr>
              <a:t>n </a:t>
            </a:r>
            <a:r>
              <a:rPr lang="en-US" sz="2000" b="0" kern="0" dirty="0" smtClean="0">
                <a:latin typeface="+mn-lt"/>
              </a:rPr>
              <a:t>nodes?  A </a:t>
            </a:r>
            <a:r>
              <a:rPr lang="en-US" sz="2000" b="0" kern="0" dirty="0" smtClean="0">
                <a:solidFill>
                  <a:schemeClr val="accent6"/>
                </a:solidFill>
                <a:latin typeface="+mn-lt"/>
              </a:rPr>
              <a:t>complete</a:t>
            </a:r>
            <a:r>
              <a:rPr lang="en-US" sz="2000" b="0" kern="0" dirty="0" smtClean="0">
                <a:latin typeface="+mn-lt"/>
              </a:rPr>
              <a:t> tree?</a:t>
            </a:r>
            <a:endParaRPr lang="en-US" sz="2000" b="0" kern="0" dirty="0">
              <a:latin typeface="+mn-lt"/>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data structure</a:t>
            </a:r>
            <a:endParaRPr lang="en-US" dirty="0"/>
          </a:p>
        </p:txBody>
      </p:sp>
      <p:sp>
        <p:nvSpPr>
          <p:cNvPr id="3" name="Content Placeholder 2"/>
          <p:cNvSpPr>
            <a:spLocks noGrp="1"/>
          </p:cNvSpPr>
          <p:nvPr>
            <p:ph idx="1"/>
          </p:nvPr>
        </p:nvSpPr>
        <p:spPr>
          <a:xfrm>
            <a:off x="685800" y="1295400"/>
            <a:ext cx="7772400" cy="1524000"/>
          </a:xfrm>
        </p:spPr>
        <p:txBody>
          <a:bodyPr/>
          <a:lstStyle/>
          <a:p>
            <a:pPr>
              <a:buNone/>
            </a:pPr>
            <a:r>
              <a:rPr lang="en-US" dirty="0" smtClean="0"/>
              <a:t>Finally, then, a </a:t>
            </a:r>
            <a:r>
              <a:rPr lang="en-US" i="1" dirty="0" smtClean="0"/>
              <a:t>binary min-heap</a:t>
            </a:r>
            <a:r>
              <a:rPr lang="en-US" dirty="0" smtClean="0"/>
              <a:t> (or just </a:t>
            </a:r>
            <a:r>
              <a:rPr lang="en-US" i="1" dirty="0" smtClean="0"/>
              <a:t>binary heap</a:t>
            </a:r>
            <a:r>
              <a:rPr lang="en-US" dirty="0" smtClean="0"/>
              <a:t> or just </a:t>
            </a:r>
            <a:r>
              <a:rPr lang="en-US" i="1" dirty="0" smtClean="0"/>
              <a:t>heap</a:t>
            </a:r>
            <a:r>
              <a:rPr lang="en-US" dirty="0" smtClean="0"/>
              <a:t>) is:</a:t>
            </a:r>
          </a:p>
          <a:p>
            <a:r>
              <a:rPr lang="en-US" dirty="0" smtClean="0">
                <a:solidFill>
                  <a:schemeClr val="accent2"/>
                </a:solidFill>
              </a:rPr>
              <a:t>Structure property:</a:t>
            </a:r>
            <a:r>
              <a:rPr lang="en-US" dirty="0" smtClean="0"/>
              <a:t> A complete binary tree </a:t>
            </a:r>
          </a:p>
          <a:p>
            <a:r>
              <a:rPr lang="en-US" dirty="0" smtClean="0">
                <a:solidFill>
                  <a:schemeClr val="accent2"/>
                </a:solidFill>
              </a:rPr>
              <a:t>Heap </a:t>
            </a:r>
            <a:r>
              <a:rPr lang="en-US" dirty="0">
                <a:solidFill>
                  <a:schemeClr val="accent2"/>
                </a:solidFill>
              </a:rPr>
              <a:t>property: </a:t>
            </a:r>
            <a:r>
              <a:rPr lang="en-US" dirty="0"/>
              <a:t>The priority of every </a:t>
            </a:r>
            <a:r>
              <a:rPr lang="en-US" dirty="0" smtClean="0"/>
              <a:t>(non-root) </a:t>
            </a:r>
            <a:r>
              <a:rPr lang="en-US" dirty="0"/>
              <a:t>node is </a:t>
            </a:r>
            <a:r>
              <a:rPr lang="en-US" dirty="0" smtClean="0"/>
              <a:t>less than </a:t>
            </a:r>
            <a:r>
              <a:rPr lang="en-US" dirty="0"/>
              <a:t>the priority of its </a:t>
            </a:r>
            <a:r>
              <a:rPr lang="en-US" dirty="0" smtClean="0"/>
              <a:t>parent</a:t>
            </a:r>
          </a:p>
          <a:p>
            <a:pPr lvl="1"/>
            <a:r>
              <a:rPr lang="en-US" dirty="0" smtClean="0">
                <a:solidFill>
                  <a:srgbClr val="CC0000"/>
                </a:solidFill>
              </a:rPr>
              <a:t>Not</a:t>
            </a:r>
            <a:r>
              <a:rPr lang="en-US" dirty="0" smtClean="0"/>
              <a:t> a binary search tree</a:t>
            </a:r>
            <a:endParaRPr lang="en-US" dirty="0"/>
          </a:p>
        </p:txBody>
      </p:sp>
      <p:sp>
        <p:nvSpPr>
          <p:cNvPr id="7" name="Oval 4"/>
          <p:cNvSpPr>
            <a:spLocks noChangeAspect="1" noChangeArrowheads="1"/>
          </p:cNvSpPr>
          <p:nvPr>
            <p:custDataLst>
              <p:tags r:id="rId1"/>
            </p:custDataLst>
          </p:nvPr>
        </p:nvSpPr>
        <p:spPr bwMode="auto">
          <a:xfrm>
            <a:off x="2133600" y="4648200"/>
            <a:ext cx="508000" cy="285750"/>
          </a:xfrm>
          <a:prstGeom prst="ellipse">
            <a:avLst/>
          </a:prstGeom>
          <a:noFill/>
          <a:ln w="38100">
            <a:solidFill>
              <a:srgbClr val="C00000"/>
            </a:solidFill>
            <a:round/>
            <a:headEnd/>
            <a:tailEnd/>
          </a:ln>
          <a:effectLst/>
        </p:spPr>
        <p:txBody>
          <a:bodyPr wrap="none" anchor="ctr"/>
          <a:lstStyle/>
          <a:p>
            <a:pPr algn="ctr" eaLnBrk="0" hangingPunct="0"/>
            <a:r>
              <a:rPr lang="en-US" sz="2000" dirty="0"/>
              <a:t>15</a:t>
            </a:r>
          </a:p>
        </p:txBody>
      </p:sp>
      <p:sp>
        <p:nvSpPr>
          <p:cNvPr id="8" name="Oval 5"/>
          <p:cNvSpPr>
            <a:spLocks noChangeAspect="1" noChangeArrowheads="1"/>
          </p:cNvSpPr>
          <p:nvPr>
            <p:custDataLst>
              <p:tags r:id="rId2"/>
            </p:custDataLst>
          </p:nvPr>
        </p:nvSpPr>
        <p:spPr bwMode="auto">
          <a:xfrm>
            <a:off x="1219200" y="46482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30</a:t>
            </a:r>
          </a:p>
        </p:txBody>
      </p:sp>
      <p:sp>
        <p:nvSpPr>
          <p:cNvPr id="9" name="Oval 6"/>
          <p:cNvSpPr>
            <a:spLocks noChangeAspect="1" noChangeArrowheads="1"/>
          </p:cNvSpPr>
          <p:nvPr>
            <p:custDataLst>
              <p:tags r:id="rId3"/>
            </p:custDataLst>
          </p:nvPr>
        </p:nvSpPr>
        <p:spPr bwMode="auto">
          <a:xfrm>
            <a:off x="2743200" y="40767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80</a:t>
            </a:r>
          </a:p>
        </p:txBody>
      </p:sp>
      <p:sp>
        <p:nvSpPr>
          <p:cNvPr id="10" name="Oval 7"/>
          <p:cNvSpPr>
            <a:spLocks noChangeAspect="1" noChangeArrowheads="1"/>
          </p:cNvSpPr>
          <p:nvPr>
            <p:custDataLst>
              <p:tags r:id="rId4"/>
            </p:custDataLst>
          </p:nvPr>
        </p:nvSpPr>
        <p:spPr bwMode="auto">
          <a:xfrm>
            <a:off x="1625600" y="4076700"/>
            <a:ext cx="508000" cy="285750"/>
          </a:xfrm>
          <a:prstGeom prst="ellipse">
            <a:avLst/>
          </a:prstGeom>
          <a:noFill/>
          <a:ln w="38100">
            <a:solidFill>
              <a:srgbClr val="C00000"/>
            </a:solidFill>
            <a:round/>
            <a:headEnd/>
            <a:tailEnd/>
          </a:ln>
          <a:effectLst/>
        </p:spPr>
        <p:txBody>
          <a:bodyPr wrap="none" anchor="ctr"/>
          <a:lstStyle/>
          <a:p>
            <a:pPr algn="ctr" eaLnBrk="0" hangingPunct="0"/>
            <a:r>
              <a:rPr lang="en-US" sz="2000" dirty="0"/>
              <a:t>20</a:t>
            </a:r>
          </a:p>
        </p:txBody>
      </p:sp>
      <p:sp>
        <p:nvSpPr>
          <p:cNvPr id="11" name="Oval 8"/>
          <p:cNvSpPr>
            <a:spLocks noChangeAspect="1" noChangeArrowheads="1"/>
          </p:cNvSpPr>
          <p:nvPr>
            <p:custDataLst>
              <p:tags r:id="rId5"/>
            </p:custDataLst>
          </p:nvPr>
        </p:nvSpPr>
        <p:spPr bwMode="auto">
          <a:xfrm>
            <a:off x="2235200" y="35052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10</a:t>
            </a:r>
          </a:p>
        </p:txBody>
      </p:sp>
      <p:cxnSp>
        <p:nvCxnSpPr>
          <p:cNvPr id="12" name="AutoShape 9"/>
          <p:cNvCxnSpPr>
            <a:cxnSpLocks noChangeShapeType="1"/>
            <a:stCxn id="11" idx="3"/>
            <a:endCxn id="10" idx="0"/>
          </p:cNvCxnSpPr>
          <p:nvPr>
            <p:custDataLst>
              <p:tags r:id="rId6"/>
            </p:custDataLst>
          </p:nvPr>
        </p:nvCxnSpPr>
        <p:spPr bwMode="auto">
          <a:xfrm flipH="1">
            <a:off x="1879600" y="3768725"/>
            <a:ext cx="430213" cy="288925"/>
          </a:xfrm>
          <a:prstGeom prst="straightConnector1">
            <a:avLst/>
          </a:prstGeom>
          <a:noFill/>
          <a:ln w="9525">
            <a:solidFill>
              <a:srgbClr val="008000"/>
            </a:solidFill>
            <a:round/>
            <a:headEnd/>
            <a:tailEnd type="triangle" w="med" len="med"/>
          </a:ln>
          <a:effectLst/>
        </p:spPr>
      </p:cxnSp>
      <p:cxnSp>
        <p:nvCxnSpPr>
          <p:cNvPr id="13" name="AutoShape 10"/>
          <p:cNvCxnSpPr>
            <a:cxnSpLocks noChangeShapeType="1"/>
            <a:stCxn id="11" idx="5"/>
            <a:endCxn id="9" idx="0"/>
          </p:cNvCxnSpPr>
          <p:nvPr>
            <p:custDataLst>
              <p:tags r:id="rId7"/>
            </p:custDataLst>
          </p:nvPr>
        </p:nvCxnSpPr>
        <p:spPr bwMode="auto">
          <a:xfrm>
            <a:off x="2668588" y="3768725"/>
            <a:ext cx="328612" cy="288925"/>
          </a:xfrm>
          <a:prstGeom prst="straightConnector1">
            <a:avLst/>
          </a:prstGeom>
          <a:noFill/>
          <a:ln w="9525">
            <a:solidFill>
              <a:srgbClr val="008000"/>
            </a:solidFill>
            <a:round/>
            <a:headEnd/>
            <a:tailEnd type="triangle" w="med" len="med"/>
          </a:ln>
          <a:effectLst/>
        </p:spPr>
      </p:cxnSp>
      <p:cxnSp>
        <p:nvCxnSpPr>
          <p:cNvPr id="14" name="AutoShape 11"/>
          <p:cNvCxnSpPr>
            <a:cxnSpLocks noChangeShapeType="1"/>
            <a:stCxn id="10" idx="3"/>
            <a:endCxn id="8" idx="0"/>
          </p:cNvCxnSpPr>
          <p:nvPr>
            <p:custDataLst>
              <p:tags r:id="rId8"/>
            </p:custDataLst>
          </p:nvPr>
        </p:nvCxnSpPr>
        <p:spPr bwMode="auto">
          <a:xfrm flipH="1">
            <a:off x="1473200" y="4340225"/>
            <a:ext cx="227013" cy="288925"/>
          </a:xfrm>
          <a:prstGeom prst="straightConnector1">
            <a:avLst/>
          </a:prstGeom>
          <a:noFill/>
          <a:ln w="9525">
            <a:solidFill>
              <a:srgbClr val="008000"/>
            </a:solidFill>
            <a:round/>
            <a:headEnd/>
            <a:tailEnd type="triangle" w="med" len="med"/>
          </a:ln>
          <a:effectLst/>
        </p:spPr>
      </p:cxnSp>
      <p:cxnSp>
        <p:nvCxnSpPr>
          <p:cNvPr id="15" name="AutoShape 12"/>
          <p:cNvCxnSpPr>
            <a:cxnSpLocks noChangeShapeType="1"/>
            <a:stCxn id="10" idx="5"/>
            <a:endCxn id="7" idx="0"/>
          </p:cNvCxnSpPr>
          <p:nvPr>
            <p:custDataLst>
              <p:tags r:id="rId9"/>
            </p:custDataLst>
          </p:nvPr>
        </p:nvCxnSpPr>
        <p:spPr bwMode="auto">
          <a:xfrm>
            <a:off x="2058988" y="4340225"/>
            <a:ext cx="328612" cy="288925"/>
          </a:xfrm>
          <a:prstGeom prst="straightConnector1">
            <a:avLst/>
          </a:prstGeom>
          <a:noFill/>
          <a:ln w="9525">
            <a:solidFill>
              <a:srgbClr val="008000"/>
            </a:solidFill>
            <a:round/>
            <a:headEnd/>
            <a:tailEnd type="triangle" w="med" len="med"/>
          </a:ln>
          <a:effectLst/>
        </p:spPr>
      </p:cxnSp>
      <p:grpSp>
        <p:nvGrpSpPr>
          <p:cNvPr id="36" name="Group 35"/>
          <p:cNvGrpSpPr/>
          <p:nvPr/>
        </p:nvGrpSpPr>
        <p:grpSpPr>
          <a:xfrm>
            <a:off x="4267200" y="3276600"/>
            <a:ext cx="3556000" cy="1946275"/>
            <a:chOff x="4267200" y="2930525"/>
            <a:chExt cx="3556000" cy="1946275"/>
          </a:xfrm>
        </p:grpSpPr>
        <p:sp>
          <p:nvSpPr>
            <p:cNvPr id="16" name="Oval 13"/>
            <p:cNvSpPr>
              <a:spLocks noChangeAspect="1" noChangeArrowheads="1"/>
            </p:cNvSpPr>
            <p:nvPr>
              <p:custDataLst>
                <p:tags r:id="rId12"/>
              </p:custDataLst>
            </p:nvPr>
          </p:nvSpPr>
          <p:spPr bwMode="auto">
            <a:xfrm>
              <a:off x="731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99</a:t>
              </a:r>
            </a:p>
          </p:txBody>
        </p:sp>
        <p:sp>
          <p:nvSpPr>
            <p:cNvPr id="17" name="Oval 14"/>
            <p:cNvSpPr>
              <a:spLocks noChangeAspect="1" noChangeArrowheads="1"/>
            </p:cNvSpPr>
            <p:nvPr>
              <p:custDataLst>
                <p:tags r:id="rId13"/>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60</a:t>
              </a:r>
            </a:p>
          </p:txBody>
        </p:sp>
        <p:sp>
          <p:nvSpPr>
            <p:cNvPr id="18" name="Oval 15"/>
            <p:cNvSpPr>
              <a:spLocks noChangeAspect="1" noChangeArrowheads="1"/>
            </p:cNvSpPr>
            <p:nvPr>
              <p:custDataLst>
                <p:tags r:id="rId14"/>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40</a:t>
              </a:r>
            </a:p>
          </p:txBody>
        </p:sp>
        <p:sp>
          <p:nvSpPr>
            <p:cNvPr id="19" name="Oval 16"/>
            <p:cNvSpPr>
              <a:spLocks noChangeAspect="1" noChangeArrowheads="1"/>
            </p:cNvSpPr>
            <p:nvPr>
              <p:custDataLst>
                <p:tags r:id="rId15"/>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80</a:t>
              </a:r>
            </a:p>
          </p:txBody>
        </p:sp>
        <p:sp>
          <p:nvSpPr>
            <p:cNvPr id="20" name="Oval 17"/>
            <p:cNvSpPr>
              <a:spLocks noChangeAspect="1" noChangeArrowheads="1"/>
            </p:cNvSpPr>
            <p:nvPr>
              <p:custDataLst>
                <p:tags r:id="rId16"/>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20</a:t>
              </a:r>
            </a:p>
          </p:txBody>
        </p:sp>
        <p:sp>
          <p:nvSpPr>
            <p:cNvPr id="21" name="Oval 18"/>
            <p:cNvSpPr>
              <a:spLocks noChangeAspect="1" noChangeArrowheads="1"/>
            </p:cNvSpPr>
            <p:nvPr>
              <p:custDataLst>
                <p:tags r:id="rId17"/>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10</a:t>
              </a:r>
            </a:p>
          </p:txBody>
        </p:sp>
        <p:cxnSp>
          <p:nvCxnSpPr>
            <p:cNvPr id="22" name="AutoShape 19"/>
            <p:cNvCxnSpPr>
              <a:cxnSpLocks noChangeShapeType="1"/>
              <a:stCxn id="21" idx="3"/>
              <a:endCxn id="20" idx="0"/>
            </p:cNvCxnSpPr>
            <p:nvPr>
              <p:custDataLst>
                <p:tags r:id="rId18"/>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23" name="AutoShape 20"/>
            <p:cNvCxnSpPr>
              <a:cxnSpLocks noChangeShapeType="1"/>
              <a:stCxn id="21" idx="5"/>
              <a:endCxn id="19" idx="0"/>
            </p:cNvCxnSpPr>
            <p:nvPr>
              <p:custDataLst>
                <p:tags r:id="rId19"/>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24" name="AutoShape 21"/>
            <p:cNvCxnSpPr>
              <a:cxnSpLocks noChangeShapeType="1"/>
              <a:stCxn id="19" idx="5"/>
              <a:endCxn id="16" idx="0"/>
            </p:cNvCxnSpPr>
            <p:nvPr>
              <p:custDataLst>
                <p:tags r:id="rId20"/>
              </p:custDataLst>
            </p:nvPr>
          </p:nvCxnSpPr>
          <p:spPr bwMode="auto">
            <a:xfrm rot="16200000" flipH="1">
              <a:off x="7320579" y="3767753"/>
              <a:ext cx="270447" cy="226795"/>
            </a:xfrm>
            <a:prstGeom prst="straightConnector1">
              <a:avLst/>
            </a:prstGeom>
            <a:noFill/>
            <a:ln w="9525">
              <a:solidFill>
                <a:srgbClr val="008000"/>
              </a:solidFill>
              <a:round/>
              <a:headEnd/>
              <a:tailEnd type="triangle" w="med" len="med"/>
            </a:ln>
            <a:effectLst/>
          </p:spPr>
        </p:cxnSp>
        <p:cxnSp>
          <p:nvCxnSpPr>
            <p:cNvPr id="25" name="AutoShape 22"/>
            <p:cNvCxnSpPr>
              <a:cxnSpLocks noChangeShapeType="1"/>
              <a:stCxn id="20" idx="3"/>
              <a:endCxn id="18" idx="0"/>
            </p:cNvCxnSpPr>
            <p:nvPr>
              <p:custDataLst>
                <p:tags r:id="rId21"/>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26" name="AutoShape 23"/>
            <p:cNvCxnSpPr>
              <a:cxnSpLocks noChangeShapeType="1"/>
              <a:stCxn id="20" idx="5"/>
              <a:endCxn id="17" idx="0"/>
            </p:cNvCxnSpPr>
            <p:nvPr>
              <p:custDataLst>
                <p:tags r:id="rId22"/>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7" name="Oval 24"/>
            <p:cNvSpPr>
              <a:spLocks noChangeAspect="1" noChangeArrowheads="1"/>
            </p:cNvSpPr>
            <p:nvPr>
              <p:custDataLst>
                <p:tags r:id="rId23"/>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2000" dirty="0"/>
                <a:t>50</a:t>
              </a:r>
            </a:p>
          </p:txBody>
        </p:sp>
        <p:cxnSp>
          <p:nvCxnSpPr>
            <p:cNvPr id="28" name="AutoShape 25"/>
            <p:cNvCxnSpPr>
              <a:cxnSpLocks noChangeShapeType="1"/>
              <a:stCxn id="18" idx="3"/>
              <a:endCxn id="27" idx="0"/>
            </p:cNvCxnSpPr>
            <p:nvPr>
              <p:custDataLst>
                <p:tags r:id="rId24"/>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29" name="Oval 26"/>
            <p:cNvSpPr>
              <a:spLocks noChangeAspect="1" noChangeArrowheads="1"/>
            </p:cNvSpPr>
            <p:nvPr>
              <p:custDataLst>
                <p:tags r:id="rId25"/>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2000" dirty="0"/>
                <a:t>700</a:t>
              </a:r>
            </a:p>
          </p:txBody>
        </p:sp>
        <p:cxnSp>
          <p:nvCxnSpPr>
            <p:cNvPr id="30" name="AutoShape 27"/>
            <p:cNvCxnSpPr>
              <a:cxnSpLocks noChangeShapeType="1"/>
              <a:stCxn id="18" idx="5"/>
              <a:endCxn id="29" idx="0"/>
            </p:cNvCxnSpPr>
            <p:nvPr>
              <p:custDataLst>
                <p:tags r:id="rId26"/>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31" name="Oval 28"/>
            <p:cNvSpPr>
              <a:spLocks noChangeAspect="1" noChangeArrowheads="1"/>
            </p:cNvSpPr>
            <p:nvPr>
              <p:custDataLst>
                <p:tags r:id="rId27"/>
              </p:custDataLst>
            </p:nvPr>
          </p:nvSpPr>
          <p:spPr bwMode="auto">
            <a:xfrm>
              <a:off x="6553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85</a:t>
              </a:r>
            </a:p>
          </p:txBody>
        </p:sp>
        <p:cxnSp>
          <p:nvCxnSpPr>
            <p:cNvPr id="32" name="AutoShape 29"/>
            <p:cNvCxnSpPr>
              <a:cxnSpLocks noChangeShapeType="1"/>
              <a:stCxn id="19" idx="3"/>
              <a:endCxn id="31" idx="0"/>
            </p:cNvCxnSpPr>
            <p:nvPr>
              <p:custDataLst>
                <p:tags r:id="rId28"/>
              </p:custDataLst>
            </p:nvPr>
          </p:nvCxnSpPr>
          <p:spPr bwMode="auto">
            <a:xfrm rot="5400000">
              <a:off x="6759975" y="3793154"/>
              <a:ext cx="270447" cy="175995"/>
            </a:xfrm>
            <a:prstGeom prst="straightConnector1">
              <a:avLst/>
            </a:prstGeom>
            <a:noFill/>
            <a:ln w="9525">
              <a:solidFill>
                <a:srgbClr val="008000"/>
              </a:solidFill>
              <a:round/>
              <a:headEnd/>
              <a:tailEnd type="triangle" w="med" len="med"/>
            </a:ln>
            <a:effectLst/>
          </p:spPr>
        </p:cxnSp>
      </p:grpSp>
      <p:sp>
        <p:nvSpPr>
          <p:cNvPr id="33" name="Text Box 30"/>
          <p:cNvSpPr txBox="1">
            <a:spLocks noChangeArrowheads="1"/>
          </p:cNvSpPr>
          <p:nvPr>
            <p:custDataLst>
              <p:tags r:id="rId10"/>
            </p:custDataLst>
          </p:nvPr>
        </p:nvSpPr>
        <p:spPr bwMode="auto">
          <a:xfrm>
            <a:off x="533400" y="3390900"/>
            <a:ext cx="1549400" cy="400110"/>
          </a:xfrm>
          <a:prstGeom prst="rect">
            <a:avLst/>
          </a:prstGeom>
          <a:noFill/>
          <a:ln w="9525">
            <a:noFill/>
            <a:miter lim="800000"/>
            <a:headEnd/>
            <a:tailEnd/>
          </a:ln>
          <a:effectLst/>
        </p:spPr>
        <p:txBody>
          <a:bodyPr wrap="square">
            <a:spAutoFit/>
          </a:bodyPr>
          <a:lstStyle/>
          <a:p>
            <a:r>
              <a:rPr lang="en-US" sz="2000" dirty="0">
                <a:latin typeface="+mn-lt"/>
              </a:rPr>
              <a:t>not a heap</a:t>
            </a:r>
          </a:p>
        </p:txBody>
      </p:sp>
      <p:sp>
        <p:nvSpPr>
          <p:cNvPr id="34" name="Text Box 30"/>
          <p:cNvSpPr txBox="1">
            <a:spLocks noChangeArrowheads="1"/>
          </p:cNvSpPr>
          <p:nvPr>
            <p:custDataLst>
              <p:tags r:id="rId11"/>
            </p:custDataLst>
          </p:nvPr>
        </p:nvSpPr>
        <p:spPr bwMode="auto">
          <a:xfrm>
            <a:off x="4572000" y="3314700"/>
            <a:ext cx="990600" cy="400110"/>
          </a:xfrm>
          <a:prstGeom prst="rect">
            <a:avLst/>
          </a:prstGeom>
          <a:noFill/>
          <a:ln w="9525">
            <a:noFill/>
            <a:miter lim="800000"/>
            <a:headEnd/>
            <a:tailEnd/>
          </a:ln>
          <a:effectLst/>
        </p:spPr>
        <p:txBody>
          <a:bodyPr wrap="square">
            <a:spAutoFit/>
          </a:bodyPr>
          <a:lstStyle/>
          <a:p>
            <a:r>
              <a:rPr lang="en-US" sz="2000" dirty="0" smtClean="0">
                <a:latin typeface="+mn-lt"/>
              </a:rPr>
              <a:t>a </a:t>
            </a:r>
            <a:r>
              <a:rPr lang="en-US" sz="2000" dirty="0">
                <a:latin typeface="+mn-lt"/>
              </a:rPr>
              <a:t>heap</a:t>
            </a:r>
          </a:p>
        </p:txBody>
      </p:sp>
      <p:sp>
        <p:nvSpPr>
          <p:cNvPr id="35" name="Content Placeholder 2"/>
          <p:cNvSpPr txBox="1">
            <a:spLocks/>
          </p:cNvSpPr>
          <p:nvPr/>
        </p:nvSpPr>
        <p:spPr bwMode="auto">
          <a:xfrm>
            <a:off x="685800" y="5105400"/>
            <a:ext cx="7772400" cy="152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So:</a:t>
            </a:r>
          </a:p>
          <a:p>
            <a:pPr marL="342900" indent="-342900">
              <a:spcBef>
                <a:spcPct val="20000"/>
              </a:spcBef>
              <a:buFont typeface="Arial" pitchFamily="34" charset="0"/>
              <a:buChar char="•"/>
            </a:pPr>
            <a:r>
              <a:rPr lang="en-US" sz="2000" b="0" kern="0" dirty="0" smtClean="0">
                <a:latin typeface="+mn-lt"/>
              </a:rPr>
              <a:t>Where is the highest-priority item?</a:t>
            </a:r>
          </a:p>
          <a:p>
            <a:pPr marL="342900" indent="-342900">
              <a:spcBef>
                <a:spcPct val="20000"/>
              </a:spcBef>
              <a:buFont typeface="Arial" pitchFamily="34" charset="0"/>
              <a:buChar char="•"/>
            </a:pPr>
            <a:r>
              <a:rPr kumimoji="0" lang="en-US" sz="2000" b="0" i="0" u="none" strike="noStrike" kern="0" cap="none" spc="0" normalizeH="0" baseline="0" noProof="0" dirty="0" smtClean="0">
                <a:ln>
                  <a:noFill/>
                </a:ln>
                <a:solidFill>
                  <a:schemeClr val="tx1"/>
                </a:solidFill>
                <a:effectLst/>
                <a:uLnTx/>
                <a:uFillTx/>
                <a:latin typeface="+mn-lt"/>
                <a:ea typeface="+mn-ea"/>
                <a:cs typeface="+mn-cs"/>
              </a:rPr>
              <a:t>What is the height</a:t>
            </a:r>
            <a:r>
              <a:rPr kumimoji="0" lang="en-US" sz="2000" b="0" i="0" u="none" strike="noStrike" kern="0" cap="none" spc="0" normalizeH="0" noProof="0" dirty="0" smtClean="0">
                <a:ln>
                  <a:noFill/>
                </a:ln>
                <a:solidFill>
                  <a:schemeClr val="tx1"/>
                </a:solidFill>
                <a:effectLst/>
                <a:uLnTx/>
                <a:uFillTx/>
                <a:latin typeface="+mn-lt"/>
                <a:ea typeface="+mn-ea"/>
                <a:cs typeface="+mn-cs"/>
              </a:rPr>
              <a:t> of a heap with </a:t>
            </a:r>
            <a:r>
              <a:rPr kumimoji="0" lang="en-US" sz="2000" b="0" i="1" u="none" strike="noStrike" kern="0" cap="none" spc="0" normalizeH="0" noProof="0" dirty="0" smtClean="0">
                <a:ln>
                  <a:noFill/>
                </a:ln>
                <a:solidFill>
                  <a:schemeClr val="tx1"/>
                </a:solidFill>
                <a:effectLst/>
                <a:uLnTx/>
                <a:uFillTx/>
                <a:latin typeface="+mn-lt"/>
                <a:ea typeface="+mn-ea"/>
                <a:cs typeface="+mn-cs"/>
              </a:rPr>
              <a:t>n</a:t>
            </a:r>
            <a:r>
              <a:rPr kumimoji="0" lang="en-US" sz="2000" b="0" i="0" u="none" strike="noStrike" kern="0" cap="none" spc="0" normalizeH="0" noProof="0" dirty="0" smtClean="0">
                <a:ln>
                  <a:noFill/>
                </a:ln>
                <a:solidFill>
                  <a:schemeClr val="tx1"/>
                </a:solidFill>
                <a:effectLst/>
                <a:uLnTx/>
                <a:uFillTx/>
                <a:latin typeface="+mn-lt"/>
                <a:ea typeface="+mn-ea"/>
                <a:cs typeface="+mn-cs"/>
              </a:rPr>
              <a:t> items?</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basic idea</a:t>
            </a:r>
            <a:endParaRPr lang="en-US" dirty="0"/>
          </a:p>
        </p:txBody>
      </p:sp>
      <p:sp>
        <p:nvSpPr>
          <p:cNvPr id="3" name="Content Placeholder 2"/>
          <p:cNvSpPr>
            <a:spLocks noGrp="1"/>
          </p:cNvSpPr>
          <p:nvPr>
            <p:ph idx="1"/>
          </p:nvPr>
        </p:nvSpPr>
        <p:spPr>
          <a:xfrm>
            <a:off x="457200" y="1600200"/>
            <a:ext cx="4419600" cy="4800600"/>
          </a:xfrm>
        </p:spPr>
        <p:txBody>
          <a:bodyPr/>
          <a:lstStyle/>
          <a:p>
            <a:r>
              <a:rPr lang="en-US" b="1" dirty="0" err="1" smtClean="0">
                <a:latin typeface="Courier New" pitchFamily="49" charset="0"/>
                <a:cs typeface="Courier New" pitchFamily="49" charset="0"/>
              </a:rPr>
              <a:t>findMin</a:t>
            </a:r>
            <a:r>
              <a:rPr lang="en-US" dirty="0" smtClean="0"/>
              <a:t>: return </a:t>
            </a:r>
            <a:r>
              <a:rPr lang="en-US" b="1" dirty="0" err="1" smtClean="0">
                <a:latin typeface="Courier New" pitchFamily="49" charset="0"/>
                <a:cs typeface="Courier New" pitchFamily="49" charset="0"/>
              </a:rPr>
              <a:t>root.data</a:t>
            </a:r>
            <a:endParaRPr lang="en-US" b="1" dirty="0" smtClean="0">
              <a:latin typeface="Courier New" pitchFamily="49" charset="0"/>
              <a:cs typeface="Courier New" pitchFamily="49" charset="0"/>
            </a:endParaRPr>
          </a:p>
          <a:p>
            <a:r>
              <a:rPr lang="en-US" b="1" dirty="0" err="1" smtClean="0">
                <a:latin typeface="Courier New" pitchFamily="49" charset="0"/>
                <a:cs typeface="Courier New" pitchFamily="49" charset="0"/>
              </a:rPr>
              <a:t>deleteMin</a:t>
            </a:r>
            <a:r>
              <a:rPr lang="en-US" dirty="0" smtClean="0"/>
              <a:t>: </a:t>
            </a:r>
          </a:p>
          <a:p>
            <a:pPr marL="914400" lvl="1" indent="-457200">
              <a:buFont typeface="+mj-lt"/>
              <a:buAutoNum type="arabicPeriod"/>
            </a:pPr>
            <a:r>
              <a:rPr lang="en-US" b="1" dirty="0" smtClean="0">
                <a:latin typeface="Courier New" pitchFamily="49" charset="0"/>
                <a:cs typeface="Courier New" pitchFamily="49" charset="0"/>
              </a:rPr>
              <a:t>answer = </a:t>
            </a:r>
            <a:r>
              <a:rPr lang="en-US" b="1" dirty="0" err="1" smtClean="0">
                <a:latin typeface="Courier New" pitchFamily="49" charset="0"/>
                <a:cs typeface="Courier New" pitchFamily="49" charset="0"/>
              </a:rPr>
              <a:t>root.data</a:t>
            </a:r>
            <a:endParaRPr lang="en-US" b="1" dirty="0" smtClean="0">
              <a:latin typeface="Courier New" pitchFamily="49" charset="0"/>
              <a:cs typeface="Courier New" pitchFamily="49" charset="0"/>
            </a:endParaRPr>
          </a:p>
          <a:p>
            <a:pPr marL="914400" lvl="1" indent="-457200">
              <a:buFont typeface="+mj-lt"/>
              <a:buAutoNum type="arabicPeriod"/>
            </a:pPr>
            <a:r>
              <a:rPr lang="en-US" dirty="0" smtClean="0"/>
              <a:t>Move right-most node in last row to root to restore structure property</a:t>
            </a:r>
          </a:p>
          <a:p>
            <a:pPr marL="914400" lvl="1" indent="-457200">
              <a:buFont typeface="+mj-lt"/>
              <a:buAutoNum type="arabicPeriod"/>
            </a:pPr>
            <a:r>
              <a:rPr lang="en-US" dirty="0" smtClean="0"/>
              <a:t>“Percolate down” to restore heap property</a:t>
            </a:r>
          </a:p>
          <a:p>
            <a:pPr marL="514350" indent="-457200"/>
            <a:r>
              <a:rPr lang="en-US" b="1" dirty="0" smtClean="0">
                <a:latin typeface="Courier New" pitchFamily="49" charset="0"/>
                <a:cs typeface="Courier New" pitchFamily="49" charset="0"/>
              </a:rPr>
              <a:t>insert:</a:t>
            </a:r>
          </a:p>
          <a:p>
            <a:pPr marL="914400" lvl="1" indent="-457200">
              <a:buFont typeface="+mj-lt"/>
              <a:buAutoNum type="arabicPeriod"/>
            </a:pPr>
            <a:r>
              <a:rPr lang="en-US" dirty="0" smtClean="0"/>
              <a:t>Put new node in next position on bottom row to restore structure property</a:t>
            </a:r>
          </a:p>
          <a:p>
            <a:pPr marL="914400" lvl="1" indent="-457200">
              <a:buFont typeface="+mj-lt"/>
              <a:buAutoNum type="arabicPeriod"/>
            </a:pPr>
            <a:r>
              <a:rPr lang="en-US" dirty="0" smtClean="0"/>
              <a:t>“Percolate up” to restore heap property</a:t>
            </a:r>
          </a:p>
          <a:p>
            <a:pPr marL="914400" lvl="1" indent="-457200">
              <a:buFont typeface="+mj-lt"/>
              <a:buAutoNum type="arabicPeriod"/>
            </a:pPr>
            <a:endParaRPr lang="en-US" dirty="0" smtClean="0"/>
          </a:p>
        </p:txBody>
      </p:sp>
      <p:grpSp>
        <p:nvGrpSpPr>
          <p:cNvPr id="25" name="Group 24"/>
          <p:cNvGrpSpPr/>
          <p:nvPr/>
        </p:nvGrpSpPr>
        <p:grpSpPr>
          <a:xfrm>
            <a:off x="5054600" y="1828800"/>
            <a:ext cx="3556000" cy="1946275"/>
            <a:chOff x="4267200" y="2930525"/>
            <a:chExt cx="3556000" cy="1946275"/>
          </a:xfrm>
        </p:grpSpPr>
        <p:sp>
          <p:nvSpPr>
            <p:cNvPr id="26" name="Oval 13"/>
            <p:cNvSpPr>
              <a:spLocks noChangeAspect="1" noChangeArrowheads="1"/>
            </p:cNvSpPr>
            <p:nvPr>
              <p:custDataLst>
                <p:tags r:id="rId1"/>
              </p:custDataLst>
            </p:nvPr>
          </p:nvSpPr>
          <p:spPr bwMode="auto">
            <a:xfrm>
              <a:off x="731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99</a:t>
              </a:r>
            </a:p>
          </p:txBody>
        </p:sp>
        <p:sp>
          <p:nvSpPr>
            <p:cNvPr id="27" name="Oval 14"/>
            <p:cNvSpPr>
              <a:spLocks noChangeAspect="1" noChangeArrowheads="1"/>
            </p:cNvSpPr>
            <p:nvPr>
              <p:custDataLst>
                <p:tags r:id="rId2"/>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60</a:t>
              </a:r>
            </a:p>
          </p:txBody>
        </p:sp>
        <p:sp>
          <p:nvSpPr>
            <p:cNvPr id="28" name="Oval 15"/>
            <p:cNvSpPr>
              <a:spLocks noChangeAspect="1" noChangeArrowheads="1"/>
            </p:cNvSpPr>
            <p:nvPr>
              <p:custDataLst>
                <p:tags r:id="rId3"/>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40</a:t>
              </a:r>
            </a:p>
          </p:txBody>
        </p:sp>
        <p:sp>
          <p:nvSpPr>
            <p:cNvPr id="29" name="Oval 16"/>
            <p:cNvSpPr>
              <a:spLocks noChangeAspect="1" noChangeArrowheads="1"/>
            </p:cNvSpPr>
            <p:nvPr>
              <p:custDataLst>
                <p:tags r:id="rId4"/>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dirty="0"/>
                <a:t>80</a:t>
              </a:r>
            </a:p>
          </p:txBody>
        </p:sp>
        <p:sp>
          <p:nvSpPr>
            <p:cNvPr id="30" name="Oval 17"/>
            <p:cNvSpPr>
              <a:spLocks noChangeAspect="1" noChangeArrowheads="1"/>
            </p:cNvSpPr>
            <p:nvPr>
              <p:custDataLst>
                <p:tags r:id="rId5"/>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20</a:t>
              </a:r>
            </a:p>
          </p:txBody>
        </p:sp>
        <p:sp>
          <p:nvSpPr>
            <p:cNvPr id="31" name="Oval 18"/>
            <p:cNvSpPr>
              <a:spLocks noChangeAspect="1" noChangeArrowheads="1"/>
            </p:cNvSpPr>
            <p:nvPr>
              <p:custDataLst>
                <p:tags r:id="rId6"/>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10</a:t>
              </a:r>
              <a:endParaRPr lang="en-US" sz="2000" dirty="0"/>
            </a:p>
          </p:txBody>
        </p:sp>
        <p:cxnSp>
          <p:nvCxnSpPr>
            <p:cNvPr id="32" name="AutoShape 19"/>
            <p:cNvCxnSpPr>
              <a:cxnSpLocks noChangeShapeType="1"/>
              <a:stCxn id="31" idx="3"/>
              <a:endCxn id="30" idx="0"/>
            </p:cNvCxnSpPr>
            <p:nvPr>
              <p:custDataLst>
                <p:tags r:id="rId7"/>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33" name="AutoShape 20"/>
            <p:cNvCxnSpPr>
              <a:cxnSpLocks noChangeShapeType="1"/>
              <a:stCxn id="31" idx="5"/>
              <a:endCxn id="29" idx="0"/>
            </p:cNvCxnSpPr>
            <p:nvPr>
              <p:custDataLst>
                <p:tags r:id="rId8"/>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34" name="AutoShape 21"/>
            <p:cNvCxnSpPr>
              <a:cxnSpLocks noChangeShapeType="1"/>
              <a:stCxn id="29" idx="5"/>
              <a:endCxn id="26" idx="0"/>
            </p:cNvCxnSpPr>
            <p:nvPr>
              <p:custDataLst>
                <p:tags r:id="rId9"/>
              </p:custDataLst>
            </p:nvPr>
          </p:nvCxnSpPr>
          <p:spPr bwMode="auto">
            <a:xfrm rot="16200000" flipH="1">
              <a:off x="7320579" y="3767753"/>
              <a:ext cx="270447" cy="226795"/>
            </a:xfrm>
            <a:prstGeom prst="straightConnector1">
              <a:avLst/>
            </a:prstGeom>
            <a:noFill/>
            <a:ln w="9525">
              <a:solidFill>
                <a:srgbClr val="008000"/>
              </a:solidFill>
              <a:round/>
              <a:headEnd/>
              <a:tailEnd type="triangle" w="med" len="med"/>
            </a:ln>
            <a:effectLst/>
          </p:spPr>
        </p:cxnSp>
        <p:cxnSp>
          <p:nvCxnSpPr>
            <p:cNvPr id="35" name="AutoShape 22"/>
            <p:cNvCxnSpPr>
              <a:cxnSpLocks noChangeShapeType="1"/>
              <a:stCxn id="30" idx="3"/>
              <a:endCxn id="28" idx="0"/>
            </p:cNvCxnSpPr>
            <p:nvPr>
              <p:custDataLst>
                <p:tags r:id="rId10"/>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36" name="AutoShape 23"/>
            <p:cNvCxnSpPr>
              <a:cxnSpLocks noChangeShapeType="1"/>
              <a:stCxn id="30" idx="5"/>
              <a:endCxn id="27" idx="0"/>
            </p:cNvCxnSpPr>
            <p:nvPr>
              <p:custDataLst>
                <p:tags r:id="rId11"/>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37" name="Oval 24"/>
            <p:cNvSpPr>
              <a:spLocks noChangeAspect="1" noChangeArrowheads="1"/>
            </p:cNvSpPr>
            <p:nvPr>
              <p:custDataLst>
                <p:tags r:id="rId12"/>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2000" dirty="0"/>
                <a:t>50</a:t>
              </a:r>
            </a:p>
          </p:txBody>
        </p:sp>
        <p:cxnSp>
          <p:nvCxnSpPr>
            <p:cNvPr id="38" name="AutoShape 25"/>
            <p:cNvCxnSpPr>
              <a:cxnSpLocks noChangeShapeType="1"/>
              <a:stCxn id="28" idx="3"/>
              <a:endCxn id="37" idx="0"/>
            </p:cNvCxnSpPr>
            <p:nvPr>
              <p:custDataLst>
                <p:tags r:id="rId13"/>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39" name="Oval 26"/>
            <p:cNvSpPr>
              <a:spLocks noChangeAspect="1" noChangeArrowheads="1"/>
            </p:cNvSpPr>
            <p:nvPr>
              <p:custDataLst>
                <p:tags r:id="rId14"/>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2000" dirty="0"/>
                <a:t>700</a:t>
              </a:r>
            </a:p>
          </p:txBody>
        </p:sp>
        <p:cxnSp>
          <p:nvCxnSpPr>
            <p:cNvPr id="40" name="AutoShape 27"/>
            <p:cNvCxnSpPr>
              <a:cxnSpLocks noChangeShapeType="1"/>
              <a:stCxn id="28" idx="5"/>
              <a:endCxn id="39" idx="0"/>
            </p:cNvCxnSpPr>
            <p:nvPr>
              <p:custDataLst>
                <p:tags r:id="rId15"/>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41" name="Oval 28"/>
            <p:cNvSpPr>
              <a:spLocks noChangeAspect="1" noChangeArrowheads="1"/>
            </p:cNvSpPr>
            <p:nvPr>
              <p:custDataLst>
                <p:tags r:id="rId16"/>
              </p:custDataLst>
            </p:nvPr>
          </p:nvSpPr>
          <p:spPr bwMode="auto">
            <a:xfrm>
              <a:off x="6553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smtClean="0"/>
                <a:t>85</a:t>
              </a:r>
              <a:endParaRPr lang="en-US" sz="2000" dirty="0"/>
            </a:p>
          </p:txBody>
        </p:sp>
        <p:cxnSp>
          <p:nvCxnSpPr>
            <p:cNvPr id="42" name="AutoShape 29"/>
            <p:cNvCxnSpPr>
              <a:cxnSpLocks noChangeShapeType="1"/>
              <a:stCxn id="29" idx="3"/>
              <a:endCxn id="41" idx="0"/>
            </p:cNvCxnSpPr>
            <p:nvPr>
              <p:custDataLst>
                <p:tags r:id="rId17"/>
              </p:custDataLst>
            </p:nvPr>
          </p:nvCxnSpPr>
          <p:spPr bwMode="auto">
            <a:xfrm rot="5400000">
              <a:off x="6759975" y="3793154"/>
              <a:ext cx="270447" cy="175995"/>
            </a:xfrm>
            <a:prstGeom prst="straightConnector1">
              <a:avLst/>
            </a:prstGeom>
            <a:noFill/>
            <a:ln w="9525">
              <a:solidFill>
                <a:srgbClr val="008000"/>
              </a:solidFill>
              <a:round/>
              <a:headEnd/>
              <a:tailEnd type="triangle" w="med" len="med"/>
            </a:ln>
            <a:effectLst/>
          </p:spPr>
        </p:cxnSp>
      </p:grpSp>
      <p:sp>
        <p:nvSpPr>
          <p:cNvPr id="43" name="Content Placeholder 1"/>
          <p:cNvSpPr txBox="1">
            <a:spLocks/>
          </p:cNvSpPr>
          <p:nvPr/>
        </p:nvSpPr>
        <p:spPr>
          <a:xfrm>
            <a:off x="5181600" y="4267200"/>
            <a:ext cx="3708400" cy="1524000"/>
          </a:xfrm>
          <a:prstGeom prst="rect">
            <a:avLst/>
          </a:prstGeom>
          <a:solidFill>
            <a:srgbClr val="FFC000"/>
          </a:solidFill>
        </p:spPr>
        <p:txBody>
          <a:bodyPr/>
          <a:lst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b="0" i="1" dirty="0" smtClean="0"/>
              <a:t>Overall strategy:</a:t>
            </a:r>
          </a:p>
          <a:p>
            <a:r>
              <a:rPr lang="en-US" b="0" i="1" dirty="0" smtClean="0"/>
              <a:t>Preserve structure property</a:t>
            </a:r>
          </a:p>
          <a:p>
            <a:r>
              <a:rPr lang="en-US" b="0" i="1" dirty="0" smtClean="0"/>
              <a:t>Break and restore heap property</a:t>
            </a:r>
            <a:endParaRPr lang="en-US" b="0" i="1"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DeleteMin</a:t>
            </a:r>
          </a:p>
        </p:txBody>
      </p:sp>
      <p:sp>
        <p:nvSpPr>
          <p:cNvPr id="104451" name="Oval 3"/>
          <p:cNvSpPr>
            <a:spLocks noChangeArrowheads="1"/>
          </p:cNvSpPr>
          <p:nvPr/>
        </p:nvSpPr>
        <p:spPr bwMode="auto">
          <a:xfrm>
            <a:off x="7507287" y="32369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3</a:t>
            </a:r>
          </a:p>
        </p:txBody>
      </p:sp>
      <p:sp>
        <p:nvSpPr>
          <p:cNvPr id="104452" name="Oval 4"/>
          <p:cNvSpPr>
            <a:spLocks noChangeArrowheads="1"/>
          </p:cNvSpPr>
          <p:nvPr/>
        </p:nvSpPr>
        <p:spPr bwMode="auto">
          <a:xfrm>
            <a:off x="6208712" y="32369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4453" name="Oval 5"/>
          <p:cNvSpPr>
            <a:spLocks noChangeArrowheads="1"/>
          </p:cNvSpPr>
          <p:nvPr/>
        </p:nvSpPr>
        <p:spPr bwMode="auto">
          <a:xfrm>
            <a:off x="7848600" y="37703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4454" name="Oval 6"/>
          <p:cNvSpPr>
            <a:spLocks noChangeArrowheads="1"/>
          </p:cNvSpPr>
          <p:nvPr/>
        </p:nvSpPr>
        <p:spPr bwMode="auto">
          <a:xfrm>
            <a:off x="7162800" y="37703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4455" name="Oval 7"/>
          <p:cNvSpPr>
            <a:spLocks noChangeArrowheads="1"/>
          </p:cNvSpPr>
          <p:nvPr/>
        </p:nvSpPr>
        <p:spPr bwMode="auto">
          <a:xfrm>
            <a:off x="6589712" y="37703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4456" name="Oval 8"/>
          <p:cNvSpPr>
            <a:spLocks noChangeArrowheads="1"/>
          </p:cNvSpPr>
          <p:nvPr/>
        </p:nvSpPr>
        <p:spPr bwMode="auto">
          <a:xfrm>
            <a:off x="5791200" y="37703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4457" name="Oval 9"/>
          <p:cNvSpPr>
            <a:spLocks noChangeArrowheads="1"/>
          </p:cNvSpPr>
          <p:nvPr/>
        </p:nvSpPr>
        <p:spPr bwMode="auto">
          <a:xfrm>
            <a:off x="6818312" y="43799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04458" name="Oval 10"/>
          <p:cNvSpPr>
            <a:spLocks noChangeArrowheads="1"/>
          </p:cNvSpPr>
          <p:nvPr/>
        </p:nvSpPr>
        <p:spPr bwMode="auto">
          <a:xfrm>
            <a:off x="6400800" y="43799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4459" name="Oval 11"/>
          <p:cNvSpPr>
            <a:spLocks noChangeArrowheads="1"/>
          </p:cNvSpPr>
          <p:nvPr/>
        </p:nvSpPr>
        <p:spPr bwMode="auto">
          <a:xfrm>
            <a:off x="5980112" y="43799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4460" name="Oval 12"/>
          <p:cNvSpPr>
            <a:spLocks noChangeArrowheads="1"/>
          </p:cNvSpPr>
          <p:nvPr/>
        </p:nvSpPr>
        <p:spPr bwMode="auto">
          <a:xfrm>
            <a:off x="5562600" y="43799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4461" name="AutoShape 13"/>
          <p:cNvCxnSpPr>
            <a:cxnSpLocks noChangeShapeType="1"/>
            <a:stCxn id="104456" idx="3"/>
            <a:endCxn id="104460" idx="0"/>
          </p:cNvCxnSpPr>
          <p:nvPr/>
        </p:nvCxnSpPr>
        <p:spPr bwMode="auto">
          <a:xfrm flipH="1">
            <a:off x="5735637" y="4064000"/>
            <a:ext cx="106363" cy="315913"/>
          </a:xfrm>
          <a:prstGeom prst="straightConnector1">
            <a:avLst/>
          </a:prstGeom>
          <a:noFill/>
          <a:ln w="9525">
            <a:solidFill>
              <a:schemeClr val="tx1"/>
            </a:solidFill>
            <a:round/>
            <a:headEnd/>
            <a:tailEnd/>
          </a:ln>
          <a:effectLst/>
        </p:spPr>
      </p:cxnSp>
      <p:cxnSp>
        <p:nvCxnSpPr>
          <p:cNvPr id="104462" name="AutoShape 14"/>
          <p:cNvCxnSpPr>
            <a:cxnSpLocks noChangeShapeType="1"/>
            <a:stCxn id="104456" idx="5"/>
            <a:endCxn id="104459" idx="0"/>
          </p:cNvCxnSpPr>
          <p:nvPr/>
        </p:nvCxnSpPr>
        <p:spPr bwMode="auto">
          <a:xfrm>
            <a:off x="6084887" y="4064000"/>
            <a:ext cx="68263" cy="315913"/>
          </a:xfrm>
          <a:prstGeom prst="straightConnector1">
            <a:avLst/>
          </a:prstGeom>
          <a:noFill/>
          <a:ln w="9525">
            <a:solidFill>
              <a:schemeClr val="tx1"/>
            </a:solidFill>
            <a:round/>
            <a:headEnd/>
            <a:tailEnd/>
          </a:ln>
          <a:effectLst/>
        </p:spPr>
      </p:cxnSp>
      <p:cxnSp>
        <p:nvCxnSpPr>
          <p:cNvPr id="104463" name="AutoShape 15"/>
          <p:cNvCxnSpPr>
            <a:cxnSpLocks noChangeShapeType="1"/>
            <a:stCxn id="104455" idx="3"/>
            <a:endCxn id="104458" idx="0"/>
          </p:cNvCxnSpPr>
          <p:nvPr/>
        </p:nvCxnSpPr>
        <p:spPr bwMode="auto">
          <a:xfrm flipH="1">
            <a:off x="6573837" y="4064000"/>
            <a:ext cx="66675" cy="315913"/>
          </a:xfrm>
          <a:prstGeom prst="straightConnector1">
            <a:avLst/>
          </a:prstGeom>
          <a:noFill/>
          <a:ln w="9525">
            <a:solidFill>
              <a:schemeClr val="tx1"/>
            </a:solidFill>
            <a:round/>
            <a:headEnd/>
            <a:tailEnd/>
          </a:ln>
          <a:effectLst/>
        </p:spPr>
      </p:cxnSp>
      <p:cxnSp>
        <p:nvCxnSpPr>
          <p:cNvPr id="104464" name="AutoShape 16"/>
          <p:cNvCxnSpPr>
            <a:cxnSpLocks noChangeShapeType="1"/>
            <a:stCxn id="104455" idx="5"/>
            <a:endCxn id="104457" idx="0"/>
          </p:cNvCxnSpPr>
          <p:nvPr/>
        </p:nvCxnSpPr>
        <p:spPr bwMode="auto">
          <a:xfrm>
            <a:off x="6883400" y="4064000"/>
            <a:ext cx="107950" cy="315913"/>
          </a:xfrm>
          <a:prstGeom prst="straightConnector1">
            <a:avLst/>
          </a:prstGeom>
          <a:noFill/>
          <a:ln w="9525">
            <a:solidFill>
              <a:schemeClr val="tx1"/>
            </a:solidFill>
            <a:round/>
            <a:headEnd/>
            <a:tailEnd/>
          </a:ln>
          <a:effectLst/>
        </p:spPr>
      </p:cxnSp>
      <p:cxnSp>
        <p:nvCxnSpPr>
          <p:cNvPr id="104465" name="AutoShape 17"/>
          <p:cNvCxnSpPr>
            <a:cxnSpLocks noChangeShapeType="1"/>
            <a:stCxn id="104452" idx="3"/>
            <a:endCxn id="104456" idx="0"/>
          </p:cNvCxnSpPr>
          <p:nvPr/>
        </p:nvCxnSpPr>
        <p:spPr bwMode="auto">
          <a:xfrm flipH="1">
            <a:off x="5964237" y="3530600"/>
            <a:ext cx="295275" cy="239713"/>
          </a:xfrm>
          <a:prstGeom prst="straightConnector1">
            <a:avLst/>
          </a:prstGeom>
          <a:noFill/>
          <a:ln w="9525">
            <a:solidFill>
              <a:schemeClr val="tx1"/>
            </a:solidFill>
            <a:round/>
            <a:headEnd/>
            <a:tailEnd/>
          </a:ln>
          <a:effectLst/>
        </p:spPr>
      </p:cxnSp>
      <p:cxnSp>
        <p:nvCxnSpPr>
          <p:cNvPr id="104466" name="AutoShape 18"/>
          <p:cNvCxnSpPr>
            <a:cxnSpLocks noChangeShapeType="1"/>
            <a:stCxn id="104452" idx="5"/>
            <a:endCxn id="104455" idx="0"/>
          </p:cNvCxnSpPr>
          <p:nvPr/>
        </p:nvCxnSpPr>
        <p:spPr bwMode="auto">
          <a:xfrm>
            <a:off x="6502400" y="3530600"/>
            <a:ext cx="260350" cy="239713"/>
          </a:xfrm>
          <a:prstGeom prst="straightConnector1">
            <a:avLst/>
          </a:prstGeom>
          <a:noFill/>
          <a:ln w="9525">
            <a:solidFill>
              <a:schemeClr val="tx1"/>
            </a:solidFill>
            <a:round/>
            <a:headEnd/>
            <a:tailEnd/>
          </a:ln>
          <a:effectLst/>
        </p:spPr>
      </p:cxnSp>
      <p:cxnSp>
        <p:nvCxnSpPr>
          <p:cNvPr id="104467" name="AutoShape 19"/>
          <p:cNvCxnSpPr>
            <a:cxnSpLocks noChangeShapeType="1"/>
            <a:stCxn id="104451" idx="3"/>
            <a:endCxn id="104454" idx="0"/>
          </p:cNvCxnSpPr>
          <p:nvPr/>
        </p:nvCxnSpPr>
        <p:spPr bwMode="auto">
          <a:xfrm flipH="1">
            <a:off x="7335837" y="3530600"/>
            <a:ext cx="222250" cy="239713"/>
          </a:xfrm>
          <a:prstGeom prst="straightConnector1">
            <a:avLst/>
          </a:prstGeom>
          <a:noFill/>
          <a:ln w="9525">
            <a:solidFill>
              <a:schemeClr val="tx1"/>
            </a:solidFill>
            <a:round/>
            <a:headEnd/>
            <a:tailEnd/>
          </a:ln>
          <a:effectLst/>
        </p:spPr>
      </p:cxnSp>
      <p:cxnSp>
        <p:nvCxnSpPr>
          <p:cNvPr id="104468" name="AutoShape 20"/>
          <p:cNvCxnSpPr>
            <a:cxnSpLocks noChangeShapeType="1"/>
            <a:stCxn id="104451" idx="5"/>
            <a:endCxn id="104453" idx="0"/>
          </p:cNvCxnSpPr>
          <p:nvPr/>
        </p:nvCxnSpPr>
        <p:spPr bwMode="auto">
          <a:xfrm>
            <a:off x="7800975" y="3530600"/>
            <a:ext cx="220662" cy="239713"/>
          </a:xfrm>
          <a:prstGeom prst="straightConnector1">
            <a:avLst/>
          </a:prstGeom>
          <a:noFill/>
          <a:ln w="9525">
            <a:solidFill>
              <a:schemeClr val="tx1"/>
            </a:solidFill>
            <a:round/>
            <a:headEnd/>
            <a:tailEnd/>
          </a:ln>
          <a:effectLst/>
        </p:spPr>
      </p:cxnSp>
      <p:cxnSp>
        <p:nvCxnSpPr>
          <p:cNvPr id="104469" name="AutoShape 21"/>
          <p:cNvCxnSpPr>
            <a:cxnSpLocks noChangeShapeType="1"/>
            <a:stCxn id="104472" idx="3"/>
            <a:endCxn id="104452" idx="0"/>
          </p:cNvCxnSpPr>
          <p:nvPr/>
        </p:nvCxnSpPr>
        <p:spPr bwMode="auto">
          <a:xfrm flipH="1">
            <a:off x="6381750" y="2940050"/>
            <a:ext cx="527050" cy="296863"/>
          </a:xfrm>
          <a:prstGeom prst="straightConnector1">
            <a:avLst/>
          </a:prstGeom>
          <a:noFill/>
          <a:ln w="9525">
            <a:solidFill>
              <a:schemeClr val="tx1"/>
            </a:solidFill>
            <a:round/>
            <a:headEnd/>
            <a:tailEnd/>
          </a:ln>
          <a:effectLst/>
        </p:spPr>
      </p:cxnSp>
      <p:cxnSp>
        <p:nvCxnSpPr>
          <p:cNvPr id="104470" name="AutoShape 22"/>
          <p:cNvCxnSpPr>
            <a:cxnSpLocks noChangeShapeType="1"/>
            <a:stCxn id="104472" idx="5"/>
            <a:endCxn id="104451" idx="0"/>
          </p:cNvCxnSpPr>
          <p:nvPr/>
        </p:nvCxnSpPr>
        <p:spPr bwMode="auto">
          <a:xfrm>
            <a:off x="7151687" y="2940050"/>
            <a:ext cx="528638" cy="296863"/>
          </a:xfrm>
          <a:prstGeom prst="straightConnector1">
            <a:avLst/>
          </a:prstGeom>
          <a:noFill/>
          <a:ln w="9525">
            <a:solidFill>
              <a:schemeClr val="tx1"/>
            </a:solidFill>
            <a:round/>
            <a:headEnd/>
            <a:tailEnd/>
          </a:ln>
          <a:effectLst/>
        </p:spPr>
      </p:cxnSp>
      <p:sp>
        <p:nvSpPr>
          <p:cNvPr id="104471" name="Rectangle 23"/>
          <p:cNvSpPr>
            <a:spLocks noGrp="1" noChangeArrowheads="1"/>
          </p:cNvSpPr>
          <p:nvPr>
            <p:ph type="body" idx="1"/>
          </p:nvPr>
        </p:nvSpPr>
        <p:spPr>
          <a:xfrm>
            <a:off x="685800" y="2971800"/>
            <a:ext cx="4343400" cy="1905000"/>
          </a:xfrm>
          <a:noFill/>
          <a:ln/>
        </p:spPr>
        <p:txBody>
          <a:bodyPr/>
          <a:lstStyle/>
          <a:p>
            <a:pPr>
              <a:buNone/>
            </a:pPr>
            <a:r>
              <a:rPr lang="en-US" dirty="0" smtClean="0"/>
              <a:t>1. Delete </a:t>
            </a:r>
            <a:r>
              <a:rPr lang="en-US" dirty="0"/>
              <a:t>(and </a:t>
            </a:r>
            <a:r>
              <a:rPr lang="en-US" dirty="0" smtClean="0"/>
              <a:t>later return</a:t>
            </a:r>
            <a:r>
              <a:rPr lang="en-US" dirty="0"/>
              <a:t>) value at root node</a:t>
            </a:r>
          </a:p>
        </p:txBody>
      </p:sp>
      <p:sp>
        <p:nvSpPr>
          <p:cNvPr id="104472" name="Oval 24"/>
          <p:cNvSpPr>
            <a:spLocks noChangeArrowheads="1"/>
          </p:cNvSpPr>
          <p:nvPr/>
        </p:nvSpPr>
        <p:spPr bwMode="auto">
          <a:xfrm>
            <a:off x="6858000" y="2627313"/>
            <a:ext cx="344487" cy="344487"/>
          </a:xfrm>
          <a:prstGeom prst="ellipse">
            <a:avLst/>
          </a:prstGeom>
          <a:noFill/>
          <a:ln w="38100">
            <a:solidFill>
              <a:srgbClr val="0000FF"/>
            </a:solidFill>
            <a:round/>
            <a:headEnd/>
            <a:tailEnd/>
          </a:ln>
          <a:effectLst/>
        </p:spPr>
        <p:txBody>
          <a:bodyPr wrap="none" anchor="ctr"/>
          <a:lstStyle/>
          <a:p>
            <a:pPr algn="ct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smtClean="0"/>
              <a:t>2. Restore </a:t>
            </a:r>
            <a:r>
              <a:rPr lang="en-US" dirty="0"/>
              <a:t>the Structure Property</a:t>
            </a:r>
          </a:p>
        </p:txBody>
      </p:sp>
      <p:sp>
        <p:nvSpPr>
          <p:cNvPr id="105475" name="Rectangle 3"/>
          <p:cNvSpPr>
            <a:spLocks noGrp="1" noChangeArrowheads="1"/>
          </p:cNvSpPr>
          <p:nvPr>
            <p:ph type="body" idx="1"/>
          </p:nvPr>
        </p:nvSpPr>
        <p:spPr>
          <a:xfrm>
            <a:off x="685800" y="1981200"/>
            <a:ext cx="5181600" cy="4114800"/>
          </a:xfrm>
        </p:spPr>
        <p:txBody>
          <a:bodyPr/>
          <a:lstStyle/>
          <a:p>
            <a:r>
              <a:rPr lang="en-US" dirty="0"/>
              <a:t>We now have a </a:t>
            </a:r>
            <a:r>
              <a:rPr lang="en-US" dirty="0" smtClean="0"/>
              <a:t>“hole</a:t>
            </a:r>
            <a:r>
              <a:rPr lang="en-US" dirty="0"/>
              <a:t>” at the root</a:t>
            </a:r>
          </a:p>
          <a:p>
            <a:pPr lvl="1"/>
            <a:r>
              <a:rPr lang="en-US" dirty="0"/>
              <a:t>Need to fill the hole with another </a:t>
            </a:r>
            <a:r>
              <a:rPr lang="en-US" dirty="0" smtClean="0"/>
              <a:t>value</a:t>
            </a:r>
          </a:p>
          <a:p>
            <a:pPr lvl="1"/>
            <a:endParaRPr lang="en-US" dirty="0"/>
          </a:p>
          <a:p>
            <a:r>
              <a:rPr lang="en-US" dirty="0"/>
              <a:t>When we </a:t>
            </a:r>
            <a:r>
              <a:rPr lang="en-US" dirty="0" smtClean="0"/>
              <a:t>are </a:t>
            </a:r>
            <a:r>
              <a:rPr lang="en-US" dirty="0"/>
              <a:t>done, the tree will have one less node and must still be complete</a:t>
            </a:r>
          </a:p>
        </p:txBody>
      </p:sp>
      <p:sp>
        <p:nvSpPr>
          <p:cNvPr id="105476" name="Oval 4"/>
          <p:cNvSpPr>
            <a:spLocks noChangeArrowheads="1"/>
          </p:cNvSpPr>
          <p:nvPr/>
        </p:nvSpPr>
        <p:spPr bwMode="auto">
          <a:xfrm>
            <a:off x="8305800" y="24384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3</a:t>
            </a:r>
          </a:p>
        </p:txBody>
      </p:sp>
      <p:sp>
        <p:nvSpPr>
          <p:cNvPr id="105477" name="Oval 5"/>
          <p:cNvSpPr>
            <a:spLocks noChangeArrowheads="1"/>
          </p:cNvSpPr>
          <p:nvPr/>
        </p:nvSpPr>
        <p:spPr bwMode="auto">
          <a:xfrm>
            <a:off x="7007225" y="24384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5478" name="Oval 6"/>
          <p:cNvSpPr>
            <a:spLocks noChangeArrowheads="1"/>
          </p:cNvSpPr>
          <p:nvPr/>
        </p:nvSpPr>
        <p:spPr bwMode="auto">
          <a:xfrm>
            <a:off x="8647113" y="29718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5479" name="Oval 7"/>
          <p:cNvSpPr>
            <a:spLocks noChangeArrowheads="1"/>
          </p:cNvSpPr>
          <p:nvPr/>
        </p:nvSpPr>
        <p:spPr bwMode="auto">
          <a:xfrm>
            <a:off x="7961313" y="29718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5480" name="Oval 8"/>
          <p:cNvSpPr>
            <a:spLocks noChangeArrowheads="1"/>
          </p:cNvSpPr>
          <p:nvPr/>
        </p:nvSpPr>
        <p:spPr bwMode="auto">
          <a:xfrm>
            <a:off x="7388225" y="29718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5481" name="Oval 9"/>
          <p:cNvSpPr>
            <a:spLocks noChangeArrowheads="1"/>
          </p:cNvSpPr>
          <p:nvPr/>
        </p:nvSpPr>
        <p:spPr bwMode="auto">
          <a:xfrm>
            <a:off x="6589713" y="29718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5482" name="Oval 10"/>
          <p:cNvSpPr>
            <a:spLocks noChangeArrowheads="1"/>
          </p:cNvSpPr>
          <p:nvPr/>
        </p:nvSpPr>
        <p:spPr bwMode="auto">
          <a:xfrm>
            <a:off x="7616825" y="35814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05483" name="Oval 11"/>
          <p:cNvSpPr>
            <a:spLocks noChangeArrowheads="1"/>
          </p:cNvSpPr>
          <p:nvPr/>
        </p:nvSpPr>
        <p:spPr bwMode="auto">
          <a:xfrm>
            <a:off x="7199313" y="35814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5484" name="Oval 12"/>
          <p:cNvSpPr>
            <a:spLocks noChangeArrowheads="1"/>
          </p:cNvSpPr>
          <p:nvPr/>
        </p:nvSpPr>
        <p:spPr bwMode="auto">
          <a:xfrm>
            <a:off x="6778625" y="35814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5485" name="Oval 13"/>
          <p:cNvSpPr>
            <a:spLocks noChangeArrowheads="1"/>
          </p:cNvSpPr>
          <p:nvPr/>
        </p:nvSpPr>
        <p:spPr bwMode="auto">
          <a:xfrm>
            <a:off x="6361113" y="35814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5486" name="AutoShape 14"/>
          <p:cNvCxnSpPr>
            <a:cxnSpLocks noChangeShapeType="1"/>
            <a:stCxn id="105481" idx="3"/>
            <a:endCxn id="105485" idx="0"/>
          </p:cNvCxnSpPr>
          <p:nvPr/>
        </p:nvCxnSpPr>
        <p:spPr bwMode="auto">
          <a:xfrm flipH="1">
            <a:off x="6534150" y="3265488"/>
            <a:ext cx="106363" cy="315912"/>
          </a:xfrm>
          <a:prstGeom prst="straightConnector1">
            <a:avLst/>
          </a:prstGeom>
          <a:noFill/>
          <a:ln w="9525">
            <a:solidFill>
              <a:schemeClr val="tx1"/>
            </a:solidFill>
            <a:round/>
            <a:headEnd/>
            <a:tailEnd/>
          </a:ln>
          <a:effectLst/>
        </p:spPr>
      </p:cxnSp>
      <p:cxnSp>
        <p:nvCxnSpPr>
          <p:cNvPr id="105487" name="AutoShape 15"/>
          <p:cNvCxnSpPr>
            <a:cxnSpLocks noChangeShapeType="1"/>
            <a:stCxn id="105481" idx="5"/>
            <a:endCxn id="105484" idx="0"/>
          </p:cNvCxnSpPr>
          <p:nvPr/>
        </p:nvCxnSpPr>
        <p:spPr bwMode="auto">
          <a:xfrm>
            <a:off x="6883400" y="3265488"/>
            <a:ext cx="68263" cy="315912"/>
          </a:xfrm>
          <a:prstGeom prst="straightConnector1">
            <a:avLst/>
          </a:prstGeom>
          <a:noFill/>
          <a:ln w="9525">
            <a:solidFill>
              <a:schemeClr val="tx1"/>
            </a:solidFill>
            <a:round/>
            <a:headEnd/>
            <a:tailEnd/>
          </a:ln>
          <a:effectLst/>
        </p:spPr>
      </p:cxnSp>
      <p:cxnSp>
        <p:nvCxnSpPr>
          <p:cNvPr id="105488" name="AutoShape 16"/>
          <p:cNvCxnSpPr>
            <a:cxnSpLocks noChangeShapeType="1"/>
            <a:stCxn id="105480" idx="3"/>
            <a:endCxn id="105483" idx="0"/>
          </p:cNvCxnSpPr>
          <p:nvPr/>
        </p:nvCxnSpPr>
        <p:spPr bwMode="auto">
          <a:xfrm flipH="1">
            <a:off x="7372350" y="3265488"/>
            <a:ext cx="66675" cy="315912"/>
          </a:xfrm>
          <a:prstGeom prst="straightConnector1">
            <a:avLst/>
          </a:prstGeom>
          <a:noFill/>
          <a:ln w="9525">
            <a:solidFill>
              <a:schemeClr val="tx1"/>
            </a:solidFill>
            <a:round/>
            <a:headEnd/>
            <a:tailEnd/>
          </a:ln>
          <a:effectLst/>
        </p:spPr>
      </p:cxnSp>
      <p:cxnSp>
        <p:nvCxnSpPr>
          <p:cNvPr id="105489" name="AutoShape 17"/>
          <p:cNvCxnSpPr>
            <a:cxnSpLocks noChangeShapeType="1"/>
            <a:stCxn id="105480" idx="5"/>
            <a:endCxn id="105482" idx="0"/>
          </p:cNvCxnSpPr>
          <p:nvPr/>
        </p:nvCxnSpPr>
        <p:spPr bwMode="auto">
          <a:xfrm>
            <a:off x="7681913" y="3265488"/>
            <a:ext cx="107950" cy="315912"/>
          </a:xfrm>
          <a:prstGeom prst="straightConnector1">
            <a:avLst/>
          </a:prstGeom>
          <a:noFill/>
          <a:ln w="9525">
            <a:solidFill>
              <a:schemeClr val="tx1"/>
            </a:solidFill>
            <a:round/>
            <a:headEnd/>
            <a:tailEnd/>
          </a:ln>
          <a:effectLst/>
        </p:spPr>
      </p:cxnSp>
      <p:cxnSp>
        <p:nvCxnSpPr>
          <p:cNvPr id="105490" name="AutoShape 18"/>
          <p:cNvCxnSpPr>
            <a:cxnSpLocks noChangeShapeType="1"/>
            <a:stCxn id="105477" idx="3"/>
            <a:endCxn id="105481" idx="0"/>
          </p:cNvCxnSpPr>
          <p:nvPr/>
        </p:nvCxnSpPr>
        <p:spPr bwMode="auto">
          <a:xfrm flipH="1">
            <a:off x="6762750" y="2732088"/>
            <a:ext cx="295275" cy="239712"/>
          </a:xfrm>
          <a:prstGeom prst="straightConnector1">
            <a:avLst/>
          </a:prstGeom>
          <a:noFill/>
          <a:ln w="9525">
            <a:solidFill>
              <a:schemeClr val="tx1"/>
            </a:solidFill>
            <a:round/>
            <a:headEnd/>
            <a:tailEnd/>
          </a:ln>
          <a:effectLst/>
        </p:spPr>
      </p:cxnSp>
      <p:cxnSp>
        <p:nvCxnSpPr>
          <p:cNvPr id="105491" name="AutoShape 19"/>
          <p:cNvCxnSpPr>
            <a:cxnSpLocks noChangeShapeType="1"/>
            <a:stCxn id="105477" idx="5"/>
            <a:endCxn id="105480" idx="0"/>
          </p:cNvCxnSpPr>
          <p:nvPr/>
        </p:nvCxnSpPr>
        <p:spPr bwMode="auto">
          <a:xfrm>
            <a:off x="7300913" y="2732088"/>
            <a:ext cx="260350" cy="239712"/>
          </a:xfrm>
          <a:prstGeom prst="straightConnector1">
            <a:avLst/>
          </a:prstGeom>
          <a:noFill/>
          <a:ln w="9525">
            <a:solidFill>
              <a:schemeClr val="tx1"/>
            </a:solidFill>
            <a:round/>
            <a:headEnd/>
            <a:tailEnd/>
          </a:ln>
          <a:effectLst/>
        </p:spPr>
      </p:cxnSp>
      <p:cxnSp>
        <p:nvCxnSpPr>
          <p:cNvPr id="105492" name="AutoShape 20"/>
          <p:cNvCxnSpPr>
            <a:cxnSpLocks noChangeShapeType="1"/>
            <a:stCxn id="105476" idx="3"/>
            <a:endCxn id="105479" idx="0"/>
          </p:cNvCxnSpPr>
          <p:nvPr/>
        </p:nvCxnSpPr>
        <p:spPr bwMode="auto">
          <a:xfrm flipH="1">
            <a:off x="8134350" y="2732088"/>
            <a:ext cx="222250" cy="239712"/>
          </a:xfrm>
          <a:prstGeom prst="straightConnector1">
            <a:avLst/>
          </a:prstGeom>
          <a:noFill/>
          <a:ln w="9525">
            <a:solidFill>
              <a:schemeClr val="tx1"/>
            </a:solidFill>
            <a:round/>
            <a:headEnd/>
            <a:tailEnd/>
          </a:ln>
          <a:effectLst/>
        </p:spPr>
      </p:cxnSp>
      <p:cxnSp>
        <p:nvCxnSpPr>
          <p:cNvPr id="105493" name="AutoShape 21"/>
          <p:cNvCxnSpPr>
            <a:cxnSpLocks noChangeShapeType="1"/>
            <a:stCxn id="105476" idx="5"/>
            <a:endCxn id="105478" idx="0"/>
          </p:cNvCxnSpPr>
          <p:nvPr/>
        </p:nvCxnSpPr>
        <p:spPr bwMode="auto">
          <a:xfrm>
            <a:off x="8599488" y="2732088"/>
            <a:ext cx="220662" cy="239712"/>
          </a:xfrm>
          <a:prstGeom prst="straightConnector1">
            <a:avLst/>
          </a:prstGeom>
          <a:noFill/>
          <a:ln w="9525">
            <a:solidFill>
              <a:schemeClr val="tx1"/>
            </a:solidFill>
            <a:round/>
            <a:headEnd/>
            <a:tailEnd/>
          </a:ln>
          <a:effectLst/>
        </p:spPr>
      </p:cxnSp>
      <p:cxnSp>
        <p:nvCxnSpPr>
          <p:cNvPr id="105494" name="AutoShape 22"/>
          <p:cNvCxnSpPr>
            <a:cxnSpLocks noChangeShapeType="1"/>
            <a:stCxn id="105496" idx="3"/>
            <a:endCxn id="105477" idx="0"/>
          </p:cNvCxnSpPr>
          <p:nvPr/>
        </p:nvCxnSpPr>
        <p:spPr bwMode="auto">
          <a:xfrm flipH="1">
            <a:off x="7180263" y="2141538"/>
            <a:ext cx="527050" cy="296862"/>
          </a:xfrm>
          <a:prstGeom prst="straightConnector1">
            <a:avLst/>
          </a:prstGeom>
          <a:noFill/>
          <a:ln w="9525">
            <a:solidFill>
              <a:schemeClr val="tx1"/>
            </a:solidFill>
            <a:round/>
            <a:headEnd/>
            <a:tailEnd/>
          </a:ln>
          <a:effectLst/>
        </p:spPr>
      </p:cxnSp>
      <p:cxnSp>
        <p:nvCxnSpPr>
          <p:cNvPr id="105495" name="AutoShape 23"/>
          <p:cNvCxnSpPr>
            <a:cxnSpLocks noChangeShapeType="1"/>
            <a:stCxn id="105496" idx="5"/>
            <a:endCxn id="105476" idx="0"/>
          </p:cNvCxnSpPr>
          <p:nvPr/>
        </p:nvCxnSpPr>
        <p:spPr bwMode="auto">
          <a:xfrm>
            <a:off x="7950200" y="2141538"/>
            <a:ext cx="528638" cy="296862"/>
          </a:xfrm>
          <a:prstGeom prst="straightConnector1">
            <a:avLst/>
          </a:prstGeom>
          <a:noFill/>
          <a:ln w="9525">
            <a:solidFill>
              <a:schemeClr val="tx1"/>
            </a:solidFill>
            <a:round/>
            <a:headEnd/>
            <a:tailEnd/>
          </a:ln>
          <a:effectLst/>
        </p:spPr>
      </p:cxnSp>
      <p:sp>
        <p:nvSpPr>
          <p:cNvPr id="105496" name="Oval 24"/>
          <p:cNvSpPr>
            <a:spLocks noChangeArrowheads="1"/>
          </p:cNvSpPr>
          <p:nvPr/>
        </p:nvSpPr>
        <p:spPr bwMode="auto">
          <a:xfrm>
            <a:off x="7656513" y="1828800"/>
            <a:ext cx="344487" cy="344488"/>
          </a:xfrm>
          <a:prstGeom prst="ellipse">
            <a:avLst/>
          </a:prstGeom>
          <a:noFill/>
          <a:ln w="38100">
            <a:solidFill>
              <a:srgbClr val="0000FF"/>
            </a:solidFill>
            <a:round/>
            <a:headEnd/>
            <a:tailEnd/>
          </a:ln>
          <a:effectLst/>
        </p:spPr>
        <p:txBody>
          <a:bodyPr wrap="none" anchor="ctr"/>
          <a:lstStyle/>
          <a:p>
            <a:pPr algn="ctr" eaLnBrk="0" hangingPunct="0"/>
            <a:endParaRPr lang="en-US"/>
          </a:p>
        </p:txBody>
      </p:sp>
      <p:sp>
        <p:nvSpPr>
          <p:cNvPr id="105497" name="Oval 25"/>
          <p:cNvSpPr>
            <a:spLocks noChangeArrowheads="1"/>
          </p:cNvSpPr>
          <p:nvPr/>
        </p:nvSpPr>
        <p:spPr bwMode="auto">
          <a:xfrm>
            <a:off x="8040688" y="48006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3</a:t>
            </a:r>
          </a:p>
        </p:txBody>
      </p:sp>
      <p:sp>
        <p:nvSpPr>
          <p:cNvPr id="105498" name="Oval 26"/>
          <p:cNvSpPr>
            <a:spLocks noChangeArrowheads="1"/>
          </p:cNvSpPr>
          <p:nvPr/>
        </p:nvSpPr>
        <p:spPr bwMode="auto">
          <a:xfrm>
            <a:off x="6742113" y="48006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5499" name="Oval 27"/>
          <p:cNvSpPr>
            <a:spLocks noChangeArrowheads="1"/>
          </p:cNvSpPr>
          <p:nvPr/>
        </p:nvSpPr>
        <p:spPr bwMode="auto">
          <a:xfrm>
            <a:off x="8382000" y="53340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5500" name="Oval 28"/>
          <p:cNvSpPr>
            <a:spLocks noChangeArrowheads="1"/>
          </p:cNvSpPr>
          <p:nvPr/>
        </p:nvSpPr>
        <p:spPr bwMode="auto">
          <a:xfrm>
            <a:off x="7696200" y="53340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5501" name="Oval 29"/>
          <p:cNvSpPr>
            <a:spLocks noChangeArrowheads="1"/>
          </p:cNvSpPr>
          <p:nvPr/>
        </p:nvSpPr>
        <p:spPr bwMode="auto">
          <a:xfrm>
            <a:off x="7123113" y="53340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5502" name="Oval 30"/>
          <p:cNvSpPr>
            <a:spLocks noChangeArrowheads="1"/>
          </p:cNvSpPr>
          <p:nvPr/>
        </p:nvSpPr>
        <p:spPr bwMode="auto">
          <a:xfrm>
            <a:off x="6324600" y="53340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5503" name="Oval 31"/>
          <p:cNvSpPr>
            <a:spLocks noChangeArrowheads="1"/>
          </p:cNvSpPr>
          <p:nvPr/>
        </p:nvSpPr>
        <p:spPr bwMode="auto">
          <a:xfrm>
            <a:off x="7391400" y="5943600"/>
            <a:ext cx="344488" cy="344488"/>
          </a:xfrm>
          <a:prstGeom prst="ellipse">
            <a:avLst/>
          </a:prstGeom>
          <a:noFill/>
          <a:ln w="25400">
            <a:solidFill>
              <a:srgbClr val="0000FF"/>
            </a:solidFill>
            <a:round/>
            <a:headEnd/>
            <a:tailEnd/>
          </a:ln>
          <a:effectLst/>
        </p:spPr>
        <p:txBody>
          <a:bodyPr wrap="none" anchor="ctr"/>
          <a:lstStyle/>
          <a:p>
            <a:pPr algn="ctr" eaLnBrk="0" hangingPunct="0"/>
            <a:r>
              <a:rPr lang="en-US"/>
              <a:t>10</a:t>
            </a:r>
          </a:p>
        </p:txBody>
      </p:sp>
      <p:sp>
        <p:nvSpPr>
          <p:cNvPr id="105504" name="Oval 32"/>
          <p:cNvSpPr>
            <a:spLocks noChangeArrowheads="1"/>
          </p:cNvSpPr>
          <p:nvPr/>
        </p:nvSpPr>
        <p:spPr bwMode="auto">
          <a:xfrm>
            <a:off x="6934200" y="59436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5505" name="Oval 33"/>
          <p:cNvSpPr>
            <a:spLocks noChangeArrowheads="1"/>
          </p:cNvSpPr>
          <p:nvPr/>
        </p:nvSpPr>
        <p:spPr bwMode="auto">
          <a:xfrm>
            <a:off x="6513513" y="594360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5506" name="Oval 34"/>
          <p:cNvSpPr>
            <a:spLocks noChangeArrowheads="1"/>
          </p:cNvSpPr>
          <p:nvPr/>
        </p:nvSpPr>
        <p:spPr bwMode="auto">
          <a:xfrm>
            <a:off x="6096000" y="59436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5507" name="AutoShape 35"/>
          <p:cNvCxnSpPr>
            <a:cxnSpLocks noChangeShapeType="1"/>
            <a:stCxn id="105502" idx="3"/>
            <a:endCxn id="105506" idx="0"/>
          </p:cNvCxnSpPr>
          <p:nvPr/>
        </p:nvCxnSpPr>
        <p:spPr bwMode="auto">
          <a:xfrm flipH="1">
            <a:off x="6269038" y="5627688"/>
            <a:ext cx="106362" cy="315912"/>
          </a:xfrm>
          <a:prstGeom prst="straightConnector1">
            <a:avLst/>
          </a:prstGeom>
          <a:noFill/>
          <a:ln w="9525">
            <a:solidFill>
              <a:schemeClr val="tx1"/>
            </a:solidFill>
            <a:round/>
            <a:headEnd/>
            <a:tailEnd/>
          </a:ln>
          <a:effectLst/>
        </p:spPr>
      </p:cxnSp>
      <p:cxnSp>
        <p:nvCxnSpPr>
          <p:cNvPr id="105508" name="AutoShape 36"/>
          <p:cNvCxnSpPr>
            <a:cxnSpLocks noChangeShapeType="1"/>
            <a:stCxn id="105502" idx="5"/>
            <a:endCxn id="105505" idx="0"/>
          </p:cNvCxnSpPr>
          <p:nvPr/>
        </p:nvCxnSpPr>
        <p:spPr bwMode="auto">
          <a:xfrm>
            <a:off x="6618288" y="5627688"/>
            <a:ext cx="68262" cy="315912"/>
          </a:xfrm>
          <a:prstGeom prst="straightConnector1">
            <a:avLst/>
          </a:prstGeom>
          <a:noFill/>
          <a:ln w="9525">
            <a:solidFill>
              <a:schemeClr val="tx1"/>
            </a:solidFill>
            <a:round/>
            <a:headEnd/>
            <a:tailEnd/>
          </a:ln>
          <a:effectLst/>
        </p:spPr>
      </p:cxnSp>
      <p:cxnSp>
        <p:nvCxnSpPr>
          <p:cNvPr id="105509" name="AutoShape 37"/>
          <p:cNvCxnSpPr>
            <a:cxnSpLocks noChangeShapeType="1"/>
            <a:stCxn id="105501" idx="3"/>
            <a:endCxn id="105504" idx="0"/>
          </p:cNvCxnSpPr>
          <p:nvPr/>
        </p:nvCxnSpPr>
        <p:spPr bwMode="auto">
          <a:xfrm flipH="1">
            <a:off x="7107238" y="5627688"/>
            <a:ext cx="66675" cy="315912"/>
          </a:xfrm>
          <a:prstGeom prst="straightConnector1">
            <a:avLst/>
          </a:prstGeom>
          <a:noFill/>
          <a:ln w="9525">
            <a:solidFill>
              <a:schemeClr val="tx1"/>
            </a:solidFill>
            <a:round/>
            <a:headEnd/>
            <a:tailEnd/>
          </a:ln>
          <a:effectLst/>
        </p:spPr>
      </p:cxnSp>
      <p:cxnSp>
        <p:nvCxnSpPr>
          <p:cNvPr id="105510" name="AutoShape 38"/>
          <p:cNvCxnSpPr>
            <a:cxnSpLocks noChangeShapeType="1"/>
            <a:stCxn id="105501" idx="5"/>
            <a:endCxn id="105503" idx="0"/>
          </p:cNvCxnSpPr>
          <p:nvPr/>
        </p:nvCxnSpPr>
        <p:spPr bwMode="auto">
          <a:xfrm>
            <a:off x="7416800" y="5627688"/>
            <a:ext cx="147638" cy="303212"/>
          </a:xfrm>
          <a:prstGeom prst="straightConnector1">
            <a:avLst/>
          </a:prstGeom>
          <a:noFill/>
          <a:ln w="9525">
            <a:solidFill>
              <a:schemeClr val="tx1"/>
            </a:solidFill>
            <a:prstDash val="dash"/>
            <a:round/>
            <a:headEnd/>
            <a:tailEnd/>
          </a:ln>
          <a:effectLst/>
        </p:spPr>
      </p:cxnSp>
      <p:cxnSp>
        <p:nvCxnSpPr>
          <p:cNvPr id="105511" name="AutoShape 39"/>
          <p:cNvCxnSpPr>
            <a:cxnSpLocks noChangeShapeType="1"/>
            <a:stCxn id="105498" idx="3"/>
            <a:endCxn id="105502" idx="0"/>
          </p:cNvCxnSpPr>
          <p:nvPr/>
        </p:nvCxnSpPr>
        <p:spPr bwMode="auto">
          <a:xfrm flipH="1">
            <a:off x="6497638" y="5094288"/>
            <a:ext cx="295275" cy="239712"/>
          </a:xfrm>
          <a:prstGeom prst="straightConnector1">
            <a:avLst/>
          </a:prstGeom>
          <a:noFill/>
          <a:ln w="9525">
            <a:solidFill>
              <a:schemeClr val="tx1"/>
            </a:solidFill>
            <a:round/>
            <a:headEnd/>
            <a:tailEnd/>
          </a:ln>
          <a:effectLst/>
        </p:spPr>
      </p:cxnSp>
      <p:cxnSp>
        <p:nvCxnSpPr>
          <p:cNvPr id="105512" name="AutoShape 40"/>
          <p:cNvCxnSpPr>
            <a:cxnSpLocks noChangeShapeType="1"/>
            <a:stCxn id="105498" idx="5"/>
            <a:endCxn id="105501" idx="0"/>
          </p:cNvCxnSpPr>
          <p:nvPr/>
        </p:nvCxnSpPr>
        <p:spPr bwMode="auto">
          <a:xfrm>
            <a:off x="7035800" y="5094288"/>
            <a:ext cx="260350" cy="239712"/>
          </a:xfrm>
          <a:prstGeom prst="straightConnector1">
            <a:avLst/>
          </a:prstGeom>
          <a:noFill/>
          <a:ln w="9525">
            <a:solidFill>
              <a:schemeClr val="tx1"/>
            </a:solidFill>
            <a:round/>
            <a:headEnd/>
            <a:tailEnd/>
          </a:ln>
          <a:effectLst/>
        </p:spPr>
      </p:cxnSp>
      <p:cxnSp>
        <p:nvCxnSpPr>
          <p:cNvPr id="105513" name="AutoShape 41"/>
          <p:cNvCxnSpPr>
            <a:cxnSpLocks noChangeShapeType="1"/>
            <a:stCxn id="105497" idx="3"/>
            <a:endCxn id="105500" idx="0"/>
          </p:cNvCxnSpPr>
          <p:nvPr/>
        </p:nvCxnSpPr>
        <p:spPr bwMode="auto">
          <a:xfrm flipH="1">
            <a:off x="7869238" y="5094288"/>
            <a:ext cx="222250" cy="239712"/>
          </a:xfrm>
          <a:prstGeom prst="straightConnector1">
            <a:avLst/>
          </a:prstGeom>
          <a:noFill/>
          <a:ln w="9525">
            <a:solidFill>
              <a:schemeClr val="tx1"/>
            </a:solidFill>
            <a:round/>
            <a:headEnd/>
            <a:tailEnd/>
          </a:ln>
          <a:effectLst/>
        </p:spPr>
      </p:cxnSp>
      <p:cxnSp>
        <p:nvCxnSpPr>
          <p:cNvPr id="105514" name="AutoShape 42"/>
          <p:cNvCxnSpPr>
            <a:cxnSpLocks noChangeShapeType="1"/>
            <a:stCxn id="105497" idx="5"/>
            <a:endCxn id="105499" idx="0"/>
          </p:cNvCxnSpPr>
          <p:nvPr/>
        </p:nvCxnSpPr>
        <p:spPr bwMode="auto">
          <a:xfrm>
            <a:off x="8334375" y="5094288"/>
            <a:ext cx="220663" cy="239712"/>
          </a:xfrm>
          <a:prstGeom prst="straightConnector1">
            <a:avLst/>
          </a:prstGeom>
          <a:noFill/>
          <a:ln w="9525">
            <a:solidFill>
              <a:schemeClr val="tx1"/>
            </a:solidFill>
            <a:round/>
            <a:headEnd/>
            <a:tailEnd/>
          </a:ln>
          <a:effectLst/>
        </p:spPr>
      </p:cxnSp>
      <p:cxnSp>
        <p:nvCxnSpPr>
          <p:cNvPr id="105515" name="AutoShape 43"/>
          <p:cNvCxnSpPr>
            <a:cxnSpLocks noChangeShapeType="1"/>
            <a:stCxn id="105517" idx="3"/>
            <a:endCxn id="105498" idx="0"/>
          </p:cNvCxnSpPr>
          <p:nvPr/>
        </p:nvCxnSpPr>
        <p:spPr bwMode="auto">
          <a:xfrm flipH="1">
            <a:off x="6915150" y="4484688"/>
            <a:ext cx="527050" cy="315912"/>
          </a:xfrm>
          <a:prstGeom prst="straightConnector1">
            <a:avLst/>
          </a:prstGeom>
          <a:noFill/>
          <a:ln w="9525">
            <a:solidFill>
              <a:schemeClr val="tx1"/>
            </a:solidFill>
            <a:round/>
            <a:headEnd/>
            <a:tailEnd/>
          </a:ln>
          <a:effectLst/>
        </p:spPr>
      </p:cxnSp>
      <p:cxnSp>
        <p:nvCxnSpPr>
          <p:cNvPr id="105516" name="AutoShape 44"/>
          <p:cNvCxnSpPr>
            <a:cxnSpLocks noChangeShapeType="1"/>
            <a:stCxn id="105517" idx="5"/>
            <a:endCxn id="105497" idx="0"/>
          </p:cNvCxnSpPr>
          <p:nvPr/>
        </p:nvCxnSpPr>
        <p:spPr bwMode="auto">
          <a:xfrm>
            <a:off x="7685088" y="4484688"/>
            <a:ext cx="528637" cy="315912"/>
          </a:xfrm>
          <a:prstGeom prst="straightConnector1">
            <a:avLst/>
          </a:prstGeom>
          <a:noFill/>
          <a:ln w="9525">
            <a:solidFill>
              <a:schemeClr val="tx1"/>
            </a:solidFill>
            <a:round/>
            <a:headEnd/>
            <a:tailEnd/>
          </a:ln>
          <a:effectLst/>
        </p:spPr>
      </p:cxnSp>
      <p:sp>
        <p:nvSpPr>
          <p:cNvPr id="105517" name="Oval 45"/>
          <p:cNvSpPr>
            <a:spLocks noChangeArrowheads="1"/>
          </p:cNvSpPr>
          <p:nvPr/>
        </p:nvSpPr>
        <p:spPr bwMode="auto">
          <a:xfrm>
            <a:off x="7391400" y="419100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smtClean="0"/>
              <a:t>3. Restore the Heap Property</a:t>
            </a:r>
            <a:endParaRPr lang="en-US" dirty="0"/>
          </a:p>
        </p:txBody>
      </p:sp>
      <p:sp>
        <p:nvSpPr>
          <p:cNvPr id="107523" name="Line 3"/>
          <p:cNvSpPr>
            <a:spLocks noChangeShapeType="1"/>
          </p:cNvSpPr>
          <p:nvPr/>
        </p:nvSpPr>
        <p:spPr bwMode="auto">
          <a:xfrm>
            <a:off x="3067050" y="2502634"/>
            <a:ext cx="523875" cy="1588"/>
          </a:xfrm>
          <a:prstGeom prst="line">
            <a:avLst/>
          </a:prstGeom>
          <a:noFill/>
          <a:ln w="76200" cmpd="tri">
            <a:solidFill>
              <a:schemeClr val="tx1"/>
            </a:solidFill>
            <a:round/>
            <a:headEnd/>
            <a:tailEnd type="triangle" w="med" len="med"/>
          </a:ln>
          <a:effectLst/>
        </p:spPr>
        <p:txBody>
          <a:bodyPr/>
          <a:lstStyle/>
          <a:p>
            <a:endParaRPr lang="en-US"/>
          </a:p>
        </p:txBody>
      </p:sp>
      <p:sp>
        <p:nvSpPr>
          <p:cNvPr id="107524" name="Line 4"/>
          <p:cNvSpPr>
            <a:spLocks noChangeShapeType="1"/>
          </p:cNvSpPr>
          <p:nvPr/>
        </p:nvSpPr>
        <p:spPr bwMode="auto">
          <a:xfrm>
            <a:off x="5962650" y="2488347"/>
            <a:ext cx="523875" cy="1587"/>
          </a:xfrm>
          <a:prstGeom prst="line">
            <a:avLst/>
          </a:prstGeom>
          <a:noFill/>
          <a:ln w="76200" cmpd="tri">
            <a:solidFill>
              <a:schemeClr val="tx1"/>
            </a:solidFill>
            <a:round/>
            <a:headEnd/>
            <a:tailEnd type="triangle" w="med" len="med"/>
          </a:ln>
          <a:effectLst/>
        </p:spPr>
        <p:txBody>
          <a:bodyPr/>
          <a:lstStyle/>
          <a:p>
            <a:endParaRPr lang="en-US"/>
          </a:p>
        </p:txBody>
      </p:sp>
      <p:sp>
        <p:nvSpPr>
          <p:cNvPr id="107525" name="Text Box 5"/>
          <p:cNvSpPr txBox="1">
            <a:spLocks noChangeArrowheads="1"/>
          </p:cNvSpPr>
          <p:nvPr/>
        </p:nvSpPr>
        <p:spPr bwMode="auto">
          <a:xfrm>
            <a:off x="1600200" y="4236184"/>
            <a:ext cx="6607899" cy="1938992"/>
          </a:xfrm>
          <a:prstGeom prst="rect">
            <a:avLst/>
          </a:prstGeom>
          <a:noFill/>
          <a:ln w="12700">
            <a:noFill/>
            <a:miter lim="800000"/>
            <a:headEnd/>
            <a:tailEnd/>
          </a:ln>
          <a:effectLst/>
        </p:spPr>
        <p:txBody>
          <a:bodyPr wrap="none">
            <a:spAutoFit/>
          </a:bodyPr>
          <a:lstStyle/>
          <a:p>
            <a:pPr eaLnBrk="0" hangingPunct="0"/>
            <a:r>
              <a:rPr lang="en-US" sz="2000" b="0" dirty="0" smtClean="0">
                <a:latin typeface="Arial" charset="0"/>
              </a:rPr>
              <a:t>Percolate down: </a:t>
            </a:r>
          </a:p>
          <a:p>
            <a:pPr eaLnBrk="0" hangingPunct="0">
              <a:buFontTx/>
              <a:buChar char="•"/>
            </a:pPr>
            <a:r>
              <a:rPr lang="en-US" sz="2000" b="0" dirty="0" smtClean="0">
                <a:latin typeface="Arial" charset="0"/>
              </a:rPr>
              <a:t>  Keep </a:t>
            </a:r>
            <a:r>
              <a:rPr lang="en-US" sz="2000" b="0" dirty="0">
                <a:latin typeface="Arial" charset="0"/>
              </a:rPr>
              <a:t>comparing with </a:t>
            </a:r>
            <a:r>
              <a:rPr lang="en-US" sz="2000" b="0" dirty="0" smtClean="0">
                <a:latin typeface="Arial" charset="0"/>
              </a:rPr>
              <a:t>both children </a:t>
            </a:r>
          </a:p>
          <a:p>
            <a:pPr eaLnBrk="0" hangingPunct="0">
              <a:buFontTx/>
              <a:buChar char="•"/>
            </a:pPr>
            <a:r>
              <a:rPr lang="en-US" sz="2000" b="0" dirty="0" smtClean="0">
                <a:latin typeface="Arial" charset="0"/>
              </a:rPr>
              <a:t>  Swap with lesser child </a:t>
            </a:r>
            <a:r>
              <a:rPr lang="en-US" sz="2000" b="0" dirty="0">
                <a:latin typeface="Arial" charset="0"/>
              </a:rPr>
              <a:t>and go down one level</a:t>
            </a:r>
          </a:p>
          <a:p>
            <a:pPr eaLnBrk="0" hangingPunct="0">
              <a:buFontTx/>
              <a:buChar char="•"/>
            </a:pPr>
            <a:r>
              <a:rPr lang="en-US" sz="2000" b="0" dirty="0" smtClean="0">
                <a:latin typeface="Arial" charset="0"/>
              </a:rPr>
              <a:t>  </a:t>
            </a:r>
            <a:r>
              <a:rPr lang="en-US" sz="2000" b="0" dirty="0">
                <a:latin typeface="Arial" charset="0"/>
              </a:rPr>
              <a:t>Done if both children are </a:t>
            </a:r>
            <a:r>
              <a:rPr lang="en-US" sz="2000" b="0" dirty="0">
                <a:latin typeface="Arial" charset="0"/>
                <a:sym typeface="Symbol" pitchFamily="18" charset="2"/>
              </a:rPr>
              <a:t> item or reached a leaf node</a:t>
            </a:r>
            <a:endParaRPr lang="en-US" sz="2000" b="0" dirty="0">
              <a:latin typeface="Arial" charset="0"/>
            </a:endParaRPr>
          </a:p>
          <a:p>
            <a:pPr eaLnBrk="0" hangingPunct="0"/>
            <a:endParaRPr lang="en-US" sz="2000" b="0" dirty="0" smtClean="0">
              <a:latin typeface="Arial" charset="0"/>
            </a:endParaRPr>
          </a:p>
          <a:p>
            <a:pPr eaLnBrk="0" hangingPunct="0"/>
            <a:r>
              <a:rPr lang="en-US" sz="2000" b="0" dirty="0" smtClean="0">
                <a:latin typeface="Arial" charset="0"/>
              </a:rPr>
              <a:t>Why is this correct?  What </a:t>
            </a:r>
            <a:r>
              <a:rPr lang="en-US" sz="2000" b="0" dirty="0">
                <a:latin typeface="Arial" charset="0"/>
              </a:rPr>
              <a:t>is the run time?</a:t>
            </a:r>
          </a:p>
        </p:txBody>
      </p:sp>
      <p:sp>
        <p:nvSpPr>
          <p:cNvPr id="107526" name="Oval 6"/>
          <p:cNvSpPr>
            <a:spLocks noChangeArrowheads="1"/>
          </p:cNvSpPr>
          <p:nvPr/>
        </p:nvSpPr>
        <p:spPr bwMode="auto">
          <a:xfrm>
            <a:off x="2249488" y="24835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3</a:t>
            </a:r>
            <a:endParaRPr lang="en-US" dirty="0"/>
          </a:p>
        </p:txBody>
      </p:sp>
      <p:sp>
        <p:nvSpPr>
          <p:cNvPr id="107527" name="Oval 7"/>
          <p:cNvSpPr>
            <a:spLocks noChangeArrowheads="1"/>
          </p:cNvSpPr>
          <p:nvPr/>
        </p:nvSpPr>
        <p:spPr bwMode="auto">
          <a:xfrm>
            <a:off x="950913" y="24835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7528" name="Oval 8"/>
          <p:cNvSpPr>
            <a:spLocks noChangeArrowheads="1"/>
          </p:cNvSpPr>
          <p:nvPr/>
        </p:nvSpPr>
        <p:spPr bwMode="auto">
          <a:xfrm>
            <a:off x="2590800" y="30169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29" name="Oval 9"/>
          <p:cNvSpPr>
            <a:spLocks noChangeArrowheads="1"/>
          </p:cNvSpPr>
          <p:nvPr/>
        </p:nvSpPr>
        <p:spPr bwMode="auto">
          <a:xfrm>
            <a:off x="1905000" y="30169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7530" name="Oval 10"/>
          <p:cNvSpPr>
            <a:spLocks noChangeArrowheads="1"/>
          </p:cNvSpPr>
          <p:nvPr/>
        </p:nvSpPr>
        <p:spPr bwMode="auto">
          <a:xfrm>
            <a:off x="1331913" y="30169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7531" name="Oval 11"/>
          <p:cNvSpPr>
            <a:spLocks noChangeArrowheads="1"/>
          </p:cNvSpPr>
          <p:nvPr/>
        </p:nvSpPr>
        <p:spPr bwMode="auto">
          <a:xfrm>
            <a:off x="533400" y="30169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7532" name="Oval 12"/>
          <p:cNvSpPr>
            <a:spLocks noChangeArrowheads="1"/>
          </p:cNvSpPr>
          <p:nvPr/>
        </p:nvSpPr>
        <p:spPr bwMode="auto">
          <a:xfrm>
            <a:off x="2895600" y="1492984"/>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10</a:t>
            </a:r>
            <a:endParaRPr lang="en-US"/>
          </a:p>
        </p:txBody>
      </p:sp>
      <p:sp>
        <p:nvSpPr>
          <p:cNvPr id="107533" name="Oval 13"/>
          <p:cNvSpPr>
            <a:spLocks noChangeArrowheads="1"/>
          </p:cNvSpPr>
          <p:nvPr/>
        </p:nvSpPr>
        <p:spPr bwMode="auto">
          <a:xfrm>
            <a:off x="1143000" y="36265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7534" name="Oval 14"/>
          <p:cNvSpPr>
            <a:spLocks noChangeArrowheads="1"/>
          </p:cNvSpPr>
          <p:nvPr/>
        </p:nvSpPr>
        <p:spPr bwMode="auto">
          <a:xfrm>
            <a:off x="722313" y="36265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35" name="Oval 15"/>
          <p:cNvSpPr>
            <a:spLocks noChangeArrowheads="1"/>
          </p:cNvSpPr>
          <p:nvPr/>
        </p:nvSpPr>
        <p:spPr bwMode="auto">
          <a:xfrm>
            <a:off x="304800" y="36265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7536" name="AutoShape 16"/>
          <p:cNvCxnSpPr>
            <a:cxnSpLocks noChangeShapeType="1"/>
            <a:stCxn id="107531" idx="3"/>
            <a:endCxn id="107535" idx="0"/>
          </p:cNvCxnSpPr>
          <p:nvPr/>
        </p:nvCxnSpPr>
        <p:spPr bwMode="auto">
          <a:xfrm flipH="1">
            <a:off x="477838" y="3310672"/>
            <a:ext cx="106362" cy="315912"/>
          </a:xfrm>
          <a:prstGeom prst="straightConnector1">
            <a:avLst/>
          </a:prstGeom>
          <a:noFill/>
          <a:ln w="9525">
            <a:solidFill>
              <a:schemeClr val="tx1"/>
            </a:solidFill>
            <a:round/>
            <a:headEnd/>
            <a:tailEnd/>
          </a:ln>
          <a:effectLst/>
        </p:spPr>
      </p:cxnSp>
      <p:cxnSp>
        <p:nvCxnSpPr>
          <p:cNvPr id="107537" name="AutoShape 17"/>
          <p:cNvCxnSpPr>
            <a:cxnSpLocks noChangeShapeType="1"/>
            <a:stCxn id="107531" idx="5"/>
            <a:endCxn id="107534" idx="0"/>
          </p:cNvCxnSpPr>
          <p:nvPr/>
        </p:nvCxnSpPr>
        <p:spPr bwMode="auto">
          <a:xfrm>
            <a:off x="827088" y="3310672"/>
            <a:ext cx="68262" cy="315912"/>
          </a:xfrm>
          <a:prstGeom prst="straightConnector1">
            <a:avLst/>
          </a:prstGeom>
          <a:noFill/>
          <a:ln w="9525">
            <a:solidFill>
              <a:schemeClr val="tx1"/>
            </a:solidFill>
            <a:round/>
            <a:headEnd/>
            <a:tailEnd/>
          </a:ln>
          <a:effectLst/>
        </p:spPr>
      </p:cxnSp>
      <p:cxnSp>
        <p:nvCxnSpPr>
          <p:cNvPr id="107538" name="AutoShape 18"/>
          <p:cNvCxnSpPr>
            <a:cxnSpLocks noChangeShapeType="1"/>
            <a:stCxn id="107530" idx="3"/>
            <a:endCxn id="107533" idx="0"/>
          </p:cNvCxnSpPr>
          <p:nvPr/>
        </p:nvCxnSpPr>
        <p:spPr bwMode="auto">
          <a:xfrm flipH="1">
            <a:off x="1316038" y="3310672"/>
            <a:ext cx="66675" cy="315912"/>
          </a:xfrm>
          <a:prstGeom prst="straightConnector1">
            <a:avLst/>
          </a:prstGeom>
          <a:noFill/>
          <a:ln w="9525">
            <a:solidFill>
              <a:schemeClr val="tx1"/>
            </a:solidFill>
            <a:round/>
            <a:headEnd/>
            <a:tailEnd/>
          </a:ln>
          <a:effectLst/>
        </p:spPr>
      </p:cxnSp>
      <p:cxnSp>
        <p:nvCxnSpPr>
          <p:cNvPr id="107539" name="AutoShape 19"/>
          <p:cNvCxnSpPr>
            <a:cxnSpLocks noChangeShapeType="1"/>
            <a:stCxn id="107527" idx="3"/>
            <a:endCxn id="107531" idx="0"/>
          </p:cNvCxnSpPr>
          <p:nvPr/>
        </p:nvCxnSpPr>
        <p:spPr bwMode="auto">
          <a:xfrm flipH="1">
            <a:off x="706438" y="2777272"/>
            <a:ext cx="295275" cy="239712"/>
          </a:xfrm>
          <a:prstGeom prst="straightConnector1">
            <a:avLst/>
          </a:prstGeom>
          <a:noFill/>
          <a:ln w="9525">
            <a:solidFill>
              <a:schemeClr val="tx1"/>
            </a:solidFill>
            <a:round/>
            <a:headEnd/>
            <a:tailEnd/>
          </a:ln>
          <a:effectLst/>
        </p:spPr>
      </p:cxnSp>
      <p:cxnSp>
        <p:nvCxnSpPr>
          <p:cNvPr id="107540" name="AutoShape 20"/>
          <p:cNvCxnSpPr>
            <a:cxnSpLocks noChangeShapeType="1"/>
            <a:stCxn id="107527" idx="5"/>
            <a:endCxn id="107530" idx="0"/>
          </p:cNvCxnSpPr>
          <p:nvPr/>
        </p:nvCxnSpPr>
        <p:spPr bwMode="auto">
          <a:xfrm>
            <a:off x="1244600" y="2777272"/>
            <a:ext cx="260350" cy="239712"/>
          </a:xfrm>
          <a:prstGeom prst="straightConnector1">
            <a:avLst/>
          </a:prstGeom>
          <a:noFill/>
          <a:ln w="9525">
            <a:solidFill>
              <a:schemeClr val="tx1"/>
            </a:solidFill>
            <a:round/>
            <a:headEnd/>
            <a:tailEnd/>
          </a:ln>
          <a:effectLst/>
        </p:spPr>
      </p:cxnSp>
      <p:cxnSp>
        <p:nvCxnSpPr>
          <p:cNvPr id="107541" name="AutoShape 21"/>
          <p:cNvCxnSpPr>
            <a:cxnSpLocks noChangeShapeType="1"/>
            <a:stCxn id="107526" idx="3"/>
            <a:endCxn id="107529" idx="0"/>
          </p:cNvCxnSpPr>
          <p:nvPr/>
        </p:nvCxnSpPr>
        <p:spPr bwMode="auto">
          <a:xfrm flipH="1">
            <a:off x="2078038" y="2777272"/>
            <a:ext cx="222250" cy="239712"/>
          </a:xfrm>
          <a:prstGeom prst="straightConnector1">
            <a:avLst/>
          </a:prstGeom>
          <a:noFill/>
          <a:ln w="9525">
            <a:solidFill>
              <a:schemeClr val="tx1"/>
            </a:solidFill>
            <a:round/>
            <a:headEnd/>
            <a:tailEnd/>
          </a:ln>
          <a:effectLst/>
        </p:spPr>
      </p:cxnSp>
      <p:cxnSp>
        <p:nvCxnSpPr>
          <p:cNvPr id="107542" name="AutoShape 22"/>
          <p:cNvCxnSpPr>
            <a:cxnSpLocks noChangeShapeType="1"/>
            <a:stCxn id="107526" idx="5"/>
            <a:endCxn id="107528" idx="0"/>
          </p:cNvCxnSpPr>
          <p:nvPr/>
        </p:nvCxnSpPr>
        <p:spPr bwMode="auto">
          <a:xfrm>
            <a:off x="2543175" y="2777272"/>
            <a:ext cx="220663" cy="239712"/>
          </a:xfrm>
          <a:prstGeom prst="straightConnector1">
            <a:avLst/>
          </a:prstGeom>
          <a:noFill/>
          <a:ln w="9525">
            <a:solidFill>
              <a:schemeClr val="tx1"/>
            </a:solidFill>
            <a:round/>
            <a:headEnd/>
            <a:tailEnd/>
          </a:ln>
          <a:effectLst/>
        </p:spPr>
      </p:cxnSp>
      <p:cxnSp>
        <p:nvCxnSpPr>
          <p:cNvPr id="107543" name="AutoShape 23"/>
          <p:cNvCxnSpPr>
            <a:cxnSpLocks noChangeShapeType="1"/>
            <a:stCxn id="107545" idx="3"/>
            <a:endCxn id="107527" idx="0"/>
          </p:cNvCxnSpPr>
          <p:nvPr/>
        </p:nvCxnSpPr>
        <p:spPr bwMode="auto">
          <a:xfrm flipH="1">
            <a:off x="1123950" y="2167672"/>
            <a:ext cx="527050" cy="315912"/>
          </a:xfrm>
          <a:prstGeom prst="straightConnector1">
            <a:avLst/>
          </a:prstGeom>
          <a:noFill/>
          <a:ln w="9525">
            <a:solidFill>
              <a:schemeClr val="tx1"/>
            </a:solidFill>
            <a:round/>
            <a:headEnd/>
            <a:tailEnd/>
          </a:ln>
          <a:effectLst/>
        </p:spPr>
      </p:cxnSp>
      <p:cxnSp>
        <p:nvCxnSpPr>
          <p:cNvPr id="107544" name="AutoShape 24"/>
          <p:cNvCxnSpPr>
            <a:cxnSpLocks noChangeShapeType="1"/>
            <a:stCxn id="107545" idx="5"/>
            <a:endCxn id="107526" idx="0"/>
          </p:cNvCxnSpPr>
          <p:nvPr/>
        </p:nvCxnSpPr>
        <p:spPr bwMode="auto">
          <a:xfrm>
            <a:off x="1893888" y="2167672"/>
            <a:ext cx="528637" cy="315912"/>
          </a:xfrm>
          <a:prstGeom prst="straightConnector1">
            <a:avLst/>
          </a:prstGeom>
          <a:noFill/>
          <a:ln w="9525">
            <a:solidFill>
              <a:schemeClr val="tx1"/>
            </a:solidFill>
            <a:round/>
            <a:headEnd/>
            <a:tailEnd/>
          </a:ln>
          <a:effectLst/>
        </p:spPr>
      </p:cxnSp>
      <p:sp>
        <p:nvSpPr>
          <p:cNvPr id="107545" name="Oval 25"/>
          <p:cNvSpPr>
            <a:spLocks noChangeArrowheads="1"/>
          </p:cNvSpPr>
          <p:nvPr/>
        </p:nvSpPr>
        <p:spPr bwMode="auto">
          <a:xfrm>
            <a:off x="1600200" y="18739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cxnSp>
        <p:nvCxnSpPr>
          <p:cNvPr id="107546" name="AutoShape 26"/>
          <p:cNvCxnSpPr>
            <a:cxnSpLocks noChangeShapeType="1"/>
            <a:endCxn id="107545" idx="6"/>
          </p:cNvCxnSpPr>
          <p:nvPr/>
        </p:nvCxnSpPr>
        <p:spPr bwMode="auto">
          <a:xfrm flipH="1">
            <a:off x="1944688" y="1797784"/>
            <a:ext cx="798512" cy="249238"/>
          </a:xfrm>
          <a:prstGeom prst="straightConnector1">
            <a:avLst/>
          </a:prstGeom>
          <a:noFill/>
          <a:ln w="25400">
            <a:solidFill>
              <a:srgbClr val="0000FF"/>
            </a:solidFill>
            <a:round/>
            <a:headEnd type="triangle" w="med" len="med"/>
            <a:tailEnd type="triangle" w="med" len="med"/>
          </a:ln>
          <a:effectLst/>
        </p:spPr>
      </p:cxnSp>
      <p:sp>
        <p:nvSpPr>
          <p:cNvPr id="107547" name="Oval 27"/>
          <p:cNvSpPr>
            <a:spLocks noChangeArrowheads="1"/>
          </p:cNvSpPr>
          <p:nvPr/>
        </p:nvSpPr>
        <p:spPr bwMode="auto">
          <a:xfrm>
            <a:off x="5181600" y="24835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sp>
        <p:nvSpPr>
          <p:cNvPr id="107548" name="Oval 28"/>
          <p:cNvSpPr>
            <a:spLocks noChangeArrowheads="1"/>
          </p:cNvSpPr>
          <p:nvPr/>
        </p:nvSpPr>
        <p:spPr bwMode="auto">
          <a:xfrm>
            <a:off x="3883025" y="24835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7549" name="Oval 29"/>
          <p:cNvSpPr>
            <a:spLocks noChangeArrowheads="1"/>
          </p:cNvSpPr>
          <p:nvPr/>
        </p:nvSpPr>
        <p:spPr bwMode="auto">
          <a:xfrm>
            <a:off x="5522913" y="30169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50" name="Oval 30"/>
          <p:cNvSpPr>
            <a:spLocks noChangeArrowheads="1"/>
          </p:cNvSpPr>
          <p:nvPr/>
        </p:nvSpPr>
        <p:spPr bwMode="auto">
          <a:xfrm>
            <a:off x="4837113" y="30169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7551" name="Oval 31"/>
          <p:cNvSpPr>
            <a:spLocks noChangeArrowheads="1"/>
          </p:cNvSpPr>
          <p:nvPr/>
        </p:nvSpPr>
        <p:spPr bwMode="auto">
          <a:xfrm>
            <a:off x="4264025" y="30169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7552" name="Oval 32"/>
          <p:cNvSpPr>
            <a:spLocks noChangeArrowheads="1"/>
          </p:cNvSpPr>
          <p:nvPr/>
        </p:nvSpPr>
        <p:spPr bwMode="auto">
          <a:xfrm>
            <a:off x="3465513" y="30169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7553" name="Oval 33"/>
          <p:cNvSpPr>
            <a:spLocks noChangeArrowheads="1"/>
          </p:cNvSpPr>
          <p:nvPr/>
        </p:nvSpPr>
        <p:spPr bwMode="auto">
          <a:xfrm>
            <a:off x="6096000" y="1721584"/>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10</a:t>
            </a:r>
            <a:endParaRPr lang="en-US"/>
          </a:p>
        </p:txBody>
      </p:sp>
      <p:sp>
        <p:nvSpPr>
          <p:cNvPr id="107554" name="Oval 34"/>
          <p:cNvSpPr>
            <a:spLocks noChangeArrowheads="1"/>
          </p:cNvSpPr>
          <p:nvPr/>
        </p:nvSpPr>
        <p:spPr bwMode="auto">
          <a:xfrm>
            <a:off x="4075113" y="36265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7555" name="Oval 35"/>
          <p:cNvSpPr>
            <a:spLocks noChangeArrowheads="1"/>
          </p:cNvSpPr>
          <p:nvPr/>
        </p:nvSpPr>
        <p:spPr bwMode="auto">
          <a:xfrm>
            <a:off x="3654425" y="3626584"/>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56" name="Oval 36"/>
          <p:cNvSpPr>
            <a:spLocks noChangeArrowheads="1"/>
          </p:cNvSpPr>
          <p:nvPr/>
        </p:nvSpPr>
        <p:spPr bwMode="auto">
          <a:xfrm>
            <a:off x="3236913" y="36265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7557" name="AutoShape 37"/>
          <p:cNvCxnSpPr>
            <a:cxnSpLocks noChangeShapeType="1"/>
            <a:stCxn id="107552" idx="3"/>
            <a:endCxn id="107556" idx="0"/>
          </p:cNvCxnSpPr>
          <p:nvPr/>
        </p:nvCxnSpPr>
        <p:spPr bwMode="auto">
          <a:xfrm flipH="1">
            <a:off x="3409950" y="3310672"/>
            <a:ext cx="106363" cy="315912"/>
          </a:xfrm>
          <a:prstGeom prst="straightConnector1">
            <a:avLst/>
          </a:prstGeom>
          <a:noFill/>
          <a:ln w="9525">
            <a:solidFill>
              <a:schemeClr val="tx1"/>
            </a:solidFill>
            <a:round/>
            <a:headEnd/>
            <a:tailEnd/>
          </a:ln>
          <a:effectLst/>
        </p:spPr>
      </p:cxnSp>
      <p:cxnSp>
        <p:nvCxnSpPr>
          <p:cNvPr id="107558" name="AutoShape 38"/>
          <p:cNvCxnSpPr>
            <a:cxnSpLocks noChangeShapeType="1"/>
            <a:stCxn id="107552" idx="5"/>
            <a:endCxn id="107555" idx="0"/>
          </p:cNvCxnSpPr>
          <p:nvPr/>
        </p:nvCxnSpPr>
        <p:spPr bwMode="auto">
          <a:xfrm>
            <a:off x="3759200" y="3310672"/>
            <a:ext cx="68263" cy="315912"/>
          </a:xfrm>
          <a:prstGeom prst="straightConnector1">
            <a:avLst/>
          </a:prstGeom>
          <a:noFill/>
          <a:ln w="9525">
            <a:solidFill>
              <a:schemeClr val="tx1"/>
            </a:solidFill>
            <a:round/>
            <a:headEnd/>
            <a:tailEnd/>
          </a:ln>
          <a:effectLst/>
        </p:spPr>
      </p:cxnSp>
      <p:cxnSp>
        <p:nvCxnSpPr>
          <p:cNvPr id="107559" name="AutoShape 39"/>
          <p:cNvCxnSpPr>
            <a:cxnSpLocks noChangeShapeType="1"/>
            <a:stCxn id="107551" idx="3"/>
            <a:endCxn id="107554" idx="0"/>
          </p:cNvCxnSpPr>
          <p:nvPr/>
        </p:nvCxnSpPr>
        <p:spPr bwMode="auto">
          <a:xfrm flipH="1">
            <a:off x="4248150" y="3310672"/>
            <a:ext cx="66675" cy="315912"/>
          </a:xfrm>
          <a:prstGeom prst="straightConnector1">
            <a:avLst/>
          </a:prstGeom>
          <a:noFill/>
          <a:ln w="9525">
            <a:solidFill>
              <a:schemeClr val="tx1"/>
            </a:solidFill>
            <a:round/>
            <a:headEnd/>
            <a:tailEnd/>
          </a:ln>
          <a:effectLst/>
        </p:spPr>
      </p:cxnSp>
      <p:cxnSp>
        <p:nvCxnSpPr>
          <p:cNvPr id="107560" name="AutoShape 40"/>
          <p:cNvCxnSpPr>
            <a:cxnSpLocks noChangeShapeType="1"/>
            <a:stCxn id="107548" idx="3"/>
            <a:endCxn id="107552" idx="0"/>
          </p:cNvCxnSpPr>
          <p:nvPr/>
        </p:nvCxnSpPr>
        <p:spPr bwMode="auto">
          <a:xfrm flipH="1">
            <a:off x="3638550" y="2777272"/>
            <a:ext cx="295275" cy="239712"/>
          </a:xfrm>
          <a:prstGeom prst="straightConnector1">
            <a:avLst/>
          </a:prstGeom>
          <a:noFill/>
          <a:ln w="9525">
            <a:solidFill>
              <a:schemeClr val="tx1"/>
            </a:solidFill>
            <a:round/>
            <a:headEnd/>
            <a:tailEnd/>
          </a:ln>
          <a:effectLst/>
        </p:spPr>
      </p:cxnSp>
      <p:cxnSp>
        <p:nvCxnSpPr>
          <p:cNvPr id="107561" name="AutoShape 41"/>
          <p:cNvCxnSpPr>
            <a:cxnSpLocks noChangeShapeType="1"/>
            <a:stCxn id="107548" idx="5"/>
            <a:endCxn id="107551" idx="0"/>
          </p:cNvCxnSpPr>
          <p:nvPr/>
        </p:nvCxnSpPr>
        <p:spPr bwMode="auto">
          <a:xfrm>
            <a:off x="4176713" y="2777272"/>
            <a:ext cx="260350" cy="239712"/>
          </a:xfrm>
          <a:prstGeom prst="straightConnector1">
            <a:avLst/>
          </a:prstGeom>
          <a:noFill/>
          <a:ln w="9525">
            <a:solidFill>
              <a:schemeClr val="tx1"/>
            </a:solidFill>
            <a:round/>
            <a:headEnd/>
            <a:tailEnd/>
          </a:ln>
          <a:effectLst/>
        </p:spPr>
      </p:cxnSp>
      <p:cxnSp>
        <p:nvCxnSpPr>
          <p:cNvPr id="107562" name="AutoShape 42"/>
          <p:cNvCxnSpPr>
            <a:cxnSpLocks noChangeShapeType="1"/>
            <a:stCxn id="107547" idx="3"/>
            <a:endCxn id="107550" idx="0"/>
          </p:cNvCxnSpPr>
          <p:nvPr/>
        </p:nvCxnSpPr>
        <p:spPr bwMode="auto">
          <a:xfrm flipH="1">
            <a:off x="5010150" y="2777272"/>
            <a:ext cx="222250" cy="239712"/>
          </a:xfrm>
          <a:prstGeom prst="straightConnector1">
            <a:avLst/>
          </a:prstGeom>
          <a:noFill/>
          <a:ln w="9525">
            <a:solidFill>
              <a:schemeClr val="tx1"/>
            </a:solidFill>
            <a:round/>
            <a:headEnd/>
            <a:tailEnd/>
          </a:ln>
          <a:effectLst/>
        </p:spPr>
      </p:cxnSp>
      <p:cxnSp>
        <p:nvCxnSpPr>
          <p:cNvPr id="107563" name="AutoShape 43"/>
          <p:cNvCxnSpPr>
            <a:cxnSpLocks noChangeShapeType="1"/>
            <a:stCxn id="107547" idx="5"/>
            <a:endCxn id="107549" idx="0"/>
          </p:cNvCxnSpPr>
          <p:nvPr/>
        </p:nvCxnSpPr>
        <p:spPr bwMode="auto">
          <a:xfrm>
            <a:off x="5475288" y="2777272"/>
            <a:ext cx="220662" cy="239712"/>
          </a:xfrm>
          <a:prstGeom prst="straightConnector1">
            <a:avLst/>
          </a:prstGeom>
          <a:noFill/>
          <a:ln w="9525">
            <a:solidFill>
              <a:schemeClr val="tx1"/>
            </a:solidFill>
            <a:round/>
            <a:headEnd/>
            <a:tailEnd/>
          </a:ln>
          <a:effectLst/>
        </p:spPr>
      </p:cxnSp>
      <p:cxnSp>
        <p:nvCxnSpPr>
          <p:cNvPr id="107564" name="AutoShape 44"/>
          <p:cNvCxnSpPr>
            <a:cxnSpLocks noChangeShapeType="1"/>
            <a:stCxn id="107566" idx="3"/>
            <a:endCxn id="107548" idx="0"/>
          </p:cNvCxnSpPr>
          <p:nvPr/>
        </p:nvCxnSpPr>
        <p:spPr bwMode="auto">
          <a:xfrm flipH="1">
            <a:off x="4056063" y="2167672"/>
            <a:ext cx="527050" cy="315912"/>
          </a:xfrm>
          <a:prstGeom prst="straightConnector1">
            <a:avLst/>
          </a:prstGeom>
          <a:noFill/>
          <a:ln w="9525">
            <a:solidFill>
              <a:schemeClr val="tx1"/>
            </a:solidFill>
            <a:round/>
            <a:headEnd/>
            <a:tailEnd/>
          </a:ln>
          <a:effectLst/>
        </p:spPr>
      </p:cxnSp>
      <p:cxnSp>
        <p:nvCxnSpPr>
          <p:cNvPr id="107565" name="AutoShape 45"/>
          <p:cNvCxnSpPr>
            <a:cxnSpLocks noChangeShapeType="1"/>
            <a:stCxn id="107566" idx="5"/>
            <a:endCxn id="107547" idx="0"/>
          </p:cNvCxnSpPr>
          <p:nvPr/>
        </p:nvCxnSpPr>
        <p:spPr bwMode="auto">
          <a:xfrm>
            <a:off x="4826000" y="2167672"/>
            <a:ext cx="528638" cy="315912"/>
          </a:xfrm>
          <a:prstGeom prst="straightConnector1">
            <a:avLst/>
          </a:prstGeom>
          <a:noFill/>
          <a:ln w="9525">
            <a:solidFill>
              <a:schemeClr val="tx1"/>
            </a:solidFill>
            <a:round/>
            <a:headEnd/>
            <a:tailEnd/>
          </a:ln>
          <a:effectLst/>
        </p:spPr>
      </p:cxnSp>
      <p:sp>
        <p:nvSpPr>
          <p:cNvPr id="107566" name="Oval 46"/>
          <p:cNvSpPr>
            <a:spLocks noChangeArrowheads="1"/>
          </p:cNvSpPr>
          <p:nvPr/>
        </p:nvSpPr>
        <p:spPr bwMode="auto">
          <a:xfrm>
            <a:off x="4532313" y="1873984"/>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3</a:t>
            </a:r>
            <a:endParaRPr lang="en-US" dirty="0"/>
          </a:p>
        </p:txBody>
      </p:sp>
      <p:cxnSp>
        <p:nvCxnSpPr>
          <p:cNvPr id="107567" name="AutoShape 47"/>
          <p:cNvCxnSpPr>
            <a:cxnSpLocks noChangeShapeType="1"/>
          </p:cNvCxnSpPr>
          <p:nvPr/>
        </p:nvCxnSpPr>
        <p:spPr bwMode="auto">
          <a:xfrm flipH="1">
            <a:off x="5486400" y="2026384"/>
            <a:ext cx="609600" cy="457200"/>
          </a:xfrm>
          <a:prstGeom prst="straightConnector1">
            <a:avLst/>
          </a:prstGeom>
          <a:noFill/>
          <a:ln w="25400">
            <a:solidFill>
              <a:srgbClr val="0000FF"/>
            </a:solidFill>
            <a:round/>
            <a:headEnd type="triangle" w="med" len="med"/>
            <a:tailEnd type="triangle" w="med" len="med"/>
          </a:ln>
          <a:effectLst/>
        </p:spPr>
      </p:cxnSp>
      <p:sp>
        <p:nvSpPr>
          <p:cNvPr id="107568" name="Oval 48"/>
          <p:cNvSpPr>
            <a:spLocks noChangeArrowheads="1"/>
          </p:cNvSpPr>
          <p:nvPr/>
        </p:nvSpPr>
        <p:spPr bwMode="auto">
          <a:xfrm>
            <a:off x="8116888" y="2481997"/>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7569" name="Oval 49"/>
          <p:cNvSpPr>
            <a:spLocks noChangeArrowheads="1"/>
          </p:cNvSpPr>
          <p:nvPr/>
        </p:nvSpPr>
        <p:spPr bwMode="auto">
          <a:xfrm>
            <a:off x="6818313" y="2481997"/>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7570" name="Oval 50"/>
          <p:cNvSpPr>
            <a:spLocks noChangeArrowheads="1"/>
          </p:cNvSpPr>
          <p:nvPr/>
        </p:nvSpPr>
        <p:spPr bwMode="auto">
          <a:xfrm>
            <a:off x="8458200" y="30153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71" name="Oval 51"/>
          <p:cNvSpPr>
            <a:spLocks noChangeArrowheads="1"/>
          </p:cNvSpPr>
          <p:nvPr/>
        </p:nvSpPr>
        <p:spPr bwMode="auto">
          <a:xfrm>
            <a:off x="7772400" y="30153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solidFill>
                  <a:schemeClr val="accent2"/>
                </a:solidFill>
              </a:rPr>
              <a:t>10</a:t>
            </a:r>
            <a:endParaRPr lang="en-US"/>
          </a:p>
        </p:txBody>
      </p:sp>
      <p:sp>
        <p:nvSpPr>
          <p:cNvPr id="107572" name="Oval 52"/>
          <p:cNvSpPr>
            <a:spLocks noChangeArrowheads="1"/>
          </p:cNvSpPr>
          <p:nvPr/>
        </p:nvSpPr>
        <p:spPr bwMode="auto">
          <a:xfrm>
            <a:off x="7199313" y="3015397"/>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7573" name="Oval 53"/>
          <p:cNvSpPr>
            <a:spLocks noChangeArrowheads="1"/>
          </p:cNvSpPr>
          <p:nvPr/>
        </p:nvSpPr>
        <p:spPr bwMode="auto">
          <a:xfrm>
            <a:off x="6400800" y="30153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7574" name="Oval 54"/>
          <p:cNvSpPr>
            <a:spLocks noChangeArrowheads="1"/>
          </p:cNvSpPr>
          <p:nvPr/>
        </p:nvSpPr>
        <p:spPr bwMode="auto">
          <a:xfrm>
            <a:off x="7010400" y="36249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7575" name="Oval 55"/>
          <p:cNvSpPr>
            <a:spLocks noChangeArrowheads="1"/>
          </p:cNvSpPr>
          <p:nvPr/>
        </p:nvSpPr>
        <p:spPr bwMode="auto">
          <a:xfrm>
            <a:off x="6589713" y="3624997"/>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7576" name="Oval 56"/>
          <p:cNvSpPr>
            <a:spLocks noChangeArrowheads="1"/>
          </p:cNvSpPr>
          <p:nvPr/>
        </p:nvSpPr>
        <p:spPr bwMode="auto">
          <a:xfrm>
            <a:off x="6172200" y="36249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7577" name="AutoShape 57"/>
          <p:cNvCxnSpPr>
            <a:cxnSpLocks noChangeShapeType="1"/>
            <a:stCxn id="107573" idx="3"/>
            <a:endCxn id="107576" idx="0"/>
          </p:cNvCxnSpPr>
          <p:nvPr/>
        </p:nvCxnSpPr>
        <p:spPr bwMode="auto">
          <a:xfrm flipH="1">
            <a:off x="6345238" y="3309084"/>
            <a:ext cx="106362" cy="315913"/>
          </a:xfrm>
          <a:prstGeom prst="straightConnector1">
            <a:avLst/>
          </a:prstGeom>
          <a:noFill/>
          <a:ln w="9525">
            <a:solidFill>
              <a:schemeClr val="tx1"/>
            </a:solidFill>
            <a:round/>
            <a:headEnd/>
            <a:tailEnd/>
          </a:ln>
          <a:effectLst/>
        </p:spPr>
      </p:cxnSp>
      <p:cxnSp>
        <p:nvCxnSpPr>
          <p:cNvPr id="107578" name="AutoShape 58"/>
          <p:cNvCxnSpPr>
            <a:cxnSpLocks noChangeShapeType="1"/>
            <a:stCxn id="107573" idx="5"/>
            <a:endCxn id="107575" idx="0"/>
          </p:cNvCxnSpPr>
          <p:nvPr/>
        </p:nvCxnSpPr>
        <p:spPr bwMode="auto">
          <a:xfrm>
            <a:off x="6694488" y="3309084"/>
            <a:ext cx="68262" cy="315913"/>
          </a:xfrm>
          <a:prstGeom prst="straightConnector1">
            <a:avLst/>
          </a:prstGeom>
          <a:noFill/>
          <a:ln w="9525">
            <a:solidFill>
              <a:schemeClr val="tx1"/>
            </a:solidFill>
            <a:round/>
            <a:headEnd/>
            <a:tailEnd/>
          </a:ln>
          <a:effectLst/>
        </p:spPr>
      </p:cxnSp>
      <p:cxnSp>
        <p:nvCxnSpPr>
          <p:cNvPr id="107579" name="AutoShape 59"/>
          <p:cNvCxnSpPr>
            <a:cxnSpLocks noChangeShapeType="1"/>
            <a:stCxn id="107572" idx="3"/>
            <a:endCxn id="107574" idx="0"/>
          </p:cNvCxnSpPr>
          <p:nvPr/>
        </p:nvCxnSpPr>
        <p:spPr bwMode="auto">
          <a:xfrm flipH="1">
            <a:off x="7183438" y="3309084"/>
            <a:ext cx="66675" cy="315913"/>
          </a:xfrm>
          <a:prstGeom prst="straightConnector1">
            <a:avLst/>
          </a:prstGeom>
          <a:noFill/>
          <a:ln w="9525">
            <a:solidFill>
              <a:schemeClr val="tx1"/>
            </a:solidFill>
            <a:round/>
            <a:headEnd/>
            <a:tailEnd/>
          </a:ln>
          <a:effectLst/>
        </p:spPr>
      </p:cxnSp>
      <p:cxnSp>
        <p:nvCxnSpPr>
          <p:cNvPr id="107580" name="AutoShape 60"/>
          <p:cNvCxnSpPr>
            <a:cxnSpLocks noChangeShapeType="1"/>
            <a:stCxn id="107569" idx="3"/>
            <a:endCxn id="107573" idx="0"/>
          </p:cNvCxnSpPr>
          <p:nvPr/>
        </p:nvCxnSpPr>
        <p:spPr bwMode="auto">
          <a:xfrm flipH="1">
            <a:off x="6573838" y="2775684"/>
            <a:ext cx="295275" cy="239713"/>
          </a:xfrm>
          <a:prstGeom prst="straightConnector1">
            <a:avLst/>
          </a:prstGeom>
          <a:noFill/>
          <a:ln w="9525">
            <a:solidFill>
              <a:schemeClr val="tx1"/>
            </a:solidFill>
            <a:round/>
            <a:headEnd/>
            <a:tailEnd/>
          </a:ln>
          <a:effectLst/>
        </p:spPr>
      </p:cxnSp>
      <p:cxnSp>
        <p:nvCxnSpPr>
          <p:cNvPr id="107581" name="AutoShape 61"/>
          <p:cNvCxnSpPr>
            <a:cxnSpLocks noChangeShapeType="1"/>
            <a:stCxn id="107569" idx="5"/>
            <a:endCxn id="107572" idx="0"/>
          </p:cNvCxnSpPr>
          <p:nvPr/>
        </p:nvCxnSpPr>
        <p:spPr bwMode="auto">
          <a:xfrm>
            <a:off x="7112000" y="2775684"/>
            <a:ext cx="260350" cy="239713"/>
          </a:xfrm>
          <a:prstGeom prst="straightConnector1">
            <a:avLst/>
          </a:prstGeom>
          <a:noFill/>
          <a:ln w="9525">
            <a:solidFill>
              <a:schemeClr val="tx1"/>
            </a:solidFill>
            <a:round/>
            <a:headEnd/>
            <a:tailEnd/>
          </a:ln>
          <a:effectLst/>
        </p:spPr>
      </p:cxnSp>
      <p:cxnSp>
        <p:nvCxnSpPr>
          <p:cNvPr id="107582" name="AutoShape 62"/>
          <p:cNvCxnSpPr>
            <a:cxnSpLocks noChangeShapeType="1"/>
            <a:stCxn id="107568" idx="3"/>
            <a:endCxn id="107571" idx="0"/>
          </p:cNvCxnSpPr>
          <p:nvPr/>
        </p:nvCxnSpPr>
        <p:spPr bwMode="auto">
          <a:xfrm flipH="1">
            <a:off x="7945438" y="2775684"/>
            <a:ext cx="222250" cy="239713"/>
          </a:xfrm>
          <a:prstGeom prst="straightConnector1">
            <a:avLst/>
          </a:prstGeom>
          <a:noFill/>
          <a:ln w="9525">
            <a:solidFill>
              <a:schemeClr val="tx1"/>
            </a:solidFill>
            <a:round/>
            <a:headEnd/>
            <a:tailEnd/>
          </a:ln>
          <a:effectLst/>
        </p:spPr>
      </p:cxnSp>
      <p:cxnSp>
        <p:nvCxnSpPr>
          <p:cNvPr id="107583" name="AutoShape 63"/>
          <p:cNvCxnSpPr>
            <a:cxnSpLocks noChangeShapeType="1"/>
            <a:stCxn id="107568" idx="5"/>
            <a:endCxn id="107570" idx="0"/>
          </p:cNvCxnSpPr>
          <p:nvPr/>
        </p:nvCxnSpPr>
        <p:spPr bwMode="auto">
          <a:xfrm>
            <a:off x="8410575" y="2775684"/>
            <a:ext cx="220663" cy="239713"/>
          </a:xfrm>
          <a:prstGeom prst="straightConnector1">
            <a:avLst/>
          </a:prstGeom>
          <a:noFill/>
          <a:ln w="9525">
            <a:solidFill>
              <a:schemeClr val="tx1"/>
            </a:solidFill>
            <a:round/>
            <a:headEnd/>
            <a:tailEnd/>
          </a:ln>
          <a:effectLst/>
        </p:spPr>
      </p:cxnSp>
      <p:cxnSp>
        <p:nvCxnSpPr>
          <p:cNvPr id="107584" name="AutoShape 64"/>
          <p:cNvCxnSpPr>
            <a:cxnSpLocks noChangeShapeType="1"/>
            <a:stCxn id="107586" idx="3"/>
            <a:endCxn id="107569" idx="0"/>
          </p:cNvCxnSpPr>
          <p:nvPr/>
        </p:nvCxnSpPr>
        <p:spPr bwMode="auto">
          <a:xfrm flipH="1">
            <a:off x="6991350" y="2166084"/>
            <a:ext cx="527050" cy="315913"/>
          </a:xfrm>
          <a:prstGeom prst="straightConnector1">
            <a:avLst/>
          </a:prstGeom>
          <a:noFill/>
          <a:ln w="9525">
            <a:solidFill>
              <a:schemeClr val="tx1"/>
            </a:solidFill>
            <a:round/>
            <a:headEnd/>
            <a:tailEnd/>
          </a:ln>
          <a:effectLst/>
        </p:spPr>
      </p:cxnSp>
      <p:cxnSp>
        <p:nvCxnSpPr>
          <p:cNvPr id="107585" name="AutoShape 65"/>
          <p:cNvCxnSpPr>
            <a:cxnSpLocks noChangeShapeType="1"/>
            <a:stCxn id="107586" idx="5"/>
            <a:endCxn id="107568" idx="0"/>
          </p:cNvCxnSpPr>
          <p:nvPr/>
        </p:nvCxnSpPr>
        <p:spPr bwMode="auto">
          <a:xfrm>
            <a:off x="7761288" y="2166084"/>
            <a:ext cx="528637" cy="315913"/>
          </a:xfrm>
          <a:prstGeom prst="straightConnector1">
            <a:avLst/>
          </a:prstGeom>
          <a:noFill/>
          <a:ln w="9525">
            <a:solidFill>
              <a:schemeClr val="tx1"/>
            </a:solidFill>
            <a:round/>
            <a:headEnd/>
            <a:tailEnd/>
          </a:ln>
          <a:effectLst/>
        </p:spPr>
      </p:cxnSp>
      <p:sp>
        <p:nvSpPr>
          <p:cNvPr id="107586" name="Oval 66"/>
          <p:cNvSpPr>
            <a:spLocks noChangeArrowheads="1"/>
          </p:cNvSpPr>
          <p:nvPr/>
        </p:nvSpPr>
        <p:spPr bwMode="auto">
          <a:xfrm>
            <a:off x="7467600" y="1872397"/>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3</a:t>
            </a:r>
            <a:endParaRPr lang="en-US" dirty="0"/>
          </a:p>
        </p:txBody>
      </p:sp>
      <p:sp>
        <p:nvSpPr>
          <p:cNvPr id="107587" name="Oval 67"/>
          <p:cNvSpPr>
            <a:spLocks noChangeArrowheads="1"/>
          </p:cNvSpPr>
          <p:nvPr/>
        </p:nvSpPr>
        <p:spPr bwMode="auto">
          <a:xfrm>
            <a:off x="2209800" y="1569184"/>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a:t>
            </a:r>
            <a:endParaRPr lang="en-US"/>
          </a:p>
        </p:txBody>
      </p:sp>
      <p:sp>
        <p:nvSpPr>
          <p:cNvPr id="107588" name="Oval 68"/>
          <p:cNvSpPr>
            <a:spLocks noChangeArrowheads="1"/>
          </p:cNvSpPr>
          <p:nvPr/>
        </p:nvSpPr>
        <p:spPr bwMode="auto">
          <a:xfrm>
            <a:off x="5486400" y="1873984"/>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DeleteMin: Run Time Analysis</a:t>
            </a:r>
          </a:p>
        </p:txBody>
      </p:sp>
      <p:sp>
        <p:nvSpPr>
          <p:cNvPr id="108547" name="Rectangle 3"/>
          <p:cNvSpPr>
            <a:spLocks noGrp="1" noChangeArrowheads="1"/>
          </p:cNvSpPr>
          <p:nvPr>
            <p:ph type="body" idx="1"/>
          </p:nvPr>
        </p:nvSpPr>
        <p:spPr/>
        <p:txBody>
          <a:bodyPr/>
          <a:lstStyle/>
          <a:p>
            <a:r>
              <a:rPr lang="en-US" dirty="0"/>
              <a:t>Run time is </a:t>
            </a:r>
            <a:r>
              <a:rPr lang="en-US" i="1" dirty="0" smtClean="0"/>
              <a:t>O</a:t>
            </a:r>
            <a:r>
              <a:rPr lang="en-US" dirty="0" smtClean="0"/>
              <a:t>(height </a:t>
            </a:r>
            <a:r>
              <a:rPr lang="en-US" dirty="0"/>
              <a:t>of heap</a:t>
            </a:r>
            <a:r>
              <a:rPr lang="en-US" dirty="0" smtClean="0"/>
              <a:t>)</a:t>
            </a:r>
          </a:p>
          <a:p>
            <a:endParaRPr lang="en-US" dirty="0"/>
          </a:p>
          <a:p>
            <a:r>
              <a:rPr lang="en-US" dirty="0"/>
              <a:t>A heap is a complete binary </a:t>
            </a:r>
            <a:r>
              <a:rPr lang="en-US" dirty="0" smtClean="0"/>
              <a:t>tree</a:t>
            </a:r>
          </a:p>
          <a:p>
            <a:endParaRPr lang="en-US" dirty="0"/>
          </a:p>
          <a:p>
            <a:r>
              <a:rPr lang="en-US" dirty="0" smtClean="0"/>
              <a:t>Height </a:t>
            </a:r>
            <a:r>
              <a:rPr lang="en-US" dirty="0"/>
              <a:t>of a complete binary tree of </a:t>
            </a:r>
            <a:r>
              <a:rPr lang="en-US" i="1" dirty="0" smtClean="0"/>
              <a:t>n</a:t>
            </a:r>
            <a:r>
              <a:rPr lang="en-US" dirty="0" smtClean="0"/>
              <a:t> </a:t>
            </a:r>
            <a:r>
              <a:rPr lang="en-US" dirty="0"/>
              <a:t>nodes?</a:t>
            </a:r>
          </a:p>
          <a:p>
            <a:pPr lvl="1"/>
            <a:r>
              <a:rPr lang="en-US" dirty="0" smtClean="0">
                <a:sym typeface="Symbol" pitchFamily="18" charset="2"/>
              </a:rPr>
              <a:t>height = </a:t>
            </a:r>
            <a:r>
              <a:rPr lang="en-US" b="1" dirty="0" smtClean="0">
                <a:sym typeface="Symbol"/>
              </a:rPr>
              <a:t> </a:t>
            </a:r>
            <a:r>
              <a:rPr lang="en-US" b="1" dirty="0" smtClean="0">
                <a:latin typeface="Courier New" pitchFamily="49" charset="0"/>
                <a:cs typeface="Courier New" pitchFamily="49" charset="0"/>
              </a:rPr>
              <a:t>log</a:t>
            </a:r>
            <a:r>
              <a:rPr lang="en-US" baseline="-25000" dirty="0" smtClean="0"/>
              <a:t>2</a:t>
            </a:r>
            <a:r>
              <a:rPr lang="en-US" dirty="0" smtClean="0"/>
              <a:t>(</a:t>
            </a:r>
            <a:r>
              <a:rPr lang="en-US" i="1" dirty="0" smtClean="0"/>
              <a:t>n</a:t>
            </a:r>
            <a:r>
              <a:rPr lang="en-US" dirty="0" smtClean="0"/>
              <a:t>) </a:t>
            </a:r>
            <a:r>
              <a:rPr lang="en-US" b="1" dirty="0" smtClean="0">
                <a:sym typeface="Symbol"/>
              </a:rPr>
              <a:t></a:t>
            </a:r>
            <a:endParaRPr lang="en-US" b="1" dirty="0" smtClean="0">
              <a:sym typeface="Symbol" pitchFamily="18" charset="2"/>
            </a:endParaRPr>
          </a:p>
          <a:p>
            <a:pPr lvl="1"/>
            <a:endParaRPr lang="en-US" dirty="0" smtClean="0">
              <a:solidFill>
                <a:srgbClr val="0000FF"/>
              </a:solidFill>
            </a:endParaRPr>
          </a:p>
          <a:p>
            <a:r>
              <a:rPr lang="en-US" dirty="0" smtClean="0"/>
              <a:t>Run </a:t>
            </a:r>
            <a:r>
              <a:rPr lang="en-US" dirty="0"/>
              <a:t>time of </a:t>
            </a:r>
            <a:r>
              <a:rPr lang="en-US" b="1" dirty="0" err="1">
                <a:latin typeface="Courier New" pitchFamily="49" charset="0"/>
                <a:cs typeface="Courier New" pitchFamily="49" charset="0"/>
              </a:rPr>
              <a:t>d</a:t>
            </a:r>
            <a:r>
              <a:rPr lang="en-US" b="1" dirty="0" err="1" smtClean="0">
                <a:latin typeface="Courier New" pitchFamily="49" charset="0"/>
                <a:cs typeface="Courier New" pitchFamily="49" charset="0"/>
              </a:rPr>
              <a:t>eleteMin</a:t>
            </a:r>
            <a:r>
              <a:rPr lang="en-US" dirty="0" smtClean="0"/>
              <a:t> </a:t>
            </a:r>
            <a:r>
              <a:rPr lang="en-US" dirty="0"/>
              <a:t>is </a:t>
            </a:r>
            <a:r>
              <a:rPr lang="en-US" i="1" dirty="0">
                <a:solidFill>
                  <a:srgbClr val="0000FF"/>
                </a:solidFill>
              </a:rPr>
              <a:t>O</a:t>
            </a:r>
            <a:r>
              <a:rPr lang="en-US" dirty="0">
                <a:solidFill>
                  <a:srgbClr val="0000FF"/>
                </a:solidFill>
              </a:rPr>
              <a:t>(</a:t>
            </a:r>
            <a:r>
              <a:rPr lang="en-US" b="1" dirty="0">
                <a:solidFill>
                  <a:srgbClr val="0000FF"/>
                </a:solidFill>
                <a:latin typeface="Courier New" pitchFamily="49" charset="0"/>
                <a:cs typeface="Courier New" pitchFamily="49" charset="0"/>
              </a:rPr>
              <a:t>log</a:t>
            </a:r>
            <a:r>
              <a:rPr lang="en-US" dirty="0">
                <a:solidFill>
                  <a:srgbClr val="0000FF"/>
                </a:solidFill>
              </a:rPr>
              <a:t> </a:t>
            </a:r>
            <a:r>
              <a:rPr lang="en-US" i="1" dirty="0" smtClean="0">
                <a:solidFill>
                  <a:srgbClr val="0000FF"/>
                </a:solidFill>
              </a:rPr>
              <a:t>n</a:t>
            </a:r>
            <a:r>
              <a:rPr lang="en-US" dirty="0" smtClean="0">
                <a:solidFill>
                  <a:srgbClr val="0000FF"/>
                </a:solidFill>
              </a:rPr>
              <a:t>)</a:t>
            </a:r>
            <a:endParaRPr lang="en-US" dirty="0">
              <a:solidFill>
                <a:srgbClr val="0000FF"/>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Insert</a:t>
            </a:r>
          </a:p>
        </p:txBody>
      </p:sp>
      <p:sp>
        <p:nvSpPr>
          <p:cNvPr id="109571" name="Rectangle 3"/>
          <p:cNvSpPr>
            <a:spLocks noGrp="1" noChangeArrowheads="1"/>
          </p:cNvSpPr>
          <p:nvPr>
            <p:ph type="body" idx="1"/>
          </p:nvPr>
        </p:nvSpPr>
        <p:spPr>
          <a:xfrm>
            <a:off x="685800" y="1981200"/>
            <a:ext cx="4800600" cy="4114800"/>
          </a:xfrm>
        </p:spPr>
        <p:txBody>
          <a:bodyPr/>
          <a:lstStyle/>
          <a:p>
            <a:r>
              <a:rPr lang="en-US" dirty="0"/>
              <a:t>Add a value to the </a:t>
            </a:r>
            <a:r>
              <a:rPr lang="en-US" dirty="0" smtClean="0"/>
              <a:t>tree</a:t>
            </a:r>
          </a:p>
          <a:p>
            <a:endParaRPr lang="en-US" dirty="0"/>
          </a:p>
          <a:p>
            <a:r>
              <a:rPr lang="en-US" dirty="0"/>
              <a:t>Afterwards, structure and heap properties must still be correct</a:t>
            </a:r>
          </a:p>
          <a:p>
            <a:pPr marL="0" indent="0">
              <a:buNone/>
            </a:pPr>
            <a:endParaRPr lang="en-US" dirty="0"/>
          </a:p>
        </p:txBody>
      </p:sp>
      <p:sp>
        <p:nvSpPr>
          <p:cNvPr id="109572" name="Oval 4"/>
          <p:cNvSpPr>
            <a:spLocks noChangeArrowheads="1"/>
          </p:cNvSpPr>
          <p:nvPr/>
        </p:nvSpPr>
        <p:spPr bwMode="auto">
          <a:xfrm>
            <a:off x="8116888" y="35036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09573" name="Oval 5"/>
          <p:cNvSpPr>
            <a:spLocks noChangeArrowheads="1"/>
          </p:cNvSpPr>
          <p:nvPr/>
        </p:nvSpPr>
        <p:spPr bwMode="auto">
          <a:xfrm>
            <a:off x="6818313" y="35036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09574" name="Oval 6"/>
          <p:cNvSpPr>
            <a:spLocks noChangeArrowheads="1"/>
          </p:cNvSpPr>
          <p:nvPr/>
        </p:nvSpPr>
        <p:spPr bwMode="auto">
          <a:xfrm>
            <a:off x="8458200" y="40370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9575" name="Oval 7"/>
          <p:cNvSpPr>
            <a:spLocks noChangeArrowheads="1"/>
          </p:cNvSpPr>
          <p:nvPr/>
        </p:nvSpPr>
        <p:spPr bwMode="auto">
          <a:xfrm>
            <a:off x="7772400" y="40370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09576" name="Oval 8"/>
          <p:cNvSpPr>
            <a:spLocks noChangeArrowheads="1"/>
          </p:cNvSpPr>
          <p:nvPr/>
        </p:nvSpPr>
        <p:spPr bwMode="auto">
          <a:xfrm>
            <a:off x="7199313" y="40370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09577" name="Oval 9"/>
          <p:cNvSpPr>
            <a:spLocks noChangeArrowheads="1"/>
          </p:cNvSpPr>
          <p:nvPr/>
        </p:nvSpPr>
        <p:spPr bwMode="auto">
          <a:xfrm>
            <a:off x="6400800" y="40370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09578" name="Oval 10"/>
          <p:cNvSpPr>
            <a:spLocks noChangeArrowheads="1"/>
          </p:cNvSpPr>
          <p:nvPr/>
        </p:nvSpPr>
        <p:spPr bwMode="auto">
          <a:xfrm>
            <a:off x="7010400" y="46466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09579" name="Oval 11"/>
          <p:cNvSpPr>
            <a:spLocks noChangeArrowheads="1"/>
          </p:cNvSpPr>
          <p:nvPr/>
        </p:nvSpPr>
        <p:spPr bwMode="auto">
          <a:xfrm>
            <a:off x="6589713" y="46466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09580" name="Oval 12"/>
          <p:cNvSpPr>
            <a:spLocks noChangeArrowheads="1"/>
          </p:cNvSpPr>
          <p:nvPr/>
        </p:nvSpPr>
        <p:spPr bwMode="auto">
          <a:xfrm>
            <a:off x="6172200" y="46466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09581" name="AutoShape 13"/>
          <p:cNvCxnSpPr>
            <a:cxnSpLocks noChangeShapeType="1"/>
            <a:stCxn id="109577" idx="3"/>
            <a:endCxn id="109580" idx="0"/>
          </p:cNvCxnSpPr>
          <p:nvPr/>
        </p:nvCxnSpPr>
        <p:spPr bwMode="auto">
          <a:xfrm flipH="1">
            <a:off x="6345238" y="4330700"/>
            <a:ext cx="106362" cy="315913"/>
          </a:xfrm>
          <a:prstGeom prst="straightConnector1">
            <a:avLst/>
          </a:prstGeom>
          <a:noFill/>
          <a:ln w="9525">
            <a:solidFill>
              <a:schemeClr val="tx1"/>
            </a:solidFill>
            <a:round/>
            <a:headEnd/>
            <a:tailEnd/>
          </a:ln>
          <a:effectLst/>
        </p:spPr>
      </p:cxnSp>
      <p:cxnSp>
        <p:nvCxnSpPr>
          <p:cNvPr id="109582" name="AutoShape 14"/>
          <p:cNvCxnSpPr>
            <a:cxnSpLocks noChangeShapeType="1"/>
            <a:stCxn id="109577" idx="5"/>
            <a:endCxn id="109579" idx="0"/>
          </p:cNvCxnSpPr>
          <p:nvPr/>
        </p:nvCxnSpPr>
        <p:spPr bwMode="auto">
          <a:xfrm>
            <a:off x="6694488" y="4330700"/>
            <a:ext cx="68262" cy="315913"/>
          </a:xfrm>
          <a:prstGeom prst="straightConnector1">
            <a:avLst/>
          </a:prstGeom>
          <a:noFill/>
          <a:ln w="9525">
            <a:solidFill>
              <a:schemeClr val="tx1"/>
            </a:solidFill>
            <a:round/>
            <a:headEnd/>
            <a:tailEnd/>
          </a:ln>
          <a:effectLst/>
        </p:spPr>
      </p:cxnSp>
      <p:cxnSp>
        <p:nvCxnSpPr>
          <p:cNvPr id="109583" name="AutoShape 15"/>
          <p:cNvCxnSpPr>
            <a:cxnSpLocks noChangeShapeType="1"/>
            <a:stCxn id="109576" idx="3"/>
            <a:endCxn id="109578" idx="0"/>
          </p:cNvCxnSpPr>
          <p:nvPr/>
        </p:nvCxnSpPr>
        <p:spPr bwMode="auto">
          <a:xfrm flipH="1">
            <a:off x="7183438" y="4330700"/>
            <a:ext cx="66675" cy="315913"/>
          </a:xfrm>
          <a:prstGeom prst="straightConnector1">
            <a:avLst/>
          </a:prstGeom>
          <a:noFill/>
          <a:ln w="9525">
            <a:solidFill>
              <a:schemeClr val="tx1"/>
            </a:solidFill>
            <a:round/>
            <a:headEnd/>
            <a:tailEnd/>
          </a:ln>
          <a:effectLst/>
        </p:spPr>
      </p:cxnSp>
      <p:cxnSp>
        <p:nvCxnSpPr>
          <p:cNvPr id="109584" name="AutoShape 16"/>
          <p:cNvCxnSpPr>
            <a:cxnSpLocks noChangeShapeType="1"/>
            <a:stCxn id="109573" idx="3"/>
            <a:endCxn id="109577" idx="0"/>
          </p:cNvCxnSpPr>
          <p:nvPr/>
        </p:nvCxnSpPr>
        <p:spPr bwMode="auto">
          <a:xfrm flipH="1">
            <a:off x="6573838" y="3797300"/>
            <a:ext cx="295275" cy="239713"/>
          </a:xfrm>
          <a:prstGeom prst="straightConnector1">
            <a:avLst/>
          </a:prstGeom>
          <a:noFill/>
          <a:ln w="9525">
            <a:solidFill>
              <a:schemeClr val="tx1"/>
            </a:solidFill>
            <a:round/>
            <a:headEnd/>
            <a:tailEnd/>
          </a:ln>
          <a:effectLst/>
        </p:spPr>
      </p:cxnSp>
      <p:cxnSp>
        <p:nvCxnSpPr>
          <p:cNvPr id="109585" name="AutoShape 17"/>
          <p:cNvCxnSpPr>
            <a:cxnSpLocks noChangeShapeType="1"/>
            <a:stCxn id="109573" idx="5"/>
            <a:endCxn id="109576" idx="0"/>
          </p:cNvCxnSpPr>
          <p:nvPr/>
        </p:nvCxnSpPr>
        <p:spPr bwMode="auto">
          <a:xfrm>
            <a:off x="7112000" y="3797300"/>
            <a:ext cx="260350" cy="239713"/>
          </a:xfrm>
          <a:prstGeom prst="straightConnector1">
            <a:avLst/>
          </a:prstGeom>
          <a:noFill/>
          <a:ln w="9525">
            <a:solidFill>
              <a:schemeClr val="tx1"/>
            </a:solidFill>
            <a:round/>
            <a:headEnd/>
            <a:tailEnd/>
          </a:ln>
          <a:effectLst/>
        </p:spPr>
      </p:cxnSp>
      <p:cxnSp>
        <p:nvCxnSpPr>
          <p:cNvPr id="109586" name="AutoShape 18"/>
          <p:cNvCxnSpPr>
            <a:cxnSpLocks noChangeShapeType="1"/>
            <a:stCxn id="109572" idx="3"/>
            <a:endCxn id="109575" idx="0"/>
          </p:cNvCxnSpPr>
          <p:nvPr/>
        </p:nvCxnSpPr>
        <p:spPr bwMode="auto">
          <a:xfrm flipH="1">
            <a:off x="7945438" y="3797300"/>
            <a:ext cx="222250" cy="239713"/>
          </a:xfrm>
          <a:prstGeom prst="straightConnector1">
            <a:avLst/>
          </a:prstGeom>
          <a:noFill/>
          <a:ln w="9525">
            <a:solidFill>
              <a:schemeClr val="tx1"/>
            </a:solidFill>
            <a:round/>
            <a:headEnd/>
            <a:tailEnd/>
          </a:ln>
          <a:effectLst/>
        </p:spPr>
      </p:cxnSp>
      <p:cxnSp>
        <p:nvCxnSpPr>
          <p:cNvPr id="109587" name="AutoShape 19"/>
          <p:cNvCxnSpPr>
            <a:cxnSpLocks noChangeShapeType="1"/>
            <a:stCxn id="109572" idx="5"/>
            <a:endCxn id="109574" idx="0"/>
          </p:cNvCxnSpPr>
          <p:nvPr/>
        </p:nvCxnSpPr>
        <p:spPr bwMode="auto">
          <a:xfrm>
            <a:off x="8410575" y="3797300"/>
            <a:ext cx="220663" cy="239713"/>
          </a:xfrm>
          <a:prstGeom prst="straightConnector1">
            <a:avLst/>
          </a:prstGeom>
          <a:noFill/>
          <a:ln w="9525">
            <a:solidFill>
              <a:schemeClr val="tx1"/>
            </a:solidFill>
            <a:round/>
            <a:headEnd/>
            <a:tailEnd/>
          </a:ln>
          <a:effectLst/>
        </p:spPr>
      </p:cxnSp>
      <p:cxnSp>
        <p:nvCxnSpPr>
          <p:cNvPr id="109588" name="AutoShape 20"/>
          <p:cNvCxnSpPr>
            <a:cxnSpLocks noChangeShapeType="1"/>
            <a:stCxn id="109590" idx="3"/>
            <a:endCxn id="109573" idx="0"/>
          </p:cNvCxnSpPr>
          <p:nvPr/>
        </p:nvCxnSpPr>
        <p:spPr bwMode="auto">
          <a:xfrm flipH="1">
            <a:off x="6991350" y="3187700"/>
            <a:ext cx="527050" cy="315913"/>
          </a:xfrm>
          <a:prstGeom prst="straightConnector1">
            <a:avLst/>
          </a:prstGeom>
          <a:noFill/>
          <a:ln w="9525">
            <a:solidFill>
              <a:schemeClr val="tx1"/>
            </a:solidFill>
            <a:round/>
            <a:headEnd/>
            <a:tailEnd/>
          </a:ln>
          <a:effectLst/>
        </p:spPr>
      </p:cxnSp>
      <p:cxnSp>
        <p:nvCxnSpPr>
          <p:cNvPr id="109589" name="AutoShape 21"/>
          <p:cNvCxnSpPr>
            <a:cxnSpLocks noChangeShapeType="1"/>
            <a:stCxn id="109590" idx="5"/>
            <a:endCxn id="109572" idx="0"/>
          </p:cNvCxnSpPr>
          <p:nvPr/>
        </p:nvCxnSpPr>
        <p:spPr bwMode="auto">
          <a:xfrm>
            <a:off x="7761288" y="3187700"/>
            <a:ext cx="528637" cy="315913"/>
          </a:xfrm>
          <a:prstGeom prst="straightConnector1">
            <a:avLst/>
          </a:prstGeom>
          <a:noFill/>
          <a:ln w="9525">
            <a:solidFill>
              <a:schemeClr val="tx1"/>
            </a:solidFill>
            <a:round/>
            <a:headEnd/>
            <a:tailEnd/>
          </a:ln>
          <a:effectLst/>
        </p:spPr>
      </p:cxnSp>
      <p:sp>
        <p:nvSpPr>
          <p:cNvPr id="109590" name="Oval 22"/>
          <p:cNvSpPr>
            <a:spLocks noChangeArrowheads="1"/>
          </p:cNvSpPr>
          <p:nvPr/>
        </p:nvSpPr>
        <p:spPr bwMode="auto">
          <a:xfrm>
            <a:off x="7467600" y="2894013"/>
            <a:ext cx="344488"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1</a:t>
            </a:r>
            <a:endParaRPr lang="en-US" dirty="0"/>
          </a:p>
        </p:txBody>
      </p:sp>
      <p:sp>
        <p:nvSpPr>
          <p:cNvPr id="109591" name="AutoShape 23"/>
          <p:cNvSpPr>
            <a:spLocks noChangeArrowheads="1"/>
          </p:cNvSpPr>
          <p:nvPr/>
        </p:nvSpPr>
        <p:spPr bwMode="auto">
          <a:xfrm>
            <a:off x="5943600" y="1981200"/>
            <a:ext cx="838200" cy="762000"/>
          </a:xfrm>
          <a:prstGeom prst="cloudCallout">
            <a:avLst>
              <a:gd name="adj1" fmla="val 82009"/>
              <a:gd name="adj2" fmla="val 90833"/>
            </a:avLst>
          </a:prstGeom>
          <a:solidFill>
            <a:srgbClr val="FFFFFF"/>
          </a:solidFill>
          <a:ln w="9525">
            <a:solidFill>
              <a:schemeClr val="tx1"/>
            </a:solidFill>
            <a:round/>
            <a:headEnd/>
            <a:tailEnd/>
          </a:ln>
          <a:effectLst/>
        </p:spPr>
        <p:txBody>
          <a:bodyPr wrap="none" anchor="ctr"/>
          <a:lstStyle/>
          <a:p>
            <a:pPr algn="ctr" eaLnBrk="0" hangingPunct="0"/>
            <a:r>
              <a:rPr lang="en-US">
                <a:solidFill>
                  <a:schemeClr val="accent2"/>
                </a:solidFill>
              </a:rPr>
              <a:t>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smtClean="0"/>
              <a:t>Insert: Maintain </a:t>
            </a:r>
            <a:r>
              <a:rPr lang="en-US" dirty="0"/>
              <a:t>the Structure Property</a:t>
            </a:r>
          </a:p>
        </p:txBody>
      </p:sp>
      <p:sp>
        <p:nvSpPr>
          <p:cNvPr id="110595" name="Rectangle 3"/>
          <p:cNvSpPr>
            <a:spLocks noGrp="1" noChangeArrowheads="1"/>
          </p:cNvSpPr>
          <p:nvPr>
            <p:ph type="body" idx="1"/>
          </p:nvPr>
        </p:nvSpPr>
        <p:spPr>
          <a:xfrm>
            <a:off x="685800" y="2209800"/>
            <a:ext cx="5029200" cy="1905000"/>
          </a:xfrm>
        </p:spPr>
        <p:txBody>
          <a:bodyPr/>
          <a:lstStyle/>
          <a:p>
            <a:r>
              <a:rPr lang="en-US" dirty="0" smtClean="0"/>
              <a:t>There is only one valid tree shape after we add one more node</a:t>
            </a:r>
            <a:endParaRPr lang="en-US" dirty="0"/>
          </a:p>
          <a:p>
            <a:endParaRPr lang="en-US" dirty="0" smtClean="0"/>
          </a:p>
          <a:p>
            <a:r>
              <a:rPr lang="en-US" dirty="0" smtClean="0"/>
              <a:t>So put our new data there and then focus on restoring the heap property</a:t>
            </a:r>
            <a:endParaRPr lang="en-US" dirty="0"/>
          </a:p>
        </p:txBody>
      </p:sp>
      <p:sp>
        <p:nvSpPr>
          <p:cNvPr id="110596" name="Oval 4"/>
          <p:cNvSpPr>
            <a:spLocks noChangeArrowheads="1"/>
          </p:cNvSpPr>
          <p:nvPr/>
        </p:nvSpPr>
        <p:spPr bwMode="auto">
          <a:xfrm>
            <a:off x="7239000" y="4532313"/>
            <a:ext cx="344488" cy="344487"/>
          </a:xfrm>
          <a:prstGeom prst="ellipse">
            <a:avLst/>
          </a:prstGeom>
          <a:noFill/>
          <a:ln w="38100">
            <a:solidFill>
              <a:srgbClr val="0000FF"/>
            </a:solidFill>
            <a:round/>
            <a:headEnd/>
            <a:tailEnd/>
          </a:ln>
          <a:effectLst/>
        </p:spPr>
        <p:txBody>
          <a:bodyPr wrap="none" anchor="ctr"/>
          <a:lstStyle/>
          <a:p>
            <a:pPr algn="ctr" eaLnBrk="0" hangingPunct="0"/>
            <a:endParaRPr lang="en-US"/>
          </a:p>
        </p:txBody>
      </p:sp>
      <p:cxnSp>
        <p:nvCxnSpPr>
          <p:cNvPr id="110597" name="AutoShape 5"/>
          <p:cNvCxnSpPr>
            <a:cxnSpLocks noChangeShapeType="1"/>
            <a:stCxn id="110602" idx="5"/>
            <a:endCxn id="110596" idx="0"/>
          </p:cNvCxnSpPr>
          <p:nvPr/>
        </p:nvCxnSpPr>
        <p:spPr bwMode="auto">
          <a:xfrm>
            <a:off x="7264400" y="4214813"/>
            <a:ext cx="147638" cy="298450"/>
          </a:xfrm>
          <a:prstGeom prst="straightConnector1">
            <a:avLst/>
          </a:prstGeom>
          <a:noFill/>
          <a:ln w="9525">
            <a:solidFill>
              <a:schemeClr val="tx1"/>
            </a:solidFill>
            <a:round/>
            <a:headEnd/>
            <a:tailEnd/>
          </a:ln>
          <a:effectLst/>
        </p:spPr>
      </p:cxnSp>
      <p:sp>
        <p:nvSpPr>
          <p:cNvPr id="110598" name="Oval 6"/>
          <p:cNvSpPr>
            <a:spLocks noChangeArrowheads="1"/>
          </p:cNvSpPr>
          <p:nvPr/>
        </p:nvSpPr>
        <p:spPr bwMode="auto">
          <a:xfrm>
            <a:off x="7888288" y="33877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10599" name="Oval 7"/>
          <p:cNvSpPr>
            <a:spLocks noChangeArrowheads="1"/>
          </p:cNvSpPr>
          <p:nvPr/>
        </p:nvSpPr>
        <p:spPr bwMode="auto">
          <a:xfrm>
            <a:off x="6589713" y="33877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10600" name="Oval 8"/>
          <p:cNvSpPr>
            <a:spLocks noChangeArrowheads="1"/>
          </p:cNvSpPr>
          <p:nvPr/>
        </p:nvSpPr>
        <p:spPr bwMode="auto">
          <a:xfrm>
            <a:off x="8229600" y="39211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0601" name="Oval 9"/>
          <p:cNvSpPr>
            <a:spLocks noChangeArrowheads="1"/>
          </p:cNvSpPr>
          <p:nvPr/>
        </p:nvSpPr>
        <p:spPr bwMode="auto">
          <a:xfrm>
            <a:off x="7543800" y="39211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10602" name="Oval 10"/>
          <p:cNvSpPr>
            <a:spLocks noChangeArrowheads="1"/>
          </p:cNvSpPr>
          <p:nvPr/>
        </p:nvSpPr>
        <p:spPr bwMode="auto">
          <a:xfrm>
            <a:off x="6970713" y="39211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10603" name="Oval 11"/>
          <p:cNvSpPr>
            <a:spLocks noChangeArrowheads="1"/>
          </p:cNvSpPr>
          <p:nvPr/>
        </p:nvSpPr>
        <p:spPr bwMode="auto">
          <a:xfrm>
            <a:off x="6172200" y="39211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10604" name="Oval 12"/>
          <p:cNvSpPr>
            <a:spLocks noChangeArrowheads="1"/>
          </p:cNvSpPr>
          <p:nvPr/>
        </p:nvSpPr>
        <p:spPr bwMode="auto">
          <a:xfrm>
            <a:off x="6781800" y="45307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10605" name="Oval 13"/>
          <p:cNvSpPr>
            <a:spLocks noChangeArrowheads="1"/>
          </p:cNvSpPr>
          <p:nvPr/>
        </p:nvSpPr>
        <p:spPr bwMode="auto">
          <a:xfrm>
            <a:off x="6361113" y="45307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0606" name="Oval 14"/>
          <p:cNvSpPr>
            <a:spLocks noChangeArrowheads="1"/>
          </p:cNvSpPr>
          <p:nvPr/>
        </p:nvSpPr>
        <p:spPr bwMode="auto">
          <a:xfrm>
            <a:off x="5943600" y="45307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10607" name="AutoShape 15"/>
          <p:cNvCxnSpPr>
            <a:cxnSpLocks noChangeShapeType="1"/>
            <a:stCxn id="110603" idx="3"/>
            <a:endCxn id="110606" idx="0"/>
          </p:cNvCxnSpPr>
          <p:nvPr/>
        </p:nvCxnSpPr>
        <p:spPr bwMode="auto">
          <a:xfrm flipH="1">
            <a:off x="6116638" y="4214813"/>
            <a:ext cx="106362" cy="315912"/>
          </a:xfrm>
          <a:prstGeom prst="straightConnector1">
            <a:avLst/>
          </a:prstGeom>
          <a:noFill/>
          <a:ln w="9525">
            <a:solidFill>
              <a:schemeClr val="tx1"/>
            </a:solidFill>
            <a:round/>
            <a:headEnd/>
            <a:tailEnd/>
          </a:ln>
          <a:effectLst/>
        </p:spPr>
      </p:cxnSp>
      <p:cxnSp>
        <p:nvCxnSpPr>
          <p:cNvPr id="110608" name="AutoShape 16"/>
          <p:cNvCxnSpPr>
            <a:cxnSpLocks noChangeShapeType="1"/>
            <a:stCxn id="110603" idx="5"/>
            <a:endCxn id="110605" idx="0"/>
          </p:cNvCxnSpPr>
          <p:nvPr/>
        </p:nvCxnSpPr>
        <p:spPr bwMode="auto">
          <a:xfrm>
            <a:off x="6465888" y="4214813"/>
            <a:ext cx="68262" cy="315912"/>
          </a:xfrm>
          <a:prstGeom prst="straightConnector1">
            <a:avLst/>
          </a:prstGeom>
          <a:noFill/>
          <a:ln w="9525">
            <a:solidFill>
              <a:schemeClr val="tx1"/>
            </a:solidFill>
            <a:round/>
            <a:headEnd/>
            <a:tailEnd/>
          </a:ln>
          <a:effectLst/>
        </p:spPr>
      </p:cxnSp>
      <p:cxnSp>
        <p:nvCxnSpPr>
          <p:cNvPr id="110609" name="AutoShape 17"/>
          <p:cNvCxnSpPr>
            <a:cxnSpLocks noChangeShapeType="1"/>
            <a:stCxn id="110602" idx="3"/>
            <a:endCxn id="110604" idx="0"/>
          </p:cNvCxnSpPr>
          <p:nvPr/>
        </p:nvCxnSpPr>
        <p:spPr bwMode="auto">
          <a:xfrm flipH="1">
            <a:off x="6954838" y="4214813"/>
            <a:ext cx="66675" cy="315912"/>
          </a:xfrm>
          <a:prstGeom prst="straightConnector1">
            <a:avLst/>
          </a:prstGeom>
          <a:noFill/>
          <a:ln w="9525">
            <a:solidFill>
              <a:schemeClr val="tx1"/>
            </a:solidFill>
            <a:round/>
            <a:headEnd/>
            <a:tailEnd/>
          </a:ln>
          <a:effectLst/>
        </p:spPr>
      </p:cxnSp>
      <p:cxnSp>
        <p:nvCxnSpPr>
          <p:cNvPr id="110610" name="AutoShape 18"/>
          <p:cNvCxnSpPr>
            <a:cxnSpLocks noChangeShapeType="1"/>
            <a:stCxn id="110599" idx="3"/>
            <a:endCxn id="110603" idx="0"/>
          </p:cNvCxnSpPr>
          <p:nvPr/>
        </p:nvCxnSpPr>
        <p:spPr bwMode="auto">
          <a:xfrm flipH="1">
            <a:off x="6345238" y="3681413"/>
            <a:ext cx="295275" cy="239712"/>
          </a:xfrm>
          <a:prstGeom prst="straightConnector1">
            <a:avLst/>
          </a:prstGeom>
          <a:noFill/>
          <a:ln w="9525">
            <a:solidFill>
              <a:schemeClr val="tx1"/>
            </a:solidFill>
            <a:round/>
            <a:headEnd/>
            <a:tailEnd/>
          </a:ln>
          <a:effectLst/>
        </p:spPr>
      </p:cxnSp>
      <p:cxnSp>
        <p:nvCxnSpPr>
          <p:cNvPr id="110611" name="AutoShape 19"/>
          <p:cNvCxnSpPr>
            <a:cxnSpLocks noChangeShapeType="1"/>
            <a:stCxn id="110599" idx="5"/>
            <a:endCxn id="110602" idx="0"/>
          </p:cNvCxnSpPr>
          <p:nvPr/>
        </p:nvCxnSpPr>
        <p:spPr bwMode="auto">
          <a:xfrm>
            <a:off x="6883400" y="3681413"/>
            <a:ext cx="260350" cy="239712"/>
          </a:xfrm>
          <a:prstGeom prst="straightConnector1">
            <a:avLst/>
          </a:prstGeom>
          <a:noFill/>
          <a:ln w="9525">
            <a:solidFill>
              <a:schemeClr val="tx1"/>
            </a:solidFill>
            <a:round/>
            <a:headEnd/>
            <a:tailEnd/>
          </a:ln>
          <a:effectLst/>
        </p:spPr>
      </p:cxnSp>
      <p:cxnSp>
        <p:nvCxnSpPr>
          <p:cNvPr id="110612" name="AutoShape 20"/>
          <p:cNvCxnSpPr>
            <a:cxnSpLocks noChangeShapeType="1"/>
            <a:stCxn id="110598" idx="3"/>
            <a:endCxn id="110601" idx="0"/>
          </p:cNvCxnSpPr>
          <p:nvPr/>
        </p:nvCxnSpPr>
        <p:spPr bwMode="auto">
          <a:xfrm flipH="1">
            <a:off x="7716838" y="3681413"/>
            <a:ext cx="222250" cy="239712"/>
          </a:xfrm>
          <a:prstGeom prst="straightConnector1">
            <a:avLst/>
          </a:prstGeom>
          <a:noFill/>
          <a:ln w="9525">
            <a:solidFill>
              <a:schemeClr val="tx1"/>
            </a:solidFill>
            <a:round/>
            <a:headEnd/>
            <a:tailEnd/>
          </a:ln>
          <a:effectLst/>
        </p:spPr>
      </p:cxnSp>
      <p:cxnSp>
        <p:nvCxnSpPr>
          <p:cNvPr id="110613" name="AutoShape 21"/>
          <p:cNvCxnSpPr>
            <a:cxnSpLocks noChangeShapeType="1"/>
            <a:stCxn id="110598" idx="5"/>
            <a:endCxn id="110600" idx="0"/>
          </p:cNvCxnSpPr>
          <p:nvPr/>
        </p:nvCxnSpPr>
        <p:spPr bwMode="auto">
          <a:xfrm>
            <a:off x="8181975" y="3681413"/>
            <a:ext cx="220663" cy="239712"/>
          </a:xfrm>
          <a:prstGeom prst="straightConnector1">
            <a:avLst/>
          </a:prstGeom>
          <a:noFill/>
          <a:ln w="9525">
            <a:solidFill>
              <a:schemeClr val="tx1"/>
            </a:solidFill>
            <a:round/>
            <a:headEnd/>
            <a:tailEnd/>
          </a:ln>
          <a:effectLst/>
        </p:spPr>
      </p:cxnSp>
      <p:cxnSp>
        <p:nvCxnSpPr>
          <p:cNvPr id="110614" name="AutoShape 22"/>
          <p:cNvCxnSpPr>
            <a:cxnSpLocks noChangeShapeType="1"/>
            <a:stCxn id="110616" idx="3"/>
            <a:endCxn id="110599" idx="0"/>
          </p:cNvCxnSpPr>
          <p:nvPr/>
        </p:nvCxnSpPr>
        <p:spPr bwMode="auto">
          <a:xfrm flipH="1">
            <a:off x="6762750" y="3071813"/>
            <a:ext cx="527050" cy="315912"/>
          </a:xfrm>
          <a:prstGeom prst="straightConnector1">
            <a:avLst/>
          </a:prstGeom>
          <a:noFill/>
          <a:ln w="9525">
            <a:solidFill>
              <a:schemeClr val="tx1"/>
            </a:solidFill>
            <a:round/>
            <a:headEnd/>
            <a:tailEnd/>
          </a:ln>
          <a:effectLst/>
        </p:spPr>
      </p:cxnSp>
      <p:cxnSp>
        <p:nvCxnSpPr>
          <p:cNvPr id="110615" name="AutoShape 23"/>
          <p:cNvCxnSpPr>
            <a:cxnSpLocks noChangeShapeType="1"/>
            <a:stCxn id="110616" idx="5"/>
            <a:endCxn id="110598" idx="0"/>
          </p:cNvCxnSpPr>
          <p:nvPr/>
        </p:nvCxnSpPr>
        <p:spPr bwMode="auto">
          <a:xfrm>
            <a:off x="7532688" y="3071813"/>
            <a:ext cx="528637" cy="315912"/>
          </a:xfrm>
          <a:prstGeom prst="straightConnector1">
            <a:avLst/>
          </a:prstGeom>
          <a:noFill/>
          <a:ln w="9525">
            <a:solidFill>
              <a:schemeClr val="tx1"/>
            </a:solidFill>
            <a:round/>
            <a:headEnd/>
            <a:tailEnd/>
          </a:ln>
          <a:effectLst/>
        </p:spPr>
      </p:cxnSp>
      <p:sp>
        <p:nvSpPr>
          <p:cNvPr id="110616" name="Oval 24"/>
          <p:cNvSpPr>
            <a:spLocks noChangeArrowheads="1"/>
          </p:cNvSpPr>
          <p:nvPr/>
        </p:nvSpPr>
        <p:spPr bwMode="auto">
          <a:xfrm>
            <a:off x="7239000" y="27781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1</a:t>
            </a:r>
            <a:endParaRPr lang="en-US" dirty="0"/>
          </a:p>
        </p:txBody>
      </p:sp>
      <p:sp>
        <p:nvSpPr>
          <p:cNvPr id="110617" name="AutoShape 25"/>
          <p:cNvSpPr>
            <a:spLocks noChangeArrowheads="1"/>
          </p:cNvSpPr>
          <p:nvPr/>
        </p:nvSpPr>
        <p:spPr bwMode="auto">
          <a:xfrm>
            <a:off x="6172200" y="1905000"/>
            <a:ext cx="838200" cy="762000"/>
          </a:xfrm>
          <a:prstGeom prst="cloudCallout">
            <a:avLst>
              <a:gd name="adj1" fmla="val 27463"/>
              <a:gd name="adj2" fmla="val 85625"/>
            </a:avLst>
          </a:prstGeom>
          <a:solidFill>
            <a:srgbClr val="FFFFFF"/>
          </a:solidFill>
          <a:ln w="9525">
            <a:solidFill>
              <a:schemeClr val="tx1"/>
            </a:solidFill>
            <a:round/>
            <a:headEnd/>
            <a:tailEnd/>
          </a:ln>
          <a:effectLst/>
        </p:spPr>
        <p:txBody>
          <a:bodyPr wrap="none" anchor="ctr"/>
          <a:lstStyle/>
          <a:p>
            <a:pPr algn="ctr" eaLnBrk="0" hangingPunct="0"/>
            <a:r>
              <a:rPr lang="en-US">
                <a:solidFill>
                  <a:schemeClr val="accent2"/>
                </a:solidFill>
              </a:rPr>
              <a:t>2</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data structure: Priority Queue</a:t>
            </a:r>
            <a:endParaRPr lang="en-US" dirty="0"/>
          </a:p>
        </p:txBody>
      </p:sp>
      <p:sp>
        <p:nvSpPr>
          <p:cNvPr id="3" name="Content Placeholder 2"/>
          <p:cNvSpPr>
            <a:spLocks noGrp="1"/>
          </p:cNvSpPr>
          <p:nvPr>
            <p:ph idx="1"/>
          </p:nvPr>
        </p:nvSpPr>
        <p:spPr/>
        <p:txBody>
          <a:bodyPr/>
          <a:lstStyle/>
          <a:p>
            <a:r>
              <a:rPr lang="en-US" dirty="0" smtClean="0"/>
              <a:t>A </a:t>
            </a:r>
            <a:r>
              <a:rPr lang="en-US" b="1" dirty="0" smtClean="0"/>
              <a:t>priority queue</a:t>
            </a:r>
            <a:r>
              <a:rPr lang="en-US" dirty="0" smtClean="0"/>
              <a:t> holds </a:t>
            </a:r>
            <a:r>
              <a:rPr lang="en-US" i="1" dirty="0" smtClean="0"/>
              <a:t>compare-able data</a:t>
            </a:r>
          </a:p>
          <a:p>
            <a:pPr lvl="1"/>
            <a:r>
              <a:rPr lang="en-US" dirty="0" smtClean="0"/>
              <a:t>Unlike stacks and queues, we need to </a:t>
            </a:r>
            <a:r>
              <a:rPr lang="en-US" i="1" dirty="0" smtClean="0"/>
              <a:t>compare items</a:t>
            </a:r>
          </a:p>
          <a:p>
            <a:pPr lvl="2"/>
            <a:r>
              <a:rPr lang="en-US" dirty="0" smtClean="0"/>
              <a:t>Given </a:t>
            </a:r>
            <a:r>
              <a:rPr lang="en-US" i="1" dirty="0" smtClean="0"/>
              <a:t>x</a:t>
            </a:r>
            <a:r>
              <a:rPr lang="en-US" dirty="0" smtClean="0"/>
              <a:t> and </a:t>
            </a:r>
            <a:r>
              <a:rPr lang="en-US" i="1" dirty="0" smtClean="0"/>
              <a:t>y</a:t>
            </a:r>
            <a:r>
              <a:rPr lang="en-US" dirty="0" smtClean="0"/>
              <a:t>, is </a:t>
            </a:r>
            <a:r>
              <a:rPr lang="en-US" i="1" dirty="0" smtClean="0"/>
              <a:t>x</a:t>
            </a:r>
            <a:r>
              <a:rPr lang="en-US" dirty="0" smtClean="0"/>
              <a:t> less than, equal to, or greater than </a:t>
            </a:r>
            <a:r>
              <a:rPr lang="en-US" i="1" dirty="0" smtClean="0"/>
              <a:t>y</a:t>
            </a:r>
          </a:p>
          <a:p>
            <a:pPr lvl="2"/>
            <a:r>
              <a:rPr lang="en-US" dirty="0"/>
              <a:t>Meaning of the ordering can depend on your data</a:t>
            </a:r>
          </a:p>
          <a:p>
            <a:pPr lvl="2"/>
            <a:r>
              <a:rPr lang="en-US" dirty="0"/>
              <a:t>Many data structures </a:t>
            </a:r>
            <a:r>
              <a:rPr lang="en-US" dirty="0" smtClean="0"/>
              <a:t>require </a:t>
            </a:r>
            <a:r>
              <a:rPr lang="en-US" dirty="0"/>
              <a:t>this: dictionaries, sorting</a:t>
            </a:r>
          </a:p>
          <a:p>
            <a:pPr lvl="1"/>
            <a:r>
              <a:rPr lang="en-US" dirty="0" smtClean="0"/>
              <a:t>Integers are comparable, so will use them in examples</a:t>
            </a:r>
          </a:p>
          <a:p>
            <a:pPr lvl="2"/>
            <a:r>
              <a:rPr lang="en-US" dirty="0" smtClean="0"/>
              <a:t>But the priority queue is much more general</a:t>
            </a:r>
          </a:p>
          <a:p>
            <a:pPr lvl="2"/>
            <a:r>
              <a:rPr lang="en-US" dirty="0" smtClean="0"/>
              <a:t>Typically two fields, </a:t>
            </a:r>
            <a:r>
              <a:rPr lang="en-US" dirty="0"/>
              <a:t>the </a:t>
            </a:r>
            <a:r>
              <a:rPr lang="en-US" i="1" dirty="0">
                <a:solidFill>
                  <a:schemeClr val="accent6"/>
                </a:solidFill>
              </a:rPr>
              <a:t>priority </a:t>
            </a:r>
            <a:r>
              <a:rPr lang="en-US" dirty="0"/>
              <a:t>and the </a:t>
            </a:r>
            <a:r>
              <a:rPr lang="en-US" i="1" dirty="0">
                <a:solidFill>
                  <a:schemeClr val="accent6"/>
                </a:solidFill>
              </a:rPr>
              <a:t>data</a:t>
            </a:r>
            <a:endParaRPr lang="en-US" dirty="0" smtClean="0"/>
          </a:p>
          <a:p>
            <a:pPr lvl="1"/>
            <a:endParaRPr lang="en-US" dirty="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smtClean="0"/>
              <a:t>Maintain the heap property</a:t>
            </a:r>
            <a:endParaRPr lang="en-US" dirty="0"/>
          </a:p>
        </p:txBody>
      </p:sp>
      <p:sp>
        <p:nvSpPr>
          <p:cNvPr id="112643" name="Line 3"/>
          <p:cNvSpPr>
            <a:spLocks noChangeShapeType="1"/>
          </p:cNvSpPr>
          <p:nvPr/>
        </p:nvSpPr>
        <p:spPr bwMode="auto">
          <a:xfrm>
            <a:off x="5962650" y="2452688"/>
            <a:ext cx="523875" cy="1587"/>
          </a:xfrm>
          <a:prstGeom prst="line">
            <a:avLst/>
          </a:prstGeom>
          <a:noFill/>
          <a:ln w="76200" cmpd="tri">
            <a:solidFill>
              <a:schemeClr val="tx1"/>
            </a:solidFill>
            <a:round/>
            <a:headEnd/>
            <a:tailEnd type="triangle" w="med" len="med"/>
          </a:ln>
          <a:effectLst/>
        </p:spPr>
        <p:txBody>
          <a:bodyPr/>
          <a:lstStyle/>
          <a:p>
            <a:endParaRPr lang="en-US"/>
          </a:p>
        </p:txBody>
      </p:sp>
      <p:sp>
        <p:nvSpPr>
          <p:cNvPr id="112644" name="Oval 4"/>
          <p:cNvSpPr>
            <a:spLocks noChangeArrowheads="1"/>
          </p:cNvSpPr>
          <p:nvPr/>
        </p:nvSpPr>
        <p:spPr bwMode="auto">
          <a:xfrm>
            <a:off x="2438400" y="35909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2</a:t>
            </a:r>
            <a:endParaRPr lang="en-US"/>
          </a:p>
        </p:txBody>
      </p:sp>
      <p:sp>
        <p:nvSpPr>
          <p:cNvPr id="112645" name="Freeform 5"/>
          <p:cNvSpPr>
            <a:spLocks/>
          </p:cNvSpPr>
          <p:nvPr/>
        </p:nvSpPr>
        <p:spPr bwMode="auto">
          <a:xfrm>
            <a:off x="773113" y="1524000"/>
            <a:ext cx="1393825" cy="2460625"/>
          </a:xfrm>
          <a:custGeom>
            <a:avLst/>
            <a:gdLst/>
            <a:ahLst/>
            <a:cxnLst>
              <a:cxn ang="0">
                <a:pos x="837" y="97"/>
              </a:cxn>
              <a:cxn ang="0">
                <a:pos x="657" y="20"/>
              </a:cxn>
              <a:cxn ang="0">
                <a:pos x="383" y="217"/>
              </a:cxn>
              <a:cxn ang="0">
                <a:pos x="134" y="389"/>
              </a:cxn>
              <a:cxn ang="0">
                <a:pos x="14" y="526"/>
              </a:cxn>
              <a:cxn ang="0">
                <a:pos x="49" y="689"/>
              </a:cxn>
              <a:cxn ang="0">
                <a:pos x="220" y="834"/>
              </a:cxn>
              <a:cxn ang="0">
                <a:pos x="451" y="1143"/>
              </a:cxn>
              <a:cxn ang="0">
                <a:pos x="554" y="1469"/>
              </a:cxn>
              <a:cxn ang="0">
                <a:pos x="751" y="1529"/>
              </a:cxn>
              <a:cxn ang="0">
                <a:pos x="846" y="1340"/>
              </a:cxn>
              <a:cxn ang="0">
                <a:pos x="674" y="877"/>
              </a:cxn>
              <a:cxn ang="0">
                <a:pos x="469" y="663"/>
              </a:cxn>
              <a:cxn ang="0">
                <a:pos x="486" y="466"/>
              </a:cxn>
              <a:cxn ang="0">
                <a:pos x="820" y="320"/>
              </a:cxn>
              <a:cxn ang="0">
                <a:pos x="837" y="97"/>
              </a:cxn>
            </a:cxnLst>
            <a:rect l="0" t="0" r="r" b="b"/>
            <a:pathLst>
              <a:path w="878" h="1550">
                <a:moveTo>
                  <a:pt x="837" y="97"/>
                </a:moveTo>
                <a:cubicBezTo>
                  <a:pt x="810" y="47"/>
                  <a:pt x="733" y="0"/>
                  <a:pt x="657" y="20"/>
                </a:cubicBezTo>
                <a:cubicBezTo>
                  <a:pt x="581" y="40"/>
                  <a:pt x="470" y="156"/>
                  <a:pt x="383" y="217"/>
                </a:cubicBezTo>
                <a:cubicBezTo>
                  <a:pt x="296" y="278"/>
                  <a:pt x="196" y="338"/>
                  <a:pt x="134" y="389"/>
                </a:cubicBezTo>
                <a:cubicBezTo>
                  <a:pt x="72" y="440"/>
                  <a:pt x="28" y="476"/>
                  <a:pt x="14" y="526"/>
                </a:cubicBezTo>
                <a:cubicBezTo>
                  <a:pt x="0" y="576"/>
                  <a:pt x="15" y="638"/>
                  <a:pt x="49" y="689"/>
                </a:cubicBezTo>
                <a:cubicBezTo>
                  <a:pt x="83" y="740"/>
                  <a:pt x="153" y="758"/>
                  <a:pt x="220" y="834"/>
                </a:cubicBezTo>
                <a:cubicBezTo>
                  <a:pt x="287" y="910"/>
                  <a:pt x="395" y="1037"/>
                  <a:pt x="451" y="1143"/>
                </a:cubicBezTo>
                <a:cubicBezTo>
                  <a:pt x="507" y="1249"/>
                  <a:pt x="504" y="1405"/>
                  <a:pt x="554" y="1469"/>
                </a:cubicBezTo>
                <a:cubicBezTo>
                  <a:pt x="604" y="1533"/>
                  <a:pt x="702" y="1550"/>
                  <a:pt x="751" y="1529"/>
                </a:cubicBezTo>
                <a:cubicBezTo>
                  <a:pt x="800" y="1508"/>
                  <a:pt x="859" y="1449"/>
                  <a:pt x="846" y="1340"/>
                </a:cubicBezTo>
                <a:cubicBezTo>
                  <a:pt x="833" y="1231"/>
                  <a:pt x="737" y="990"/>
                  <a:pt x="674" y="877"/>
                </a:cubicBezTo>
                <a:cubicBezTo>
                  <a:pt x="611" y="764"/>
                  <a:pt x="500" y="731"/>
                  <a:pt x="469" y="663"/>
                </a:cubicBezTo>
                <a:cubicBezTo>
                  <a:pt x="438" y="595"/>
                  <a:pt x="428" y="523"/>
                  <a:pt x="486" y="466"/>
                </a:cubicBezTo>
                <a:cubicBezTo>
                  <a:pt x="544" y="409"/>
                  <a:pt x="762" y="381"/>
                  <a:pt x="820" y="320"/>
                </a:cubicBezTo>
                <a:cubicBezTo>
                  <a:pt x="878" y="259"/>
                  <a:pt x="864" y="147"/>
                  <a:pt x="837" y="97"/>
                </a:cubicBezTo>
                <a:close/>
              </a:path>
            </a:pathLst>
          </a:custGeom>
          <a:noFill/>
          <a:ln w="9525" cap="flat" cmpd="sng">
            <a:solidFill>
              <a:srgbClr val="0000FF"/>
            </a:solidFill>
            <a:prstDash val="solid"/>
            <a:round/>
            <a:headEnd type="none" w="med" len="med"/>
            <a:tailEnd type="none" w="med" len="med"/>
          </a:ln>
          <a:effectLst/>
        </p:spPr>
        <p:txBody>
          <a:bodyPr wrap="none" anchor="ctr"/>
          <a:lstStyle/>
          <a:p>
            <a:endParaRPr lang="en-US"/>
          </a:p>
        </p:txBody>
      </p:sp>
      <p:sp>
        <p:nvSpPr>
          <p:cNvPr id="112646" name="Oval 6"/>
          <p:cNvSpPr>
            <a:spLocks noChangeArrowheads="1"/>
          </p:cNvSpPr>
          <p:nvPr/>
        </p:nvSpPr>
        <p:spPr bwMode="auto">
          <a:xfrm>
            <a:off x="1636713" y="3440113"/>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cxnSp>
        <p:nvCxnSpPr>
          <p:cNvPr id="112647" name="AutoShape 7"/>
          <p:cNvCxnSpPr>
            <a:cxnSpLocks noChangeShapeType="1"/>
            <a:stCxn id="112652" idx="5"/>
            <a:endCxn id="112646" idx="0"/>
          </p:cNvCxnSpPr>
          <p:nvPr/>
        </p:nvCxnSpPr>
        <p:spPr bwMode="auto">
          <a:xfrm>
            <a:off x="1662113" y="3122613"/>
            <a:ext cx="147637" cy="317500"/>
          </a:xfrm>
          <a:prstGeom prst="straightConnector1">
            <a:avLst/>
          </a:prstGeom>
          <a:noFill/>
          <a:ln w="9525">
            <a:solidFill>
              <a:schemeClr val="tx1"/>
            </a:solidFill>
            <a:round/>
            <a:headEnd/>
            <a:tailEnd/>
          </a:ln>
          <a:effectLst/>
        </p:spPr>
      </p:cxnSp>
      <p:sp>
        <p:nvSpPr>
          <p:cNvPr id="112648" name="Oval 8"/>
          <p:cNvSpPr>
            <a:spLocks noChangeArrowheads="1"/>
          </p:cNvSpPr>
          <p:nvPr/>
        </p:nvSpPr>
        <p:spPr bwMode="auto">
          <a:xfrm>
            <a:off x="2286000" y="22955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12649" name="Oval 9"/>
          <p:cNvSpPr>
            <a:spLocks noChangeArrowheads="1"/>
          </p:cNvSpPr>
          <p:nvPr/>
        </p:nvSpPr>
        <p:spPr bwMode="auto">
          <a:xfrm>
            <a:off x="987425" y="22955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12650" name="Oval 10"/>
          <p:cNvSpPr>
            <a:spLocks noChangeArrowheads="1"/>
          </p:cNvSpPr>
          <p:nvPr/>
        </p:nvSpPr>
        <p:spPr bwMode="auto">
          <a:xfrm>
            <a:off x="2627313" y="28289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651" name="Oval 11"/>
          <p:cNvSpPr>
            <a:spLocks noChangeArrowheads="1"/>
          </p:cNvSpPr>
          <p:nvPr/>
        </p:nvSpPr>
        <p:spPr bwMode="auto">
          <a:xfrm>
            <a:off x="1941513" y="28289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12652" name="Oval 12"/>
          <p:cNvSpPr>
            <a:spLocks noChangeArrowheads="1"/>
          </p:cNvSpPr>
          <p:nvPr/>
        </p:nvSpPr>
        <p:spPr bwMode="auto">
          <a:xfrm>
            <a:off x="1368425" y="28289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sp>
        <p:nvSpPr>
          <p:cNvPr id="112653" name="Oval 13"/>
          <p:cNvSpPr>
            <a:spLocks noChangeArrowheads="1"/>
          </p:cNvSpPr>
          <p:nvPr/>
        </p:nvSpPr>
        <p:spPr bwMode="auto">
          <a:xfrm>
            <a:off x="569913" y="28289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12654" name="Oval 14"/>
          <p:cNvSpPr>
            <a:spLocks noChangeArrowheads="1"/>
          </p:cNvSpPr>
          <p:nvPr/>
        </p:nvSpPr>
        <p:spPr bwMode="auto">
          <a:xfrm>
            <a:off x="1179513" y="34385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12655" name="Oval 15"/>
          <p:cNvSpPr>
            <a:spLocks noChangeArrowheads="1"/>
          </p:cNvSpPr>
          <p:nvPr/>
        </p:nvSpPr>
        <p:spPr bwMode="auto">
          <a:xfrm>
            <a:off x="758825" y="3438525"/>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656" name="Oval 16"/>
          <p:cNvSpPr>
            <a:spLocks noChangeArrowheads="1"/>
          </p:cNvSpPr>
          <p:nvPr/>
        </p:nvSpPr>
        <p:spPr bwMode="auto">
          <a:xfrm>
            <a:off x="341313" y="34385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12657" name="AutoShape 17"/>
          <p:cNvCxnSpPr>
            <a:cxnSpLocks noChangeShapeType="1"/>
            <a:stCxn id="112653" idx="3"/>
            <a:endCxn id="112656" idx="0"/>
          </p:cNvCxnSpPr>
          <p:nvPr/>
        </p:nvCxnSpPr>
        <p:spPr bwMode="auto">
          <a:xfrm flipH="1">
            <a:off x="514350" y="3122613"/>
            <a:ext cx="106363" cy="315912"/>
          </a:xfrm>
          <a:prstGeom prst="straightConnector1">
            <a:avLst/>
          </a:prstGeom>
          <a:noFill/>
          <a:ln w="9525">
            <a:solidFill>
              <a:schemeClr val="tx1"/>
            </a:solidFill>
            <a:round/>
            <a:headEnd/>
            <a:tailEnd/>
          </a:ln>
          <a:effectLst/>
        </p:spPr>
      </p:cxnSp>
      <p:cxnSp>
        <p:nvCxnSpPr>
          <p:cNvPr id="112658" name="AutoShape 18"/>
          <p:cNvCxnSpPr>
            <a:cxnSpLocks noChangeShapeType="1"/>
            <a:stCxn id="112653" idx="5"/>
            <a:endCxn id="112655" idx="0"/>
          </p:cNvCxnSpPr>
          <p:nvPr/>
        </p:nvCxnSpPr>
        <p:spPr bwMode="auto">
          <a:xfrm>
            <a:off x="863600" y="3122613"/>
            <a:ext cx="68263" cy="315912"/>
          </a:xfrm>
          <a:prstGeom prst="straightConnector1">
            <a:avLst/>
          </a:prstGeom>
          <a:noFill/>
          <a:ln w="9525">
            <a:solidFill>
              <a:schemeClr val="tx1"/>
            </a:solidFill>
            <a:round/>
            <a:headEnd/>
            <a:tailEnd/>
          </a:ln>
          <a:effectLst/>
        </p:spPr>
      </p:cxnSp>
      <p:cxnSp>
        <p:nvCxnSpPr>
          <p:cNvPr id="112659" name="AutoShape 19"/>
          <p:cNvCxnSpPr>
            <a:cxnSpLocks noChangeShapeType="1"/>
            <a:stCxn id="112652" idx="3"/>
            <a:endCxn id="112654" idx="0"/>
          </p:cNvCxnSpPr>
          <p:nvPr/>
        </p:nvCxnSpPr>
        <p:spPr bwMode="auto">
          <a:xfrm flipH="1">
            <a:off x="1352550" y="3122613"/>
            <a:ext cx="66675" cy="315912"/>
          </a:xfrm>
          <a:prstGeom prst="straightConnector1">
            <a:avLst/>
          </a:prstGeom>
          <a:noFill/>
          <a:ln w="9525">
            <a:solidFill>
              <a:schemeClr val="tx1"/>
            </a:solidFill>
            <a:round/>
            <a:headEnd/>
            <a:tailEnd/>
          </a:ln>
          <a:effectLst/>
        </p:spPr>
      </p:cxnSp>
      <p:cxnSp>
        <p:nvCxnSpPr>
          <p:cNvPr id="112660" name="AutoShape 20"/>
          <p:cNvCxnSpPr>
            <a:cxnSpLocks noChangeShapeType="1"/>
            <a:stCxn id="112649" idx="3"/>
            <a:endCxn id="112653" idx="0"/>
          </p:cNvCxnSpPr>
          <p:nvPr/>
        </p:nvCxnSpPr>
        <p:spPr bwMode="auto">
          <a:xfrm flipH="1">
            <a:off x="742950" y="2589213"/>
            <a:ext cx="295275" cy="239712"/>
          </a:xfrm>
          <a:prstGeom prst="straightConnector1">
            <a:avLst/>
          </a:prstGeom>
          <a:noFill/>
          <a:ln w="9525">
            <a:solidFill>
              <a:schemeClr val="tx1"/>
            </a:solidFill>
            <a:round/>
            <a:headEnd/>
            <a:tailEnd/>
          </a:ln>
          <a:effectLst/>
        </p:spPr>
      </p:cxnSp>
      <p:cxnSp>
        <p:nvCxnSpPr>
          <p:cNvPr id="112661" name="AutoShape 21"/>
          <p:cNvCxnSpPr>
            <a:cxnSpLocks noChangeShapeType="1"/>
            <a:stCxn id="112649" idx="5"/>
            <a:endCxn id="112652" idx="0"/>
          </p:cNvCxnSpPr>
          <p:nvPr/>
        </p:nvCxnSpPr>
        <p:spPr bwMode="auto">
          <a:xfrm>
            <a:off x="1281113" y="2589213"/>
            <a:ext cx="260350" cy="239712"/>
          </a:xfrm>
          <a:prstGeom prst="straightConnector1">
            <a:avLst/>
          </a:prstGeom>
          <a:noFill/>
          <a:ln w="9525">
            <a:solidFill>
              <a:schemeClr val="tx1"/>
            </a:solidFill>
            <a:round/>
            <a:headEnd/>
            <a:tailEnd/>
          </a:ln>
          <a:effectLst/>
        </p:spPr>
      </p:cxnSp>
      <p:cxnSp>
        <p:nvCxnSpPr>
          <p:cNvPr id="112662" name="AutoShape 22"/>
          <p:cNvCxnSpPr>
            <a:cxnSpLocks noChangeShapeType="1"/>
            <a:stCxn id="112648" idx="3"/>
            <a:endCxn id="112651" idx="0"/>
          </p:cNvCxnSpPr>
          <p:nvPr/>
        </p:nvCxnSpPr>
        <p:spPr bwMode="auto">
          <a:xfrm flipH="1">
            <a:off x="2114550" y="2589213"/>
            <a:ext cx="222250" cy="239712"/>
          </a:xfrm>
          <a:prstGeom prst="straightConnector1">
            <a:avLst/>
          </a:prstGeom>
          <a:noFill/>
          <a:ln w="9525">
            <a:solidFill>
              <a:schemeClr val="tx1"/>
            </a:solidFill>
            <a:round/>
            <a:headEnd/>
            <a:tailEnd/>
          </a:ln>
          <a:effectLst/>
        </p:spPr>
      </p:cxnSp>
      <p:cxnSp>
        <p:nvCxnSpPr>
          <p:cNvPr id="112663" name="AutoShape 23"/>
          <p:cNvCxnSpPr>
            <a:cxnSpLocks noChangeShapeType="1"/>
            <a:stCxn id="112648" idx="5"/>
            <a:endCxn id="112650" idx="0"/>
          </p:cNvCxnSpPr>
          <p:nvPr/>
        </p:nvCxnSpPr>
        <p:spPr bwMode="auto">
          <a:xfrm>
            <a:off x="2579688" y="2589213"/>
            <a:ext cx="220662" cy="239712"/>
          </a:xfrm>
          <a:prstGeom prst="straightConnector1">
            <a:avLst/>
          </a:prstGeom>
          <a:noFill/>
          <a:ln w="9525">
            <a:solidFill>
              <a:schemeClr val="tx1"/>
            </a:solidFill>
            <a:round/>
            <a:headEnd/>
            <a:tailEnd/>
          </a:ln>
          <a:effectLst/>
        </p:spPr>
      </p:cxnSp>
      <p:cxnSp>
        <p:nvCxnSpPr>
          <p:cNvPr id="112664" name="AutoShape 24"/>
          <p:cNvCxnSpPr>
            <a:cxnSpLocks noChangeShapeType="1"/>
            <a:stCxn id="112666" idx="3"/>
            <a:endCxn id="112649" idx="0"/>
          </p:cNvCxnSpPr>
          <p:nvPr/>
        </p:nvCxnSpPr>
        <p:spPr bwMode="auto">
          <a:xfrm flipH="1">
            <a:off x="1160463" y="1979613"/>
            <a:ext cx="527050" cy="315912"/>
          </a:xfrm>
          <a:prstGeom prst="straightConnector1">
            <a:avLst/>
          </a:prstGeom>
          <a:noFill/>
          <a:ln w="9525">
            <a:solidFill>
              <a:schemeClr val="tx1"/>
            </a:solidFill>
            <a:round/>
            <a:headEnd/>
            <a:tailEnd/>
          </a:ln>
          <a:effectLst/>
        </p:spPr>
      </p:cxnSp>
      <p:cxnSp>
        <p:nvCxnSpPr>
          <p:cNvPr id="112665" name="AutoShape 25"/>
          <p:cNvCxnSpPr>
            <a:cxnSpLocks noChangeShapeType="1"/>
            <a:stCxn id="112666" idx="5"/>
            <a:endCxn id="112648" idx="0"/>
          </p:cNvCxnSpPr>
          <p:nvPr/>
        </p:nvCxnSpPr>
        <p:spPr bwMode="auto">
          <a:xfrm>
            <a:off x="1930400" y="1979613"/>
            <a:ext cx="528638" cy="315912"/>
          </a:xfrm>
          <a:prstGeom prst="straightConnector1">
            <a:avLst/>
          </a:prstGeom>
          <a:noFill/>
          <a:ln w="9525">
            <a:solidFill>
              <a:schemeClr val="tx1"/>
            </a:solidFill>
            <a:round/>
            <a:headEnd/>
            <a:tailEnd/>
          </a:ln>
          <a:effectLst/>
        </p:spPr>
      </p:cxnSp>
      <p:sp>
        <p:nvSpPr>
          <p:cNvPr id="112666" name="Oval 26"/>
          <p:cNvSpPr>
            <a:spLocks noChangeArrowheads="1"/>
          </p:cNvSpPr>
          <p:nvPr/>
        </p:nvSpPr>
        <p:spPr bwMode="auto">
          <a:xfrm>
            <a:off x="1636713" y="1685925"/>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1</a:t>
            </a:r>
            <a:endParaRPr lang="en-US" dirty="0"/>
          </a:p>
        </p:txBody>
      </p:sp>
      <p:sp>
        <p:nvSpPr>
          <p:cNvPr id="112667" name="Text Box 27"/>
          <p:cNvSpPr txBox="1">
            <a:spLocks noChangeArrowheads="1"/>
          </p:cNvSpPr>
          <p:nvPr/>
        </p:nvSpPr>
        <p:spPr bwMode="auto">
          <a:xfrm>
            <a:off x="1752600" y="4200525"/>
            <a:ext cx="5739328" cy="1938992"/>
          </a:xfrm>
          <a:prstGeom prst="rect">
            <a:avLst/>
          </a:prstGeom>
          <a:noFill/>
          <a:ln w="12700">
            <a:noFill/>
            <a:miter lim="800000"/>
            <a:headEnd/>
            <a:tailEnd/>
          </a:ln>
          <a:effectLst/>
        </p:spPr>
        <p:txBody>
          <a:bodyPr wrap="none">
            <a:spAutoFit/>
          </a:bodyPr>
          <a:lstStyle/>
          <a:p>
            <a:pPr eaLnBrk="0" hangingPunct="0"/>
            <a:r>
              <a:rPr lang="en-US" sz="2000" b="0" dirty="0" smtClean="0">
                <a:latin typeface="Arial" charset="0"/>
              </a:rPr>
              <a:t>Percolate up:</a:t>
            </a:r>
          </a:p>
          <a:p>
            <a:pPr eaLnBrk="0" hangingPunct="0">
              <a:buFontTx/>
              <a:buChar char="•"/>
            </a:pPr>
            <a:r>
              <a:rPr lang="en-US" sz="2000" b="0" dirty="0" smtClean="0">
                <a:latin typeface="Arial" charset="0"/>
              </a:rPr>
              <a:t>  Put new data in new location</a:t>
            </a:r>
            <a:endParaRPr lang="en-US" sz="2000" b="0" dirty="0">
              <a:latin typeface="Arial" charset="0"/>
            </a:endParaRPr>
          </a:p>
          <a:p>
            <a:pPr eaLnBrk="0" hangingPunct="0">
              <a:buFontTx/>
              <a:buChar char="•"/>
            </a:pPr>
            <a:r>
              <a:rPr lang="en-US" sz="2000" b="0" dirty="0">
                <a:latin typeface="Arial" charset="0"/>
              </a:rPr>
              <a:t> </a:t>
            </a:r>
            <a:r>
              <a:rPr lang="en-US" sz="2000" b="0" dirty="0" smtClean="0">
                <a:latin typeface="Arial" charset="0"/>
              </a:rPr>
              <a:t> If </a:t>
            </a:r>
            <a:r>
              <a:rPr lang="en-US" sz="2000" b="0" dirty="0">
                <a:latin typeface="Arial" charset="0"/>
              </a:rPr>
              <a:t>parent larger, </a:t>
            </a:r>
            <a:r>
              <a:rPr lang="en-US" sz="2000" b="0" dirty="0" smtClean="0">
                <a:latin typeface="Arial" charset="0"/>
              </a:rPr>
              <a:t>swap with parent, and continue</a:t>
            </a:r>
            <a:endParaRPr lang="en-US" sz="2000" b="0" dirty="0">
              <a:latin typeface="Arial" charset="0"/>
            </a:endParaRPr>
          </a:p>
          <a:p>
            <a:pPr eaLnBrk="0" hangingPunct="0">
              <a:buFontTx/>
              <a:buChar char="•"/>
            </a:pPr>
            <a:r>
              <a:rPr lang="en-US" sz="2000" b="0" dirty="0" smtClean="0">
                <a:latin typeface="Arial" charset="0"/>
              </a:rPr>
              <a:t>  </a:t>
            </a:r>
            <a:r>
              <a:rPr lang="en-US" sz="2000" b="0" dirty="0">
                <a:latin typeface="Arial" charset="0"/>
              </a:rPr>
              <a:t>Done if </a:t>
            </a:r>
            <a:r>
              <a:rPr lang="en-US" sz="2000" b="0" dirty="0">
                <a:latin typeface="Arial" charset="0"/>
                <a:sym typeface="Symbol" pitchFamily="18" charset="2"/>
              </a:rPr>
              <a:t>parent  item or reached </a:t>
            </a:r>
            <a:r>
              <a:rPr lang="en-US" sz="2000" b="0" dirty="0" smtClean="0">
                <a:latin typeface="Arial" charset="0"/>
                <a:sym typeface="Symbol" pitchFamily="18" charset="2"/>
              </a:rPr>
              <a:t>root</a:t>
            </a:r>
            <a:endParaRPr lang="en-US" sz="2000" b="0" dirty="0">
              <a:latin typeface="Arial" charset="0"/>
              <a:sym typeface="Symbol" pitchFamily="18" charset="2"/>
            </a:endParaRPr>
          </a:p>
          <a:p>
            <a:pPr eaLnBrk="0" hangingPunct="0"/>
            <a:endParaRPr lang="en-US" sz="2000" b="0" dirty="0">
              <a:latin typeface="Arial" charset="0"/>
            </a:endParaRPr>
          </a:p>
          <a:p>
            <a:pPr eaLnBrk="0" hangingPunct="0"/>
            <a:r>
              <a:rPr lang="en-US" sz="2000" b="0" dirty="0">
                <a:latin typeface="Arial" charset="0"/>
              </a:rPr>
              <a:t>Why is this correct?  What is the run time?</a:t>
            </a:r>
          </a:p>
        </p:txBody>
      </p:sp>
      <p:cxnSp>
        <p:nvCxnSpPr>
          <p:cNvPr id="112668" name="AutoShape 28"/>
          <p:cNvCxnSpPr>
            <a:cxnSpLocks noChangeShapeType="1"/>
            <a:stCxn id="112644" idx="1"/>
            <a:endCxn id="112646" idx="6"/>
          </p:cNvCxnSpPr>
          <p:nvPr/>
        </p:nvCxnSpPr>
        <p:spPr bwMode="auto">
          <a:xfrm flipH="1" flipV="1">
            <a:off x="1981200" y="3613150"/>
            <a:ext cx="508000" cy="28575"/>
          </a:xfrm>
          <a:prstGeom prst="straightConnector1">
            <a:avLst/>
          </a:prstGeom>
          <a:noFill/>
          <a:ln w="25400">
            <a:solidFill>
              <a:srgbClr val="0000FF"/>
            </a:solidFill>
            <a:round/>
            <a:headEnd type="triangle" w="med" len="med"/>
            <a:tailEnd type="triangle" w="med" len="med"/>
          </a:ln>
          <a:effectLst/>
        </p:spPr>
      </p:cxnSp>
      <p:sp>
        <p:nvSpPr>
          <p:cNvPr id="112669" name="Oval 29"/>
          <p:cNvSpPr>
            <a:spLocks noChangeArrowheads="1"/>
          </p:cNvSpPr>
          <p:nvPr/>
        </p:nvSpPr>
        <p:spPr bwMode="auto">
          <a:xfrm>
            <a:off x="2133600" y="31337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a:t>
            </a:r>
            <a:endParaRPr lang="en-US"/>
          </a:p>
        </p:txBody>
      </p:sp>
      <p:sp>
        <p:nvSpPr>
          <p:cNvPr id="112670" name="Oval 30"/>
          <p:cNvSpPr>
            <a:spLocks noChangeArrowheads="1"/>
          </p:cNvSpPr>
          <p:nvPr/>
        </p:nvSpPr>
        <p:spPr bwMode="auto">
          <a:xfrm>
            <a:off x="5334000" y="36671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2</a:t>
            </a:r>
            <a:endParaRPr lang="en-US"/>
          </a:p>
        </p:txBody>
      </p:sp>
      <p:sp>
        <p:nvSpPr>
          <p:cNvPr id="112671" name="Freeform 31"/>
          <p:cNvSpPr>
            <a:spLocks/>
          </p:cNvSpPr>
          <p:nvPr/>
        </p:nvSpPr>
        <p:spPr bwMode="auto">
          <a:xfrm>
            <a:off x="3897313" y="1533525"/>
            <a:ext cx="1393825" cy="2460625"/>
          </a:xfrm>
          <a:custGeom>
            <a:avLst/>
            <a:gdLst/>
            <a:ahLst/>
            <a:cxnLst>
              <a:cxn ang="0">
                <a:pos x="837" y="97"/>
              </a:cxn>
              <a:cxn ang="0">
                <a:pos x="657" y="20"/>
              </a:cxn>
              <a:cxn ang="0">
                <a:pos x="383" y="217"/>
              </a:cxn>
              <a:cxn ang="0">
                <a:pos x="134" y="389"/>
              </a:cxn>
              <a:cxn ang="0">
                <a:pos x="14" y="526"/>
              </a:cxn>
              <a:cxn ang="0">
                <a:pos x="49" y="689"/>
              </a:cxn>
              <a:cxn ang="0">
                <a:pos x="220" y="834"/>
              </a:cxn>
              <a:cxn ang="0">
                <a:pos x="451" y="1143"/>
              </a:cxn>
              <a:cxn ang="0">
                <a:pos x="554" y="1469"/>
              </a:cxn>
              <a:cxn ang="0">
                <a:pos x="751" y="1529"/>
              </a:cxn>
              <a:cxn ang="0">
                <a:pos x="846" y="1340"/>
              </a:cxn>
              <a:cxn ang="0">
                <a:pos x="674" y="877"/>
              </a:cxn>
              <a:cxn ang="0">
                <a:pos x="469" y="663"/>
              </a:cxn>
              <a:cxn ang="0">
                <a:pos x="486" y="466"/>
              </a:cxn>
              <a:cxn ang="0">
                <a:pos x="820" y="320"/>
              </a:cxn>
              <a:cxn ang="0">
                <a:pos x="837" y="97"/>
              </a:cxn>
            </a:cxnLst>
            <a:rect l="0" t="0" r="r" b="b"/>
            <a:pathLst>
              <a:path w="878" h="1550">
                <a:moveTo>
                  <a:pt x="837" y="97"/>
                </a:moveTo>
                <a:cubicBezTo>
                  <a:pt x="810" y="47"/>
                  <a:pt x="733" y="0"/>
                  <a:pt x="657" y="20"/>
                </a:cubicBezTo>
                <a:cubicBezTo>
                  <a:pt x="581" y="40"/>
                  <a:pt x="470" y="156"/>
                  <a:pt x="383" y="217"/>
                </a:cubicBezTo>
                <a:cubicBezTo>
                  <a:pt x="296" y="278"/>
                  <a:pt x="196" y="338"/>
                  <a:pt x="134" y="389"/>
                </a:cubicBezTo>
                <a:cubicBezTo>
                  <a:pt x="72" y="440"/>
                  <a:pt x="28" y="476"/>
                  <a:pt x="14" y="526"/>
                </a:cubicBezTo>
                <a:cubicBezTo>
                  <a:pt x="0" y="576"/>
                  <a:pt x="15" y="638"/>
                  <a:pt x="49" y="689"/>
                </a:cubicBezTo>
                <a:cubicBezTo>
                  <a:pt x="83" y="740"/>
                  <a:pt x="153" y="758"/>
                  <a:pt x="220" y="834"/>
                </a:cubicBezTo>
                <a:cubicBezTo>
                  <a:pt x="287" y="910"/>
                  <a:pt x="395" y="1037"/>
                  <a:pt x="451" y="1143"/>
                </a:cubicBezTo>
                <a:cubicBezTo>
                  <a:pt x="507" y="1249"/>
                  <a:pt x="504" y="1405"/>
                  <a:pt x="554" y="1469"/>
                </a:cubicBezTo>
                <a:cubicBezTo>
                  <a:pt x="604" y="1533"/>
                  <a:pt x="702" y="1550"/>
                  <a:pt x="751" y="1529"/>
                </a:cubicBezTo>
                <a:cubicBezTo>
                  <a:pt x="800" y="1508"/>
                  <a:pt x="859" y="1449"/>
                  <a:pt x="846" y="1340"/>
                </a:cubicBezTo>
                <a:cubicBezTo>
                  <a:pt x="833" y="1231"/>
                  <a:pt x="737" y="990"/>
                  <a:pt x="674" y="877"/>
                </a:cubicBezTo>
                <a:cubicBezTo>
                  <a:pt x="611" y="764"/>
                  <a:pt x="500" y="731"/>
                  <a:pt x="469" y="663"/>
                </a:cubicBezTo>
                <a:cubicBezTo>
                  <a:pt x="438" y="595"/>
                  <a:pt x="428" y="523"/>
                  <a:pt x="486" y="466"/>
                </a:cubicBezTo>
                <a:cubicBezTo>
                  <a:pt x="544" y="409"/>
                  <a:pt x="762" y="381"/>
                  <a:pt x="820" y="320"/>
                </a:cubicBezTo>
                <a:cubicBezTo>
                  <a:pt x="878" y="259"/>
                  <a:pt x="864" y="147"/>
                  <a:pt x="837" y="97"/>
                </a:cubicBezTo>
                <a:close/>
              </a:path>
            </a:pathLst>
          </a:custGeom>
          <a:noFill/>
          <a:ln w="9525" cap="flat" cmpd="sng">
            <a:solidFill>
              <a:srgbClr val="0000FF"/>
            </a:solidFill>
            <a:prstDash val="solid"/>
            <a:round/>
            <a:headEnd type="none" w="med" len="med"/>
            <a:tailEnd type="none" w="med" len="med"/>
          </a:ln>
          <a:effectLst/>
        </p:spPr>
        <p:txBody>
          <a:bodyPr wrap="none" anchor="ctr"/>
          <a:lstStyle/>
          <a:p>
            <a:endParaRPr lang="en-US"/>
          </a:p>
        </p:txBody>
      </p:sp>
      <p:sp>
        <p:nvSpPr>
          <p:cNvPr id="112672" name="Oval 32"/>
          <p:cNvSpPr>
            <a:spLocks noChangeArrowheads="1"/>
          </p:cNvSpPr>
          <p:nvPr/>
        </p:nvSpPr>
        <p:spPr bwMode="auto">
          <a:xfrm>
            <a:off x="4760913" y="3449638"/>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cxnSp>
        <p:nvCxnSpPr>
          <p:cNvPr id="112673" name="AutoShape 33"/>
          <p:cNvCxnSpPr>
            <a:cxnSpLocks noChangeShapeType="1"/>
            <a:stCxn id="112678" idx="5"/>
            <a:endCxn id="112672" idx="0"/>
          </p:cNvCxnSpPr>
          <p:nvPr/>
        </p:nvCxnSpPr>
        <p:spPr bwMode="auto">
          <a:xfrm>
            <a:off x="4786313" y="3132138"/>
            <a:ext cx="147637" cy="317500"/>
          </a:xfrm>
          <a:prstGeom prst="straightConnector1">
            <a:avLst/>
          </a:prstGeom>
          <a:noFill/>
          <a:ln w="9525">
            <a:solidFill>
              <a:schemeClr val="tx1"/>
            </a:solidFill>
            <a:round/>
            <a:headEnd/>
            <a:tailEnd/>
          </a:ln>
          <a:effectLst/>
        </p:spPr>
      </p:cxnSp>
      <p:sp>
        <p:nvSpPr>
          <p:cNvPr id="112674" name="Oval 34"/>
          <p:cNvSpPr>
            <a:spLocks noChangeArrowheads="1"/>
          </p:cNvSpPr>
          <p:nvPr/>
        </p:nvSpPr>
        <p:spPr bwMode="auto">
          <a:xfrm>
            <a:off x="5410200" y="2305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12675" name="Oval 35"/>
          <p:cNvSpPr>
            <a:spLocks noChangeArrowheads="1"/>
          </p:cNvSpPr>
          <p:nvPr/>
        </p:nvSpPr>
        <p:spPr bwMode="auto">
          <a:xfrm>
            <a:off x="4111625" y="2305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12676" name="Oval 36"/>
          <p:cNvSpPr>
            <a:spLocks noChangeArrowheads="1"/>
          </p:cNvSpPr>
          <p:nvPr/>
        </p:nvSpPr>
        <p:spPr bwMode="auto">
          <a:xfrm>
            <a:off x="57515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677" name="Oval 37"/>
          <p:cNvSpPr>
            <a:spLocks noChangeArrowheads="1"/>
          </p:cNvSpPr>
          <p:nvPr/>
        </p:nvSpPr>
        <p:spPr bwMode="auto">
          <a:xfrm>
            <a:off x="50657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12678" name="Oval 38"/>
          <p:cNvSpPr>
            <a:spLocks noChangeArrowheads="1"/>
          </p:cNvSpPr>
          <p:nvPr/>
        </p:nvSpPr>
        <p:spPr bwMode="auto">
          <a:xfrm>
            <a:off x="4492625" y="28384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sp>
        <p:nvSpPr>
          <p:cNvPr id="112679" name="Oval 39"/>
          <p:cNvSpPr>
            <a:spLocks noChangeArrowheads="1"/>
          </p:cNvSpPr>
          <p:nvPr/>
        </p:nvSpPr>
        <p:spPr bwMode="auto">
          <a:xfrm>
            <a:off x="36941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12680" name="Oval 40"/>
          <p:cNvSpPr>
            <a:spLocks noChangeArrowheads="1"/>
          </p:cNvSpPr>
          <p:nvPr/>
        </p:nvSpPr>
        <p:spPr bwMode="auto">
          <a:xfrm>
            <a:off x="4303713" y="34480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12681" name="Oval 41"/>
          <p:cNvSpPr>
            <a:spLocks noChangeArrowheads="1"/>
          </p:cNvSpPr>
          <p:nvPr/>
        </p:nvSpPr>
        <p:spPr bwMode="auto">
          <a:xfrm>
            <a:off x="3883025" y="3448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682" name="Oval 42"/>
          <p:cNvSpPr>
            <a:spLocks noChangeArrowheads="1"/>
          </p:cNvSpPr>
          <p:nvPr/>
        </p:nvSpPr>
        <p:spPr bwMode="auto">
          <a:xfrm>
            <a:off x="3465513" y="34480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12683" name="AutoShape 43"/>
          <p:cNvCxnSpPr>
            <a:cxnSpLocks noChangeShapeType="1"/>
            <a:stCxn id="112679" idx="3"/>
            <a:endCxn id="112682" idx="0"/>
          </p:cNvCxnSpPr>
          <p:nvPr/>
        </p:nvCxnSpPr>
        <p:spPr bwMode="auto">
          <a:xfrm flipH="1">
            <a:off x="3638550" y="3132138"/>
            <a:ext cx="106363" cy="315912"/>
          </a:xfrm>
          <a:prstGeom prst="straightConnector1">
            <a:avLst/>
          </a:prstGeom>
          <a:noFill/>
          <a:ln w="9525">
            <a:solidFill>
              <a:schemeClr val="tx1"/>
            </a:solidFill>
            <a:round/>
            <a:headEnd/>
            <a:tailEnd/>
          </a:ln>
          <a:effectLst/>
        </p:spPr>
      </p:cxnSp>
      <p:cxnSp>
        <p:nvCxnSpPr>
          <p:cNvPr id="112684" name="AutoShape 44"/>
          <p:cNvCxnSpPr>
            <a:cxnSpLocks noChangeShapeType="1"/>
            <a:stCxn id="112679" idx="5"/>
            <a:endCxn id="112681" idx="0"/>
          </p:cNvCxnSpPr>
          <p:nvPr/>
        </p:nvCxnSpPr>
        <p:spPr bwMode="auto">
          <a:xfrm>
            <a:off x="3987800" y="3132138"/>
            <a:ext cx="68263" cy="315912"/>
          </a:xfrm>
          <a:prstGeom prst="straightConnector1">
            <a:avLst/>
          </a:prstGeom>
          <a:noFill/>
          <a:ln w="9525">
            <a:solidFill>
              <a:schemeClr val="tx1"/>
            </a:solidFill>
            <a:round/>
            <a:headEnd/>
            <a:tailEnd/>
          </a:ln>
          <a:effectLst/>
        </p:spPr>
      </p:cxnSp>
      <p:cxnSp>
        <p:nvCxnSpPr>
          <p:cNvPr id="112685" name="AutoShape 45"/>
          <p:cNvCxnSpPr>
            <a:cxnSpLocks noChangeShapeType="1"/>
            <a:stCxn id="112678" idx="3"/>
            <a:endCxn id="112680" idx="0"/>
          </p:cNvCxnSpPr>
          <p:nvPr/>
        </p:nvCxnSpPr>
        <p:spPr bwMode="auto">
          <a:xfrm flipH="1">
            <a:off x="4476750" y="3132138"/>
            <a:ext cx="66675" cy="315912"/>
          </a:xfrm>
          <a:prstGeom prst="straightConnector1">
            <a:avLst/>
          </a:prstGeom>
          <a:noFill/>
          <a:ln w="9525">
            <a:solidFill>
              <a:schemeClr val="tx1"/>
            </a:solidFill>
            <a:round/>
            <a:headEnd/>
            <a:tailEnd/>
          </a:ln>
          <a:effectLst/>
        </p:spPr>
      </p:cxnSp>
      <p:cxnSp>
        <p:nvCxnSpPr>
          <p:cNvPr id="112686" name="AutoShape 46"/>
          <p:cNvCxnSpPr>
            <a:cxnSpLocks noChangeShapeType="1"/>
            <a:stCxn id="112675" idx="3"/>
            <a:endCxn id="112679" idx="0"/>
          </p:cNvCxnSpPr>
          <p:nvPr/>
        </p:nvCxnSpPr>
        <p:spPr bwMode="auto">
          <a:xfrm flipH="1">
            <a:off x="3867150" y="2598738"/>
            <a:ext cx="295275" cy="239712"/>
          </a:xfrm>
          <a:prstGeom prst="straightConnector1">
            <a:avLst/>
          </a:prstGeom>
          <a:noFill/>
          <a:ln w="9525">
            <a:solidFill>
              <a:schemeClr val="tx1"/>
            </a:solidFill>
            <a:round/>
            <a:headEnd/>
            <a:tailEnd/>
          </a:ln>
          <a:effectLst/>
        </p:spPr>
      </p:cxnSp>
      <p:cxnSp>
        <p:nvCxnSpPr>
          <p:cNvPr id="112687" name="AutoShape 47"/>
          <p:cNvCxnSpPr>
            <a:cxnSpLocks noChangeShapeType="1"/>
            <a:stCxn id="112675" idx="5"/>
            <a:endCxn id="112678" idx="0"/>
          </p:cNvCxnSpPr>
          <p:nvPr/>
        </p:nvCxnSpPr>
        <p:spPr bwMode="auto">
          <a:xfrm>
            <a:off x="4405313" y="2598738"/>
            <a:ext cx="260350" cy="239712"/>
          </a:xfrm>
          <a:prstGeom prst="straightConnector1">
            <a:avLst/>
          </a:prstGeom>
          <a:noFill/>
          <a:ln w="9525">
            <a:solidFill>
              <a:schemeClr val="tx1"/>
            </a:solidFill>
            <a:round/>
            <a:headEnd/>
            <a:tailEnd/>
          </a:ln>
          <a:effectLst/>
        </p:spPr>
      </p:cxnSp>
      <p:cxnSp>
        <p:nvCxnSpPr>
          <p:cNvPr id="112688" name="AutoShape 48"/>
          <p:cNvCxnSpPr>
            <a:cxnSpLocks noChangeShapeType="1"/>
            <a:stCxn id="112674" idx="3"/>
            <a:endCxn id="112677" idx="0"/>
          </p:cNvCxnSpPr>
          <p:nvPr/>
        </p:nvCxnSpPr>
        <p:spPr bwMode="auto">
          <a:xfrm flipH="1">
            <a:off x="5238750" y="2598738"/>
            <a:ext cx="222250" cy="239712"/>
          </a:xfrm>
          <a:prstGeom prst="straightConnector1">
            <a:avLst/>
          </a:prstGeom>
          <a:noFill/>
          <a:ln w="9525">
            <a:solidFill>
              <a:schemeClr val="tx1"/>
            </a:solidFill>
            <a:round/>
            <a:headEnd/>
            <a:tailEnd/>
          </a:ln>
          <a:effectLst/>
        </p:spPr>
      </p:cxnSp>
      <p:cxnSp>
        <p:nvCxnSpPr>
          <p:cNvPr id="112689" name="AutoShape 49"/>
          <p:cNvCxnSpPr>
            <a:cxnSpLocks noChangeShapeType="1"/>
            <a:stCxn id="112674" idx="5"/>
            <a:endCxn id="112676" idx="0"/>
          </p:cNvCxnSpPr>
          <p:nvPr/>
        </p:nvCxnSpPr>
        <p:spPr bwMode="auto">
          <a:xfrm>
            <a:off x="5703888" y="2598738"/>
            <a:ext cx="220662" cy="239712"/>
          </a:xfrm>
          <a:prstGeom prst="straightConnector1">
            <a:avLst/>
          </a:prstGeom>
          <a:noFill/>
          <a:ln w="9525">
            <a:solidFill>
              <a:schemeClr val="tx1"/>
            </a:solidFill>
            <a:round/>
            <a:headEnd/>
            <a:tailEnd/>
          </a:ln>
          <a:effectLst/>
        </p:spPr>
      </p:cxnSp>
      <p:cxnSp>
        <p:nvCxnSpPr>
          <p:cNvPr id="112690" name="AutoShape 50"/>
          <p:cNvCxnSpPr>
            <a:cxnSpLocks noChangeShapeType="1"/>
            <a:stCxn id="112692" idx="3"/>
            <a:endCxn id="112675" idx="0"/>
          </p:cNvCxnSpPr>
          <p:nvPr/>
        </p:nvCxnSpPr>
        <p:spPr bwMode="auto">
          <a:xfrm flipH="1">
            <a:off x="4284663" y="1989138"/>
            <a:ext cx="527050" cy="315912"/>
          </a:xfrm>
          <a:prstGeom prst="straightConnector1">
            <a:avLst/>
          </a:prstGeom>
          <a:noFill/>
          <a:ln w="9525">
            <a:solidFill>
              <a:schemeClr val="tx1"/>
            </a:solidFill>
            <a:round/>
            <a:headEnd/>
            <a:tailEnd/>
          </a:ln>
          <a:effectLst/>
        </p:spPr>
      </p:cxnSp>
      <p:cxnSp>
        <p:nvCxnSpPr>
          <p:cNvPr id="112691" name="AutoShape 51"/>
          <p:cNvCxnSpPr>
            <a:cxnSpLocks noChangeShapeType="1"/>
            <a:stCxn id="112692" idx="5"/>
            <a:endCxn id="112674" idx="0"/>
          </p:cNvCxnSpPr>
          <p:nvPr/>
        </p:nvCxnSpPr>
        <p:spPr bwMode="auto">
          <a:xfrm>
            <a:off x="5054600" y="1989138"/>
            <a:ext cx="528638" cy="315912"/>
          </a:xfrm>
          <a:prstGeom prst="straightConnector1">
            <a:avLst/>
          </a:prstGeom>
          <a:noFill/>
          <a:ln w="9525">
            <a:solidFill>
              <a:schemeClr val="tx1"/>
            </a:solidFill>
            <a:round/>
            <a:headEnd/>
            <a:tailEnd/>
          </a:ln>
          <a:effectLst/>
        </p:spPr>
      </p:cxnSp>
      <p:sp>
        <p:nvSpPr>
          <p:cNvPr id="112692" name="Oval 52"/>
          <p:cNvSpPr>
            <a:spLocks noChangeArrowheads="1"/>
          </p:cNvSpPr>
          <p:nvPr/>
        </p:nvSpPr>
        <p:spPr bwMode="auto">
          <a:xfrm>
            <a:off x="4760913" y="1695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1</a:t>
            </a:r>
            <a:endParaRPr lang="en-US" dirty="0"/>
          </a:p>
        </p:txBody>
      </p:sp>
      <p:cxnSp>
        <p:nvCxnSpPr>
          <p:cNvPr id="112693" name="AutoShape 53"/>
          <p:cNvCxnSpPr>
            <a:cxnSpLocks noChangeShapeType="1"/>
            <a:stCxn id="112678" idx="5"/>
          </p:cNvCxnSpPr>
          <p:nvPr/>
        </p:nvCxnSpPr>
        <p:spPr bwMode="auto">
          <a:xfrm>
            <a:off x="4786313" y="3132138"/>
            <a:ext cx="606425" cy="606425"/>
          </a:xfrm>
          <a:prstGeom prst="straightConnector1">
            <a:avLst/>
          </a:prstGeom>
          <a:noFill/>
          <a:ln w="25400">
            <a:solidFill>
              <a:srgbClr val="0000FF"/>
            </a:solidFill>
            <a:round/>
            <a:headEnd type="triangle" w="med" len="med"/>
            <a:tailEnd type="triangle" w="med" len="med"/>
          </a:ln>
          <a:effectLst/>
        </p:spPr>
      </p:cxnSp>
      <p:sp>
        <p:nvSpPr>
          <p:cNvPr id="112694" name="Oval 54"/>
          <p:cNvSpPr>
            <a:spLocks noChangeArrowheads="1"/>
          </p:cNvSpPr>
          <p:nvPr/>
        </p:nvSpPr>
        <p:spPr bwMode="auto">
          <a:xfrm>
            <a:off x="5181600" y="32099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a:t>
            </a:r>
            <a:endParaRPr lang="en-US"/>
          </a:p>
        </p:txBody>
      </p:sp>
      <p:sp>
        <p:nvSpPr>
          <p:cNvPr id="112695" name="Line 55"/>
          <p:cNvSpPr>
            <a:spLocks noChangeShapeType="1"/>
          </p:cNvSpPr>
          <p:nvPr/>
        </p:nvSpPr>
        <p:spPr bwMode="auto">
          <a:xfrm>
            <a:off x="3048000" y="2447925"/>
            <a:ext cx="523875" cy="1588"/>
          </a:xfrm>
          <a:prstGeom prst="line">
            <a:avLst/>
          </a:prstGeom>
          <a:noFill/>
          <a:ln w="76200" cmpd="tri">
            <a:solidFill>
              <a:schemeClr val="tx1"/>
            </a:solidFill>
            <a:round/>
            <a:headEnd/>
            <a:tailEnd type="triangle" w="med" len="med"/>
          </a:ln>
          <a:effectLst/>
        </p:spPr>
        <p:txBody>
          <a:bodyPr/>
          <a:lstStyle/>
          <a:p>
            <a:endParaRPr lang="en-US"/>
          </a:p>
        </p:txBody>
      </p:sp>
      <p:sp>
        <p:nvSpPr>
          <p:cNvPr id="112696" name="Oval 56"/>
          <p:cNvSpPr>
            <a:spLocks noChangeArrowheads="1"/>
          </p:cNvSpPr>
          <p:nvPr/>
        </p:nvSpPr>
        <p:spPr bwMode="auto">
          <a:xfrm>
            <a:off x="6477000" y="15335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2</a:t>
            </a:r>
            <a:endParaRPr lang="en-US"/>
          </a:p>
        </p:txBody>
      </p:sp>
      <p:sp>
        <p:nvSpPr>
          <p:cNvPr id="112697" name="Freeform 57"/>
          <p:cNvSpPr>
            <a:spLocks/>
          </p:cNvSpPr>
          <p:nvPr/>
        </p:nvSpPr>
        <p:spPr bwMode="auto">
          <a:xfrm>
            <a:off x="6716713" y="1533525"/>
            <a:ext cx="1393825" cy="2460625"/>
          </a:xfrm>
          <a:custGeom>
            <a:avLst/>
            <a:gdLst/>
            <a:ahLst/>
            <a:cxnLst>
              <a:cxn ang="0">
                <a:pos x="837" y="97"/>
              </a:cxn>
              <a:cxn ang="0">
                <a:pos x="657" y="20"/>
              </a:cxn>
              <a:cxn ang="0">
                <a:pos x="383" y="217"/>
              </a:cxn>
              <a:cxn ang="0">
                <a:pos x="134" y="389"/>
              </a:cxn>
              <a:cxn ang="0">
                <a:pos x="14" y="526"/>
              </a:cxn>
              <a:cxn ang="0">
                <a:pos x="49" y="689"/>
              </a:cxn>
              <a:cxn ang="0">
                <a:pos x="220" y="834"/>
              </a:cxn>
              <a:cxn ang="0">
                <a:pos x="451" y="1143"/>
              </a:cxn>
              <a:cxn ang="0">
                <a:pos x="554" y="1469"/>
              </a:cxn>
              <a:cxn ang="0">
                <a:pos x="751" y="1529"/>
              </a:cxn>
              <a:cxn ang="0">
                <a:pos x="846" y="1340"/>
              </a:cxn>
              <a:cxn ang="0">
                <a:pos x="674" y="877"/>
              </a:cxn>
              <a:cxn ang="0">
                <a:pos x="469" y="663"/>
              </a:cxn>
              <a:cxn ang="0">
                <a:pos x="486" y="466"/>
              </a:cxn>
              <a:cxn ang="0">
                <a:pos x="820" y="320"/>
              </a:cxn>
              <a:cxn ang="0">
                <a:pos x="837" y="97"/>
              </a:cxn>
            </a:cxnLst>
            <a:rect l="0" t="0" r="r" b="b"/>
            <a:pathLst>
              <a:path w="878" h="1550">
                <a:moveTo>
                  <a:pt x="837" y="97"/>
                </a:moveTo>
                <a:cubicBezTo>
                  <a:pt x="810" y="47"/>
                  <a:pt x="733" y="0"/>
                  <a:pt x="657" y="20"/>
                </a:cubicBezTo>
                <a:cubicBezTo>
                  <a:pt x="581" y="40"/>
                  <a:pt x="470" y="156"/>
                  <a:pt x="383" y="217"/>
                </a:cubicBezTo>
                <a:cubicBezTo>
                  <a:pt x="296" y="278"/>
                  <a:pt x="196" y="338"/>
                  <a:pt x="134" y="389"/>
                </a:cubicBezTo>
                <a:cubicBezTo>
                  <a:pt x="72" y="440"/>
                  <a:pt x="28" y="476"/>
                  <a:pt x="14" y="526"/>
                </a:cubicBezTo>
                <a:cubicBezTo>
                  <a:pt x="0" y="576"/>
                  <a:pt x="15" y="638"/>
                  <a:pt x="49" y="689"/>
                </a:cubicBezTo>
                <a:cubicBezTo>
                  <a:pt x="83" y="740"/>
                  <a:pt x="153" y="758"/>
                  <a:pt x="220" y="834"/>
                </a:cubicBezTo>
                <a:cubicBezTo>
                  <a:pt x="287" y="910"/>
                  <a:pt x="395" y="1037"/>
                  <a:pt x="451" y="1143"/>
                </a:cubicBezTo>
                <a:cubicBezTo>
                  <a:pt x="507" y="1249"/>
                  <a:pt x="504" y="1405"/>
                  <a:pt x="554" y="1469"/>
                </a:cubicBezTo>
                <a:cubicBezTo>
                  <a:pt x="604" y="1533"/>
                  <a:pt x="702" y="1550"/>
                  <a:pt x="751" y="1529"/>
                </a:cubicBezTo>
                <a:cubicBezTo>
                  <a:pt x="800" y="1508"/>
                  <a:pt x="859" y="1449"/>
                  <a:pt x="846" y="1340"/>
                </a:cubicBezTo>
                <a:cubicBezTo>
                  <a:pt x="833" y="1231"/>
                  <a:pt x="737" y="990"/>
                  <a:pt x="674" y="877"/>
                </a:cubicBezTo>
                <a:cubicBezTo>
                  <a:pt x="611" y="764"/>
                  <a:pt x="500" y="731"/>
                  <a:pt x="469" y="663"/>
                </a:cubicBezTo>
                <a:cubicBezTo>
                  <a:pt x="438" y="595"/>
                  <a:pt x="428" y="523"/>
                  <a:pt x="486" y="466"/>
                </a:cubicBezTo>
                <a:cubicBezTo>
                  <a:pt x="544" y="409"/>
                  <a:pt x="762" y="381"/>
                  <a:pt x="820" y="320"/>
                </a:cubicBezTo>
                <a:cubicBezTo>
                  <a:pt x="878" y="259"/>
                  <a:pt x="864" y="147"/>
                  <a:pt x="837" y="97"/>
                </a:cubicBezTo>
                <a:close/>
              </a:path>
            </a:pathLst>
          </a:custGeom>
          <a:noFill/>
          <a:ln w="9525" cap="flat" cmpd="sng">
            <a:solidFill>
              <a:srgbClr val="0000FF"/>
            </a:solidFill>
            <a:prstDash val="solid"/>
            <a:round/>
            <a:headEnd type="none" w="med" len="med"/>
            <a:tailEnd type="none" w="med" len="med"/>
          </a:ln>
          <a:effectLst/>
        </p:spPr>
        <p:txBody>
          <a:bodyPr wrap="none" anchor="ctr"/>
          <a:lstStyle/>
          <a:p>
            <a:endParaRPr lang="en-US"/>
          </a:p>
        </p:txBody>
      </p:sp>
      <p:sp>
        <p:nvSpPr>
          <p:cNvPr id="112698" name="Oval 58"/>
          <p:cNvSpPr>
            <a:spLocks noChangeArrowheads="1"/>
          </p:cNvSpPr>
          <p:nvPr/>
        </p:nvSpPr>
        <p:spPr bwMode="auto">
          <a:xfrm>
            <a:off x="7580313" y="3449638"/>
            <a:ext cx="344487" cy="344487"/>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5</a:t>
            </a:r>
          </a:p>
        </p:txBody>
      </p:sp>
      <p:cxnSp>
        <p:nvCxnSpPr>
          <p:cNvPr id="112699" name="AutoShape 59"/>
          <p:cNvCxnSpPr>
            <a:cxnSpLocks noChangeShapeType="1"/>
            <a:stCxn id="112704" idx="5"/>
            <a:endCxn id="112698" idx="0"/>
          </p:cNvCxnSpPr>
          <p:nvPr/>
        </p:nvCxnSpPr>
        <p:spPr bwMode="auto">
          <a:xfrm>
            <a:off x="7605713" y="3132138"/>
            <a:ext cx="147637" cy="317500"/>
          </a:xfrm>
          <a:prstGeom prst="straightConnector1">
            <a:avLst/>
          </a:prstGeom>
          <a:noFill/>
          <a:ln w="9525">
            <a:solidFill>
              <a:schemeClr val="tx1"/>
            </a:solidFill>
            <a:round/>
            <a:headEnd/>
            <a:tailEnd/>
          </a:ln>
          <a:effectLst/>
        </p:spPr>
      </p:cxnSp>
      <p:sp>
        <p:nvSpPr>
          <p:cNvPr id="112700" name="Oval 60"/>
          <p:cNvSpPr>
            <a:spLocks noChangeArrowheads="1"/>
          </p:cNvSpPr>
          <p:nvPr/>
        </p:nvSpPr>
        <p:spPr bwMode="auto">
          <a:xfrm>
            <a:off x="8229600" y="2305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8</a:t>
            </a:r>
          </a:p>
        </p:txBody>
      </p:sp>
      <p:sp>
        <p:nvSpPr>
          <p:cNvPr id="112701" name="Oval 61"/>
          <p:cNvSpPr>
            <a:spLocks noChangeArrowheads="1"/>
          </p:cNvSpPr>
          <p:nvPr/>
        </p:nvSpPr>
        <p:spPr bwMode="auto">
          <a:xfrm>
            <a:off x="6931025" y="2305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endParaRPr lang="en-US"/>
          </a:p>
        </p:txBody>
      </p:sp>
      <p:sp>
        <p:nvSpPr>
          <p:cNvPr id="112702" name="Oval 62"/>
          <p:cNvSpPr>
            <a:spLocks noChangeArrowheads="1"/>
          </p:cNvSpPr>
          <p:nvPr/>
        </p:nvSpPr>
        <p:spPr bwMode="auto">
          <a:xfrm>
            <a:off x="85709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703" name="Oval 63"/>
          <p:cNvSpPr>
            <a:spLocks noChangeArrowheads="1"/>
          </p:cNvSpPr>
          <p:nvPr/>
        </p:nvSpPr>
        <p:spPr bwMode="auto">
          <a:xfrm>
            <a:off x="78851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10</a:t>
            </a:r>
          </a:p>
        </p:txBody>
      </p:sp>
      <p:sp>
        <p:nvSpPr>
          <p:cNvPr id="112704" name="Oval 64"/>
          <p:cNvSpPr>
            <a:spLocks noChangeArrowheads="1"/>
          </p:cNvSpPr>
          <p:nvPr/>
        </p:nvSpPr>
        <p:spPr bwMode="auto">
          <a:xfrm>
            <a:off x="7312025" y="28384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4</a:t>
            </a:r>
          </a:p>
        </p:txBody>
      </p:sp>
      <p:sp>
        <p:nvSpPr>
          <p:cNvPr id="112705" name="Oval 65"/>
          <p:cNvSpPr>
            <a:spLocks noChangeArrowheads="1"/>
          </p:cNvSpPr>
          <p:nvPr/>
        </p:nvSpPr>
        <p:spPr bwMode="auto">
          <a:xfrm>
            <a:off x="6513513" y="2838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7</a:t>
            </a:r>
          </a:p>
        </p:txBody>
      </p:sp>
      <p:sp>
        <p:nvSpPr>
          <p:cNvPr id="112706" name="Oval 66"/>
          <p:cNvSpPr>
            <a:spLocks noChangeArrowheads="1"/>
          </p:cNvSpPr>
          <p:nvPr/>
        </p:nvSpPr>
        <p:spPr bwMode="auto">
          <a:xfrm>
            <a:off x="7123113" y="34480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6</a:t>
            </a:r>
          </a:p>
        </p:txBody>
      </p:sp>
      <p:sp>
        <p:nvSpPr>
          <p:cNvPr id="112707" name="Oval 67"/>
          <p:cNvSpPr>
            <a:spLocks noChangeArrowheads="1"/>
          </p:cNvSpPr>
          <p:nvPr/>
        </p:nvSpPr>
        <p:spPr bwMode="auto">
          <a:xfrm>
            <a:off x="6702425" y="3448050"/>
            <a:ext cx="344488"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9</a:t>
            </a:r>
          </a:p>
        </p:txBody>
      </p:sp>
      <p:sp>
        <p:nvSpPr>
          <p:cNvPr id="112708" name="Oval 68"/>
          <p:cNvSpPr>
            <a:spLocks noChangeArrowheads="1"/>
          </p:cNvSpPr>
          <p:nvPr/>
        </p:nvSpPr>
        <p:spPr bwMode="auto">
          <a:xfrm>
            <a:off x="6284913" y="34480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a:t>11</a:t>
            </a:r>
          </a:p>
        </p:txBody>
      </p:sp>
      <p:cxnSp>
        <p:nvCxnSpPr>
          <p:cNvPr id="112709" name="AutoShape 69"/>
          <p:cNvCxnSpPr>
            <a:cxnSpLocks noChangeShapeType="1"/>
            <a:stCxn id="112705" idx="3"/>
            <a:endCxn id="112708" idx="0"/>
          </p:cNvCxnSpPr>
          <p:nvPr/>
        </p:nvCxnSpPr>
        <p:spPr bwMode="auto">
          <a:xfrm flipH="1">
            <a:off x="6457950" y="3132138"/>
            <a:ext cx="106363" cy="315912"/>
          </a:xfrm>
          <a:prstGeom prst="straightConnector1">
            <a:avLst/>
          </a:prstGeom>
          <a:noFill/>
          <a:ln w="9525">
            <a:solidFill>
              <a:schemeClr val="tx1"/>
            </a:solidFill>
            <a:round/>
            <a:headEnd/>
            <a:tailEnd/>
          </a:ln>
          <a:effectLst/>
        </p:spPr>
      </p:cxnSp>
      <p:cxnSp>
        <p:nvCxnSpPr>
          <p:cNvPr id="112710" name="AutoShape 70"/>
          <p:cNvCxnSpPr>
            <a:cxnSpLocks noChangeShapeType="1"/>
            <a:stCxn id="112705" idx="5"/>
            <a:endCxn id="112707" idx="0"/>
          </p:cNvCxnSpPr>
          <p:nvPr/>
        </p:nvCxnSpPr>
        <p:spPr bwMode="auto">
          <a:xfrm>
            <a:off x="6807200" y="3132138"/>
            <a:ext cx="68263" cy="315912"/>
          </a:xfrm>
          <a:prstGeom prst="straightConnector1">
            <a:avLst/>
          </a:prstGeom>
          <a:noFill/>
          <a:ln w="9525">
            <a:solidFill>
              <a:schemeClr val="tx1"/>
            </a:solidFill>
            <a:round/>
            <a:headEnd/>
            <a:tailEnd/>
          </a:ln>
          <a:effectLst/>
        </p:spPr>
      </p:cxnSp>
      <p:cxnSp>
        <p:nvCxnSpPr>
          <p:cNvPr id="112711" name="AutoShape 71"/>
          <p:cNvCxnSpPr>
            <a:cxnSpLocks noChangeShapeType="1"/>
            <a:stCxn id="112704" idx="3"/>
            <a:endCxn id="112706" idx="0"/>
          </p:cNvCxnSpPr>
          <p:nvPr/>
        </p:nvCxnSpPr>
        <p:spPr bwMode="auto">
          <a:xfrm flipH="1">
            <a:off x="7296150" y="3132138"/>
            <a:ext cx="66675" cy="315912"/>
          </a:xfrm>
          <a:prstGeom prst="straightConnector1">
            <a:avLst/>
          </a:prstGeom>
          <a:noFill/>
          <a:ln w="9525">
            <a:solidFill>
              <a:schemeClr val="tx1"/>
            </a:solidFill>
            <a:round/>
            <a:headEnd/>
            <a:tailEnd/>
          </a:ln>
          <a:effectLst/>
        </p:spPr>
      </p:cxnSp>
      <p:cxnSp>
        <p:nvCxnSpPr>
          <p:cNvPr id="112712" name="AutoShape 72"/>
          <p:cNvCxnSpPr>
            <a:cxnSpLocks noChangeShapeType="1"/>
            <a:stCxn id="112701" idx="3"/>
            <a:endCxn id="112705" idx="0"/>
          </p:cNvCxnSpPr>
          <p:nvPr/>
        </p:nvCxnSpPr>
        <p:spPr bwMode="auto">
          <a:xfrm flipH="1">
            <a:off x="6686550" y="2598738"/>
            <a:ext cx="295275" cy="239712"/>
          </a:xfrm>
          <a:prstGeom prst="straightConnector1">
            <a:avLst/>
          </a:prstGeom>
          <a:noFill/>
          <a:ln w="9525">
            <a:solidFill>
              <a:schemeClr val="tx1"/>
            </a:solidFill>
            <a:round/>
            <a:headEnd/>
            <a:tailEnd/>
          </a:ln>
          <a:effectLst/>
        </p:spPr>
      </p:cxnSp>
      <p:cxnSp>
        <p:nvCxnSpPr>
          <p:cNvPr id="112713" name="AutoShape 73"/>
          <p:cNvCxnSpPr>
            <a:cxnSpLocks noChangeShapeType="1"/>
            <a:stCxn id="112701" idx="5"/>
            <a:endCxn id="112704" idx="0"/>
          </p:cNvCxnSpPr>
          <p:nvPr/>
        </p:nvCxnSpPr>
        <p:spPr bwMode="auto">
          <a:xfrm>
            <a:off x="7224713" y="2598738"/>
            <a:ext cx="260350" cy="239712"/>
          </a:xfrm>
          <a:prstGeom prst="straightConnector1">
            <a:avLst/>
          </a:prstGeom>
          <a:noFill/>
          <a:ln w="9525">
            <a:solidFill>
              <a:schemeClr val="tx1"/>
            </a:solidFill>
            <a:round/>
            <a:headEnd/>
            <a:tailEnd/>
          </a:ln>
          <a:effectLst/>
        </p:spPr>
      </p:cxnSp>
      <p:cxnSp>
        <p:nvCxnSpPr>
          <p:cNvPr id="112714" name="AutoShape 74"/>
          <p:cNvCxnSpPr>
            <a:cxnSpLocks noChangeShapeType="1"/>
            <a:stCxn id="112700" idx="3"/>
            <a:endCxn id="112703" idx="0"/>
          </p:cNvCxnSpPr>
          <p:nvPr/>
        </p:nvCxnSpPr>
        <p:spPr bwMode="auto">
          <a:xfrm flipH="1">
            <a:off x="8058150" y="2598738"/>
            <a:ext cx="222250" cy="239712"/>
          </a:xfrm>
          <a:prstGeom prst="straightConnector1">
            <a:avLst/>
          </a:prstGeom>
          <a:noFill/>
          <a:ln w="9525">
            <a:solidFill>
              <a:schemeClr val="tx1"/>
            </a:solidFill>
            <a:round/>
            <a:headEnd/>
            <a:tailEnd/>
          </a:ln>
          <a:effectLst/>
        </p:spPr>
      </p:cxnSp>
      <p:cxnSp>
        <p:nvCxnSpPr>
          <p:cNvPr id="112715" name="AutoShape 75"/>
          <p:cNvCxnSpPr>
            <a:cxnSpLocks noChangeShapeType="1"/>
            <a:stCxn id="112700" idx="5"/>
            <a:endCxn id="112702" idx="0"/>
          </p:cNvCxnSpPr>
          <p:nvPr/>
        </p:nvCxnSpPr>
        <p:spPr bwMode="auto">
          <a:xfrm>
            <a:off x="8523288" y="2598738"/>
            <a:ext cx="220662" cy="239712"/>
          </a:xfrm>
          <a:prstGeom prst="straightConnector1">
            <a:avLst/>
          </a:prstGeom>
          <a:noFill/>
          <a:ln w="9525">
            <a:solidFill>
              <a:schemeClr val="tx1"/>
            </a:solidFill>
            <a:round/>
            <a:headEnd/>
            <a:tailEnd/>
          </a:ln>
          <a:effectLst/>
        </p:spPr>
      </p:cxnSp>
      <p:cxnSp>
        <p:nvCxnSpPr>
          <p:cNvPr id="112716" name="AutoShape 76"/>
          <p:cNvCxnSpPr>
            <a:cxnSpLocks noChangeShapeType="1"/>
            <a:stCxn id="112718" idx="3"/>
            <a:endCxn id="112701" idx="0"/>
          </p:cNvCxnSpPr>
          <p:nvPr/>
        </p:nvCxnSpPr>
        <p:spPr bwMode="auto">
          <a:xfrm flipH="1">
            <a:off x="7104063" y="1989138"/>
            <a:ext cx="527050" cy="315912"/>
          </a:xfrm>
          <a:prstGeom prst="straightConnector1">
            <a:avLst/>
          </a:prstGeom>
          <a:noFill/>
          <a:ln w="9525">
            <a:solidFill>
              <a:schemeClr val="tx1"/>
            </a:solidFill>
            <a:round/>
            <a:headEnd/>
            <a:tailEnd/>
          </a:ln>
          <a:effectLst/>
        </p:spPr>
      </p:cxnSp>
      <p:cxnSp>
        <p:nvCxnSpPr>
          <p:cNvPr id="112717" name="AutoShape 77"/>
          <p:cNvCxnSpPr>
            <a:cxnSpLocks noChangeShapeType="1"/>
            <a:stCxn id="112718" idx="5"/>
            <a:endCxn id="112700" idx="0"/>
          </p:cNvCxnSpPr>
          <p:nvPr/>
        </p:nvCxnSpPr>
        <p:spPr bwMode="auto">
          <a:xfrm>
            <a:off x="7874000" y="1989138"/>
            <a:ext cx="528638" cy="315912"/>
          </a:xfrm>
          <a:prstGeom prst="straightConnector1">
            <a:avLst/>
          </a:prstGeom>
          <a:noFill/>
          <a:ln w="9525">
            <a:solidFill>
              <a:schemeClr val="tx1"/>
            </a:solidFill>
            <a:round/>
            <a:headEnd/>
            <a:tailEnd/>
          </a:ln>
          <a:effectLst/>
        </p:spPr>
      </p:cxnSp>
      <p:sp>
        <p:nvSpPr>
          <p:cNvPr id="112718" name="Oval 78"/>
          <p:cNvSpPr>
            <a:spLocks noChangeArrowheads="1"/>
          </p:cNvSpPr>
          <p:nvPr/>
        </p:nvSpPr>
        <p:spPr bwMode="auto">
          <a:xfrm>
            <a:off x="7580313" y="1695450"/>
            <a:ext cx="344487" cy="344488"/>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dirty="0" smtClean="0"/>
              <a:t>1</a:t>
            </a:r>
            <a:endParaRPr lang="en-US" dirty="0"/>
          </a:p>
        </p:txBody>
      </p:sp>
      <p:cxnSp>
        <p:nvCxnSpPr>
          <p:cNvPr id="112719" name="AutoShape 79"/>
          <p:cNvCxnSpPr>
            <a:cxnSpLocks noChangeShapeType="1"/>
          </p:cNvCxnSpPr>
          <p:nvPr/>
        </p:nvCxnSpPr>
        <p:spPr bwMode="auto">
          <a:xfrm>
            <a:off x="6705600" y="1838325"/>
            <a:ext cx="327025" cy="452438"/>
          </a:xfrm>
          <a:prstGeom prst="straightConnector1">
            <a:avLst/>
          </a:prstGeom>
          <a:noFill/>
          <a:ln w="25400">
            <a:solidFill>
              <a:srgbClr val="0000FF"/>
            </a:solidFill>
            <a:round/>
            <a:headEnd type="triangle" w="med" len="med"/>
            <a:tailEnd type="triangle" w="med" len="med"/>
          </a:ln>
          <a:effectLst/>
        </p:spPr>
      </p:cxnSp>
      <p:sp>
        <p:nvSpPr>
          <p:cNvPr id="112720" name="Oval 80"/>
          <p:cNvSpPr>
            <a:spLocks noChangeArrowheads="1"/>
          </p:cNvSpPr>
          <p:nvPr/>
        </p:nvSpPr>
        <p:spPr bwMode="auto">
          <a:xfrm>
            <a:off x="6858000" y="1685925"/>
            <a:ext cx="344488" cy="344488"/>
          </a:xfrm>
          <a:prstGeom prst="ellipse">
            <a:avLst/>
          </a:prstGeom>
          <a:noFill/>
          <a:ln w="9525">
            <a:noFill/>
            <a:prstDash val="dash"/>
            <a:round/>
            <a:headEnd/>
            <a:tailEnd/>
          </a:ln>
          <a:effectLst/>
        </p:spPr>
        <p:txBody>
          <a:bodyPr wrap="none" anchor="ctr"/>
          <a:lstStyle/>
          <a:p>
            <a:pPr algn="ctr" eaLnBrk="0" hangingPunct="0"/>
            <a:r>
              <a:rPr lang="en-US">
                <a:solidFill>
                  <a:schemeClr val="accent2"/>
                </a:solidFill>
              </a:rPr>
              <a:t>?</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Insert: </a:t>
            </a:r>
            <a:r>
              <a:rPr lang="en-US" dirty="0"/>
              <a:t>Run Time Analysis</a:t>
            </a:r>
          </a:p>
        </p:txBody>
      </p:sp>
      <p:sp>
        <p:nvSpPr>
          <p:cNvPr id="108547" name="Rectangle 3"/>
          <p:cNvSpPr>
            <a:spLocks noGrp="1" noChangeArrowheads="1"/>
          </p:cNvSpPr>
          <p:nvPr>
            <p:ph type="body" idx="1"/>
          </p:nvPr>
        </p:nvSpPr>
        <p:spPr>
          <a:xfrm>
            <a:off x="685800" y="1600200"/>
            <a:ext cx="8077200" cy="4495800"/>
          </a:xfrm>
        </p:spPr>
        <p:txBody>
          <a:bodyPr/>
          <a:lstStyle/>
          <a:p>
            <a:r>
              <a:rPr lang="en-US" dirty="0" smtClean="0"/>
              <a:t>Like </a:t>
            </a:r>
            <a:r>
              <a:rPr lang="en-US" b="1" dirty="0" err="1" smtClean="0">
                <a:latin typeface="Courier New" pitchFamily="49" charset="0"/>
                <a:cs typeface="Courier New" pitchFamily="49" charset="0"/>
              </a:rPr>
              <a:t>deleteMin</a:t>
            </a:r>
            <a:r>
              <a:rPr lang="en-US" dirty="0" smtClean="0"/>
              <a:t>, worst-case time proportional to tree height</a:t>
            </a:r>
          </a:p>
          <a:p>
            <a:pPr lvl="1"/>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1"/>
            <a:endParaRPr lang="en-US" sz="1000" dirty="0" smtClean="0"/>
          </a:p>
          <a:p>
            <a:r>
              <a:rPr lang="en-US" dirty="0" smtClean="0"/>
              <a:t>But… </a:t>
            </a:r>
            <a:r>
              <a:rPr lang="en-US" b="1" dirty="0" err="1" smtClean="0">
                <a:latin typeface="Courier New" pitchFamily="49" charset="0"/>
                <a:cs typeface="Courier New" pitchFamily="49" charset="0"/>
              </a:rPr>
              <a:t>deleteMin</a:t>
            </a:r>
            <a:r>
              <a:rPr lang="en-US" dirty="0" smtClean="0"/>
              <a:t> needs the “last used” complete-tree position and </a:t>
            </a:r>
            <a:r>
              <a:rPr lang="en-US" b="1" dirty="0" smtClean="0">
                <a:latin typeface="Courier New" pitchFamily="49" charset="0"/>
                <a:cs typeface="Courier New" pitchFamily="49" charset="0"/>
              </a:rPr>
              <a:t>insert</a:t>
            </a:r>
            <a:r>
              <a:rPr lang="en-US" dirty="0" smtClean="0"/>
              <a:t> needs the “next to use” complete-tree position</a:t>
            </a:r>
          </a:p>
          <a:p>
            <a:pPr lvl="1"/>
            <a:r>
              <a:rPr lang="en-US" dirty="0" smtClean="0"/>
              <a:t>If “keep a reference to there” then </a:t>
            </a:r>
            <a:r>
              <a:rPr lang="en-US" b="1" dirty="0" smtClean="0">
                <a:latin typeface="Courier New" pitchFamily="49" charset="0"/>
                <a:cs typeface="Courier New" pitchFamily="49" charset="0"/>
              </a:rPr>
              <a:t>insert</a:t>
            </a:r>
            <a:r>
              <a:rPr lang="en-US" dirty="0" smtClean="0"/>
              <a:t> and </a:t>
            </a:r>
            <a:r>
              <a:rPr lang="en-US" b="1" dirty="0" err="1" smtClean="0">
                <a:latin typeface="Courier New" pitchFamily="49" charset="0"/>
                <a:cs typeface="Courier New" pitchFamily="49" charset="0"/>
              </a:rPr>
              <a:t>deleteMin</a:t>
            </a:r>
            <a:r>
              <a:rPr lang="en-US" dirty="0" smtClean="0"/>
              <a:t> have to adjust that reference: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in worst case</a:t>
            </a:r>
          </a:p>
          <a:p>
            <a:pPr lvl="1"/>
            <a:r>
              <a:rPr lang="en-US" dirty="0" smtClean="0"/>
              <a:t>Could calculate how to find it in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from the root given the size of the heap</a:t>
            </a:r>
          </a:p>
          <a:p>
            <a:pPr lvl="2"/>
            <a:r>
              <a:rPr lang="en-US" dirty="0" smtClean="0"/>
              <a:t>But it’s not easy</a:t>
            </a:r>
          </a:p>
          <a:p>
            <a:pPr lvl="2"/>
            <a:r>
              <a:rPr lang="en-US" dirty="0" smtClean="0"/>
              <a:t>And then </a:t>
            </a:r>
            <a:r>
              <a:rPr lang="en-US" b="1" dirty="0" smtClean="0">
                <a:latin typeface="Courier New" pitchFamily="49" charset="0"/>
                <a:cs typeface="Courier New" pitchFamily="49" charset="0"/>
              </a:rPr>
              <a:t>insert</a:t>
            </a:r>
            <a:r>
              <a:rPr lang="en-US" dirty="0" smtClean="0"/>
              <a:t> is always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promised </a:t>
            </a:r>
            <a:r>
              <a:rPr lang="en-US" i="1" dirty="0" smtClean="0"/>
              <a:t>O</a:t>
            </a:r>
            <a:r>
              <a:rPr lang="en-US" dirty="0" smtClean="0"/>
              <a:t>(1) on average (assuming random arrival of items)</a:t>
            </a:r>
          </a:p>
          <a:p>
            <a:pPr lvl="2"/>
            <a:endParaRPr lang="en-US" sz="1000" dirty="0" smtClean="0"/>
          </a:p>
          <a:p>
            <a:r>
              <a:rPr lang="en-US" dirty="0" smtClean="0">
                <a:solidFill>
                  <a:schemeClr val="accent2"/>
                </a:solidFill>
              </a:rPr>
              <a:t>There’s a “trick”: don’t represent complete trees with explicit edges!</a:t>
            </a:r>
            <a:endParaRPr lang="en-US" dirty="0">
              <a:solidFill>
                <a:schemeClr val="accent2"/>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
            </p:custDataLst>
          </p:nvPr>
        </p:nvSpPr>
        <p:spPr>
          <a:xfrm>
            <a:off x="609600" y="171450"/>
            <a:ext cx="8077200" cy="1085850"/>
          </a:xfrm>
        </p:spPr>
        <p:txBody>
          <a:bodyPr/>
          <a:lstStyle/>
          <a:p>
            <a:r>
              <a:rPr lang="en-US" dirty="0" smtClean="0"/>
              <a:t>Array Representation of Binary Trees</a:t>
            </a:r>
            <a:endParaRPr lang="en-US" dirty="0"/>
          </a:p>
        </p:txBody>
      </p:sp>
      <p:sp>
        <p:nvSpPr>
          <p:cNvPr id="4100" name="Oval 4"/>
          <p:cNvSpPr>
            <a:spLocks noChangeAspect="1" noChangeArrowheads="1"/>
          </p:cNvSpPr>
          <p:nvPr>
            <p:custDataLst>
              <p:tags r:id="rId2"/>
            </p:custDataLst>
          </p:nvPr>
        </p:nvSpPr>
        <p:spPr bwMode="auto">
          <a:xfrm>
            <a:off x="5080000" y="3143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G</a:t>
            </a:r>
          </a:p>
        </p:txBody>
      </p:sp>
      <p:sp>
        <p:nvSpPr>
          <p:cNvPr id="4101" name="Oval 5"/>
          <p:cNvSpPr>
            <a:spLocks noChangeAspect="1" noChangeArrowheads="1"/>
          </p:cNvSpPr>
          <p:nvPr>
            <p:custDataLst>
              <p:tags r:id="rId3"/>
            </p:custDataLst>
          </p:nvPr>
        </p:nvSpPr>
        <p:spPr bwMode="auto">
          <a:xfrm>
            <a:off x="2489200" y="31686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E</a:t>
            </a:r>
          </a:p>
        </p:txBody>
      </p:sp>
      <p:sp>
        <p:nvSpPr>
          <p:cNvPr id="4102" name="Oval 6"/>
          <p:cNvSpPr>
            <a:spLocks noChangeAspect="1" noChangeArrowheads="1"/>
          </p:cNvSpPr>
          <p:nvPr>
            <p:custDataLst>
              <p:tags r:id="rId4"/>
            </p:custDataLst>
          </p:nvPr>
        </p:nvSpPr>
        <p:spPr bwMode="auto">
          <a:xfrm>
            <a:off x="1066800" y="31686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D</a:t>
            </a:r>
          </a:p>
        </p:txBody>
      </p:sp>
      <p:sp>
        <p:nvSpPr>
          <p:cNvPr id="4103" name="Oval 7"/>
          <p:cNvSpPr>
            <a:spLocks noChangeAspect="1" noChangeArrowheads="1"/>
          </p:cNvSpPr>
          <p:nvPr>
            <p:custDataLst>
              <p:tags r:id="rId5"/>
            </p:custDataLst>
          </p:nvPr>
        </p:nvSpPr>
        <p:spPr bwMode="auto">
          <a:xfrm>
            <a:off x="4470400" y="26860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C</a:t>
            </a:r>
          </a:p>
        </p:txBody>
      </p:sp>
      <p:sp>
        <p:nvSpPr>
          <p:cNvPr id="4104" name="Oval 8"/>
          <p:cNvSpPr>
            <a:spLocks noChangeAspect="1" noChangeArrowheads="1"/>
          </p:cNvSpPr>
          <p:nvPr>
            <p:custDataLst>
              <p:tags r:id="rId6"/>
            </p:custDataLst>
          </p:nvPr>
        </p:nvSpPr>
        <p:spPr bwMode="auto">
          <a:xfrm>
            <a:off x="1828800" y="26860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B</a:t>
            </a:r>
          </a:p>
        </p:txBody>
      </p:sp>
      <p:sp>
        <p:nvSpPr>
          <p:cNvPr id="4105" name="Oval 9"/>
          <p:cNvSpPr>
            <a:spLocks noChangeAspect="1" noChangeArrowheads="1"/>
          </p:cNvSpPr>
          <p:nvPr>
            <p:custDataLst>
              <p:tags r:id="rId7"/>
            </p:custDataLst>
          </p:nvPr>
        </p:nvSpPr>
        <p:spPr bwMode="auto">
          <a:xfrm>
            <a:off x="3149600" y="2000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A</a:t>
            </a:r>
          </a:p>
        </p:txBody>
      </p:sp>
      <p:cxnSp>
        <p:nvCxnSpPr>
          <p:cNvPr id="4106" name="AutoShape 10"/>
          <p:cNvCxnSpPr>
            <a:cxnSpLocks noChangeShapeType="1"/>
            <a:stCxn id="4105" idx="3"/>
            <a:endCxn id="4104" idx="0"/>
          </p:cNvCxnSpPr>
          <p:nvPr>
            <p:custDataLst>
              <p:tags r:id="rId8"/>
            </p:custDataLst>
          </p:nvPr>
        </p:nvCxnSpPr>
        <p:spPr bwMode="auto">
          <a:xfrm flipH="1">
            <a:off x="2082800" y="2263775"/>
            <a:ext cx="1141413" cy="403225"/>
          </a:xfrm>
          <a:prstGeom prst="straightConnector1">
            <a:avLst/>
          </a:prstGeom>
          <a:noFill/>
          <a:ln w="9525">
            <a:solidFill>
              <a:srgbClr val="008000"/>
            </a:solidFill>
            <a:round/>
            <a:headEnd/>
            <a:tailEnd type="triangle" w="med" len="med"/>
          </a:ln>
          <a:effectLst/>
        </p:spPr>
      </p:cxnSp>
      <p:cxnSp>
        <p:nvCxnSpPr>
          <p:cNvPr id="4107" name="AutoShape 11"/>
          <p:cNvCxnSpPr>
            <a:cxnSpLocks noChangeShapeType="1"/>
            <a:stCxn id="4105" idx="5"/>
            <a:endCxn id="4103" idx="0"/>
          </p:cNvCxnSpPr>
          <p:nvPr>
            <p:custDataLst>
              <p:tags r:id="rId9"/>
            </p:custDataLst>
          </p:nvPr>
        </p:nvCxnSpPr>
        <p:spPr bwMode="auto">
          <a:xfrm>
            <a:off x="3582988" y="2263775"/>
            <a:ext cx="1141412" cy="403225"/>
          </a:xfrm>
          <a:prstGeom prst="straightConnector1">
            <a:avLst/>
          </a:prstGeom>
          <a:noFill/>
          <a:ln w="9525">
            <a:solidFill>
              <a:srgbClr val="008000"/>
            </a:solidFill>
            <a:round/>
            <a:headEnd/>
            <a:tailEnd type="triangle" w="med" len="med"/>
          </a:ln>
          <a:effectLst/>
        </p:spPr>
      </p:cxnSp>
      <p:cxnSp>
        <p:nvCxnSpPr>
          <p:cNvPr id="4108" name="AutoShape 12"/>
          <p:cNvCxnSpPr>
            <a:cxnSpLocks noChangeShapeType="1"/>
            <a:stCxn id="4103" idx="5"/>
            <a:endCxn id="4100" idx="0"/>
          </p:cNvCxnSpPr>
          <p:nvPr>
            <p:custDataLst>
              <p:tags r:id="rId10"/>
            </p:custDataLst>
          </p:nvPr>
        </p:nvCxnSpPr>
        <p:spPr bwMode="auto">
          <a:xfrm>
            <a:off x="4903788" y="2949575"/>
            <a:ext cx="430212" cy="174625"/>
          </a:xfrm>
          <a:prstGeom prst="straightConnector1">
            <a:avLst/>
          </a:prstGeom>
          <a:noFill/>
          <a:ln w="9525">
            <a:solidFill>
              <a:srgbClr val="008000"/>
            </a:solidFill>
            <a:round/>
            <a:headEnd/>
            <a:tailEnd type="triangle" w="med" len="med"/>
          </a:ln>
          <a:effectLst/>
        </p:spPr>
      </p:cxnSp>
      <p:cxnSp>
        <p:nvCxnSpPr>
          <p:cNvPr id="4109" name="AutoShape 13"/>
          <p:cNvCxnSpPr>
            <a:cxnSpLocks noChangeShapeType="1"/>
            <a:stCxn id="4104" idx="3"/>
            <a:endCxn id="4102" idx="0"/>
          </p:cNvCxnSpPr>
          <p:nvPr>
            <p:custDataLst>
              <p:tags r:id="rId11"/>
            </p:custDataLst>
          </p:nvPr>
        </p:nvCxnSpPr>
        <p:spPr bwMode="auto">
          <a:xfrm flipH="1">
            <a:off x="1320800" y="2949575"/>
            <a:ext cx="582613" cy="200025"/>
          </a:xfrm>
          <a:prstGeom prst="straightConnector1">
            <a:avLst/>
          </a:prstGeom>
          <a:noFill/>
          <a:ln w="9525">
            <a:solidFill>
              <a:srgbClr val="008000"/>
            </a:solidFill>
            <a:round/>
            <a:headEnd/>
            <a:tailEnd type="triangle" w="med" len="med"/>
          </a:ln>
          <a:effectLst/>
        </p:spPr>
      </p:cxnSp>
      <p:cxnSp>
        <p:nvCxnSpPr>
          <p:cNvPr id="4110" name="AutoShape 14"/>
          <p:cNvCxnSpPr>
            <a:cxnSpLocks noChangeShapeType="1"/>
            <a:stCxn id="4104" idx="5"/>
            <a:endCxn id="4101" idx="0"/>
          </p:cNvCxnSpPr>
          <p:nvPr>
            <p:custDataLst>
              <p:tags r:id="rId12"/>
            </p:custDataLst>
          </p:nvPr>
        </p:nvCxnSpPr>
        <p:spPr bwMode="auto">
          <a:xfrm>
            <a:off x="2262188" y="2949575"/>
            <a:ext cx="481012" cy="200025"/>
          </a:xfrm>
          <a:prstGeom prst="straightConnector1">
            <a:avLst/>
          </a:prstGeom>
          <a:noFill/>
          <a:ln w="9525">
            <a:solidFill>
              <a:srgbClr val="008000"/>
            </a:solidFill>
            <a:round/>
            <a:headEnd/>
            <a:tailEnd type="triangle" w="med" len="med"/>
          </a:ln>
          <a:effectLst/>
        </p:spPr>
      </p:cxnSp>
      <p:sp>
        <p:nvSpPr>
          <p:cNvPr id="4113" name="Oval 17"/>
          <p:cNvSpPr>
            <a:spLocks noChangeAspect="1" noChangeArrowheads="1"/>
          </p:cNvSpPr>
          <p:nvPr>
            <p:custDataLst>
              <p:tags r:id="rId13"/>
            </p:custDataLst>
          </p:nvPr>
        </p:nvSpPr>
        <p:spPr bwMode="auto">
          <a:xfrm>
            <a:off x="21336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J</a:t>
            </a:r>
          </a:p>
        </p:txBody>
      </p:sp>
      <p:cxnSp>
        <p:nvCxnSpPr>
          <p:cNvPr id="4114" name="AutoShape 18"/>
          <p:cNvCxnSpPr>
            <a:cxnSpLocks noChangeShapeType="1"/>
            <a:stCxn id="4101" idx="3"/>
            <a:endCxn id="4113" idx="0"/>
          </p:cNvCxnSpPr>
          <p:nvPr>
            <p:custDataLst>
              <p:tags r:id="rId14"/>
            </p:custDataLst>
          </p:nvPr>
        </p:nvCxnSpPr>
        <p:spPr bwMode="auto">
          <a:xfrm flipH="1">
            <a:off x="2387600" y="3432175"/>
            <a:ext cx="176213" cy="206375"/>
          </a:xfrm>
          <a:prstGeom prst="straightConnector1">
            <a:avLst/>
          </a:prstGeom>
          <a:noFill/>
          <a:ln w="9525">
            <a:solidFill>
              <a:srgbClr val="008000"/>
            </a:solidFill>
            <a:round/>
            <a:headEnd/>
            <a:tailEnd type="triangle" w="med" len="med"/>
          </a:ln>
          <a:effectLst/>
        </p:spPr>
      </p:cxnSp>
      <p:sp>
        <p:nvSpPr>
          <p:cNvPr id="4115" name="Oval 19"/>
          <p:cNvSpPr>
            <a:spLocks noChangeAspect="1" noChangeArrowheads="1"/>
          </p:cNvSpPr>
          <p:nvPr>
            <p:custDataLst>
              <p:tags r:id="rId15"/>
            </p:custDataLst>
          </p:nvPr>
        </p:nvSpPr>
        <p:spPr bwMode="auto">
          <a:xfrm>
            <a:off x="28448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K</a:t>
            </a:r>
          </a:p>
        </p:txBody>
      </p:sp>
      <p:cxnSp>
        <p:nvCxnSpPr>
          <p:cNvPr id="4116" name="AutoShape 20"/>
          <p:cNvCxnSpPr>
            <a:cxnSpLocks noChangeShapeType="1"/>
            <a:stCxn id="4101" idx="5"/>
            <a:endCxn id="4115" idx="0"/>
          </p:cNvCxnSpPr>
          <p:nvPr>
            <p:custDataLst>
              <p:tags r:id="rId16"/>
            </p:custDataLst>
          </p:nvPr>
        </p:nvCxnSpPr>
        <p:spPr bwMode="auto">
          <a:xfrm>
            <a:off x="2922588" y="3432175"/>
            <a:ext cx="176212" cy="206375"/>
          </a:xfrm>
          <a:prstGeom prst="straightConnector1">
            <a:avLst/>
          </a:prstGeom>
          <a:noFill/>
          <a:ln w="9525">
            <a:solidFill>
              <a:srgbClr val="008000"/>
            </a:solidFill>
            <a:round/>
            <a:headEnd/>
            <a:tailEnd type="triangle" w="med" len="med"/>
          </a:ln>
          <a:effectLst/>
        </p:spPr>
      </p:cxnSp>
      <p:sp>
        <p:nvSpPr>
          <p:cNvPr id="4117" name="Oval 21"/>
          <p:cNvSpPr>
            <a:spLocks noChangeAspect="1" noChangeArrowheads="1"/>
          </p:cNvSpPr>
          <p:nvPr>
            <p:custDataLst>
              <p:tags r:id="rId17"/>
            </p:custDataLst>
          </p:nvPr>
        </p:nvSpPr>
        <p:spPr bwMode="auto">
          <a:xfrm>
            <a:off x="7112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H</a:t>
            </a:r>
          </a:p>
        </p:txBody>
      </p:sp>
      <p:cxnSp>
        <p:nvCxnSpPr>
          <p:cNvPr id="4118" name="AutoShape 22"/>
          <p:cNvCxnSpPr>
            <a:cxnSpLocks noChangeShapeType="1"/>
            <a:stCxn id="4102" idx="3"/>
            <a:endCxn id="4117" idx="0"/>
          </p:cNvCxnSpPr>
          <p:nvPr>
            <p:custDataLst>
              <p:tags r:id="rId18"/>
            </p:custDataLst>
          </p:nvPr>
        </p:nvCxnSpPr>
        <p:spPr bwMode="auto">
          <a:xfrm flipH="1">
            <a:off x="965200" y="3432175"/>
            <a:ext cx="176213" cy="206375"/>
          </a:xfrm>
          <a:prstGeom prst="straightConnector1">
            <a:avLst/>
          </a:prstGeom>
          <a:noFill/>
          <a:ln w="9525">
            <a:solidFill>
              <a:srgbClr val="008000"/>
            </a:solidFill>
            <a:round/>
            <a:headEnd/>
            <a:tailEnd type="triangle" w="med" len="med"/>
          </a:ln>
          <a:effectLst/>
        </p:spPr>
      </p:cxnSp>
      <p:sp>
        <p:nvSpPr>
          <p:cNvPr id="4119" name="Oval 23"/>
          <p:cNvSpPr>
            <a:spLocks noChangeAspect="1" noChangeArrowheads="1"/>
          </p:cNvSpPr>
          <p:nvPr>
            <p:custDataLst>
              <p:tags r:id="rId19"/>
            </p:custDataLst>
          </p:nvPr>
        </p:nvSpPr>
        <p:spPr bwMode="auto">
          <a:xfrm>
            <a:off x="14224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I</a:t>
            </a:r>
          </a:p>
        </p:txBody>
      </p:sp>
      <p:cxnSp>
        <p:nvCxnSpPr>
          <p:cNvPr id="4120" name="AutoShape 24"/>
          <p:cNvCxnSpPr>
            <a:cxnSpLocks noChangeShapeType="1"/>
            <a:stCxn id="4102" idx="5"/>
            <a:endCxn id="4119" idx="0"/>
          </p:cNvCxnSpPr>
          <p:nvPr>
            <p:custDataLst>
              <p:tags r:id="rId20"/>
            </p:custDataLst>
          </p:nvPr>
        </p:nvCxnSpPr>
        <p:spPr bwMode="auto">
          <a:xfrm>
            <a:off x="1500188" y="3432175"/>
            <a:ext cx="176212" cy="206375"/>
          </a:xfrm>
          <a:prstGeom prst="straightConnector1">
            <a:avLst/>
          </a:prstGeom>
          <a:noFill/>
          <a:ln w="9525">
            <a:solidFill>
              <a:srgbClr val="008000"/>
            </a:solidFill>
            <a:round/>
            <a:headEnd/>
            <a:tailEnd type="triangle" w="med" len="med"/>
          </a:ln>
          <a:effectLst/>
        </p:spPr>
      </p:cxnSp>
      <p:sp>
        <p:nvSpPr>
          <p:cNvPr id="4121" name="Oval 25"/>
          <p:cNvSpPr>
            <a:spLocks noChangeAspect="1" noChangeArrowheads="1"/>
          </p:cNvSpPr>
          <p:nvPr>
            <p:custDataLst>
              <p:tags r:id="rId21"/>
            </p:custDataLst>
          </p:nvPr>
        </p:nvSpPr>
        <p:spPr bwMode="auto">
          <a:xfrm>
            <a:off x="3962400" y="314325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F</a:t>
            </a:r>
          </a:p>
        </p:txBody>
      </p:sp>
      <p:cxnSp>
        <p:nvCxnSpPr>
          <p:cNvPr id="4122" name="AutoShape 26"/>
          <p:cNvCxnSpPr>
            <a:cxnSpLocks noChangeShapeType="1"/>
            <a:stCxn id="4103" idx="3"/>
            <a:endCxn id="4121" idx="0"/>
          </p:cNvCxnSpPr>
          <p:nvPr>
            <p:custDataLst>
              <p:tags r:id="rId22"/>
            </p:custDataLst>
          </p:nvPr>
        </p:nvCxnSpPr>
        <p:spPr bwMode="auto">
          <a:xfrm flipH="1">
            <a:off x="4216400" y="2949575"/>
            <a:ext cx="328613" cy="174625"/>
          </a:xfrm>
          <a:prstGeom prst="straightConnector1">
            <a:avLst/>
          </a:prstGeom>
          <a:noFill/>
          <a:ln w="9525">
            <a:solidFill>
              <a:srgbClr val="008000"/>
            </a:solidFill>
            <a:round/>
            <a:headEnd/>
            <a:tailEnd type="triangle" w="med" len="med"/>
          </a:ln>
          <a:effectLst/>
        </p:spPr>
      </p:cxnSp>
      <p:sp>
        <p:nvSpPr>
          <p:cNvPr id="4123" name="Oval 27"/>
          <p:cNvSpPr>
            <a:spLocks noChangeAspect="1" noChangeArrowheads="1"/>
          </p:cNvSpPr>
          <p:nvPr>
            <p:custDataLst>
              <p:tags r:id="rId23"/>
            </p:custDataLst>
          </p:nvPr>
        </p:nvSpPr>
        <p:spPr bwMode="auto">
          <a:xfrm>
            <a:off x="3683000" y="3657600"/>
            <a:ext cx="508000" cy="285750"/>
          </a:xfrm>
          <a:prstGeom prst="ellipse">
            <a:avLst/>
          </a:prstGeom>
          <a:noFill/>
          <a:ln w="38100">
            <a:solidFill>
              <a:srgbClr val="008000"/>
            </a:solidFill>
            <a:round/>
            <a:headEnd/>
            <a:tailEnd/>
          </a:ln>
          <a:effectLst/>
        </p:spPr>
        <p:txBody>
          <a:bodyPr wrap="none" anchor="ctr"/>
          <a:lstStyle/>
          <a:p>
            <a:pPr algn="ctr" eaLnBrk="0" hangingPunct="0"/>
            <a:r>
              <a:rPr lang="en-US" sz="2000" dirty="0"/>
              <a:t>L</a:t>
            </a:r>
          </a:p>
        </p:txBody>
      </p:sp>
      <p:cxnSp>
        <p:nvCxnSpPr>
          <p:cNvPr id="4124" name="AutoShape 28"/>
          <p:cNvCxnSpPr>
            <a:cxnSpLocks noChangeShapeType="1"/>
            <a:stCxn id="4121" idx="3"/>
            <a:endCxn id="4123" idx="0"/>
          </p:cNvCxnSpPr>
          <p:nvPr>
            <p:custDataLst>
              <p:tags r:id="rId24"/>
            </p:custDataLst>
          </p:nvPr>
        </p:nvCxnSpPr>
        <p:spPr bwMode="auto">
          <a:xfrm rot="5400000">
            <a:off x="3851675" y="3472479"/>
            <a:ext cx="270447" cy="99795"/>
          </a:xfrm>
          <a:prstGeom prst="straightConnector1">
            <a:avLst/>
          </a:prstGeom>
          <a:noFill/>
          <a:ln w="9525">
            <a:solidFill>
              <a:srgbClr val="008000"/>
            </a:solidFill>
            <a:round/>
            <a:headEnd/>
            <a:tailEnd type="triangle" w="med" len="med"/>
          </a:ln>
          <a:effectLst/>
        </p:spPr>
      </p:cxnSp>
      <p:sp>
        <p:nvSpPr>
          <p:cNvPr id="4129" name="Text Box 33"/>
          <p:cNvSpPr txBox="1">
            <a:spLocks noChangeArrowheads="1"/>
          </p:cNvSpPr>
          <p:nvPr>
            <p:custDataLst>
              <p:tags r:id="rId25"/>
            </p:custDataLst>
          </p:nvPr>
        </p:nvSpPr>
        <p:spPr bwMode="auto">
          <a:xfrm>
            <a:off x="5892800" y="1828800"/>
            <a:ext cx="2459038" cy="2862322"/>
          </a:xfrm>
          <a:prstGeom prst="rect">
            <a:avLst/>
          </a:prstGeom>
          <a:noFill/>
          <a:ln w="9525">
            <a:noFill/>
            <a:miter lim="800000"/>
            <a:headEnd/>
            <a:tailEnd/>
          </a:ln>
          <a:effectLst/>
        </p:spPr>
        <p:txBody>
          <a:bodyPr wrap="square">
            <a:spAutoFit/>
          </a:bodyPr>
          <a:lstStyle/>
          <a:p>
            <a:r>
              <a:rPr lang="en-US" sz="2000" b="0" dirty="0">
                <a:latin typeface="+mn-lt"/>
              </a:rPr>
              <a:t>From node </a:t>
            </a:r>
            <a:r>
              <a:rPr lang="en-US" sz="2000" dirty="0" err="1">
                <a:latin typeface="Courier New" pitchFamily="49" charset="0"/>
                <a:cs typeface="Courier New" pitchFamily="49" charset="0"/>
              </a:rPr>
              <a:t>i</a:t>
            </a:r>
            <a:r>
              <a:rPr lang="en-US" sz="2000" b="0" dirty="0">
                <a:latin typeface="+mn-lt"/>
              </a:rPr>
              <a:t>:</a:t>
            </a:r>
            <a:br>
              <a:rPr lang="en-US" sz="2000" b="0" dirty="0">
                <a:latin typeface="+mn-lt"/>
              </a:rPr>
            </a:br>
            <a:endParaRPr lang="en-US" sz="2000" b="0" dirty="0">
              <a:latin typeface="+mn-lt"/>
            </a:endParaRPr>
          </a:p>
          <a:p>
            <a:r>
              <a:rPr lang="en-US" sz="2000" b="0" dirty="0">
                <a:latin typeface="+mn-lt"/>
              </a:rPr>
              <a:t>left child</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endParaRPr lang="en-US" sz="2000" dirty="0">
              <a:latin typeface="Courier New" pitchFamily="49" charset="0"/>
              <a:cs typeface="Courier New" pitchFamily="49" charset="0"/>
            </a:endParaRPr>
          </a:p>
          <a:p>
            <a:r>
              <a:rPr lang="en-US" sz="2000" b="0" dirty="0">
                <a:latin typeface="+mn-lt"/>
              </a:rPr>
              <a:t>right child</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*2+1</a:t>
            </a:r>
            <a:endParaRPr lang="en-US" sz="2000" dirty="0">
              <a:latin typeface="Courier New" pitchFamily="49" charset="0"/>
              <a:cs typeface="Courier New" pitchFamily="49" charset="0"/>
            </a:endParaRPr>
          </a:p>
          <a:p>
            <a:r>
              <a:rPr lang="en-US" sz="2000" b="0" dirty="0">
                <a:latin typeface="+mn-lt"/>
              </a:rPr>
              <a:t>parent</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p>
          <a:p>
            <a:endParaRPr lang="en-US" sz="2000" b="0" dirty="0" smtClean="0">
              <a:latin typeface="+mn-lt"/>
            </a:endParaRPr>
          </a:p>
          <a:p>
            <a:r>
              <a:rPr lang="en-US" sz="2000" b="0" dirty="0" smtClean="0">
                <a:latin typeface="+mn-lt"/>
              </a:rPr>
              <a:t>(wasting index 0 is convenient for the index arithmetic)</a:t>
            </a:r>
            <a:endParaRPr lang="en-US" sz="2000" b="0" dirty="0">
              <a:latin typeface="+mn-lt"/>
            </a:endParaRPr>
          </a:p>
        </p:txBody>
      </p:sp>
      <p:sp>
        <p:nvSpPr>
          <p:cNvPr id="4136" name="Text Box 40"/>
          <p:cNvSpPr txBox="1">
            <a:spLocks noChangeArrowheads="1"/>
          </p:cNvSpPr>
          <p:nvPr>
            <p:custDataLst>
              <p:tags r:id="rId26"/>
            </p:custDataLst>
          </p:nvPr>
        </p:nvSpPr>
        <p:spPr bwMode="auto">
          <a:xfrm>
            <a:off x="4775200" y="2971800"/>
            <a:ext cx="300082" cy="369332"/>
          </a:xfrm>
          <a:prstGeom prst="rect">
            <a:avLst/>
          </a:prstGeom>
          <a:noFill/>
          <a:ln w="9525">
            <a:noFill/>
            <a:miter lim="800000"/>
            <a:headEnd/>
            <a:tailEnd/>
          </a:ln>
          <a:effectLst/>
        </p:spPr>
        <p:txBody>
          <a:bodyPr wrap="none">
            <a:spAutoFit/>
          </a:bodyPr>
          <a:lstStyle/>
          <a:p>
            <a:r>
              <a:rPr lang="en-US" sz="1800" b="1" dirty="0">
                <a:solidFill>
                  <a:srgbClr val="FF0000"/>
                </a:solidFill>
              </a:rPr>
              <a:t>7</a:t>
            </a:r>
          </a:p>
        </p:txBody>
      </p:sp>
      <p:grpSp>
        <p:nvGrpSpPr>
          <p:cNvPr id="2" name="Group 194"/>
          <p:cNvGrpSpPr>
            <a:grpSpLocks/>
          </p:cNvGrpSpPr>
          <p:nvPr>
            <p:custDataLst>
              <p:tags r:id="rId27"/>
            </p:custDataLst>
          </p:nvPr>
        </p:nvGrpSpPr>
        <p:grpSpPr bwMode="auto">
          <a:xfrm>
            <a:off x="508000" y="1885950"/>
            <a:ext cx="3956050" cy="1909763"/>
            <a:chOff x="320" y="1188"/>
            <a:chExt cx="2492" cy="1203"/>
          </a:xfrm>
        </p:grpSpPr>
        <p:sp>
          <p:nvSpPr>
            <p:cNvPr id="4130" name="Text Box 34"/>
            <p:cNvSpPr txBox="1">
              <a:spLocks noChangeArrowheads="1"/>
            </p:cNvSpPr>
            <p:nvPr>
              <p:custDataLst>
                <p:tags r:id="rId33"/>
              </p:custDataLst>
            </p:nvPr>
          </p:nvSpPr>
          <p:spPr bwMode="auto">
            <a:xfrm>
              <a:off x="1728" y="1188"/>
              <a:ext cx="188" cy="231"/>
            </a:xfrm>
            <a:prstGeom prst="rect">
              <a:avLst/>
            </a:prstGeom>
            <a:noFill/>
            <a:ln w="9525">
              <a:noFill/>
              <a:miter lim="800000"/>
              <a:headEnd/>
              <a:tailEnd/>
            </a:ln>
            <a:effectLst/>
          </p:spPr>
          <p:txBody>
            <a:bodyPr wrap="none">
              <a:spAutoFit/>
            </a:bodyPr>
            <a:lstStyle/>
            <a:p>
              <a:r>
                <a:rPr lang="en-US" sz="1800" b="1">
                  <a:solidFill>
                    <a:srgbClr val="FF0000"/>
                  </a:solidFill>
                </a:rPr>
                <a:t>1</a:t>
              </a:r>
            </a:p>
          </p:txBody>
        </p:sp>
        <p:sp>
          <p:nvSpPr>
            <p:cNvPr id="4131" name="Text Box 35"/>
            <p:cNvSpPr txBox="1">
              <a:spLocks noChangeArrowheads="1"/>
            </p:cNvSpPr>
            <p:nvPr>
              <p:custDataLst>
                <p:tags r:id="rId34"/>
              </p:custDataLst>
            </p:nvPr>
          </p:nvSpPr>
          <p:spPr bwMode="auto">
            <a:xfrm>
              <a:off x="960"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2</a:t>
              </a:r>
            </a:p>
          </p:txBody>
        </p:sp>
        <p:sp>
          <p:nvSpPr>
            <p:cNvPr id="4132" name="Text Box 36"/>
            <p:cNvSpPr txBox="1">
              <a:spLocks noChangeArrowheads="1"/>
            </p:cNvSpPr>
            <p:nvPr>
              <p:custDataLst>
                <p:tags r:id="rId35"/>
              </p:custDataLst>
            </p:nvPr>
          </p:nvSpPr>
          <p:spPr bwMode="auto">
            <a:xfrm>
              <a:off x="2624"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3</a:t>
              </a:r>
            </a:p>
          </p:txBody>
        </p:sp>
        <p:sp>
          <p:nvSpPr>
            <p:cNvPr id="4133" name="Text Box 37"/>
            <p:cNvSpPr txBox="1">
              <a:spLocks noChangeArrowheads="1"/>
            </p:cNvSpPr>
            <p:nvPr>
              <p:custDataLst>
                <p:tags r:id="rId36"/>
              </p:custDataLst>
            </p:nvPr>
          </p:nvSpPr>
          <p:spPr bwMode="auto">
            <a:xfrm>
              <a:off x="448"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4</a:t>
              </a:r>
            </a:p>
          </p:txBody>
        </p:sp>
        <p:sp>
          <p:nvSpPr>
            <p:cNvPr id="4134" name="Text Box 38"/>
            <p:cNvSpPr txBox="1">
              <a:spLocks noChangeArrowheads="1"/>
            </p:cNvSpPr>
            <p:nvPr>
              <p:custDataLst>
                <p:tags r:id="rId37"/>
              </p:custDataLst>
            </p:nvPr>
          </p:nvSpPr>
          <p:spPr bwMode="auto">
            <a:xfrm>
              <a:off x="1344"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5</a:t>
              </a:r>
            </a:p>
          </p:txBody>
        </p:sp>
        <p:sp>
          <p:nvSpPr>
            <p:cNvPr id="4135" name="Text Box 39"/>
            <p:cNvSpPr txBox="1">
              <a:spLocks noChangeArrowheads="1"/>
            </p:cNvSpPr>
            <p:nvPr>
              <p:custDataLst>
                <p:tags r:id="rId38"/>
              </p:custDataLst>
            </p:nvPr>
          </p:nvSpPr>
          <p:spPr bwMode="auto">
            <a:xfrm>
              <a:off x="2304" y="1872"/>
              <a:ext cx="188" cy="231"/>
            </a:xfrm>
            <a:prstGeom prst="rect">
              <a:avLst/>
            </a:prstGeom>
            <a:noFill/>
            <a:ln w="9525">
              <a:noFill/>
              <a:miter lim="800000"/>
              <a:headEnd/>
              <a:tailEnd/>
            </a:ln>
            <a:effectLst/>
          </p:spPr>
          <p:txBody>
            <a:bodyPr wrap="none">
              <a:spAutoFit/>
            </a:bodyPr>
            <a:lstStyle/>
            <a:p>
              <a:r>
                <a:rPr lang="en-US" sz="1800" b="1" dirty="0">
                  <a:solidFill>
                    <a:srgbClr val="FF0000"/>
                  </a:solidFill>
                </a:rPr>
                <a:t>6</a:t>
              </a:r>
            </a:p>
          </p:txBody>
        </p:sp>
        <p:sp>
          <p:nvSpPr>
            <p:cNvPr id="4137" name="Text Box 41"/>
            <p:cNvSpPr txBox="1">
              <a:spLocks noChangeArrowheads="1"/>
            </p:cNvSpPr>
            <p:nvPr>
              <p:custDataLst>
                <p:tags r:id="rId39"/>
              </p:custDataLst>
            </p:nvPr>
          </p:nvSpPr>
          <p:spPr bwMode="auto">
            <a:xfrm>
              <a:off x="768"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9</a:t>
              </a:r>
            </a:p>
          </p:txBody>
        </p:sp>
        <p:sp>
          <p:nvSpPr>
            <p:cNvPr id="4138" name="Text Box 42"/>
            <p:cNvSpPr txBox="1">
              <a:spLocks noChangeArrowheads="1"/>
            </p:cNvSpPr>
            <p:nvPr>
              <p:custDataLst>
                <p:tags r:id="rId40"/>
              </p:custDataLst>
            </p:nvPr>
          </p:nvSpPr>
          <p:spPr bwMode="auto">
            <a:xfrm>
              <a:off x="320"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8</a:t>
              </a:r>
            </a:p>
          </p:txBody>
        </p:sp>
        <p:sp>
          <p:nvSpPr>
            <p:cNvPr id="4139" name="Text Box 43"/>
            <p:cNvSpPr txBox="1">
              <a:spLocks noChangeArrowheads="1"/>
            </p:cNvSpPr>
            <p:nvPr>
              <p:custDataLst>
                <p:tags r:id="rId41"/>
              </p:custDataLst>
            </p:nvPr>
          </p:nvSpPr>
          <p:spPr bwMode="auto">
            <a:xfrm>
              <a:off x="1180"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10</a:t>
              </a:r>
            </a:p>
          </p:txBody>
        </p:sp>
        <p:sp>
          <p:nvSpPr>
            <p:cNvPr id="4140" name="Text Box 44"/>
            <p:cNvSpPr txBox="1">
              <a:spLocks noChangeArrowheads="1"/>
            </p:cNvSpPr>
            <p:nvPr>
              <p:custDataLst>
                <p:tags r:id="rId42"/>
              </p:custDataLst>
            </p:nvPr>
          </p:nvSpPr>
          <p:spPr bwMode="auto">
            <a:xfrm>
              <a:off x="1600" y="2160"/>
              <a:ext cx="260" cy="231"/>
            </a:xfrm>
            <a:prstGeom prst="rect">
              <a:avLst/>
            </a:prstGeom>
            <a:noFill/>
            <a:ln w="9525">
              <a:noFill/>
              <a:miter lim="800000"/>
              <a:headEnd/>
              <a:tailEnd/>
            </a:ln>
            <a:effectLst/>
          </p:spPr>
          <p:txBody>
            <a:bodyPr wrap="none">
              <a:spAutoFit/>
            </a:bodyPr>
            <a:lstStyle/>
            <a:p>
              <a:r>
                <a:rPr lang="en-US" sz="1800" b="1">
                  <a:solidFill>
                    <a:srgbClr val="FF0000"/>
                  </a:solidFill>
                </a:rPr>
                <a:t>11</a:t>
              </a:r>
            </a:p>
          </p:txBody>
        </p:sp>
        <p:sp>
          <p:nvSpPr>
            <p:cNvPr id="4141" name="Text Box 45"/>
            <p:cNvSpPr txBox="1">
              <a:spLocks noChangeArrowheads="1"/>
            </p:cNvSpPr>
            <p:nvPr>
              <p:custDataLst>
                <p:tags r:id="rId43"/>
              </p:custDataLst>
            </p:nvPr>
          </p:nvSpPr>
          <p:spPr bwMode="auto">
            <a:xfrm>
              <a:off x="2176"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12</a:t>
              </a:r>
            </a:p>
          </p:txBody>
        </p:sp>
      </p:grpSp>
      <p:graphicFrame>
        <p:nvGraphicFramePr>
          <p:cNvPr id="4289" name="Group 193"/>
          <p:cNvGraphicFramePr>
            <a:graphicFrameLocks noGrp="1"/>
          </p:cNvGraphicFramePr>
          <p:nvPr>
            <p:custDataLst>
              <p:tags r:id="rId28"/>
            </p:custDataLst>
          </p:nvPr>
        </p:nvGraphicFramePr>
        <p:xfrm>
          <a:off x="304800" y="514350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B</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I</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287" name="Text Box 191"/>
          <p:cNvSpPr txBox="1">
            <a:spLocks noChangeArrowheads="1"/>
          </p:cNvSpPr>
          <p:nvPr>
            <p:custDataLst>
              <p:tags r:id="rId29"/>
            </p:custDataLst>
          </p:nvPr>
        </p:nvSpPr>
        <p:spPr bwMode="auto">
          <a:xfrm>
            <a:off x="304800" y="4572000"/>
            <a:ext cx="3674404" cy="400110"/>
          </a:xfrm>
          <a:prstGeom prst="rect">
            <a:avLst/>
          </a:prstGeom>
          <a:noFill/>
          <a:ln w="9525">
            <a:noFill/>
            <a:miter lim="800000"/>
            <a:headEnd/>
            <a:tailEnd/>
          </a:ln>
          <a:effectLst/>
        </p:spPr>
        <p:txBody>
          <a:bodyPr wrap="none">
            <a:spAutoFit/>
          </a:bodyPr>
          <a:lstStyle/>
          <a:p>
            <a:r>
              <a:rPr lang="en-US" sz="2000" b="0" dirty="0">
                <a:latin typeface="+mj-lt"/>
              </a:rPr>
              <a:t>implicit (array) implementation:</a:t>
            </a:r>
          </a:p>
        </p:txBody>
      </p:sp>
      <p:sp>
        <p:nvSpPr>
          <p:cNvPr id="4291" name="Text Box 195" hidden="1"/>
          <p:cNvSpPr txBox="1">
            <a:spLocks noChangeArrowheads="1"/>
          </p:cNvSpPr>
          <p:nvPr>
            <p:custDataLst>
              <p:tags r:id="rId30"/>
            </p:custDataLst>
          </p:nvPr>
        </p:nvSpPr>
        <p:spPr bwMode="auto">
          <a:xfrm>
            <a:off x="7467600" y="2819400"/>
            <a:ext cx="11430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a:t>
            </a:r>
          </a:p>
        </p:txBody>
      </p:sp>
      <p:sp>
        <p:nvSpPr>
          <p:cNvPr id="4292" name="Text Box 196" hidden="1"/>
          <p:cNvSpPr txBox="1">
            <a:spLocks noChangeArrowheads="1"/>
          </p:cNvSpPr>
          <p:nvPr>
            <p:custDataLst>
              <p:tags r:id="rId31"/>
            </p:custDataLst>
          </p:nvPr>
        </p:nvSpPr>
        <p:spPr bwMode="auto">
          <a:xfrm>
            <a:off x="7543800" y="3429000"/>
            <a:ext cx="13716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i)+1</a:t>
            </a:r>
          </a:p>
        </p:txBody>
      </p:sp>
      <p:sp>
        <p:nvSpPr>
          <p:cNvPr id="4293" name="Text Box 197" hidden="1"/>
          <p:cNvSpPr txBox="1">
            <a:spLocks noChangeArrowheads="1"/>
          </p:cNvSpPr>
          <p:nvPr>
            <p:custDataLst>
              <p:tags r:id="rId32"/>
            </p:custDataLst>
          </p:nvPr>
        </p:nvSpPr>
        <p:spPr bwMode="auto">
          <a:xfrm>
            <a:off x="7010400" y="3886200"/>
            <a:ext cx="14478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 i / 2</a:t>
            </a:r>
            <a:r>
              <a:rPr lang="en-US">
                <a:solidFill>
                  <a:srgbClr val="FF0000"/>
                </a:solidFill>
                <a:cs typeface="Times New Roman"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the array implementation</a:t>
            </a:r>
            <a:endParaRPr lang="en-US" dirty="0"/>
          </a:p>
        </p:txBody>
      </p:sp>
      <p:sp>
        <p:nvSpPr>
          <p:cNvPr id="3" name="Content Placeholder 2"/>
          <p:cNvSpPr>
            <a:spLocks noGrp="1"/>
          </p:cNvSpPr>
          <p:nvPr>
            <p:ph idx="1"/>
          </p:nvPr>
        </p:nvSpPr>
        <p:spPr>
          <a:xfrm>
            <a:off x="685800" y="1447800"/>
            <a:ext cx="7772400" cy="4495800"/>
          </a:xfrm>
        </p:spPr>
        <p:txBody>
          <a:bodyPr/>
          <a:lstStyle/>
          <a:p>
            <a:pPr>
              <a:buNone/>
            </a:pPr>
            <a:r>
              <a:rPr lang="en-US" dirty="0" smtClean="0"/>
              <a:t>Plusses:</a:t>
            </a:r>
          </a:p>
          <a:p>
            <a:r>
              <a:rPr lang="en-US" dirty="0" smtClean="0"/>
              <a:t>Non-data space: just index 0 and unused space on right</a:t>
            </a:r>
          </a:p>
          <a:p>
            <a:pPr lvl="1"/>
            <a:r>
              <a:rPr lang="en-US" dirty="0" smtClean="0"/>
              <a:t>In conventional tree representation, one edge per node (except for root), so </a:t>
            </a:r>
            <a:r>
              <a:rPr lang="en-US" i="1" dirty="0" smtClean="0"/>
              <a:t>n</a:t>
            </a:r>
            <a:r>
              <a:rPr lang="en-US" dirty="0" smtClean="0"/>
              <a:t>-1 wasted space (like linked lists)</a:t>
            </a:r>
          </a:p>
          <a:p>
            <a:pPr lvl="1"/>
            <a:r>
              <a:rPr lang="en-US" dirty="0" smtClean="0">
                <a:solidFill>
                  <a:schemeClr val="accent2"/>
                </a:solidFill>
              </a:rPr>
              <a:t>Array would waste more space if tree were not complete</a:t>
            </a:r>
          </a:p>
          <a:p>
            <a:r>
              <a:rPr lang="en-US" dirty="0" smtClean="0"/>
              <a:t>For reasons you learn in CSE351, multiplying and dividing by 2 is very fast</a:t>
            </a:r>
          </a:p>
          <a:p>
            <a:r>
              <a:rPr lang="en-US" dirty="0" smtClean="0">
                <a:solidFill>
                  <a:schemeClr val="accent2"/>
                </a:solidFill>
              </a:rPr>
              <a:t>Last used position is just index </a:t>
            </a:r>
            <a:r>
              <a:rPr lang="en-US" b="1" dirty="0" smtClean="0">
                <a:solidFill>
                  <a:schemeClr val="accent2"/>
                </a:solidFill>
                <a:latin typeface="Courier New" pitchFamily="49" charset="0"/>
                <a:cs typeface="Courier New" pitchFamily="49" charset="0"/>
              </a:rPr>
              <a:t>size</a:t>
            </a:r>
          </a:p>
          <a:p>
            <a:endParaRPr lang="en-US" sz="1000" dirty="0" smtClean="0"/>
          </a:p>
          <a:p>
            <a:pPr>
              <a:buNone/>
            </a:pPr>
            <a:r>
              <a:rPr lang="en-US" dirty="0" smtClean="0"/>
              <a:t>Minuses:</a:t>
            </a:r>
          </a:p>
          <a:p>
            <a:r>
              <a:rPr lang="en-US" dirty="0" smtClean="0"/>
              <a:t>Same might-be-empty (wasted space) or might-get-full (have to resize) problems we saw with </a:t>
            </a:r>
            <a:r>
              <a:rPr lang="en-US" dirty="0" err="1" smtClean="0"/>
              <a:t>ArrayLists</a:t>
            </a:r>
            <a:endParaRPr lang="en-US" dirty="0" smtClean="0"/>
          </a:p>
          <a:p>
            <a:pPr>
              <a:buNone/>
            </a:pPr>
            <a:endParaRPr lang="en-US" sz="1000" dirty="0" smtClean="0"/>
          </a:p>
          <a:p>
            <a:pPr>
              <a:buNone/>
            </a:pPr>
            <a:r>
              <a:rPr lang="en-US" dirty="0" smtClean="0"/>
              <a:t>Plusses outweigh minuses: “this is how people do it”</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ee.png"/>
          <p:cNvPicPr>
            <a:picLocks noGrp="1" noChangeAspect="1"/>
          </p:cNvPicPr>
          <p:nvPr>
            <p:ph idx="1"/>
          </p:nvPr>
        </p:nvPicPr>
        <p:blipFill>
          <a:blip r:embed="rId2" cstate="print"/>
          <a:stretch>
            <a:fillRect/>
          </a:stretch>
        </p:blipFill>
        <p:spPr>
          <a:xfrm>
            <a:off x="1273342" y="518743"/>
            <a:ext cx="6422858" cy="4662857"/>
          </a:xfrm>
        </p:spPr>
      </p:pic>
      <p:sp>
        <p:nvSpPr>
          <p:cNvPr id="8" name="TextBox 7"/>
          <p:cNvSpPr txBox="1"/>
          <p:nvPr/>
        </p:nvSpPr>
        <p:spPr>
          <a:xfrm>
            <a:off x="1295400" y="5410200"/>
            <a:ext cx="6324600" cy="1015664"/>
          </a:xfrm>
          <a:prstGeom prst="rect">
            <a:avLst/>
          </a:prstGeom>
          <a:noFill/>
        </p:spPr>
        <p:txBody>
          <a:bodyPr wrap="square" rtlCol="0">
            <a:spAutoFit/>
          </a:bodyPr>
          <a:lstStyle/>
          <a:p>
            <a:pPr algn="ctr"/>
            <a:r>
              <a:rPr lang="en-US" sz="2000" b="0" dirty="0" smtClean="0">
                <a:latin typeface="+mn-lt"/>
              </a:rPr>
              <a:t>Not only is that terrible in general, but you just KNOW Billy’s going to open the root present first, and then everyone will have to wait while the heap is rebuilt.</a:t>
            </a:r>
            <a:endParaRPr lang="en-US" sz="2000" b="0" dirty="0" err="1" smtClean="0">
              <a:latin typeface="+mn-l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a:t>
            </a:r>
            <a:endParaRPr lang="en-US" dirty="0"/>
          </a:p>
        </p:txBody>
      </p:sp>
      <p:sp>
        <p:nvSpPr>
          <p:cNvPr id="3" name="Content Placeholder 2"/>
          <p:cNvSpPr>
            <a:spLocks noGrp="1"/>
          </p:cNvSpPr>
          <p:nvPr>
            <p:ph idx="1"/>
          </p:nvPr>
        </p:nvSpPr>
        <p:spPr>
          <a:xfrm>
            <a:off x="685800" y="1371600"/>
            <a:ext cx="7772400" cy="4953000"/>
          </a:xfrm>
        </p:spPr>
        <p:txBody>
          <a:bodyPr/>
          <a:lstStyle/>
          <a:p>
            <a:r>
              <a:rPr lang="en-US" dirty="0" smtClean="0"/>
              <a:t>Each item has a “priority”</a:t>
            </a:r>
          </a:p>
          <a:p>
            <a:pPr lvl="1"/>
            <a:r>
              <a:rPr lang="en-US" dirty="0" smtClean="0"/>
              <a:t>The </a:t>
            </a:r>
            <a:r>
              <a:rPr lang="en-US" i="1" dirty="0" smtClean="0"/>
              <a:t>lesser</a:t>
            </a:r>
            <a:r>
              <a:rPr lang="en-US" dirty="0" smtClean="0"/>
              <a:t> item is the one with the </a:t>
            </a:r>
            <a:r>
              <a:rPr lang="en-US" i="1" dirty="0" smtClean="0"/>
              <a:t>greater</a:t>
            </a:r>
            <a:r>
              <a:rPr lang="en-US" dirty="0" smtClean="0"/>
              <a:t> priority</a:t>
            </a:r>
          </a:p>
          <a:p>
            <a:pPr lvl="1"/>
            <a:r>
              <a:rPr lang="en-US" dirty="0" smtClean="0"/>
              <a:t>So “priority 1” is more important than “priority 4”</a:t>
            </a:r>
          </a:p>
          <a:p>
            <a:pPr lvl="1"/>
            <a:r>
              <a:rPr lang="en-US" dirty="0" smtClean="0"/>
              <a:t>(Just a convention)</a:t>
            </a:r>
          </a:p>
          <a:p>
            <a:pPr lvl="1"/>
            <a:endParaRPr lang="en-US" sz="1000" dirty="0" smtClean="0"/>
          </a:p>
          <a:p>
            <a:pPr lvl="1"/>
            <a:endParaRPr lang="en-US" sz="1000" dirty="0" smtClean="0"/>
          </a:p>
          <a:p>
            <a:pPr lvl="1"/>
            <a:endParaRPr lang="en-US" sz="1000" dirty="0" smtClean="0"/>
          </a:p>
          <a:p>
            <a:r>
              <a:rPr lang="en-US" dirty="0" smtClean="0"/>
              <a:t>Operations: </a:t>
            </a:r>
          </a:p>
          <a:p>
            <a:pPr lvl="1"/>
            <a:r>
              <a:rPr lang="en-US" b="1" dirty="0" smtClean="0">
                <a:latin typeface="Courier New" pitchFamily="49" charset="0"/>
                <a:cs typeface="Courier New" pitchFamily="49" charset="0"/>
              </a:rPr>
              <a:t>insert</a:t>
            </a:r>
            <a:endParaRPr lang="en-US" dirty="0" smtClean="0"/>
          </a:p>
          <a:p>
            <a:pPr lvl="1"/>
            <a:r>
              <a:rPr lang="en-US" b="1" dirty="0" err="1" smtClean="0">
                <a:latin typeface="Courier New" pitchFamily="49" charset="0"/>
                <a:cs typeface="Courier New" pitchFamily="49" charset="0"/>
              </a:rPr>
              <a:t>deleteMin</a:t>
            </a:r>
            <a:endParaRPr lang="en-US" dirty="0" smtClean="0"/>
          </a:p>
          <a:p>
            <a:pPr lvl="1"/>
            <a:r>
              <a:rPr lang="en-US" b="1" dirty="0" err="1" smtClean="0">
                <a:latin typeface="Courier New" pitchFamily="49" charset="0"/>
                <a:cs typeface="Courier New" pitchFamily="49" charset="0"/>
              </a:rPr>
              <a:t>is_empty</a:t>
            </a:r>
            <a:endParaRPr lang="en-US" dirty="0" smtClean="0"/>
          </a:p>
          <a:p>
            <a:pPr lvl="1"/>
            <a:endParaRPr lang="en-US" dirty="0" smtClean="0"/>
          </a:p>
          <a:p>
            <a:r>
              <a:rPr lang="en-US" dirty="0" smtClean="0"/>
              <a:t>Key property: </a:t>
            </a:r>
            <a:r>
              <a:rPr lang="en-US" b="1" dirty="0" err="1" smtClean="0">
                <a:latin typeface="Courier New" pitchFamily="49" charset="0"/>
                <a:cs typeface="Courier New" pitchFamily="49" charset="0"/>
              </a:rPr>
              <a:t>deleteMin</a:t>
            </a:r>
            <a:r>
              <a:rPr lang="en-US" dirty="0" smtClean="0"/>
              <a:t>  </a:t>
            </a:r>
            <a:r>
              <a:rPr lang="en-US" i="1" dirty="0" smtClean="0">
                <a:solidFill>
                  <a:schemeClr val="accent2"/>
                </a:solidFill>
              </a:rPr>
              <a:t>returns</a:t>
            </a:r>
            <a:r>
              <a:rPr lang="en-US" dirty="0" smtClean="0"/>
              <a:t> and </a:t>
            </a:r>
            <a:r>
              <a:rPr lang="en-US" i="1" dirty="0" smtClean="0">
                <a:solidFill>
                  <a:schemeClr val="accent2"/>
                </a:solidFill>
              </a:rPr>
              <a:t>deletes</a:t>
            </a:r>
            <a:r>
              <a:rPr lang="en-US" dirty="0" smtClean="0"/>
              <a:t> the item with greatest priority (lowest priority value)</a:t>
            </a:r>
          </a:p>
          <a:p>
            <a:pPr lvl="1"/>
            <a:r>
              <a:rPr lang="en-US" dirty="0" smtClean="0"/>
              <a:t>Can resolve ties arbitrarily</a:t>
            </a:r>
            <a:endParaRPr lang="en-US" dirty="0"/>
          </a:p>
        </p:txBody>
      </p:sp>
      <p:grpSp>
        <p:nvGrpSpPr>
          <p:cNvPr id="13" name="Group 12"/>
          <p:cNvGrpSpPr/>
          <p:nvPr/>
        </p:nvGrpSpPr>
        <p:grpSpPr>
          <a:xfrm>
            <a:off x="3810000" y="2735262"/>
            <a:ext cx="4876800" cy="1760538"/>
            <a:chOff x="3810000" y="2735262"/>
            <a:chExt cx="4876800" cy="1760538"/>
          </a:xfrm>
        </p:grpSpPr>
        <p:sp>
          <p:nvSpPr>
            <p:cNvPr id="7" name="Line 71"/>
            <p:cNvSpPr>
              <a:spLocks noChangeShapeType="1"/>
            </p:cNvSpPr>
            <p:nvPr>
              <p:custDataLst>
                <p:tags r:id="rId1"/>
              </p:custDataLst>
            </p:nvPr>
          </p:nvSpPr>
          <p:spPr bwMode="auto">
            <a:xfrm flipV="1">
              <a:off x="3810000" y="3878262"/>
              <a:ext cx="838200" cy="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8" name="Text Box 72"/>
            <p:cNvSpPr txBox="1">
              <a:spLocks noChangeArrowheads="1"/>
            </p:cNvSpPr>
            <p:nvPr>
              <p:custDataLst>
                <p:tags r:id="rId2"/>
              </p:custDataLst>
            </p:nvPr>
          </p:nvSpPr>
          <p:spPr bwMode="auto">
            <a:xfrm>
              <a:off x="3810000" y="3497262"/>
              <a:ext cx="803275" cy="396875"/>
            </a:xfrm>
            <a:prstGeom prst="rect">
              <a:avLst/>
            </a:prstGeom>
            <a:noFill/>
            <a:ln w="9525">
              <a:noFill/>
              <a:miter lim="800000"/>
              <a:headEnd/>
              <a:tailEnd/>
            </a:ln>
            <a:effectLst/>
          </p:spPr>
          <p:txBody>
            <a:bodyPr wrap="none">
              <a:spAutoFit/>
            </a:bodyPr>
            <a:lstStyle/>
            <a:p>
              <a:pPr eaLnBrk="0" hangingPunct="0"/>
              <a:r>
                <a:rPr lang="en-US" sz="2000" b="1" dirty="0">
                  <a:solidFill>
                    <a:schemeClr val="accent2"/>
                  </a:solidFill>
                </a:rPr>
                <a:t>insert</a:t>
              </a:r>
            </a:p>
          </p:txBody>
        </p:sp>
        <p:sp>
          <p:nvSpPr>
            <p:cNvPr id="9" name="Line 73"/>
            <p:cNvSpPr>
              <a:spLocks noChangeShapeType="1"/>
            </p:cNvSpPr>
            <p:nvPr>
              <p:custDataLst>
                <p:tags r:id="rId3"/>
              </p:custDataLst>
            </p:nvPr>
          </p:nvSpPr>
          <p:spPr bwMode="auto">
            <a:xfrm flipV="1">
              <a:off x="7467600" y="3878262"/>
              <a:ext cx="1219200" cy="1905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10" name="Text Box 74"/>
            <p:cNvSpPr txBox="1">
              <a:spLocks noChangeArrowheads="1"/>
            </p:cNvSpPr>
            <p:nvPr>
              <p:custDataLst>
                <p:tags r:id="rId4"/>
              </p:custDataLst>
            </p:nvPr>
          </p:nvSpPr>
          <p:spPr bwMode="auto">
            <a:xfrm>
              <a:off x="7391400" y="3573462"/>
              <a:ext cx="1268413" cy="396875"/>
            </a:xfrm>
            <a:prstGeom prst="rect">
              <a:avLst/>
            </a:prstGeom>
            <a:noFill/>
            <a:ln w="9525">
              <a:noFill/>
              <a:miter lim="800000"/>
              <a:headEnd/>
              <a:tailEnd/>
            </a:ln>
            <a:effectLst/>
          </p:spPr>
          <p:txBody>
            <a:bodyPr wrap="none">
              <a:spAutoFit/>
            </a:bodyPr>
            <a:lstStyle/>
            <a:p>
              <a:pPr eaLnBrk="0" hangingPunct="0"/>
              <a:r>
                <a:rPr lang="en-US" sz="2000" b="1" dirty="0" err="1">
                  <a:solidFill>
                    <a:schemeClr val="accent2"/>
                  </a:solidFill>
                </a:rPr>
                <a:t>deleteMin</a:t>
              </a:r>
              <a:endParaRPr lang="en-US" sz="2000" b="1" dirty="0">
                <a:solidFill>
                  <a:schemeClr val="accent2"/>
                </a:solidFill>
              </a:endParaRPr>
            </a:p>
          </p:txBody>
        </p:sp>
        <p:sp>
          <p:nvSpPr>
            <p:cNvPr id="11" name="Freeform 80"/>
            <p:cNvSpPr>
              <a:spLocks/>
            </p:cNvSpPr>
            <p:nvPr>
              <p:custDataLst>
                <p:tags r:id="rId5"/>
              </p:custDataLst>
            </p:nvPr>
          </p:nvSpPr>
          <p:spPr bwMode="auto">
            <a:xfrm>
              <a:off x="4679950" y="2735262"/>
              <a:ext cx="3135313" cy="1760538"/>
            </a:xfrm>
            <a:custGeom>
              <a:avLst/>
              <a:gdLst/>
              <a:ahLst/>
              <a:cxnLst>
                <a:cxn ang="0">
                  <a:pos x="381" y="157"/>
                </a:cxn>
                <a:cxn ang="0">
                  <a:pos x="306" y="135"/>
                </a:cxn>
                <a:cxn ang="0">
                  <a:pos x="187" y="150"/>
                </a:cxn>
                <a:cxn ang="0">
                  <a:pos x="52" y="374"/>
                </a:cxn>
                <a:cxn ang="0">
                  <a:pos x="97" y="599"/>
                </a:cxn>
                <a:cxn ang="0">
                  <a:pos x="52" y="816"/>
                </a:cxn>
                <a:cxn ang="0">
                  <a:pos x="22" y="861"/>
                </a:cxn>
                <a:cxn ang="0">
                  <a:pos x="0" y="935"/>
                </a:cxn>
                <a:cxn ang="0">
                  <a:pos x="30" y="1048"/>
                </a:cxn>
                <a:cxn ang="0">
                  <a:pos x="52" y="1369"/>
                </a:cxn>
                <a:cxn ang="0">
                  <a:pos x="232" y="1474"/>
                </a:cxn>
                <a:cxn ang="0">
                  <a:pos x="404" y="1452"/>
                </a:cxn>
                <a:cxn ang="0">
                  <a:pos x="516" y="1339"/>
                </a:cxn>
                <a:cxn ang="0">
                  <a:pos x="673" y="1220"/>
                </a:cxn>
                <a:cxn ang="0">
                  <a:pos x="778" y="1242"/>
                </a:cxn>
                <a:cxn ang="0">
                  <a:pos x="838" y="1302"/>
                </a:cxn>
                <a:cxn ang="0">
                  <a:pos x="890" y="1347"/>
                </a:cxn>
                <a:cxn ang="0">
                  <a:pos x="920" y="1392"/>
                </a:cxn>
                <a:cxn ang="0">
                  <a:pos x="1040" y="1474"/>
                </a:cxn>
                <a:cxn ang="0">
                  <a:pos x="1159" y="1452"/>
                </a:cxn>
                <a:cxn ang="0">
                  <a:pos x="1219" y="1407"/>
                </a:cxn>
                <a:cxn ang="0">
                  <a:pos x="1271" y="1294"/>
                </a:cxn>
                <a:cxn ang="0">
                  <a:pos x="1242" y="1160"/>
                </a:cxn>
                <a:cxn ang="0">
                  <a:pos x="1152" y="988"/>
                </a:cxn>
                <a:cxn ang="0">
                  <a:pos x="1167" y="718"/>
                </a:cxn>
                <a:cxn ang="0">
                  <a:pos x="1242" y="644"/>
                </a:cxn>
                <a:cxn ang="0">
                  <a:pos x="1346" y="599"/>
                </a:cxn>
                <a:cxn ang="0">
                  <a:pos x="1481" y="427"/>
                </a:cxn>
                <a:cxn ang="0">
                  <a:pos x="1294" y="202"/>
                </a:cxn>
                <a:cxn ang="0">
                  <a:pos x="1219" y="210"/>
                </a:cxn>
                <a:cxn ang="0">
                  <a:pos x="1114" y="300"/>
                </a:cxn>
                <a:cxn ang="0">
                  <a:pos x="1062" y="389"/>
                </a:cxn>
                <a:cxn ang="0">
                  <a:pos x="957" y="449"/>
                </a:cxn>
                <a:cxn ang="0">
                  <a:pos x="793" y="240"/>
                </a:cxn>
                <a:cxn ang="0">
                  <a:pos x="763" y="120"/>
                </a:cxn>
                <a:cxn ang="0">
                  <a:pos x="695" y="45"/>
                </a:cxn>
                <a:cxn ang="0">
                  <a:pos x="673" y="23"/>
                </a:cxn>
                <a:cxn ang="0">
                  <a:pos x="606" y="0"/>
                </a:cxn>
                <a:cxn ang="0">
                  <a:pos x="456" y="75"/>
                </a:cxn>
                <a:cxn ang="0">
                  <a:pos x="426" y="120"/>
                </a:cxn>
                <a:cxn ang="0">
                  <a:pos x="381" y="157"/>
                </a:cxn>
              </a:cxnLst>
              <a:rect l="0" t="0" r="r" b="b"/>
              <a:pathLst>
                <a:path w="1481" h="1479">
                  <a:moveTo>
                    <a:pt x="381" y="157"/>
                  </a:moveTo>
                  <a:cubicBezTo>
                    <a:pt x="355" y="151"/>
                    <a:pt x="331" y="143"/>
                    <a:pt x="306" y="135"/>
                  </a:cubicBezTo>
                  <a:cubicBezTo>
                    <a:pt x="300" y="135"/>
                    <a:pt x="213" y="137"/>
                    <a:pt x="187" y="150"/>
                  </a:cubicBezTo>
                  <a:cubicBezTo>
                    <a:pt x="107" y="190"/>
                    <a:pt x="73" y="294"/>
                    <a:pt x="52" y="374"/>
                  </a:cubicBezTo>
                  <a:cubicBezTo>
                    <a:pt x="57" y="445"/>
                    <a:pt x="56" y="536"/>
                    <a:pt x="97" y="599"/>
                  </a:cubicBezTo>
                  <a:cubicBezTo>
                    <a:pt x="124" y="684"/>
                    <a:pt x="114" y="754"/>
                    <a:pt x="52" y="816"/>
                  </a:cubicBezTo>
                  <a:cubicBezTo>
                    <a:pt x="30" y="885"/>
                    <a:pt x="67" y="780"/>
                    <a:pt x="22" y="861"/>
                  </a:cubicBezTo>
                  <a:cubicBezTo>
                    <a:pt x="13" y="877"/>
                    <a:pt x="5" y="915"/>
                    <a:pt x="0" y="935"/>
                  </a:cubicBezTo>
                  <a:cubicBezTo>
                    <a:pt x="5" y="981"/>
                    <a:pt x="5" y="1010"/>
                    <a:pt x="30" y="1048"/>
                  </a:cubicBezTo>
                  <a:cubicBezTo>
                    <a:pt x="77" y="1190"/>
                    <a:pt x="27" y="1023"/>
                    <a:pt x="52" y="1369"/>
                  </a:cubicBezTo>
                  <a:cubicBezTo>
                    <a:pt x="57" y="1432"/>
                    <a:pt x="182" y="1465"/>
                    <a:pt x="232" y="1474"/>
                  </a:cubicBezTo>
                  <a:cubicBezTo>
                    <a:pt x="329" y="1469"/>
                    <a:pt x="337" y="1472"/>
                    <a:pt x="404" y="1452"/>
                  </a:cubicBezTo>
                  <a:cubicBezTo>
                    <a:pt x="509" y="1366"/>
                    <a:pt x="446" y="1409"/>
                    <a:pt x="516" y="1339"/>
                  </a:cubicBezTo>
                  <a:cubicBezTo>
                    <a:pt x="539" y="1268"/>
                    <a:pt x="606" y="1233"/>
                    <a:pt x="673" y="1220"/>
                  </a:cubicBezTo>
                  <a:cubicBezTo>
                    <a:pt x="711" y="1225"/>
                    <a:pt x="741" y="1233"/>
                    <a:pt x="778" y="1242"/>
                  </a:cubicBezTo>
                  <a:cubicBezTo>
                    <a:pt x="804" y="1260"/>
                    <a:pt x="817" y="1281"/>
                    <a:pt x="838" y="1302"/>
                  </a:cubicBezTo>
                  <a:cubicBezTo>
                    <a:pt x="872" y="1336"/>
                    <a:pt x="861" y="1310"/>
                    <a:pt x="890" y="1347"/>
                  </a:cubicBezTo>
                  <a:cubicBezTo>
                    <a:pt x="901" y="1361"/>
                    <a:pt x="906" y="1381"/>
                    <a:pt x="920" y="1392"/>
                  </a:cubicBezTo>
                  <a:cubicBezTo>
                    <a:pt x="960" y="1422"/>
                    <a:pt x="996" y="1452"/>
                    <a:pt x="1040" y="1474"/>
                  </a:cubicBezTo>
                  <a:cubicBezTo>
                    <a:pt x="1097" y="1469"/>
                    <a:pt x="1118" y="1479"/>
                    <a:pt x="1159" y="1452"/>
                  </a:cubicBezTo>
                  <a:cubicBezTo>
                    <a:pt x="1180" y="1438"/>
                    <a:pt x="1219" y="1407"/>
                    <a:pt x="1219" y="1407"/>
                  </a:cubicBezTo>
                  <a:cubicBezTo>
                    <a:pt x="1243" y="1371"/>
                    <a:pt x="1255" y="1334"/>
                    <a:pt x="1271" y="1294"/>
                  </a:cubicBezTo>
                  <a:cubicBezTo>
                    <a:pt x="1266" y="1239"/>
                    <a:pt x="1270" y="1204"/>
                    <a:pt x="1242" y="1160"/>
                  </a:cubicBezTo>
                  <a:cubicBezTo>
                    <a:pt x="1225" y="1098"/>
                    <a:pt x="1181" y="1046"/>
                    <a:pt x="1152" y="988"/>
                  </a:cubicBezTo>
                  <a:cubicBezTo>
                    <a:pt x="1133" y="899"/>
                    <a:pt x="1116" y="797"/>
                    <a:pt x="1167" y="718"/>
                  </a:cubicBezTo>
                  <a:cubicBezTo>
                    <a:pt x="1179" y="679"/>
                    <a:pt x="1204" y="655"/>
                    <a:pt x="1242" y="644"/>
                  </a:cubicBezTo>
                  <a:cubicBezTo>
                    <a:pt x="1272" y="624"/>
                    <a:pt x="1311" y="607"/>
                    <a:pt x="1346" y="599"/>
                  </a:cubicBezTo>
                  <a:cubicBezTo>
                    <a:pt x="1411" y="557"/>
                    <a:pt x="1461" y="503"/>
                    <a:pt x="1481" y="427"/>
                  </a:cubicBezTo>
                  <a:cubicBezTo>
                    <a:pt x="1465" y="308"/>
                    <a:pt x="1416" y="228"/>
                    <a:pt x="1294" y="202"/>
                  </a:cubicBezTo>
                  <a:cubicBezTo>
                    <a:pt x="1269" y="205"/>
                    <a:pt x="1243" y="202"/>
                    <a:pt x="1219" y="210"/>
                  </a:cubicBezTo>
                  <a:cubicBezTo>
                    <a:pt x="1187" y="221"/>
                    <a:pt x="1135" y="279"/>
                    <a:pt x="1114" y="300"/>
                  </a:cubicBezTo>
                  <a:cubicBezTo>
                    <a:pt x="1092" y="322"/>
                    <a:pt x="1080" y="364"/>
                    <a:pt x="1062" y="389"/>
                  </a:cubicBezTo>
                  <a:cubicBezTo>
                    <a:pt x="1035" y="428"/>
                    <a:pt x="1000" y="441"/>
                    <a:pt x="957" y="449"/>
                  </a:cubicBezTo>
                  <a:cubicBezTo>
                    <a:pt x="845" y="428"/>
                    <a:pt x="813" y="342"/>
                    <a:pt x="793" y="240"/>
                  </a:cubicBezTo>
                  <a:cubicBezTo>
                    <a:pt x="790" y="225"/>
                    <a:pt x="782" y="144"/>
                    <a:pt x="763" y="120"/>
                  </a:cubicBezTo>
                  <a:cubicBezTo>
                    <a:pt x="743" y="93"/>
                    <a:pt x="716" y="71"/>
                    <a:pt x="695" y="45"/>
                  </a:cubicBezTo>
                  <a:cubicBezTo>
                    <a:pt x="688" y="37"/>
                    <a:pt x="682" y="29"/>
                    <a:pt x="673" y="23"/>
                  </a:cubicBezTo>
                  <a:cubicBezTo>
                    <a:pt x="656" y="11"/>
                    <a:pt x="626" y="7"/>
                    <a:pt x="606" y="0"/>
                  </a:cubicBezTo>
                  <a:cubicBezTo>
                    <a:pt x="526" y="12"/>
                    <a:pt x="516" y="15"/>
                    <a:pt x="456" y="75"/>
                  </a:cubicBezTo>
                  <a:cubicBezTo>
                    <a:pt x="443" y="88"/>
                    <a:pt x="426" y="120"/>
                    <a:pt x="426" y="120"/>
                  </a:cubicBezTo>
                  <a:cubicBezTo>
                    <a:pt x="418" y="145"/>
                    <a:pt x="409" y="157"/>
                    <a:pt x="381" y="157"/>
                  </a:cubicBezTo>
                  <a:close/>
                </a:path>
              </a:pathLst>
            </a:custGeom>
            <a:noFill/>
            <a:ln w="25400">
              <a:solidFill>
                <a:srgbClr val="008000"/>
              </a:solidFill>
              <a:round/>
              <a:headEnd/>
              <a:tailEnd/>
            </a:ln>
            <a:effectLst/>
          </p:spPr>
          <p:txBody>
            <a:bodyPr/>
            <a:lstStyle/>
            <a:p>
              <a:endParaRPr lang="en-US"/>
            </a:p>
          </p:txBody>
        </p:sp>
        <p:sp>
          <p:nvSpPr>
            <p:cNvPr id="12" name="Text Box 81"/>
            <p:cNvSpPr txBox="1">
              <a:spLocks noChangeArrowheads="1"/>
            </p:cNvSpPr>
            <p:nvPr>
              <p:custDataLst>
                <p:tags r:id="rId6"/>
              </p:custDataLst>
            </p:nvPr>
          </p:nvSpPr>
          <p:spPr bwMode="auto">
            <a:xfrm>
              <a:off x="4953000" y="2943761"/>
              <a:ext cx="2286000" cy="1323439"/>
            </a:xfrm>
            <a:prstGeom prst="rect">
              <a:avLst/>
            </a:prstGeom>
            <a:noFill/>
            <a:ln w="9525">
              <a:noFill/>
              <a:miter lim="800000"/>
              <a:headEnd/>
              <a:tailEnd/>
            </a:ln>
            <a:effectLst/>
          </p:spPr>
          <p:txBody>
            <a:bodyPr wrap="square">
              <a:spAutoFit/>
            </a:bodyPr>
            <a:lstStyle/>
            <a:p>
              <a:pPr marL="457200" indent="-457200"/>
              <a:r>
                <a:rPr lang="en-US" sz="2000" dirty="0">
                  <a:solidFill>
                    <a:srgbClr val="119F33"/>
                  </a:solidFill>
                </a:rPr>
                <a:t> </a:t>
              </a:r>
              <a:r>
                <a:rPr lang="en-US" sz="2000" dirty="0" smtClean="0">
                  <a:solidFill>
                    <a:srgbClr val="119F33"/>
                  </a:solidFill>
                </a:rPr>
                <a:t>       6        2</a:t>
              </a:r>
              <a:endParaRPr lang="en-US" sz="2000" dirty="0">
                <a:solidFill>
                  <a:srgbClr val="119F33"/>
                </a:solidFill>
              </a:endParaRPr>
            </a:p>
            <a:p>
              <a:pPr marL="457200" indent="-457200"/>
              <a:r>
                <a:rPr lang="en-US" sz="2000" dirty="0">
                  <a:solidFill>
                    <a:srgbClr val="119F33"/>
                  </a:solidFill>
                </a:rPr>
                <a:t>  15  </a:t>
              </a:r>
              <a:r>
                <a:rPr lang="en-US" sz="2000" dirty="0" smtClean="0">
                  <a:solidFill>
                    <a:srgbClr val="119F33"/>
                  </a:solidFill>
                </a:rPr>
                <a:t>      23</a:t>
              </a:r>
              <a:endParaRPr lang="en-US" sz="2000" dirty="0">
                <a:solidFill>
                  <a:srgbClr val="119F33"/>
                </a:solidFill>
              </a:endParaRPr>
            </a:p>
            <a:p>
              <a:pPr marL="457200" indent="-457200"/>
              <a:r>
                <a:rPr lang="en-US" sz="2000" dirty="0" smtClean="0">
                  <a:solidFill>
                    <a:srgbClr val="119F33"/>
                  </a:solidFill>
                </a:rPr>
                <a:t>          12   </a:t>
              </a:r>
              <a:r>
                <a:rPr lang="en-US" sz="2000" dirty="0">
                  <a:solidFill>
                    <a:srgbClr val="119F33"/>
                  </a:solidFill>
                </a:rPr>
                <a:t>18</a:t>
              </a:r>
            </a:p>
            <a:p>
              <a:pPr marL="457200" indent="-457200"/>
              <a:r>
                <a:rPr lang="en-US" sz="2000" dirty="0">
                  <a:solidFill>
                    <a:srgbClr val="119F33"/>
                  </a:solidFill>
                </a:rPr>
                <a:t>45   3    7</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latin typeface="Courier New" pitchFamily="49" charset="0"/>
                <a:cs typeface="Courier New" pitchFamily="49" charset="0"/>
              </a:rPr>
              <a:t>insert</a:t>
            </a:r>
            <a:r>
              <a:rPr lang="en-US" dirty="0" smtClean="0"/>
              <a:t> </a:t>
            </a:r>
            <a:r>
              <a:rPr lang="en-US" i="1" dirty="0" smtClean="0"/>
              <a:t>x1</a:t>
            </a:r>
            <a:r>
              <a:rPr lang="en-US" dirty="0" smtClean="0"/>
              <a:t> with priority </a:t>
            </a:r>
            <a:r>
              <a:rPr lang="en-US" i="1" dirty="0" smtClean="0"/>
              <a:t>5</a:t>
            </a:r>
          </a:p>
          <a:p>
            <a:pPr>
              <a:buNone/>
            </a:pPr>
            <a:r>
              <a:rPr lang="en-US" dirty="0" smtClean="0"/>
              <a:t>	</a:t>
            </a:r>
            <a:r>
              <a:rPr lang="en-US" b="1" dirty="0" smtClean="0">
                <a:latin typeface="Courier New" pitchFamily="49" charset="0"/>
                <a:cs typeface="Courier New" pitchFamily="49" charset="0"/>
              </a:rPr>
              <a:t>insert</a:t>
            </a:r>
            <a:r>
              <a:rPr lang="en-US" dirty="0" smtClean="0"/>
              <a:t> </a:t>
            </a:r>
            <a:r>
              <a:rPr lang="en-US" i="1" dirty="0" smtClean="0"/>
              <a:t>x2</a:t>
            </a:r>
            <a:r>
              <a:rPr lang="en-US" dirty="0" smtClean="0"/>
              <a:t> with priority </a:t>
            </a:r>
            <a:r>
              <a:rPr lang="en-US" i="1" dirty="0" smtClean="0"/>
              <a:t>3</a:t>
            </a:r>
          </a:p>
          <a:p>
            <a:pPr>
              <a:buNone/>
            </a:pPr>
            <a:r>
              <a:rPr lang="en-US" dirty="0" smtClean="0"/>
              <a:t>	</a:t>
            </a:r>
            <a:r>
              <a:rPr lang="en-US" b="1" dirty="0" smtClean="0">
                <a:latin typeface="Courier New" pitchFamily="49" charset="0"/>
                <a:cs typeface="Courier New" pitchFamily="49" charset="0"/>
              </a:rPr>
              <a:t>insert</a:t>
            </a:r>
            <a:r>
              <a:rPr lang="en-US" dirty="0" smtClean="0"/>
              <a:t> </a:t>
            </a:r>
            <a:r>
              <a:rPr lang="en-US" i="1" dirty="0" smtClean="0"/>
              <a:t>x3</a:t>
            </a:r>
            <a:r>
              <a:rPr lang="en-US" dirty="0" smtClean="0"/>
              <a:t> with priority </a:t>
            </a:r>
            <a:r>
              <a:rPr lang="en-US" i="1" dirty="0" smtClean="0"/>
              <a:t>4</a:t>
            </a:r>
          </a:p>
          <a:p>
            <a:pPr>
              <a:buNone/>
            </a:pPr>
            <a:r>
              <a:rPr lang="en-US" dirty="0" smtClean="0"/>
              <a:t>	</a:t>
            </a:r>
            <a:r>
              <a:rPr lang="en-US" i="1" dirty="0" smtClean="0"/>
              <a:t>a</a:t>
            </a:r>
            <a:r>
              <a:rPr lang="en-US" dirty="0" smtClean="0"/>
              <a:t> = </a:t>
            </a:r>
            <a:r>
              <a:rPr lang="en-US" b="1" dirty="0" err="1" smtClean="0">
                <a:latin typeface="Courier New" pitchFamily="49" charset="0"/>
                <a:cs typeface="Courier New" pitchFamily="49" charset="0"/>
              </a:rPr>
              <a:t>deleteMin</a:t>
            </a:r>
            <a:r>
              <a:rPr lang="en-US" b="1" dirty="0" smtClean="0">
                <a:latin typeface="Courier New" pitchFamily="49" charset="0"/>
                <a:cs typeface="Courier New" pitchFamily="49" charset="0"/>
              </a:rPr>
              <a:t> // x2</a:t>
            </a:r>
          </a:p>
          <a:p>
            <a:pPr>
              <a:buNone/>
            </a:pPr>
            <a:r>
              <a:rPr lang="en-US" dirty="0" smtClean="0"/>
              <a:t>	</a:t>
            </a:r>
            <a:r>
              <a:rPr lang="en-US" i="1" dirty="0" smtClean="0"/>
              <a:t>b</a:t>
            </a:r>
            <a:r>
              <a:rPr lang="en-US" dirty="0" smtClean="0"/>
              <a:t> = </a:t>
            </a:r>
            <a:r>
              <a:rPr lang="en-US" b="1" dirty="0" err="1" smtClean="0">
                <a:latin typeface="Courier New" pitchFamily="49" charset="0"/>
                <a:cs typeface="Courier New" pitchFamily="49" charset="0"/>
              </a:rPr>
              <a:t>deleteMin</a:t>
            </a:r>
            <a:r>
              <a:rPr lang="en-US" b="1" dirty="0" smtClean="0">
                <a:latin typeface="Courier New" pitchFamily="49" charset="0"/>
                <a:cs typeface="Courier New" pitchFamily="49" charset="0"/>
              </a:rPr>
              <a:t> // x3</a:t>
            </a:r>
          </a:p>
          <a:p>
            <a:pPr>
              <a:buNone/>
            </a:pPr>
            <a:r>
              <a:rPr lang="en-US" dirty="0" smtClean="0"/>
              <a:t>	</a:t>
            </a:r>
            <a:r>
              <a:rPr lang="en-US" b="1" dirty="0" smtClean="0">
                <a:latin typeface="Courier New" pitchFamily="49" charset="0"/>
                <a:cs typeface="Courier New" pitchFamily="49" charset="0"/>
              </a:rPr>
              <a:t>insert</a:t>
            </a:r>
            <a:r>
              <a:rPr lang="en-US" dirty="0" smtClean="0"/>
              <a:t> </a:t>
            </a:r>
            <a:r>
              <a:rPr lang="en-US" i="1" dirty="0" smtClean="0"/>
              <a:t>x4</a:t>
            </a:r>
            <a:r>
              <a:rPr lang="en-US" dirty="0" smtClean="0"/>
              <a:t> with priority </a:t>
            </a:r>
            <a:r>
              <a:rPr lang="en-US" i="1" dirty="0" smtClean="0"/>
              <a:t>2</a:t>
            </a:r>
          </a:p>
          <a:p>
            <a:pPr>
              <a:buNone/>
            </a:pPr>
            <a:r>
              <a:rPr lang="en-US" dirty="0" smtClean="0"/>
              <a:t>	</a:t>
            </a:r>
            <a:r>
              <a:rPr lang="en-US" b="1" dirty="0" smtClean="0">
                <a:latin typeface="Courier New" pitchFamily="49" charset="0"/>
                <a:cs typeface="Courier New" pitchFamily="49" charset="0"/>
              </a:rPr>
              <a:t>insert</a:t>
            </a:r>
            <a:r>
              <a:rPr lang="en-US" dirty="0" smtClean="0"/>
              <a:t> </a:t>
            </a:r>
            <a:r>
              <a:rPr lang="en-US" i="1" dirty="0" smtClean="0"/>
              <a:t>x5</a:t>
            </a:r>
            <a:r>
              <a:rPr lang="en-US" dirty="0" smtClean="0"/>
              <a:t> with priority </a:t>
            </a:r>
            <a:r>
              <a:rPr lang="en-US" i="1" dirty="0" smtClean="0"/>
              <a:t>6</a:t>
            </a:r>
          </a:p>
          <a:p>
            <a:pPr>
              <a:buNone/>
            </a:pPr>
            <a:r>
              <a:rPr lang="en-US" dirty="0" smtClean="0"/>
              <a:t>	c = </a:t>
            </a:r>
            <a:r>
              <a:rPr lang="en-US" b="1" dirty="0" err="1" smtClean="0">
                <a:latin typeface="Courier New" pitchFamily="49" charset="0"/>
                <a:cs typeface="Courier New" pitchFamily="49" charset="0"/>
              </a:rPr>
              <a:t>deleteMin</a:t>
            </a:r>
            <a:r>
              <a:rPr lang="en-US" b="1" dirty="0" smtClean="0">
                <a:latin typeface="Courier New" pitchFamily="49" charset="0"/>
                <a:cs typeface="Courier New" pitchFamily="49" charset="0"/>
              </a:rPr>
              <a:t> // x4</a:t>
            </a:r>
            <a:endParaRPr lang="en-US" dirty="0" smtClean="0"/>
          </a:p>
          <a:p>
            <a:pPr>
              <a:buNone/>
            </a:pPr>
            <a:r>
              <a:rPr lang="en-US" dirty="0" smtClean="0"/>
              <a:t>	d = </a:t>
            </a:r>
            <a:r>
              <a:rPr lang="en-US" b="1" dirty="0" err="1" smtClean="0">
                <a:latin typeface="Courier New" pitchFamily="49" charset="0"/>
                <a:cs typeface="Courier New" pitchFamily="49" charset="0"/>
              </a:rPr>
              <a:t>deleteMin</a:t>
            </a:r>
            <a:r>
              <a:rPr lang="en-US" dirty="0" smtClean="0"/>
              <a:t>  </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x1</a:t>
            </a:r>
            <a:endParaRPr lang="en-US" dirty="0" smtClean="0"/>
          </a:p>
          <a:p>
            <a:pPr>
              <a:buNone/>
            </a:pPr>
            <a:endParaRPr lang="en-US" dirty="0" smtClean="0"/>
          </a:p>
          <a:p>
            <a:r>
              <a:rPr lang="en-US" dirty="0" smtClean="0"/>
              <a:t>Analogy: </a:t>
            </a:r>
            <a:r>
              <a:rPr lang="en-US" b="1" dirty="0" smtClean="0">
                <a:latin typeface="Courier New" pitchFamily="49" charset="0"/>
                <a:cs typeface="Courier New" pitchFamily="49" charset="0"/>
              </a:rPr>
              <a:t>insert</a:t>
            </a:r>
            <a:r>
              <a:rPr lang="en-US" dirty="0" smtClean="0"/>
              <a:t> is like </a:t>
            </a:r>
            <a:r>
              <a:rPr lang="en-US" b="1" dirty="0" err="1" smtClean="0">
                <a:latin typeface="Courier New" pitchFamily="49" charset="0"/>
                <a:cs typeface="Courier New" pitchFamily="49" charset="0"/>
              </a:rPr>
              <a:t>enqueue</a:t>
            </a:r>
            <a:r>
              <a:rPr lang="en-US" dirty="0" smtClean="0"/>
              <a:t>, </a:t>
            </a:r>
            <a:r>
              <a:rPr lang="en-US" b="1" dirty="0" err="1" smtClean="0">
                <a:latin typeface="Courier New" pitchFamily="49" charset="0"/>
                <a:cs typeface="Courier New" pitchFamily="49" charset="0"/>
              </a:rPr>
              <a:t>deleteMin</a:t>
            </a:r>
            <a:r>
              <a:rPr lang="en-US" dirty="0" smtClean="0"/>
              <a:t> is like </a:t>
            </a:r>
            <a:r>
              <a:rPr lang="en-US" b="1" dirty="0" err="1" smtClean="0">
                <a:latin typeface="Courier New" pitchFamily="49" charset="0"/>
                <a:cs typeface="Courier New" pitchFamily="49" charset="0"/>
              </a:rPr>
              <a:t>dequeue</a:t>
            </a:r>
            <a:endParaRPr lang="en-US" b="1" dirty="0" smtClean="0">
              <a:latin typeface="Courier New" pitchFamily="49" charset="0"/>
              <a:cs typeface="Courier New" pitchFamily="49" charset="0"/>
            </a:endParaRPr>
          </a:p>
          <a:p>
            <a:pPr lvl="1"/>
            <a:r>
              <a:rPr lang="en-US" dirty="0" smtClean="0"/>
              <a:t>But the whole point is to use priorities instead of FIFO</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685800" y="1447800"/>
            <a:ext cx="7848600" cy="4572000"/>
          </a:xfrm>
        </p:spPr>
        <p:txBody>
          <a:bodyPr/>
          <a:lstStyle/>
          <a:p>
            <a:pPr>
              <a:buNone/>
            </a:pPr>
            <a:r>
              <a:rPr lang="en-US" dirty="0" smtClean="0"/>
              <a:t>The priority queue arises often…</a:t>
            </a:r>
          </a:p>
          <a:p>
            <a:pPr lvl="1"/>
            <a:r>
              <a:rPr lang="en-US" dirty="0" smtClean="0"/>
              <a:t>Sometimes blatant, sometimes less obvious</a:t>
            </a:r>
          </a:p>
          <a:p>
            <a:pPr lvl="1"/>
            <a:endParaRPr lang="en-US" dirty="0" smtClean="0"/>
          </a:p>
          <a:p>
            <a:pPr>
              <a:lnSpc>
                <a:spcPts val="2000"/>
              </a:lnSpc>
            </a:pPr>
            <a:r>
              <a:rPr lang="en-US" dirty="0" smtClean="0"/>
              <a:t>Run multiple programs in the operating system</a:t>
            </a:r>
          </a:p>
          <a:p>
            <a:pPr lvl="1">
              <a:lnSpc>
                <a:spcPts val="2000"/>
              </a:lnSpc>
            </a:pPr>
            <a:r>
              <a:rPr lang="en-US" dirty="0" smtClean="0"/>
              <a:t>“critical” before “interactive” before “compute-intensive”</a:t>
            </a:r>
          </a:p>
          <a:p>
            <a:pPr lvl="1">
              <a:lnSpc>
                <a:spcPts val="2000"/>
              </a:lnSpc>
            </a:pPr>
            <a:r>
              <a:rPr lang="en-US" dirty="0" smtClean="0"/>
              <a:t>Maybe let users set priority level</a:t>
            </a:r>
          </a:p>
          <a:p>
            <a:pPr>
              <a:lnSpc>
                <a:spcPts val="2800"/>
              </a:lnSpc>
              <a:spcBef>
                <a:spcPts val="1200"/>
              </a:spcBef>
            </a:pPr>
            <a:r>
              <a:rPr lang="en-US" dirty="0" smtClean="0"/>
              <a:t>Treat hospital patients in order of severity (or triage)</a:t>
            </a:r>
          </a:p>
          <a:p>
            <a:pPr>
              <a:lnSpc>
                <a:spcPts val="2800"/>
              </a:lnSpc>
            </a:pPr>
            <a:r>
              <a:rPr lang="en-US" dirty="0" smtClean="0"/>
              <a:t>Select print jobs in order of decreasing length?</a:t>
            </a:r>
          </a:p>
          <a:p>
            <a:pPr>
              <a:lnSpc>
                <a:spcPts val="2800"/>
              </a:lnSpc>
            </a:pPr>
            <a:r>
              <a:rPr lang="en-US" dirty="0" smtClean="0"/>
              <a:t>Forward network packets in order of urgency</a:t>
            </a:r>
          </a:p>
          <a:p>
            <a:pPr>
              <a:lnSpc>
                <a:spcPts val="2800"/>
              </a:lnSpc>
            </a:pPr>
            <a:r>
              <a:rPr lang="en-US" dirty="0" smtClean="0"/>
              <a:t>Select most frequent symbols for data compression (cf. CSE143)</a:t>
            </a:r>
          </a:p>
          <a:p>
            <a:pPr>
              <a:lnSpc>
                <a:spcPts val="2800"/>
              </a:lnSpc>
            </a:pPr>
            <a:r>
              <a:rPr lang="en-US" dirty="0" smtClean="0"/>
              <a:t>Sort (first </a:t>
            </a:r>
            <a:r>
              <a:rPr lang="en-US" b="1" dirty="0" smtClean="0">
                <a:latin typeface="Courier New" pitchFamily="49" charset="0"/>
                <a:cs typeface="Courier New" pitchFamily="49" charset="0"/>
              </a:rPr>
              <a:t>insert</a:t>
            </a:r>
            <a:r>
              <a:rPr lang="en-US" dirty="0" smtClean="0"/>
              <a:t> all, then repeatedly </a:t>
            </a:r>
            <a:r>
              <a:rPr lang="en-US" b="1" dirty="0" err="1" smtClean="0">
                <a:latin typeface="Courier New" pitchFamily="49" charset="0"/>
                <a:cs typeface="Courier New" pitchFamily="49" charset="0"/>
              </a:rPr>
              <a:t>deleteMin</a:t>
            </a:r>
            <a:r>
              <a:rPr lang="en-US" dirty="0" smtClean="0"/>
              <a: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applications</a:t>
            </a:r>
            <a:endParaRPr lang="en-US" dirty="0"/>
          </a:p>
        </p:txBody>
      </p:sp>
      <p:sp>
        <p:nvSpPr>
          <p:cNvPr id="3" name="Content Placeholder 2"/>
          <p:cNvSpPr>
            <a:spLocks noGrp="1"/>
          </p:cNvSpPr>
          <p:nvPr>
            <p:ph idx="1"/>
          </p:nvPr>
        </p:nvSpPr>
        <p:spPr>
          <a:xfrm>
            <a:off x="685800" y="1600200"/>
            <a:ext cx="8153400" cy="4495800"/>
          </a:xfrm>
        </p:spPr>
        <p:txBody>
          <a:bodyPr/>
          <a:lstStyle/>
          <a:p>
            <a:r>
              <a:rPr lang="en-US" dirty="0" smtClean="0"/>
              <a:t>“Greedy” algorithms</a:t>
            </a:r>
            <a:endParaRPr lang="en-US" sz="1000" dirty="0" smtClean="0"/>
          </a:p>
          <a:p>
            <a:r>
              <a:rPr lang="en-US" dirty="0" smtClean="0"/>
              <a:t>Discrete event simulation (system simulation, virtual worlds, …)</a:t>
            </a:r>
          </a:p>
          <a:p>
            <a:pPr lvl="1"/>
            <a:r>
              <a:rPr lang="en-US" dirty="0" smtClean="0"/>
              <a:t>Each event </a:t>
            </a:r>
            <a:r>
              <a:rPr lang="en-US" i="1" dirty="0" smtClean="0"/>
              <a:t>e</a:t>
            </a:r>
            <a:r>
              <a:rPr lang="en-US" dirty="0" smtClean="0"/>
              <a:t> happens at some time </a:t>
            </a:r>
            <a:r>
              <a:rPr lang="en-US" i="1" dirty="0" smtClean="0"/>
              <a:t>t</a:t>
            </a:r>
            <a:r>
              <a:rPr lang="en-US" dirty="0" smtClean="0"/>
              <a:t>, updating system state and generating new events </a:t>
            </a:r>
            <a:r>
              <a:rPr lang="en-US" i="1" dirty="0" smtClean="0"/>
              <a:t>e1</a:t>
            </a:r>
            <a:r>
              <a:rPr lang="en-US" dirty="0" smtClean="0"/>
              <a:t>, …, </a:t>
            </a:r>
            <a:r>
              <a:rPr lang="en-US" i="1" dirty="0" smtClean="0"/>
              <a:t>en</a:t>
            </a:r>
            <a:r>
              <a:rPr lang="en-US" dirty="0" smtClean="0"/>
              <a:t> at times </a:t>
            </a:r>
            <a:r>
              <a:rPr lang="en-US" i="1" dirty="0" smtClean="0"/>
              <a:t>t</a:t>
            </a:r>
            <a:r>
              <a:rPr lang="en-US" dirty="0" smtClean="0"/>
              <a:t>+</a:t>
            </a:r>
            <a:r>
              <a:rPr lang="en-US" i="1" dirty="0" smtClean="0"/>
              <a:t>t1</a:t>
            </a:r>
            <a:r>
              <a:rPr lang="en-US" dirty="0" smtClean="0"/>
              <a:t>, …, </a:t>
            </a:r>
            <a:r>
              <a:rPr lang="en-US" i="1" dirty="0" err="1" smtClean="0"/>
              <a:t>t</a:t>
            </a:r>
            <a:r>
              <a:rPr lang="en-US" dirty="0" err="1" smtClean="0"/>
              <a:t>+</a:t>
            </a:r>
            <a:r>
              <a:rPr lang="en-US" i="1" dirty="0" err="1" smtClean="0"/>
              <a:t>tn</a:t>
            </a:r>
            <a:endParaRPr lang="en-US" i="1" dirty="0" smtClean="0"/>
          </a:p>
          <a:p>
            <a:pPr lvl="1"/>
            <a:r>
              <a:rPr lang="en-US" dirty="0" smtClean="0"/>
              <a:t>Naïve approach: advance “clock” by 1 unit at a time and process any events that happen then</a:t>
            </a:r>
          </a:p>
          <a:p>
            <a:pPr lvl="1"/>
            <a:r>
              <a:rPr lang="en-US" dirty="0" smtClean="0"/>
              <a:t>Better:</a:t>
            </a:r>
          </a:p>
          <a:p>
            <a:pPr lvl="2"/>
            <a:r>
              <a:rPr lang="en-US" i="1" dirty="0" smtClean="0"/>
              <a:t>Pending events</a:t>
            </a:r>
            <a:r>
              <a:rPr lang="en-US" dirty="0" smtClean="0"/>
              <a:t> in a priority queue (priority = event time)</a:t>
            </a:r>
          </a:p>
          <a:p>
            <a:pPr lvl="2"/>
            <a:r>
              <a:rPr lang="en-US" dirty="0" smtClean="0"/>
              <a:t>Repeatedly: </a:t>
            </a:r>
            <a:r>
              <a:rPr lang="en-US" b="1" dirty="0" err="1" smtClean="0">
                <a:latin typeface="Courier New" pitchFamily="49" charset="0"/>
                <a:cs typeface="Courier New" pitchFamily="49" charset="0"/>
              </a:rPr>
              <a:t>deleteMin</a:t>
            </a:r>
            <a:r>
              <a:rPr lang="en-US" dirty="0" smtClean="0"/>
              <a:t> and then </a:t>
            </a:r>
            <a:r>
              <a:rPr lang="en-US" b="1" dirty="0" smtClean="0">
                <a:latin typeface="Courier New" pitchFamily="49" charset="0"/>
                <a:cs typeface="Courier New" pitchFamily="49" charset="0"/>
              </a:rPr>
              <a:t>insert</a:t>
            </a:r>
            <a:r>
              <a:rPr lang="en-US" dirty="0" smtClean="0"/>
              <a:t> new events</a:t>
            </a:r>
          </a:p>
          <a:p>
            <a:pPr lvl="2"/>
            <a:r>
              <a:rPr lang="en-US" dirty="0" smtClean="0"/>
              <a:t>Effectively “set clock ahead to next event”</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good data structure</a:t>
            </a:r>
            <a:endParaRPr lang="en-US" dirty="0"/>
          </a:p>
        </p:txBody>
      </p:sp>
      <p:sp>
        <p:nvSpPr>
          <p:cNvPr id="3" name="Content Placeholder 2"/>
          <p:cNvSpPr>
            <a:spLocks noGrp="1"/>
          </p:cNvSpPr>
          <p:nvPr>
            <p:ph idx="1"/>
          </p:nvPr>
        </p:nvSpPr>
        <p:spPr>
          <a:xfrm>
            <a:off x="533400" y="1600200"/>
            <a:ext cx="8153400" cy="4495800"/>
          </a:xfrm>
        </p:spPr>
        <p:txBody>
          <a:bodyPr/>
          <a:lstStyle/>
          <a:p>
            <a:r>
              <a:rPr lang="en-US" dirty="0" smtClean="0"/>
              <a:t>Will show an efficient, non-obvious data structure</a:t>
            </a:r>
          </a:p>
          <a:p>
            <a:pPr lvl="1"/>
            <a:r>
              <a:rPr lang="en-US" dirty="0" smtClean="0"/>
              <a:t>But first let’s analyze some “obvious” ideas for </a:t>
            </a:r>
            <a:r>
              <a:rPr lang="en-US" i="1" dirty="0" smtClean="0"/>
              <a:t>n</a:t>
            </a:r>
            <a:r>
              <a:rPr lang="en-US" dirty="0" smtClean="0"/>
              <a:t> data items</a:t>
            </a:r>
          </a:p>
          <a:p>
            <a:pPr lvl="1"/>
            <a:r>
              <a:rPr lang="en-US" dirty="0" smtClean="0"/>
              <a:t>All times worst-case; assume arrays “have room”</a:t>
            </a:r>
          </a:p>
          <a:p>
            <a:pPr lvl="1"/>
            <a:endParaRPr lang="en-US" dirty="0" smtClean="0"/>
          </a:p>
          <a:p>
            <a:pPr>
              <a:lnSpc>
                <a:spcPts val="2800"/>
              </a:lnSpc>
              <a:buNone/>
            </a:pPr>
            <a:r>
              <a:rPr lang="en-US" i="1" dirty="0" smtClean="0"/>
              <a:t>data</a:t>
            </a:r>
            <a:r>
              <a:rPr lang="en-US" dirty="0" smtClean="0"/>
              <a:t>	  	     </a:t>
            </a:r>
            <a:r>
              <a:rPr lang="en-US" i="1" dirty="0" smtClean="0"/>
              <a:t>insert algorithm / time</a:t>
            </a:r>
            <a:r>
              <a:rPr lang="en-US" dirty="0" smtClean="0"/>
              <a:t>      </a:t>
            </a:r>
            <a:r>
              <a:rPr lang="en-US" i="1" dirty="0" err="1" smtClean="0"/>
              <a:t>deleteMin</a:t>
            </a:r>
            <a:r>
              <a:rPr lang="en-US" i="1" dirty="0" smtClean="0"/>
              <a:t> algorithm / time</a:t>
            </a:r>
          </a:p>
          <a:p>
            <a:pPr>
              <a:lnSpc>
                <a:spcPts val="2800"/>
              </a:lnSpc>
              <a:buNone/>
            </a:pPr>
            <a:r>
              <a:rPr lang="en-US" dirty="0" smtClean="0"/>
              <a:t>unsorted array	    </a:t>
            </a:r>
          </a:p>
          <a:p>
            <a:pPr>
              <a:lnSpc>
                <a:spcPts val="2800"/>
              </a:lnSpc>
              <a:buNone/>
            </a:pPr>
            <a:r>
              <a:rPr lang="en-US" dirty="0" smtClean="0"/>
              <a:t>unsorted linked list</a:t>
            </a:r>
          </a:p>
          <a:p>
            <a:pPr>
              <a:lnSpc>
                <a:spcPts val="2800"/>
              </a:lnSpc>
              <a:buNone/>
            </a:pPr>
            <a:r>
              <a:rPr lang="en-US" dirty="0" smtClean="0"/>
              <a:t>sorted circular array</a:t>
            </a:r>
          </a:p>
          <a:p>
            <a:pPr>
              <a:lnSpc>
                <a:spcPts val="2800"/>
              </a:lnSpc>
              <a:buNone/>
            </a:pPr>
            <a:r>
              <a:rPr lang="en-US" dirty="0" smtClean="0"/>
              <a:t>sorted linked list</a:t>
            </a:r>
          </a:p>
          <a:p>
            <a:pPr>
              <a:lnSpc>
                <a:spcPts val="2800"/>
              </a:lnSpc>
              <a:buNone/>
            </a:pPr>
            <a:r>
              <a:rPr lang="en-US" dirty="0" smtClean="0"/>
              <a:t>binary search tree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a good data structure!</a:t>
            </a:r>
            <a:endParaRPr lang="en-US" dirty="0"/>
          </a:p>
        </p:txBody>
      </p:sp>
      <p:sp>
        <p:nvSpPr>
          <p:cNvPr id="3" name="Content Placeholder 2"/>
          <p:cNvSpPr>
            <a:spLocks noGrp="1"/>
          </p:cNvSpPr>
          <p:nvPr>
            <p:ph idx="1"/>
          </p:nvPr>
        </p:nvSpPr>
        <p:spPr>
          <a:xfrm>
            <a:off x="533400" y="1600200"/>
            <a:ext cx="8153400" cy="4495800"/>
          </a:xfrm>
        </p:spPr>
        <p:txBody>
          <a:bodyPr/>
          <a:lstStyle/>
          <a:p>
            <a:r>
              <a:rPr lang="en-US" dirty="0" smtClean="0"/>
              <a:t>Will show an efficient, non-obvious data structure for this ADT</a:t>
            </a:r>
          </a:p>
          <a:p>
            <a:pPr lvl="1"/>
            <a:r>
              <a:rPr lang="en-US" dirty="0" smtClean="0"/>
              <a:t>But first let’s analyze some “obvious” ideas for </a:t>
            </a:r>
            <a:r>
              <a:rPr lang="en-US" i="1" dirty="0" smtClean="0"/>
              <a:t>n</a:t>
            </a:r>
            <a:r>
              <a:rPr lang="en-US" dirty="0" smtClean="0"/>
              <a:t> data items</a:t>
            </a:r>
          </a:p>
          <a:p>
            <a:pPr lvl="1"/>
            <a:r>
              <a:rPr lang="en-US" dirty="0" smtClean="0"/>
              <a:t>All times worst-case; assume arrays “have room”</a:t>
            </a:r>
          </a:p>
          <a:p>
            <a:pPr lvl="1"/>
            <a:endParaRPr lang="en-US" dirty="0" smtClean="0"/>
          </a:p>
          <a:p>
            <a:pPr>
              <a:lnSpc>
                <a:spcPts val="2800"/>
              </a:lnSpc>
              <a:buNone/>
            </a:pPr>
            <a:r>
              <a:rPr lang="en-US" i="1" dirty="0" smtClean="0"/>
              <a:t>data</a:t>
            </a:r>
            <a:r>
              <a:rPr lang="en-US" dirty="0" smtClean="0"/>
              <a:t>	  	     </a:t>
            </a:r>
            <a:r>
              <a:rPr lang="en-US" i="1" dirty="0" smtClean="0"/>
              <a:t>insert algorithm / time</a:t>
            </a:r>
            <a:r>
              <a:rPr lang="en-US" dirty="0" smtClean="0"/>
              <a:t>      </a:t>
            </a:r>
            <a:r>
              <a:rPr lang="en-US" i="1" dirty="0" err="1" smtClean="0"/>
              <a:t>deleteMin</a:t>
            </a:r>
            <a:r>
              <a:rPr lang="en-US" i="1" dirty="0" smtClean="0"/>
              <a:t> algorithm / time</a:t>
            </a:r>
          </a:p>
          <a:p>
            <a:pPr>
              <a:lnSpc>
                <a:spcPts val="2800"/>
              </a:lnSpc>
              <a:buNone/>
            </a:pPr>
            <a:r>
              <a:rPr lang="en-US" dirty="0" smtClean="0"/>
              <a:t>unsorted array	         add at end          </a:t>
            </a:r>
            <a:r>
              <a:rPr lang="en-US" i="1" dirty="0" smtClean="0"/>
              <a:t>O</a:t>
            </a:r>
            <a:r>
              <a:rPr lang="en-US" dirty="0" smtClean="0"/>
              <a:t>(1)     	search                </a:t>
            </a:r>
            <a:r>
              <a:rPr lang="en-US" i="1" dirty="0" smtClean="0"/>
              <a:t>O</a:t>
            </a:r>
            <a:r>
              <a:rPr lang="en-US" dirty="0" smtClean="0"/>
              <a:t>(</a:t>
            </a:r>
            <a:r>
              <a:rPr lang="en-US" i="1" dirty="0" smtClean="0"/>
              <a:t>n</a:t>
            </a:r>
            <a:r>
              <a:rPr lang="en-US" dirty="0" smtClean="0"/>
              <a:t>)</a:t>
            </a:r>
          </a:p>
          <a:p>
            <a:pPr>
              <a:lnSpc>
                <a:spcPts val="2800"/>
              </a:lnSpc>
              <a:buNone/>
            </a:pPr>
            <a:r>
              <a:rPr lang="en-US" dirty="0" smtClean="0"/>
              <a:t>unsorted linked list     add at front         </a:t>
            </a:r>
            <a:r>
              <a:rPr lang="en-US" i="1" dirty="0" smtClean="0"/>
              <a:t>O</a:t>
            </a:r>
            <a:r>
              <a:rPr lang="en-US" dirty="0" smtClean="0"/>
              <a:t>(1)     	search                </a:t>
            </a:r>
            <a:r>
              <a:rPr lang="en-US" i="1" dirty="0" smtClean="0"/>
              <a:t>O</a:t>
            </a:r>
            <a:r>
              <a:rPr lang="en-US" dirty="0" smtClean="0"/>
              <a:t>(</a:t>
            </a:r>
            <a:r>
              <a:rPr lang="en-US" i="1" dirty="0" smtClean="0"/>
              <a:t>n</a:t>
            </a:r>
            <a:r>
              <a:rPr lang="en-US" dirty="0" smtClean="0"/>
              <a:t>)</a:t>
            </a:r>
          </a:p>
          <a:p>
            <a:pPr>
              <a:lnSpc>
                <a:spcPts val="2800"/>
              </a:lnSpc>
              <a:buNone/>
            </a:pPr>
            <a:r>
              <a:rPr lang="en-US" dirty="0" smtClean="0"/>
              <a:t>sorted circular array   search / shift       </a:t>
            </a:r>
            <a:r>
              <a:rPr lang="en-US" i="1" dirty="0" smtClean="0"/>
              <a:t>O</a:t>
            </a:r>
            <a:r>
              <a:rPr lang="en-US" dirty="0" smtClean="0"/>
              <a:t>(</a:t>
            </a:r>
            <a:r>
              <a:rPr lang="en-US" i="1" dirty="0" smtClean="0"/>
              <a:t>n</a:t>
            </a:r>
            <a:r>
              <a:rPr lang="en-US" dirty="0" smtClean="0"/>
              <a:t>)        </a:t>
            </a:r>
            <a:r>
              <a:rPr lang="en-US" sz="1000" dirty="0" smtClean="0"/>
              <a:t> </a:t>
            </a:r>
            <a:r>
              <a:rPr lang="en-US" dirty="0" smtClean="0"/>
              <a:t>move front          </a:t>
            </a:r>
            <a:r>
              <a:rPr lang="en-US" i="1" dirty="0" smtClean="0"/>
              <a:t>O</a:t>
            </a:r>
            <a:r>
              <a:rPr lang="en-US" dirty="0" smtClean="0"/>
              <a:t>(1)</a:t>
            </a:r>
          </a:p>
          <a:p>
            <a:pPr>
              <a:lnSpc>
                <a:spcPts val="2800"/>
              </a:lnSpc>
              <a:buNone/>
            </a:pPr>
            <a:r>
              <a:rPr lang="en-US" dirty="0" smtClean="0"/>
              <a:t>sorted linked list	 </a:t>
            </a:r>
            <a:r>
              <a:rPr lang="en-US" dirty="0"/>
              <a:t> </a:t>
            </a:r>
            <a:r>
              <a:rPr lang="en-US" dirty="0" smtClean="0"/>
              <a:t>       put </a:t>
            </a:r>
            <a:r>
              <a:rPr lang="en-US" dirty="0"/>
              <a:t>in right place </a:t>
            </a:r>
            <a:r>
              <a:rPr lang="en-US" i="1" dirty="0"/>
              <a:t>O</a:t>
            </a:r>
            <a:r>
              <a:rPr lang="en-US" dirty="0"/>
              <a:t>(</a:t>
            </a:r>
            <a:r>
              <a:rPr lang="en-US" i="1" dirty="0"/>
              <a:t>n</a:t>
            </a:r>
            <a:r>
              <a:rPr lang="en-US" dirty="0"/>
              <a:t>) </a:t>
            </a:r>
            <a:r>
              <a:rPr lang="en-US" dirty="0" smtClean="0"/>
              <a:t>       </a:t>
            </a:r>
            <a:r>
              <a:rPr lang="en-US" sz="1000" dirty="0" smtClean="0"/>
              <a:t> </a:t>
            </a:r>
            <a:r>
              <a:rPr lang="en-US" dirty="0" smtClean="0"/>
              <a:t>remove at front  </a:t>
            </a:r>
            <a:r>
              <a:rPr lang="en-US" sz="1000" dirty="0" smtClean="0"/>
              <a:t> </a:t>
            </a:r>
            <a:r>
              <a:rPr lang="en-US" i="1" dirty="0" smtClean="0"/>
              <a:t>O</a:t>
            </a:r>
            <a:r>
              <a:rPr lang="en-US" dirty="0" smtClean="0"/>
              <a:t>(1)</a:t>
            </a:r>
          </a:p>
          <a:p>
            <a:pPr>
              <a:lnSpc>
                <a:spcPts val="2800"/>
              </a:lnSpc>
              <a:buNone/>
            </a:pPr>
            <a:r>
              <a:rPr lang="en-US" dirty="0" smtClean="0"/>
              <a:t>binary search tree      put in right place </a:t>
            </a:r>
            <a:r>
              <a:rPr lang="en-US" i="1" dirty="0" smtClean="0"/>
              <a:t>O</a:t>
            </a:r>
            <a:r>
              <a:rPr lang="en-US" dirty="0" smtClean="0"/>
              <a:t>(</a:t>
            </a:r>
            <a:r>
              <a:rPr lang="en-US" i="1" dirty="0" smtClean="0"/>
              <a:t>n</a:t>
            </a:r>
            <a:r>
              <a:rPr lang="en-US" dirty="0" smtClean="0"/>
              <a:t>)	leftmost              </a:t>
            </a:r>
            <a:r>
              <a:rPr lang="en-US" sz="1000" dirty="0" smtClean="0"/>
              <a:t> </a:t>
            </a:r>
            <a:r>
              <a:rPr lang="en-US" i="1" dirty="0" smtClean="0"/>
              <a:t>O</a:t>
            </a:r>
            <a:r>
              <a:rPr lang="en-US" dirty="0" smtClean="0"/>
              <a:t>(</a:t>
            </a:r>
            <a:r>
              <a:rPr lang="en-US" i="1" dirty="0" smtClean="0"/>
              <a:t>n</a:t>
            </a:r>
            <a:r>
              <a:rPr lang="en-US" dirty="0" smtClean="0"/>
              <a: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possibilities</a:t>
            </a:r>
            <a:endParaRPr lang="en-US" dirty="0"/>
          </a:p>
        </p:txBody>
      </p:sp>
      <p:sp>
        <p:nvSpPr>
          <p:cNvPr id="3" name="Content Placeholder 2"/>
          <p:cNvSpPr>
            <a:spLocks noGrp="1"/>
          </p:cNvSpPr>
          <p:nvPr>
            <p:ph idx="1"/>
          </p:nvPr>
        </p:nvSpPr>
        <p:spPr>
          <a:xfrm>
            <a:off x="685800" y="1600200"/>
            <a:ext cx="7772400" cy="4648200"/>
          </a:xfrm>
        </p:spPr>
        <p:txBody>
          <a:bodyPr/>
          <a:lstStyle/>
          <a:p>
            <a:r>
              <a:rPr lang="en-US" i="1" dirty="0" smtClean="0"/>
              <a:t>If</a:t>
            </a:r>
            <a:r>
              <a:rPr lang="en-US" dirty="0" smtClean="0"/>
              <a:t> priorities are random, binary search tree will likely do better</a:t>
            </a:r>
          </a:p>
          <a:p>
            <a:pPr lvl="1"/>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smtClean="0">
                <a:latin typeface="Courier New" pitchFamily="49" charset="0"/>
                <a:cs typeface="Courier New" pitchFamily="49" charset="0"/>
              </a:rPr>
              <a:t>insert</a:t>
            </a:r>
            <a:r>
              <a:rPr lang="en-US" dirty="0" smtClean="0"/>
              <a:t> and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err="1" smtClean="0">
                <a:latin typeface="Courier New" pitchFamily="49" charset="0"/>
                <a:cs typeface="Courier New" pitchFamily="49" charset="0"/>
              </a:rPr>
              <a:t>deleteMin</a:t>
            </a:r>
            <a:r>
              <a:rPr lang="en-US" dirty="0" smtClean="0"/>
              <a:t> on </a:t>
            </a:r>
            <a:r>
              <a:rPr lang="en-US" i="1" dirty="0" smtClean="0"/>
              <a:t>average</a:t>
            </a:r>
          </a:p>
          <a:p>
            <a:pPr marL="0" indent="0">
              <a:buNone/>
            </a:pPr>
            <a:endParaRPr lang="en-US" sz="1000" dirty="0" smtClean="0"/>
          </a:p>
          <a:p>
            <a:r>
              <a:rPr lang="en-US" dirty="0"/>
              <a:t>One more idea: if priorities are 0, 1, …, </a:t>
            </a:r>
            <a:r>
              <a:rPr lang="en-US" i="1" dirty="0"/>
              <a:t>k</a:t>
            </a:r>
            <a:r>
              <a:rPr lang="en-US" dirty="0"/>
              <a:t> can use array of  lists</a:t>
            </a:r>
          </a:p>
          <a:p>
            <a:pPr lvl="1"/>
            <a:r>
              <a:rPr lang="en-US" b="1" dirty="0">
                <a:latin typeface="Courier New" pitchFamily="49" charset="0"/>
                <a:cs typeface="Courier New" pitchFamily="49" charset="0"/>
              </a:rPr>
              <a:t>insert</a:t>
            </a:r>
            <a:r>
              <a:rPr lang="en-US" dirty="0"/>
              <a:t>: add to front of list at </a:t>
            </a:r>
            <a:r>
              <a:rPr lang="en-US" b="1" dirty="0" err="1">
                <a:latin typeface="Courier New" pitchFamily="49" charset="0"/>
                <a:cs typeface="Courier New" pitchFamily="49" charset="0"/>
              </a:rPr>
              <a:t>arr</a:t>
            </a:r>
            <a:r>
              <a:rPr lang="en-US" b="1" dirty="0">
                <a:latin typeface="Courier New" pitchFamily="49" charset="0"/>
                <a:cs typeface="Courier New" pitchFamily="49" charset="0"/>
              </a:rPr>
              <a:t>[priority]</a:t>
            </a:r>
            <a:r>
              <a:rPr lang="en-US" dirty="0"/>
              <a:t>, </a:t>
            </a:r>
            <a:r>
              <a:rPr lang="en-US" i="1" dirty="0"/>
              <a:t>O</a:t>
            </a:r>
            <a:r>
              <a:rPr lang="en-US" dirty="0"/>
              <a:t>(1)</a:t>
            </a:r>
          </a:p>
          <a:p>
            <a:pPr lvl="1"/>
            <a:r>
              <a:rPr lang="en-US" b="1" dirty="0" err="1">
                <a:latin typeface="Courier New" pitchFamily="49" charset="0"/>
                <a:cs typeface="Courier New" pitchFamily="49" charset="0"/>
              </a:rPr>
              <a:t>deleteMin</a:t>
            </a:r>
            <a:r>
              <a:rPr lang="en-US" dirty="0"/>
              <a:t>: remove from lowest non-empty list </a:t>
            </a:r>
            <a:r>
              <a:rPr lang="en-US" i="1" dirty="0"/>
              <a:t>O(k)</a:t>
            </a:r>
          </a:p>
          <a:p>
            <a:endParaRPr lang="en-US" sz="1000" dirty="0" smtClean="0"/>
          </a:p>
          <a:p>
            <a:r>
              <a:rPr lang="en-US" dirty="0" smtClean="0"/>
              <a:t>We are about to see a data structure called a “binary heap”</a:t>
            </a:r>
          </a:p>
          <a:p>
            <a:pPr lvl="1"/>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smtClean="0">
                <a:latin typeface="Courier New" pitchFamily="49" charset="0"/>
                <a:cs typeface="Courier New" pitchFamily="49" charset="0"/>
              </a:rPr>
              <a:t>insert</a:t>
            </a:r>
            <a:r>
              <a:rPr lang="en-US" dirty="0" smtClean="0"/>
              <a:t> and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err="1" smtClean="0">
                <a:latin typeface="Courier New" pitchFamily="49" charset="0"/>
                <a:cs typeface="Courier New" pitchFamily="49" charset="0"/>
              </a:rPr>
              <a:t>deleteMin</a:t>
            </a:r>
            <a:r>
              <a:rPr lang="en-US" dirty="0" smtClean="0"/>
              <a:t> </a:t>
            </a:r>
            <a:r>
              <a:rPr lang="en-US" i="1" dirty="0" smtClean="0"/>
              <a:t>worst-case</a:t>
            </a:r>
          </a:p>
          <a:p>
            <a:pPr lvl="2"/>
            <a:r>
              <a:rPr lang="en-US" dirty="0" smtClean="0"/>
              <a:t>Possible because we don’t support unneeded operations; no need to maintain a full sort</a:t>
            </a:r>
          </a:p>
          <a:p>
            <a:pPr lvl="1"/>
            <a:r>
              <a:rPr lang="en-US" dirty="0" smtClean="0"/>
              <a:t>Very good constant factors</a:t>
            </a:r>
          </a:p>
          <a:p>
            <a:pPr lvl="1"/>
            <a:r>
              <a:rPr lang="en-US" i="1" dirty="0" smtClean="0"/>
              <a:t>If</a:t>
            </a:r>
            <a:r>
              <a:rPr lang="en-US" dirty="0" smtClean="0"/>
              <a:t> items arrive in random order, then </a:t>
            </a:r>
            <a:r>
              <a:rPr lang="en-US" b="1" dirty="0" smtClean="0">
                <a:latin typeface="Courier New" pitchFamily="49" charset="0"/>
                <a:cs typeface="Courier New" pitchFamily="49" charset="0"/>
              </a:rPr>
              <a:t>insert</a:t>
            </a:r>
            <a:r>
              <a:rPr lang="en-US" dirty="0" smtClean="0"/>
              <a:t> is </a:t>
            </a:r>
            <a:r>
              <a:rPr lang="en-US" i="1" dirty="0" smtClean="0"/>
              <a:t>O</a:t>
            </a:r>
            <a:r>
              <a:rPr lang="en-US" dirty="0" smtClean="0"/>
              <a:t>(1) on </a:t>
            </a:r>
            <a:r>
              <a:rPr lang="en-US" i="1" dirty="0" smtClean="0"/>
              <a:t>average</a:t>
            </a:r>
          </a:p>
          <a:p>
            <a:pPr lvl="1"/>
            <a:endParaRPr lang="en-US" dirty="0" smtClean="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22729</TotalTime>
  <Words>1627</Words>
  <Application>Microsoft Office PowerPoint</Application>
  <PresentationFormat>On-screen Show (4:3)</PresentationFormat>
  <Paragraphs>454</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dan_design_template</vt:lpstr>
      <vt:lpstr>Priority Queues!</vt:lpstr>
      <vt:lpstr>A new data structure: Priority Queue</vt:lpstr>
      <vt:lpstr>Priorities</vt:lpstr>
      <vt:lpstr>Example</vt:lpstr>
      <vt:lpstr>Applications</vt:lpstr>
      <vt:lpstr>More applications</vt:lpstr>
      <vt:lpstr>Finding a good data structure</vt:lpstr>
      <vt:lpstr>Need a good data structure!</vt:lpstr>
      <vt:lpstr>More on possibilities</vt:lpstr>
      <vt:lpstr>Tree terms (review?)</vt:lpstr>
      <vt:lpstr>Kinds of trees</vt:lpstr>
      <vt:lpstr>Our data structure</vt:lpstr>
      <vt:lpstr>Operations: basic idea</vt:lpstr>
      <vt:lpstr>DeleteMin</vt:lpstr>
      <vt:lpstr>2. Restore the Structure Property</vt:lpstr>
      <vt:lpstr>3. Restore the Heap Property</vt:lpstr>
      <vt:lpstr>DeleteMin: Run Time Analysis</vt:lpstr>
      <vt:lpstr>Insert</vt:lpstr>
      <vt:lpstr>Insert: Maintain the Structure Property</vt:lpstr>
      <vt:lpstr>Maintain the heap property</vt:lpstr>
      <vt:lpstr>Insert: Run Time Analysis</vt:lpstr>
      <vt:lpstr>Array Representation of Binary Trees</vt:lpstr>
      <vt:lpstr>Judging the array implementation</vt:lpstr>
      <vt:lpstr>Slide 24</vt:lpstr>
    </vt:vector>
  </TitlesOfParts>
  <Company>UW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Janette Siu</cp:lastModifiedBy>
  <cp:revision>1055</cp:revision>
  <dcterms:created xsi:type="dcterms:W3CDTF">2009-03-13T20:43:19Z</dcterms:created>
  <dcterms:modified xsi:type="dcterms:W3CDTF">2012-11-30T07:31:57Z</dcterms:modified>
</cp:coreProperties>
</file>