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</p:sldIdLst>
  <p:sldSz cy="5143500" cx="9144000"/>
  <p:notesSz cx="6858000" cy="9144000"/>
  <p:embeddedFontLst>
    <p:embeddedFont>
      <p:font typeface="Economica"/>
      <p:regular r:id="rId32"/>
      <p:bold r:id="rId33"/>
      <p:italic r:id="rId34"/>
      <p:boldItalic r:id="rId35"/>
    </p:embeddedFont>
    <p:embeddedFont>
      <p:font typeface="Open Sans"/>
      <p:regular r:id="rId36"/>
      <p:bold r:id="rId37"/>
      <p:italic r:id="rId38"/>
      <p:boldItalic r:id="rId3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FF886BF6-3C59-4204-850A-DA9BDB9320FB}">
  <a:tblStyle styleId="{FF886BF6-3C59-4204-850A-DA9BDB9320FB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29" Type="http://schemas.openxmlformats.org/officeDocument/2006/relationships/slide" Target="slides/slide23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schemas.openxmlformats.org/officeDocument/2006/relationships/slide" Target="slides/slide25.xml"/><Relationship Id="rId30" Type="http://schemas.openxmlformats.org/officeDocument/2006/relationships/slide" Target="slides/slide24.xml"/><Relationship Id="rId11" Type="http://schemas.openxmlformats.org/officeDocument/2006/relationships/slide" Target="slides/slide5.xml"/><Relationship Id="rId33" Type="http://schemas.openxmlformats.org/officeDocument/2006/relationships/font" Target="fonts/Economica-bold.fntdata"/><Relationship Id="rId10" Type="http://schemas.openxmlformats.org/officeDocument/2006/relationships/slide" Target="slides/slide4.xml"/><Relationship Id="rId32" Type="http://schemas.openxmlformats.org/officeDocument/2006/relationships/font" Target="fonts/Economica-regular.fntdata"/><Relationship Id="rId13" Type="http://schemas.openxmlformats.org/officeDocument/2006/relationships/slide" Target="slides/slide7.xml"/><Relationship Id="rId35" Type="http://schemas.openxmlformats.org/officeDocument/2006/relationships/font" Target="fonts/Economica-boldItalic.fntdata"/><Relationship Id="rId12" Type="http://schemas.openxmlformats.org/officeDocument/2006/relationships/slide" Target="slides/slide6.xml"/><Relationship Id="rId34" Type="http://schemas.openxmlformats.org/officeDocument/2006/relationships/font" Target="fonts/Economica-italic.fntdata"/><Relationship Id="rId15" Type="http://schemas.openxmlformats.org/officeDocument/2006/relationships/slide" Target="slides/slide9.xml"/><Relationship Id="rId37" Type="http://schemas.openxmlformats.org/officeDocument/2006/relationships/font" Target="fonts/OpenSans-bold.fntdata"/><Relationship Id="rId14" Type="http://schemas.openxmlformats.org/officeDocument/2006/relationships/slide" Target="slides/slide8.xml"/><Relationship Id="rId36" Type="http://schemas.openxmlformats.org/officeDocument/2006/relationships/font" Target="fonts/OpenSans-regular.fntdata"/><Relationship Id="rId17" Type="http://schemas.openxmlformats.org/officeDocument/2006/relationships/slide" Target="slides/slide11.xml"/><Relationship Id="rId39" Type="http://schemas.openxmlformats.org/officeDocument/2006/relationships/font" Target="fonts/OpenSans-boldItalic.fntdata"/><Relationship Id="rId16" Type="http://schemas.openxmlformats.org/officeDocument/2006/relationships/slide" Target="slides/slide10.xml"/><Relationship Id="rId38" Type="http://schemas.openxmlformats.org/officeDocument/2006/relationships/font" Target="fonts/OpenSans-italic.fntdata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133d94a3a6f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g133d94a3a6f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133d94a3a6f_0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133d94a3a6f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133d94a3a6f_0_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Google Shape;171;g133d94a3a6f_0_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133d94a3a6f_0_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Google Shape;182;g133d94a3a6f_0_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133d94a3a6f_0_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3" name="Google Shape;193;g133d94a3a6f_0_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g133d94a3a6f_0_9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4" name="Google Shape;204;g133d94a3a6f_0_9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g133d94a3a6f_0_10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5" name="Google Shape;215;g133d94a3a6f_0_10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g133d94a3a6f_0_1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6" name="Google Shape;226;g133d94a3a6f_0_1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g133d94a3a6f_0_1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7" name="Google Shape;237;g133d94a3a6f_0_1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g133d94a3a6f_0_1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8" name="Google Shape;248;g133d94a3a6f_0_1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133d94a3a6f_0_2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133d94a3a6f_0_2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g133d94a3a6f_0_1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9" name="Google Shape;259;g133d94a3a6f_0_1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8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g133d94a3a6f_0_1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0" name="Google Shape;270;g133d94a3a6f_0_1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g133d94a3a6f_0_15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1" name="Google Shape;281;g133d94a3a6f_0_1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0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g133d94a3a6f_0_1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2" name="Google Shape;292;g133d94a3a6f_0_1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g133d94a3a6f_0_17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3" name="Google Shape;303;g133d94a3a6f_0_1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2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g133d94a3a6f_0_18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4" name="Google Shape;314;g133d94a3a6f_0_18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1318b519a4b_0_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1318b519a4b_0_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1318b519a4b_0_6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1318b519a4b_0_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1318b519a4b_0_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1318b519a4b_0_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1318b519a4b_0_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1318b519a4b_0_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133d94a3a6f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133d94a3a6f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133d94a3a6f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133d94a3a6f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133d94a3a6f_0_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133d94a3a6f_0_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2744013" y="756700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1" name="Google Shape;11;p2"/>
          <p:cNvSpPr/>
          <p:nvPr/>
        </p:nvSpPr>
        <p:spPr>
          <a:xfrm rot="10800000">
            <a:off x="5318350" y="3266725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2" name="Google Shape;12;p2"/>
          <p:cNvSpPr txBox="1"/>
          <p:nvPr>
            <p:ph type="ctrTitle"/>
          </p:nvPr>
        </p:nvSpPr>
        <p:spPr>
          <a:xfrm>
            <a:off x="3044700" y="1444255"/>
            <a:ext cx="3054600" cy="1537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044700" y="3116580"/>
            <a:ext cx="3054600" cy="70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1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11"/>
          <p:cNvSpPr txBox="1"/>
          <p:nvPr>
            <p:ph hasCustomPrompt="1" type="title"/>
          </p:nvPr>
        </p:nvSpPr>
        <p:spPr>
          <a:xfrm>
            <a:off x="311700" y="957125"/>
            <a:ext cx="8520600" cy="212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4" name="Google Shape;54;p11"/>
          <p:cNvSpPr txBox="1"/>
          <p:nvPr>
            <p:ph idx="1" type="body"/>
          </p:nvPr>
        </p:nvSpPr>
        <p:spPr>
          <a:xfrm>
            <a:off x="311700" y="3162000"/>
            <a:ext cx="85206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5" name="Google Shape;55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 flipH="1">
            <a:off x="7595938" y="460225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7" name="Google Shape;17;p3"/>
          <p:cNvSpPr/>
          <p:nvPr/>
        </p:nvSpPr>
        <p:spPr>
          <a:xfrm flipH="1" rot="10800000">
            <a:off x="466425" y="3558325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8" name="Google Shape;18;p3"/>
          <p:cNvSpPr txBox="1"/>
          <p:nvPr>
            <p:ph type="title"/>
          </p:nvPr>
        </p:nvSpPr>
        <p:spPr>
          <a:xfrm>
            <a:off x="773700" y="1806450"/>
            <a:ext cx="7596600" cy="1530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" name="Google Shape;22;p4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" type="body"/>
          </p:nvPr>
        </p:nvSpPr>
        <p:spPr>
          <a:xfrm>
            <a:off x="311700" y="1225225"/>
            <a:ext cx="39999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Google Shape;28;p5"/>
          <p:cNvSpPr txBox="1"/>
          <p:nvPr>
            <p:ph idx="2" type="body"/>
          </p:nvPr>
        </p:nvSpPr>
        <p:spPr>
          <a:xfrm>
            <a:off x="4832400" y="1225225"/>
            <a:ext cx="39999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5" name="Google Shape;35;p7"/>
          <p:cNvSpPr txBox="1"/>
          <p:nvPr>
            <p:ph idx="1" type="body"/>
          </p:nvPr>
        </p:nvSpPr>
        <p:spPr>
          <a:xfrm>
            <a:off x="311700" y="1399400"/>
            <a:ext cx="2808000" cy="278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6" name="Google Shape;36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8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8"/>
          <p:cNvSpPr txBox="1"/>
          <p:nvPr>
            <p:ph type="title"/>
          </p:nvPr>
        </p:nvSpPr>
        <p:spPr>
          <a:xfrm>
            <a:off x="490250" y="450150"/>
            <a:ext cx="5878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40" name="Google Shape;40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3" name="Google Shape;43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4" name="Google Shape;44;p9"/>
          <p:cNvSpPr txBox="1"/>
          <p:nvPr>
            <p:ph type="title"/>
          </p:nvPr>
        </p:nvSpPr>
        <p:spPr>
          <a:xfrm>
            <a:off x="265500" y="929275"/>
            <a:ext cx="4045200" cy="1786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45" name="Google Shape;45;p9"/>
          <p:cNvSpPr txBox="1"/>
          <p:nvPr>
            <p:ph idx="1" type="subTitle"/>
          </p:nvPr>
        </p:nvSpPr>
        <p:spPr>
          <a:xfrm>
            <a:off x="265500" y="2769001"/>
            <a:ext cx="4045200" cy="157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9pPr>
          </a:lstStyle>
          <a:p/>
        </p:txBody>
      </p:sp>
      <p:sp>
        <p:nvSpPr>
          <p:cNvPr id="46" name="Google Shape;46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0"/>
          <p:cNvSpPr txBox="1"/>
          <p:nvPr>
            <p:ph idx="1" type="body"/>
          </p:nvPr>
        </p:nvSpPr>
        <p:spPr>
          <a:xfrm>
            <a:off x="319500" y="42189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1pPr>
          </a:lstStyle>
          <a:p/>
        </p:txBody>
      </p:sp>
      <p:sp>
        <p:nvSpPr>
          <p:cNvPr id="50" name="Google Shape;50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lux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pen Sans"/>
              <a:buChar char="●"/>
              <a:defRPr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5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3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5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3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5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1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3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5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1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3.pn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5.pn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1.png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3.png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6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/>
          <p:nvPr>
            <p:ph type="ctrTitle"/>
          </p:nvPr>
        </p:nvSpPr>
        <p:spPr>
          <a:xfrm>
            <a:off x="3044700" y="1444255"/>
            <a:ext cx="3054600" cy="1537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computeSquares</a:t>
            </a:r>
            <a:endParaRPr/>
          </a:p>
        </p:txBody>
      </p:sp>
      <p:sp>
        <p:nvSpPr>
          <p:cNvPr id="63" name="Google Shape;63;p13"/>
          <p:cNvSpPr txBox="1"/>
          <p:nvPr>
            <p:ph idx="1" type="subTitle"/>
          </p:nvPr>
        </p:nvSpPr>
        <p:spPr>
          <a:xfrm>
            <a:off x="3044700" y="3116580"/>
            <a:ext cx="3054600" cy="70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Method Breakdown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(for loops)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2"/>
          <p:cNvSpPr txBox="1"/>
          <p:nvPr>
            <p:ph idx="1" type="body"/>
          </p:nvPr>
        </p:nvSpPr>
        <p:spPr>
          <a:xfrm>
            <a:off x="73075" y="82225"/>
            <a:ext cx="8549100" cy="168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public static void computeSquares() {</a:t>
            </a:r>
            <a:br>
              <a:rPr lang="en">
                <a:latin typeface="Consolas"/>
                <a:ea typeface="Consolas"/>
                <a:cs typeface="Consolas"/>
                <a:sym typeface="Consolas"/>
              </a:rPr>
            </a:br>
            <a:r>
              <a:rPr lang="en">
                <a:latin typeface="Consolas"/>
                <a:ea typeface="Consolas"/>
                <a:cs typeface="Consolas"/>
                <a:sym typeface="Consolas"/>
              </a:rPr>
              <a:t>    for (int number = 1; number &lt;= 6; number++) {</a:t>
            </a:r>
            <a:br>
              <a:rPr lang="en">
                <a:latin typeface="Consolas"/>
                <a:ea typeface="Consolas"/>
                <a:cs typeface="Consolas"/>
                <a:sym typeface="Consolas"/>
              </a:rPr>
            </a:br>
            <a:r>
              <a:rPr lang="en">
                <a:latin typeface="Consolas"/>
                <a:ea typeface="Consolas"/>
                <a:cs typeface="Consolas"/>
                <a:sym typeface="Consolas"/>
              </a:rPr>
              <a:t>        </a:t>
            </a:r>
            <a:r>
              <a:rPr lang="en">
                <a:highlight>
                  <a:srgbClr val="FFF2CC"/>
                </a:highlight>
                <a:latin typeface="Consolas"/>
                <a:ea typeface="Consolas"/>
                <a:cs typeface="Consolas"/>
                <a:sym typeface="Consolas"/>
              </a:rPr>
              <a:t>System.out.println(number + " squared = " + (number * number));</a:t>
            </a:r>
            <a:br>
              <a:rPr lang="en">
                <a:latin typeface="Consolas"/>
                <a:ea typeface="Consolas"/>
                <a:cs typeface="Consolas"/>
                <a:sym typeface="Consolas"/>
              </a:rPr>
            </a:br>
            <a:r>
              <a:rPr lang="en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}</a:t>
            </a:r>
            <a:endParaRPr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52" name="Google Shape;152;p22"/>
          <p:cNvSpPr txBox="1"/>
          <p:nvPr/>
        </p:nvSpPr>
        <p:spPr>
          <a:xfrm>
            <a:off x="5236700" y="1263200"/>
            <a:ext cx="3440400" cy="1169700"/>
          </a:xfrm>
          <a:prstGeom prst="rect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Open Sans"/>
                <a:ea typeface="Open Sans"/>
                <a:cs typeface="Open Sans"/>
                <a:sym typeface="Open Sans"/>
              </a:rPr>
              <a:t>Scope of </a:t>
            </a:r>
            <a:r>
              <a:rPr b="1" lang="en" sz="1600">
                <a:latin typeface="Consolas"/>
                <a:ea typeface="Consolas"/>
                <a:cs typeface="Consolas"/>
                <a:sym typeface="Consolas"/>
              </a:rPr>
              <a:t>computeSquares</a:t>
            </a:r>
            <a:endParaRPr b="1" sz="16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Consolas"/>
              <a:ea typeface="Consolas"/>
              <a:cs typeface="Consolas"/>
              <a:sym typeface="Consolas"/>
            </a:endParaRPr>
          </a:p>
        </p:txBody>
      </p:sp>
      <p:graphicFrame>
        <p:nvGraphicFramePr>
          <p:cNvPr id="153" name="Google Shape;153;p22"/>
          <p:cNvGraphicFramePr/>
          <p:nvPr/>
        </p:nvGraphicFramePr>
        <p:xfrm>
          <a:off x="5555550" y="17582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{FF886BF6-3C59-4204-850A-DA9BDB9320FB}</a:tableStyleId>
              </a:tblPr>
              <a:tblGrid>
                <a:gridCol w="1401350"/>
                <a:gridCol w="1401350"/>
              </a:tblGrid>
              <a:tr h="4588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number</a:t>
                      </a:r>
                      <a:endParaRPr sz="16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2</a:t>
                      </a:r>
                      <a:endParaRPr sz="16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154" name="Google Shape;154;p22"/>
          <p:cNvSpPr txBox="1"/>
          <p:nvPr/>
        </p:nvSpPr>
        <p:spPr>
          <a:xfrm>
            <a:off x="194900" y="2371650"/>
            <a:ext cx="4016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55" name="Google Shape;155;p22"/>
          <p:cNvSpPr txBox="1"/>
          <p:nvPr/>
        </p:nvSpPr>
        <p:spPr>
          <a:xfrm>
            <a:off x="237250" y="2025200"/>
            <a:ext cx="32793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Open Sans"/>
                <a:ea typeface="Open Sans"/>
                <a:cs typeface="Open Sans"/>
                <a:sym typeface="Open Sans"/>
              </a:rPr>
              <a:t>Output:</a:t>
            </a:r>
            <a:endParaRPr sz="16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56" name="Google Shape;156;p22"/>
          <p:cNvSpPr txBox="1"/>
          <p:nvPr/>
        </p:nvSpPr>
        <p:spPr>
          <a:xfrm>
            <a:off x="237250" y="2409950"/>
            <a:ext cx="3143700" cy="1477500"/>
          </a:xfrm>
          <a:prstGeom prst="rect">
            <a:avLst/>
          </a:prstGeom>
          <a:noFill/>
          <a:ln cap="flat" cmpd="sng" w="19050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1 squared = 1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nsolas"/>
              <a:ea typeface="Consolas"/>
              <a:cs typeface="Consolas"/>
              <a:sym typeface="Consolas"/>
            </a:endParaRPr>
          </a:p>
        </p:txBody>
      </p:sp>
      <p:pic>
        <p:nvPicPr>
          <p:cNvPr id="157" name="Google Shape;157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58749" y="2571746"/>
            <a:ext cx="2796300" cy="225725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3"/>
          <p:cNvSpPr txBox="1"/>
          <p:nvPr>
            <p:ph idx="1" type="body"/>
          </p:nvPr>
        </p:nvSpPr>
        <p:spPr>
          <a:xfrm>
            <a:off x="73075" y="82225"/>
            <a:ext cx="8549100" cy="168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public static void computeSquares() {</a:t>
            </a:r>
            <a:br>
              <a:rPr lang="en">
                <a:latin typeface="Consolas"/>
                <a:ea typeface="Consolas"/>
                <a:cs typeface="Consolas"/>
                <a:sym typeface="Consolas"/>
              </a:rPr>
            </a:br>
            <a:r>
              <a:rPr lang="en">
                <a:latin typeface="Consolas"/>
                <a:ea typeface="Consolas"/>
                <a:cs typeface="Consolas"/>
                <a:sym typeface="Consolas"/>
              </a:rPr>
              <a:t>    for (int number = 1; number &lt;= 6; </a:t>
            </a:r>
            <a:r>
              <a:rPr lang="en">
                <a:highlight>
                  <a:srgbClr val="FFF2CC"/>
                </a:highlight>
                <a:latin typeface="Consolas"/>
                <a:ea typeface="Consolas"/>
                <a:cs typeface="Consolas"/>
                <a:sym typeface="Consolas"/>
              </a:rPr>
              <a:t>number++</a:t>
            </a:r>
            <a:r>
              <a:rPr lang="en">
                <a:latin typeface="Consolas"/>
                <a:ea typeface="Consolas"/>
                <a:cs typeface="Consolas"/>
                <a:sym typeface="Consolas"/>
              </a:rPr>
              <a:t>) {</a:t>
            </a:r>
            <a:br>
              <a:rPr lang="en">
                <a:latin typeface="Consolas"/>
                <a:ea typeface="Consolas"/>
                <a:cs typeface="Consolas"/>
                <a:sym typeface="Consolas"/>
              </a:rPr>
            </a:br>
            <a:r>
              <a:rPr lang="en">
                <a:latin typeface="Consolas"/>
                <a:ea typeface="Consolas"/>
                <a:cs typeface="Consolas"/>
                <a:sym typeface="Consolas"/>
              </a:rPr>
              <a:t>        System.out.println(number + " squared = " + (number * number));</a:t>
            </a:r>
            <a:br>
              <a:rPr lang="en">
                <a:latin typeface="Consolas"/>
                <a:ea typeface="Consolas"/>
                <a:cs typeface="Consolas"/>
                <a:sym typeface="Consolas"/>
              </a:rPr>
            </a:br>
            <a:r>
              <a:rPr lang="en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}</a:t>
            </a:r>
            <a:endParaRPr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63" name="Google Shape;163;p23"/>
          <p:cNvSpPr txBox="1"/>
          <p:nvPr/>
        </p:nvSpPr>
        <p:spPr>
          <a:xfrm>
            <a:off x="5236700" y="1263200"/>
            <a:ext cx="3440400" cy="1169700"/>
          </a:xfrm>
          <a:prstGeom prst="rect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Open Sans"/>
                <a:ea typeface="Open Sans"/>
                <a:cs typeface="Open Sans"/>
                <a:sym typeface="Open Sans"/>
              </a:rPr>
              <a:t>Scope of </a:t>
            </a:r>
            <a:r>
              <a:rPr b="1" lang="en" sz="1600">
                <a:latin typeface="Consolas"/>
                <a:ea typeface="Consolas"/>
                <a:cs typeface="Consolas"/>
                <a:sym typeface="Consolas"/>
              </a:rPr>
              <a:t>computeSquares</a:t>
            </a:r>
            <a:endParaRPr b="1" sz="16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Consolas"/>
              <a:ea typeface="Consolas"/>
              <a:cs typeface="Consolas"/>
              <a:sym typeface="Consolas"/>
            </a:endParaRPr>
          </a:p>
        </p:txBody>
      </p:sp>
      <p:graphicFrame>
        <p:nvGraphicFramePr>
          <p:cNvPr id="164" name="Google Shape;164;p23"/>
          <p:cNvGraphicFramePr/>
          <p:nvPr/>
        </p:nvGraphicFramePr>
        <p:xfrm>
          <a:off x="5555550" y="17582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{FF886BF6-3C59-4204-850A-DA9BDB9320FB}</a:tableStyleId>
              </a:tblPr>
              <a:tblGrid>
                <a:gridCol w="1401350"/>
                <a:gridCol w="1401350"/>
              </a:tblGrid>
              <a:tr h="4588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number</a:t>
                      </a:r>
                      <a:endParaRPr sz="16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2</a:t>
                      </a:r>
                      <a:endParaRPr sz="16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165" name="Google Shape;165;p23"/>
          <p:cNvSpPr txBox="1"/>
          <p:nvPr/>
        </p:nvSpPr>
        <p:spPr>
          <a:xfrm>
            <a:off x="194900" y="2371650"/>
            <a:ext cx="4016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66" name="Google Shape;166;p23"/>
          <p:cNvSpPr txBox="1"/>
          <p:nvPr/>
        </p:nvSpPr>
        <p:spPr>
          <a:xfrm>
            <a:off x="237250" y="2025200"/>
            <a:ext cx="32793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Open Sans"/>
                <a:ea typeface="Open Sans"/>
                <a:cs typeface="Open Sans"/>
                <a:sym typeface="Open Sans"/>
              </a:rPr>
              <a:t>Output:</a:t>
            </a:r>
            <a:endParaRPr sz="16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67" name="Google Shape;167;p23"/>
          <p:cNvSpPr txBox="1"/>
          <p:nvPr/>
        </p:nvSpPr>
        <p:spPr>
          <a:xfrm>
            <a:off x="237250" y="2409950"/>
            <a:ext cx="3143700" cy="1477500"/>
          </a:xfrm>
          <a:prstGeom prst="rect">
            <a:avLst/>
          </a:prstGeom>
          <a:noFill/>
          <a:ln cap="flat" cmpd="sng" w="19050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1 squared = 1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2 squared = 4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nsolas"/>
              <a:ea typeface="Consolas"/>
              <a:cs typeface="Consolas"/>
              <a:sym typeface="Consolas"/>
            </a:endParaRPr>
          </a:p>
        </p:txBody>
      </p:sp>
      <p:pic>
        <p:nvPicPr>
          <p:cNvPr id="168" name="Google Shape;168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57874" y="2569167"/>
            <a:ext cx="2798063" cy="22624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24"/>
          <p:cNvSpPr txBox="1"/>
          <p:nvPr>
            <p:ph idx="1" type="body"/>
          </p:nvPr>
        </p:nvSpPr>
        <p:spPr>
          <a:xfrm>
            <a:off x="73075" y="82225"/>
            <a:ext cx="8549100" cy="168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public static void computeSquares() {</a:t>
            </a:r>
            <a:br>
              <a:rPr lang="en">
                <a:latin typeface="Consolas"/>
                <a:ea typeface="Consolas"/>
                <a:cs typeface="Consolas"/>
                <a:sym typeface="Consolas"/>
              </a:rPr>
            </a:br>
            <a:r>
              <a:rPr lang="en">
                <a:latin typeface="Consolas"/>
                <a:ea typeface="Consolas"/>
                <a:cs typeface="Consolas"/>
                <a:sym typeface="Consolas"/>
              </a:rPr>
              <a:t>    for (int number = 1; </a:t>
            </a:r>
            <a:r>
              <a:rPr lang="en">
                <a:highlight>
                  <a:srgbClr val="FFF2CC"/>
                </a:highlight>
                <a:latin typeface="Consolas"/>
                <a:ea typeface="Consolas"/>
                <a:cs typeface="Consolas"/>
                <a:sym typeface="Consolas"/>
              </a:rPr>
              <a:t>number &lt;= 6;</a:t>
            </a:r>
            <a:r>
              <a:rPr lang="en">
                <a:latin typeface="Consolas"/>
                <a:ea typeface="Consolas"/>
                <a:cs typeface="Consolas"/>
                <a:sym typeface="Consolas"/>
              </a:rPr>
              <a:t> number++) {</a:t>
            </a:r>
            <a:br>
              <a:rPr lang="en">
                <a:latin typeface="Consolas"/>
                <a:ea typeface="Consolas"/>
                <a:cs typeface="Consolas"/>
                <a:sym typeface="Consolas"/>
              </a:rPr>
            </a:br>
            <a:r>
              <a:rPr lang="en">
                <a:latin typeface="Consolas"/>
                <a:ea typeface="Consolas"/>
                <a:cs typeface="Consolas"/>
                <a:sym typeface="Consolas"/>
              </a:rPr>
              <a:t>        System.out.println(number + " squared = " + (number * number));</a:t>
            </a:r>
            <a:br>
              <a:rPr lang="en">
                <a:latin typeface="Consolas"/>
                <a:ea typeface="Consolas"/>
                <a:cs typeface="Consolas"/>
                <a:sym typeface="Consolas"/>
              </a:rPr>
            </a:br>
            <a:r>
              <a:rPr lang="en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}</a:t>
            </a:r>
            <a:endParaRPr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74" name="Google Shape;174;p24"/>
          <p:cNvSpPr txBox="1"/>
          <p:nvPr/>
        </p:nvSpPr>
        <p:spPr>
          <a:xfrm>
            <a:off x="5236700" y="1263200"/>
            <a:ext cx="3440400" cy="1169700"/>
          </a:xfrm>
          <a:prstGeom prst="rect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Open Sans"/>
                <a:ea typeface="Open Sans"/>
                <a:cs typeface="Open Sans"/>
                <a:sym typeface="Open Sans"/>
              </a:rPr>
              <a:t>Scope of </a:t>
            </a:r>
            <a:r>
              <a:rPr b="1" lang="en" sz="1600">
                <a:latin typeface="Consolas"/>
                <a:ea typeface="Consolas"/>
                <a:cs typeface="Consolas"/>
                <a:sym typeface="Consolas"/>
              </a:rPr>
              <a:t>computeSquares</a:t>
            </a:r>
            <a:endParaRPr b="1" sz="16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Consolas"/>
              <a:ea typeface="Consolas"/>
              <a:cs typeface="Consolas"/>
              <a:sym typeface="Consolas"/>
            </a:endParaRPr>
          </a:p>
        </p:txBody>
      </p:sp>
      <p:graphicFrame>
        <p:nvGraphicFramePr>
          <p:cNvPr id="175" name="Google Shape;175;p24"/>
          <p:cNvGraphicFramePr/>
          <p:nvPr/>
        </p:nvGraphicFramePr>
        <p:xfrm>
          <a:off x="5555550" y="17582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{FF886BF6-3C59-4204-850A-DA9BDB9320FB}</a:tableStyleId>
              </a:tblPr>
              <a:tblGrid>
                <a:gridCol w="1401350"/>
                <a:gridCol w="1401350"/>
              </a:tblGrid>
              <a:tr h="4588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number</a:t>
                      </a:r>
                      <a:endParaRPr sz="16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3</a:t>
                      </a:r>
                      <a:endParaRPr sz="16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176" name="Google Shape;176;p24"/>
          <p:cNvSpPr txBox="1"/>
          <p:nvPr/>
        </p:nvSpPr>
        <p:spPr>
          <a:xfrm>
            <a:off x="194900" y="2371650"/>
            <a:ext cx="4016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77" name="Google Shape;177;p24"/>
          <p:cNvSpPr txBox="1"/>
          <p:nvPr/>
        </p:nvSpPr>
        <p:spPr>
          <a:xfrm>
            <a:off x="237250" y="2025200"/>
            <a:ext cx="32793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Open Sans"/>
                <a:ea typeface="Open Sans"/>
                <a:cs typeface="Open Sans"/>
                <a:sym typeface="Open Sans"/>
              </a:rPr>
              <a:t>Output:</a:t>
            </a:r>
            <a:endParaRPr sz="16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78" name="Google Shape;178;p24"/>
          <p:cNvSpPr txBox="1"/>
          <p:nvPr/>
        </p:nvSpPr>
        <p:spPr>
          <a:xfrm>
            <a:off x="237250" y="2409950"/>
            <a:ext cx="3143700" cy="1477500"/>
          </a:xfrm>
          <a:prstGeom prst="rect">
            <a:avLst/>
          </a:prstGeom>
          <a:noFill/>
          <a:ln cap="flat" cmpd="sng" w="19050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1 squared = 1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2 squared = 4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nsolas"/>
              <a:ea typeface="Consolas"/>
              <a:cs typeface="Consolas"/>
              <a:sym typeface="Consolas"/>
            </a:endParaRPr>
          </a:p>
        </p:txBody>
      </p:sp>
      <p:pic>
        <p:nvPicPr>
          <p:cNvPr id="179" name="Google Shape;179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57874" y="2569167"/>
            <a:ext cx="2798063" cy="22624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25"/>
          <p:cNvSpPr txBox="1"/>
          <p:nvPr>
            <p:ph idx="1" type="body"/>
          </p:nvPr>
        </p:nvSpPr>
        <p:spPr>
          <a:xfrm>
            <a:off x="73075" y="82225"/>
            <a:ext cx="8549100" cy="168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public static void computeSquares() {</a:t>
            </a:r>
            <a:br>
              <a:rPr lang="en">
                <a:latin typeface="Consolas"/>
                <a:ea typeface="Consolas"/>
                <a:cs typeface="Consolas"/>
                <a:sym typeface="Consolas"/>
              </a:rPr>
            </a:br>
            <a:r>
              <a:rPr lang="en">
                <a:latin typeface="Consolas"/>
                <a:ea typeface="Consolas"/>
                <a:cs typeface="Consolas"/>
                <a:sym typeface="Consolas"/>
              </a:rPr>
              <a:t>    for (int number = 1; number &lt;= 6; number++) {</a:t>
            </a:r>
            <a:br>
              <a:rPr lang="en">
                <a:latin typeface="Consolas"/>
                <a:ea typeface="Consolas"/>
                <a:cs typeface="Consolas"/>
                <a:sym typeface="Consolas"/>
              </a:rPr>
            </a:br>
            <a:r>
              <a:rPr lang="en">
                <a:latin typeface="Consolas"/>
                <a:ea typeface="Consolas"/>
                <a:cs typeface="Consolas"/>
                <a:sym typeface="Consolas"/>
              </a:rPr>
              <a:t>        </a:t>
            </a:r>
            <a:r>
              <a:rPr lang="en">
                <a:highlight>
                  <a:srgbClr val="FFF2CC"/>
                </a:highlight>
                <a:latin typeface="Consolas"/>
                <a:ea typeface="Consolas"/>
                <a:cs typeface="Consolas"/>
                <a:sym typeface="Consolas"/>
              </a:rPr>
              <a:t>System.out.println(number + " squared = " + (number * number));</a:t>
            </a:r>
            <a:br>
              <a:rPr lang="en">
                <a:latin typeface="Consolas"/>
                <a:ea typeface="Consolas"/>
                <a:cs typeface="Consolas"/>
                <a:sym typeface="Consolas"/>
              </a:rPr>
            </a:br>
            <a:r>
              <a:rPr lang="en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}</a:t>
            </a:r>
            <a:endParaRPr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85" name="Google Shape;185;p25"/>
          <p:cNvSpPr txBox="1"/>
          <p:nvPr/>
        </p:nvSpPr>
        <p:spPr>
          <a:xfrm>
            <a:off x="5236700" y="1263200"/>
            <a:ext cx="3440400" cy="1169700"/>
          </a:xfrm>
          <a:prstGeom prst="rect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Open Sans"/>
                <a:ea typeface="Open Sans"/>
                <a:cs typeface="Open Sans"/>
                <a:sym typeface="Open Sans"/>
              </a:rPr>
              <a:t>Scope of </a:t>
            </a:r>
            <a:r>
              <a:rPr b="1" lang="en" sz="1600">
                <a:latin typeface="Consolas"/>
                <a:ea typeface="Consolas"/>
                <a:cs typeface="Consolas"/>
                <a:sym typeface="Consolas"/>
              </a:rPr>
              <a:t>computeSquares</a:t>
            </a:r>
            <a:endParaRPr b="1" sz="16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Consolas"/>
              <a:ea typeface="Consolas"/>
              <a:cs typeface="Consolas"/>
              <a:sym typeface="Consolas"/>
            </a:endParaRPr>
          </a:p>
        </p:txBody>
      </p:sp>
      <p:graphicFrame>
        <p:nvGraphicFramePr>
          <p:cNvPr id="186" name="Google Shape;186;p25"/>
          <p:cNvGraphicFramePr/>
          <p:nvPr/>
        </p:nvGraphicFramePr>
        <p:xfrm>
          <a:off x="5555550" y="17582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{FF886BF6-3C59-4204-850A-DA9BDB9320FB}</a:tableStyleId>
              </a:tblPr>
              <a:tblGrid>
                <a:gridCol w="1401350"/>
                <a:gridCol w="1401350"/>
              </a:tblGrid>
              <a:tr h="4588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number</a:t>
                      </a:r>
                      <a:endParaRPr sz="16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3</a:t>
                      </a:r>
                      <a:endParaRPr sz="16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187" name="Google Shape;187;p25"/>
          <p:cNvSpPr txBox="1"/>
          <p:nvPr/>
        </p:nvSpPr>
        <p:spPr>
          <a:xfrm>
            <a:off x="194900" y="2371650"/>
            <a:ext cx="4016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88" name="Google Shape;188;p25"/>
          <p:cNvSpPr txBox="1"/>
          <p:nvPr/>
        </p:nvSpPr>
        <p:spPr>
          <a:xfrm>
            <a:off x="237250" y="2025200"/>
            <a:ext cx="32793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Open Sans"/>
                <a:ea typeface="Open Sans"/>
                <a:cs typeface="Open Sans"/>
                <a:sym typeface="Open Sans"/>
              </a:rPr>
              <a:t>Output:</a:t>
            </a:r>
            <a:endParaRPr sz="16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89" name="Google Shape;189;p25"/>
          <p:cNvSpPr txBox="1"/>
          <p:nvPr/>
        </p:nvSpPr>
        <p:spPr>
          <a:xfrm>
            <a:off x="237250" y="2409950"/>
            <a:ext cx="3143700" cy="1477500"/>
          </a:xfrm>
          <a:prstGeom prst="rect">
            <a:avLst/>
          </a:prstGeom>
          <a:noFill/>
          <a:ln cap="flat" cmpd="sng" w="19050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1 squared = 1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2 squared = 4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nsolas"/>
              <a:ea typeface="Consolas"/>
              <a:cs typeface="Consolas"/>
              <a:sym typeface="Consolas"/>
            </a:endParaRPr>
          </a:p>
        </p:txBody>
      </p:sp>
      <p:pic>
        <p:nvPicPr>
          <p:cNvPr id="190" name="Google Shape;190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58749" y="2571746"/>
            <a:ext cx="2796300" cy="225725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26"/>
          <p:cNvSpPr txBox="1"/>
          <p:nvPr>
            <p:ph idx="1" type="body"/>
          </p:nvPr>
        </p:nvSpPr>
        <p:spPr>
          <a:xfrm>
            <a:off x="73075" y="82225"/>
            <a:ext cx="8549100" cy="168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public static void computeSquares() {</a:t>
            </a:r>
            <a:br>
              <a:rPr lang="en">
                <a:latin typeface="Consolas"/>
                <a:ea typeface="Consolas"/>
                <a:cs typeface="Consolas"/>
                <a:sym typeface="Consolas"/>
              </a:rPr>
            </a:br>
            <a:r>
              <a:rPr lang="en">
                <a:latin typeface="Consolas"/>
                <a:ea typeface="Consolas"/>
                <a:cs typeface="Consolas"/>
                <a:sym typeface="Consolas"/>
              </a:rPr>
              <a:t>    for (int number = 1; number &lt;= 6; </a:t>
            </a:r>
            <a:r>
              <a:rPr lang="en">
                <a:highlight>
                  <a:srgbClr val="FFF2CC"/>
                </a:highlight>
                <a:latin typeface="Consolas"/>
                <a:ea typeface="Consolas"/>
                <a:cs typeface="Consolas"/>
                <a:sym typeface="Consolas"/>
              </a:rPr>
              <a:t>number++</a:t>
            </a:r>
            <a:r>
              <a:rPr lang="en">
                <a:latin typeface="Consolas"/>
                <a:ea typeface="Consolas"/>
                <a:cs typeface="Consolas"/>
                <a:sym typeface="Consolas"/>
              </a:rPr>
              <a:t>) {</a:t>
            </a:r>
            <a:br>
              <a:rPr lang="en">
                <a:latin typeface="Consolas"/>
                <a:ea typeface="Consolas"/>
                <a:cs typeface="Consolas"/>
                <a:sym typeface="Consolas"/>
              </a:rPr>
            </a:br>
            <a:r>
              <a:rPr lang="en">
                <a:latin typeface="Consolas"/>
                <a:ea typeface="Consolas"/>
                <a:cs typeface="Consolas"/>
                <a:sym typeface="Consolas"/>
              </a:rPr>
              <a:t>        System.out.println(number + " squared = " + (number * number));</a:t>
            </a:r>
            <a:br>
              <a:rPr lang="en">
                <a:latin typeface="Consolas"/>
                <a:ea typeface="Consolas"/>
                <a:cs typeface="Consolas"/>
                <a:sym typeface="Consolas"/>
              </a:rPr>
            </a:br>
            <a:r>
              <a:rPr lang="en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}</a:t>
            </a:r>
            <a:endParaRPr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96" name="Google Shape;196;p26"/>
          <p:cNvSpPr txBox="1"/>
          <p:nvPr/>
        </p:nvSpPr>
        <p:spPr>
          <a:xfrm>
            <a:off x="5236700" y="1263200"/>
            <a:ext cx="3440400" cy="1169700"/>
          </a:xfrm>
          <a:prstGeom prst="rect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Open Sans"/>
                <a:ea typeface="Open Sans"/>
                <a:cs typeface="Open Sans"/>
                <a:sym typeface="Open Sans"/>
              </a:rPr>
              <a:t>Scope of </a:t>
            </a:r>
            <a:r>
              <a:rPr b="1" lang="en" sz="1600">
                <a:latin typeface="Consolas"/>
                <a:ea typeface="Consolas"/>
                <a:cs typeface="Consolas"/>
                <a:sym typeface="Consolas"/>
              </a:rPr>
              <a:t>computeSquares</a:t>
            </a:r>
            <a:endParaRPr b="1" sz="16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Consolas"/>
              <a:ea typeface="Consolas"/>
              <a:cs typeface="Consolas"/>
              <a:sym typeface="Consolas"/>
            </a:endParaRPr>
          </a:p>
        </p:txBody>
      </p:sp>
      <p:graphicFrame>
        <p:nvGraphicFramePr>
          <p:cNvPr id="197" name="Google Shape;197;p26"/>
          <p:cNvGraphicFramePr/>
          <p:nvPr/>
        </p:nvGraphicFramePr>
        <p:xfrm>
          <a:off x="5555550" y="17582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{FF886BF6-3C59-4204-850A-DA9BDB9320FB}</a:tableStyleId>
              </a:tblPr>
              <a:tblGrid>
                <a:gridCol w="1401350"/>
                <a:gridCol w="1401350"/>
              </a:tblGrid>
              <a:tr h="4588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number</a:t>
                      </a:r>
                      <a:endParaRPr sz="16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3</a:t>
                      </a:r>
                      <a:endParaRPr sz="16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198" name="Google Shape;198;p26"/>
          <p:cNvSpPr txBox="1"/>
          <p:nvPr/>
        </p:nvSpPr>
        <p:spPr>
          <a:xfrm>
            <a:off x="194900" y="2371650"/>
            <a:ext cx="4016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99" name="Google Shape;199;p26"/>
          <p:cNvSpPr txBox="1"/>
          <p:nvPr/>
        </p:nvSpPr>
        <p:spPr>
          <a:xfrm>
            <a:off x="237250" y="2025200"/>
            <a:ext cx="32793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Open Sans"/>
                <a:ea typeface="Open Sans"/>
                <a:cs typeface="Open Sans"/>
                <a:sym typeface="Open Sans"/>
              </a:rPr>
              <a:t>Output:</a:t>
            </a:r>
            <a:endParaRPr sz="16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00" name="Google Shape;200;p26"/>
          <p:cNvSpPr txBox="1"/>
          <p:nvPr/>
        </p:nvSpPr>
        <p:spPr>
          <a:xfrm>
            <a:off x="237250" y="2409950"/>
            <a:ext cx="3143700" cy="1477500"/>
          </a:xfrm>
          <a:prstGeom prst="rect">
            <a:avLst/>
          </a:prstGeom>
          <a:noFill/>
          <a:ln cap="flat" cmpd="sng" w="19050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1 squared = 1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2 squared = 4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3 squared = 9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nsolas"/>
              <a:ea typeface="Consolas"/>
              <a:cs typeface="Consolas"/>
              <a:sym typeface="Consolas"/>
            </a:endParaRPr>
          </a:p>
        </p:txBody>
      </p:sp>
      <p:pic>
        <p:nvPicPr>
          <p:cNvPr id="201" name="Google Shape;201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57874" y="2569167"/>
            <a:ext cx="2798063" cy="22624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27"/>
          <p:cNvSpPr txBox="1"/>
          <p:nvPr>
            <p:ph idx="1" type="body"/>
          </p:nvPr>
        </p:nvSpPr>
        <p:spPr>
          <a:xfrm>
            <a:off x="73075" y="82225"/>
            <a:ext cx="8549100" cy="168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public static void computeSquares() {</a:t>
            </a:r>
            <a:br>
              <a:rPr lang="en">
                <a:latin typeface="Consolas"/>
                <a:ea typeface="Consolas"/>
                <a:cs typeface="Consolas"/>
                <a:sym typeface="Consolas"/>
              </a:rPr>
            </a:br>
            <a:r>
              <a:rPr lang="en">
                <a:latin typeface="Consolas"/>
                <a:ea typeface="Consolas"/>
                <a:cs typeface="Consolas"/>
                <a:sym typeface="Consolas"/>
              </a:rPr>
              <a:t>    for (int number = 1; </a:t>
            </a:r>
            <a:r>
              <a:rPr lang="en">
                <a:highlight>
                  <a:srgbClr val="FFF2CC"/>
                </a:highlight>
                <a:latin typeface="Consolas"/>
                <a:ea typeface="Consolas"/>
                <a:cs typeface="Consolas"/>
                <a:sym typeface="Consolas"/>
              </a:rPr>
              <a:t>number &lt;= 6;</a:t>
            </a:r>
            <a:r>
              <a:rPr lang="en">
                <a:latin typeface="Consolas"/>
                <a:ea typeface="Consolas"/>
                <a:cs typeface="Consolas"/>
                <a:sym typeface="Consolas"/>
              </a:rPr>
              <a:t> number++) {</a:t>
            </a:r>
            <a:br>
              <a:rPr lang="en">
                <a:latin typeface="Consolas"/>
                <a:ea typeface="Consolas"/>
                <a:cs typeface="Consolas"/>
                <a:sym typeface="Consolas"/>
              </a:rPr>
            </a:br>
            <a:r>
              <a:rPr lang="en">
                <a:latin typeface="Consolas"/>
                <a:ea typeface="Consolas"/>
                <a:cs typeface="Consolas"/>
                <a:sym typeface="Consolas"/>
              </a:rPr>
              <a:t>        System.out.println(number + " squared = " + (number * number));</a:t>
            </a:r>
            <a:br>
              <a:rPr lang="en">
                <a:latin typeface="Consolas"/>
                <a:ea typeface="Consolas"/>
                <a:cs typeface="Consolas"/>
                <a:sym typeface="Consolas"/>
              </a:rPr>
            </a:br>
            <a:r>
              <a:rPr lang="en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}</a:t>
            </a:r>
            <a:endParaRPr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207" name="Google Shape;207;p27"/>
          <p:cNvSpPr txBox="1"/>
          <p:nvPr/>
        </p:nvSpPr>
        <p:spPr>
          <a:xfrm>
            <a:off x="5236700" y="1263200"/>
            <a:ext cx="3440400" cy="1169700"/>
          </a:xfrm>
          <a:prstGeom prst="rect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Open Sans"/>
                <a:ea typeface="Open Sans"/>
                <a:cs typeface="Open Sans"/>
                <a:sym typeface="Open Sans"/>
              </a:rPr>
              <a:t>Scope of </a:t>
            </a:r>
            <a:r>
              <a:rPr b="1" lang="en" sz="1600">
                <a:latin typeface="Consolas"/>
                <a:ea typeface="Consolas"/>
                <a:cs typeface="Consolas"/>
                <a:sym typeface="Consolas"/>
              </a:rPr>
              <a:t>computeSquares</a:t>
            </a:r>
            <a:endParaRPr b="1" sz="16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Consolas"/>
              <a:ea typeface="Consolas"/>
              <a:cs typeface="Consolas"/>
              <a:sym typeface="Consolas"/>
            </a:endParaRPr>
          </a:p>
        </p:txBody>
      </p:sp>
      <p:graphicFrame>
        <p:nvGraphicFramePr>
          <p:cNvPr id="208" name="Google Shape;208;p27"/>
          <p:cNvGraphicFramePr/>
          <p:nvPr/>
        </p:nvGraphicFramePr>
        <p:xfrm>
          <a:off x="5555550" y="17582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{FF886BF6-3C59-4204-850A-DA9BDB9320FB}</a:tableStyleId>
              </a:tblPr>
              <a:tblGrid>
                <a:gridCol w="1401350"/>
                <a:gridCol w="1401350"/>
              </a:tblGrid>
              <a:tr h="4588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number</a:t>
                      </a:r>
                      <a:endParaRPr sz="16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4</a:t>
                      </a:r>
                      <a:endParaRPr sz="16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209" name="Google Shape;209;p27"/>
          <p:cNvSpPr txBox="1"/>
          <p:nvPr/>
        </p:nvSpPr>
        <p:spPr>
          <a:xfrm>
            <a:off x="194900" y="2371650"/>
            <a:ext cx="4016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10" name="Google Shape;210;p27"/>
          <p:cNvSpPr txBox="1"/>
          <p:nvPr/>
        </p:nvSpPr>
        <p:spPr>
          <a:xfrm>
            <a:off x="237250" y="2025200"/>
            <a:ext cx="32793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Open Sans"/>
                <a:ea typeface="Open Sans"/>
                <a:cs typeface="Open Sans"/>
                <a:sym typeface="Open Sans"/>
              </a:rPr>
              <a:t>Output:</a:t>
            </a:r>
            <a:endParaRPr sz="16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11" name="Google Shape;211;p27"/>
          <p:cNvSpPr txBox="1"/>
          <p:nvPr/>
        </p:nvSpPr>
        <p:spPr>
          <a:xfrm>
            <a:off x="237250" y="2409950"/>
            <a:ext cx="3143700" cy="1477500"/>
          </a:xfrm>
          <a:prstGeom prst="rect">
            <a:avLst/>
          </a:prstGeom>
          <a:noFill/>
          <a:ln cap="flat" cmpd="sng" w="19050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1 squared = 1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2 squared = 4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3 squared = 9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nsolas"/>
              <a:ea typeface="Consolas"/>
              <a:cs typeface="Consolas"/>
              <a:sym typeface="Consolas"/>
            </a:endParaRPr>
          </a:p>
        </p:txBody>
      </p:sp>
      <p:pic>
        <p:nvPicPr>
          <p:cNvPr id="212" name="Google Shape;212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57874" y="2569167"/>
            <a:ext cx="2798063" cy="22624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28"/>
          <p:cNvSpPr txBox="1"/>
          <p:nvPr>
            <p:ph idx="1" type="body"/>
          </p:nvPr>
        </p:nvSpPr>
        <p:spPr>
          <a:xfrm>
            <a:off x="73075" y="82225"/>
            <a:ext cx="8549100" cy="168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public static void computeSquares() {</a:t>
            </a:r>
            <a:br>
              <a:rPr lang="en">
                <a:latin typeface="Consolas"/>
                <a:ea typeface="Consolas"/>
                <a:cs typeface="Consolas"/>
                <a:sym typeface="Consolas"/>
              </a:rPr>
            </a:br>
            <a:r>
              <a:rPr lang="en">
                <a:latin typeface="Consolas"/>
                <a:ea typeface="Consolas"/>
                <a:cs typeface="Consolas"/>
                <a:sym typeface="Consolas"/>
              </a:rPr>
              <a:t>    for (int number = 1; number &lt;= 6; number++) {</a:t>
            </a:r>
            <a:br>
              <a:rPr lang="en">
                <a:latin typeface="Consolas"/>
                <a:ea typeface="Consolas"/>
                <a:cs typeface="Consolas"/>
                <a:sym typeface="Consolas"/>
              </a:rPr>
            </a:br>
            <a:r>
              <a:rPr lang="en">
                <a:latin typeface="Consolas"/>
                <a:ea typeface="Consolas"/>
                <a:cs typeface="Consolas"/>
                <a:sym typeface="Consolas"/>
              </a:rPr>
              <a:t>        </a:t>
            </a:r>
            <a:r>
              <a:rPr lang="en">
                <a:highlight>
                  <a:srgbClr val="FFF2CC"/>
                </a:highlight>
                <a:latin typeface="Consolas"/>
                <a:ea typeface="Consolas"/>
                <a:cs typeface="Consolas"/>
                <a:sym typeface="Consolas"/>
              </a:rPr>
              <a:t>System.out.println(number + " squared = " + (number * number));</a:t>
            </a:r>
            <a:br>
              <a:rPr lang="en">
                <a:latin typeface="Consolas"/>
                <a:ea typeface="Consolas"/>
                <a:cs typeface="Consolas"/>
                <a:sym typeface="Consolas"/>
              </a:rPr>
            </a:br>
            <a:r>
              <a:rPr lang="en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}</a:t>
            </a:r>
            <a:endParaRPr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218" name="Google Shape;218;p28"/>
          <p:cNvSpPr txBox="1"/>
          <p:nvPr/>
        </p:nvSpPr>
        <p:spPr>
          <a:xfrm>
            <a:off x="5236700" y="1263200"/>
            <a:ext cx="3440400" cy="1169700"/>
          </a:xfrm>
          <a:prstGeom prst="rect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Open Sans"/>
                <a:ea typeface="Open Sans"/>
                <a:cs typeface="Open Sans"/>
                <a:sym typeface="Open Sans"/>
              </a:rPr>
              <a:t>Scope of </a:t>
            </a:r>
            <a:r>
              <a:rPr b="1" lang="en" sz="1600">
                <a:latin typeface="Consolas"/>
                <a:ea typeface="Consolas"/>
                <a:cs typeface="Consolas"/>
                <a:sym typeface="Consolas"/>
              </a:rPr>
              <a:t>computeSquares</a:t>
            </a:r>
            <a:endParaRPr b="1" sz="16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Consolas"/>
              <a:ea typeface="Consolas"/>
              <a:cs typeface="Consolas"/>
              <a:sym typeface="Consolas"/>
            </a:endParaRPr>
          </a:p>
        </p:txBody>
      </p:sp>
      <p:graphicFrame>
        <p:nvGraphicFramePr>
          <p:cNvPr id="219" name="Google Shape;219;p28"/>
          <p:cNvGraphicFramePr/>
          <p:nvPr/>
        </p:nvGraphicFramePr>
        <p:xfrm>
          <a:off x="5555550" y="17582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{FF886BF6-3C59-4204-850A-DA9BDB9320FB}</a:tableStyleId>
              </a:tblPr>
              <a:tblGrid>
                <a:gridCol w="1401350"/>
                <a:gridCol w="1401350"/>
              </a:tblGrid>
              <a:tr h="4588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number</a:t>
                      </a:r>
                      <a:endParaRPr sz="16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4</a:t>
                      </a:r>
                      <a:endParaRPr sz="16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220" name="Google Shape;220;p28"/>
          <p:cNvSpPr txBox="1"/>
          <p:nvPr/>
        </p:nvSpPr>
        <p:spPr>
          <a:xfrm>
            <a:off x="194900" y="2371650"/>
            <a:ext cx="4016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21" name="Google Shape;221;p28"/>
          <p:cNvSpPr txBox="1"/>
          <p:nvPr/>
        </p:nvSpPr>
        <p:spPr>
          <a:xfrm>
            <a:off x="237250" y="2025200"/>
            <a:ext cx="32793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Open Sans"/>
                <a:ea typeface="Open Sans"/>
                <a:cs typeface="Open Sans"/>
                <a:sym typeface="Open Sans"/>
              </a:rPr>
              <a:t>Output:</a:t>
            </a:r>
            <a:endParaRPr sz="16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22" name="Google Shape;222;p28"/>
          <p:cNvSpPr txBox="1"/>
          <p:nvPr/>
        </p:nvSpPr>
        <p:spPr>
          <a:xfrm>
            <a:off x="237250" y="2409950"/>
            <a:ext cx="3143700" cy="1477500"/>
          </a:xfrm>
          <a:prstGeom prst="rect">
            <a:avLst/>
          </a:prstGeom>
          <a:noFill/>
          <a:ln cap="flat" cmpd="sng" w="19050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1 squared = 1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2 squared = 4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3 squared = 9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nsolas"/>
              <a:ea typeface="Consolas"/>
              <a:cs typeface="Consolas"/>
              <a:sym typeface="Consolas"/>
            </a:endParaRPr>
          </a:p>
        </p:txBody>
      </p:sp>
      <p:pic>
        <p:nvPicPr>
          <p:cNvPr id="223" name="Google Shape;223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58749" y="2571746"/>
            <a:ext cx="2796300" cy="225725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29"/>
          <p:cNvSpPr txBox="1"/>
          <p:nvPr>
            <p:ph idx="1" type="body"/>
          </p:nvPr>
        </p:nvSpPr>
        <p:spPr>
          <a:xfrm>
            <a:off x="73075" y="82225"/>
            <a:ext cx="8549100" cy="168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public static void computeSquares() {</a:t>
            </a:r>
            <a:br>
              <a:rPr lang="en">
                <a:latin typeface="Consolas"/>
                <a:ea typeface="Consolas"/>
                <a:cs typeface="Consolas"/>
                <a:sym typeface="Consolas"/>
              </a:rPr>
            </a:br>
            <a:r>
              <a:rPr lang="en">
                <a:latin typeface="Consolas"/>
                <a:ea typeface="Consolas"/>
                <a:cs typeface="Consolas"/>
                <a:sym typeface="Consolas"/>
              </a:rPr>
              <a:t>    for (int number = 1; number &lt;= 6; </a:t>
            </a:r>
            <a:r>
              <a:rPr lang="en">
                <a:highlight>
                  <a:srgbClr val="FFF2CC"/>
                </a:highlight>
                <a:latin typeface="Consolas"/>
                <a:ea typeface="Consolas"/>
                <a:cs typeface="Consolas"/>
                <a:sym typeface="Consolas"/>
              </a:rPr>
              <a:t>number++</a:t>
            </a:r>
            <a:r>
              <a:rPr lang="en">
                <a:latin typeface="Consolas"/>
                <a:ea typeface="Consolas"/>
                <a:cs typeface="Consolas"/>
                <a:sym typeface="Consolas"/>
              </a:rPr>
              <a:t>) {</a:t>
            </a:r>
            <a:br>
              <a:rPr lang="en">
                <a:latin typeface="Consolas"/>
                <a:ea typeface="Consolas"/>
                <a:cs typeface="Consolas"/>
                <a:sym typeface="Consolas"/>
              </a:rPr>
            </a:br>
            <a:r>
              <a:rPr lang="en">
                <a:latin typeface="Consolas"/>
                <a:ea typeface="Consolas"/>
                <a:cs typeface="Consolas"/>
                <a:sym typeface="Consolas"/>
              </a:rPr>
              <a:t>        System.out.println(number + " squared = " + (number * number));</a:t>
            </a:r>
            <a:br>
              <a:rPr lang="en">
                <a:latin typeface="Consolas"/>
                <a:ea typeface="Consolas"/>
                <a:cs typeface="Consolas"/>
                <a:sym typeface="Consolas"/>
              </a:rPr>
            </a:br>
            <a:r>
              <a:rPr lang="en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}</a:t>
            </a:r>
            <a:endParaRPr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229" name="Google Shape;229;p29"/>
          <p:cNvSpPr txBox="1"/>
          <p:nvPr/>
        </p:nvSpPr>
        <p:spPr>
          <a:xfrm>
            <a:off x="5236700" y="1263200"/>
            <a:ext cx="3440400" cy="1169700"/>
          </a:xfrm>
          <a:prstGeom prst="rect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Open Sans"/>
                <a:ea typeface="Open Sans"/>
                <a:cs typeface="Open Sans"/>
                <a:sym typeface="Open Sans"/>
              </a:rPr>
              <a:t>Scope of </a:t>
            </a:r>
            <a:r>
              <a:rPr b="1" lang="en" sz="1600">
                <a:latin typeface="Consolas"/>
                <a:ea typeface="Consolas"/>
                <a:cs typeface="Consolas"/>
                <a:sym typeface="Consolas"/>
              </a:rPr>
              <a:t>computeSquares</a:t>
            </a:r>
            <a:endParaRPr b="1" sz="16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Consolas"/>
              <a:ea typeface="Consolas"/>
              <a:cs typeface="Consolas"/>
              <a:sym typeface="Consolas"/>
            </a:endParaRPr>
          </a:p>
        </p:txBody>
      </p:sp>
      <p:graphicFrame>
        <p:nvGraphicFramePr>
          <p:cNvPr id="230" name="Google Shape;230;p29"/>
          <p:cNvGraphicFramePr/>
          <p:nvPr/>
        </p:nvGraphicFramePr>
        <p:xfrm>
          <a:off x="5555550" y="17582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{FF886BF6-3C59-4204-850A-DA9BDB9320FB}</a:tableStyleId>
              </a:tblPr>
              <a:tblGrid>
                <a:gridCol w="1401350"/>
                <a:gridCol w="1401350"/>
              </a:tblGrid>
              <a:tr h="4588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number</a:t>
                      </a:r>
                      <a:endParaRPr sz="16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4</a:t>
                      </a:r>
                      <a:endParaRPr sz="16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231" name="Google Shape;231;p29"/>
          <p:cNvSpPr txBox="1"/>
          <p:nvPr/>
        </p:nvSpPr>
        <p:spPr>
          <a:xfrm>
            <a:off x="194900" y="2371650"/>
            <a:ext cx="4016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32" name="Google Shape;232;p29"/>
          <p:cNvSpPr txBox="1"/>
          <p:nvPr/>
        </p:nvSpPr>
        <p:spPr>
          <a:xfrm>
            <a:off x="237250" y="2025200"/>
            <a:ext cx="32793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Open Sans"/>
                <a:ea typeface="Open Sans"/>
                <a:cs typeface="Open Sans"/>
                <a:sym typeface="Open Sans"/>
              </a:rPr>
              <a:t>Output:</a:t>
            </a:r>
            <a:endParaRPr sz="16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33" name="Google Shape;233;p29"/>
          <p:cNvSpPr txBox="1"/>
          <p:nvPr/>
        </p:nvSpPr>
        <p:spPr>
          <a:xfrm>
            <a:off x="237250" y="2409950"/>
            <a:ext cx="3143700" cy="1477500"/>
          </a:xfrm>
          <a:prstGeom prst="rect">
            <a:avLst/>
          </a:prstGeom>
          <a:noFill/>
          <a:ln cap="flat" cmpd="sng" w="19050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1 squared = 1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2 squared = 4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3 squared = 9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4 squared = 16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nsolas"/>
              <a:ea typeface="Consolas"/>
              <a:cs typeface="Consolas"/>
              <a:sym typeface="Consolas"/>
            </a:endParaRPr>
          </a:p>
        </p:txBody>
      </p:sp>
      <p:pic>
        <p:nvPicPr>
          <p:cNvPr id="234" name="Google Shape;234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57874" y="2569167"/>
            <a:ext cx="2798063" cy="22624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30"/>
          <p:cNvSpPr txBox="1"/>
          <p:nvPr>
            <p:ph idx="1" type="body"/>
          </p:nvPr>
        </p:nvSpPr>
        <p:spPr>
          <a:xfrm>
            <a:off x="73075" y="82225"/>
            <a:ext cx="8549100" cy="168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public static void computeSquares() {</a:t>
            </a:r>
            <a:br>
              <a:rPr lang="en">
                <a:latin typeface="Consolas"/>
                <a:ea typeface="Consolas"/>
                <a:cs typeface="Consolas"/>
                <a:sym typeface="Consolas"/>
              </a:rPr>
            </a:br>
            <a:r>
              <a:rPr lang="en">
                <a:latin typeface="Consolas"/>
                <a:ea typeface="Consolas"/>
                <a:cs typeface="Consolas"/>
                <a:sym typeface="Consolas"/>
              </a:rPr>
              <a:t>    for (int number = 1; </a:t>
            </a:r>
            <a:r>
              <a:rPr lang="en">
                <a:highlight>
                  <a:srgbClr val="FFF2CC"/>
                </a:highlight>
                <a:latin typeface="Consolas"/>
                <a:ea typeface="Consolas"/>
                <a:cs typeface="Consolas"/>
                <a:sym typeface="Consolas"/>
              </a:rPr>
              <a:t>number &lt;= 6;</a:t>
            </a:r>
            <a:r>
              <a:rPr lang="en">
                <a:latin typeface="Consolas"/>
                <a:ea typeface="Consolas"/>
                <a:cs typeface="Consolas"/>
                <a:sym typeface="Consolas"/>
              </a:rPr>
              <a:t> number++) {</a:t>
            </a:r>
            <a:br>
              <a:rPr lang="en">
                <a:latin typeface="Consolas"/>
                <a:ea typeface="Consolas"/>
                <a:cs typeface="Consolas"/>
                <a:sym typeface="Consolas"/>
              </a:rPr>
            </a:br>
            <a:r>
              <a:rPr lang="en">
                <a:latin typeface="Consolas"/>
                <a:ea typeface="Consolas"/>
                <a:cs typeface="Consolas"/>
                <a:sym typeface="Consolas"/>
              </a:rPr>
              <a:t>        System.out.println(number + " squared = " + (number * number));</a:t>
            </a:r>
            <a:br>
              <a:rPr lang="en">
                <a:latin typeface="Consolas"/>
                <a:ea typeface="Consolas"/>
                <a:cs typeface="Consolas"/>
                <a:sym typeface="Consolas"/>
              </a:rPr>
            </a:br>
            <a:r>
              <a:rPr lang="en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}</a:t>
            </a:r>
            <a:endParaRPr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240" name="Google Shape;240;p30"/>
          <p:cNvSpPr txBox="1"/>
          <p:nvPr/>
        </p:nvSpPr>
        <p:spPr>
          <a:xfrm>
            <a:off x="5236700" y="1263200"/>
            <a:ext cx="3440400" cy="1169700"/>
          </a:xfrm>
          <a:prstGeom prst="rect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Open Sans"/>
                <a:ea typeface="Open Sans"/>
                <a:cs typeface="Open Sans"/>
                <a:sym typeface="Open Sans"/>
              </a:rPr>
              <a:t>Scope of </a:t>
            </a:r>
            <a:r>
              <a:rPr b="1" lang="en" sz="1600">
                <a:latin typeface="Consolas"/>
                <a:ea typeface="Consolas"/>
                <a:cs typeface="Consolas"/>
                <a:sym typeface="Consolas"/>
              </a:rPr>
              <a:t>computeSquares</a:t>
            </a:r>
            <a:endParaRPr b="1" sz="16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Consolas"/>
              <a:ea typeface="Consolas"/>
              <a:cs typeface="Consolas"/>
              <a:sym typeface="Consolas"/>
            </a:endParaRPr>
          </a:p>
        </p:txBody>
      </p:sp>
      <p:graphicFrame>
        <p:nvGraphicFramePr>
          <p:cNvPr id="241" name="Google Shape;241;p30"/>
          <p:cNvGraphicFramePr/>
          <p:nvPr/>
        </p:nvGraphicFramePr>
        <p:xfrm>
          <a:off x="5555550" y="17582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{FF886BF6-3C59-4204-850A-DA9BDB9320FB}</a:tableStyleId>
              </a:tblPr>
              <a:tblGrid>
                <a:gridCol w="1401350"/>
                <a:gridCol w="1401350"/>
              </a:tblGrid>
              <a:tr h="4588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number</a:t>
                      </a:r>
                      <a:endParaRPr sz="16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5</a:t>
                      </a:r>
                      <a:endParaRPr sz="16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242" name="Google Shape;242;p30"/>
          <p:cNvSpPr txBox="1"/>
          <p:nvPr/>
        </p:nvSpPr>
        <p:spPr>
          <a:xfrm>
            <a:off x="194900" y="2371650"/>
            <a:ext cx="4016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43" name="Google Shape;243;p30"/>
          <p:cNvSpPr txBox="1"/>
          <p:nvPr/>
        </p:nvSpPr>
        <p:spPr>
          <a:xfrm>
            <a:off x="237250" y="2025200"/>
            <a:ext cx="32793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Open Sans"/>
                <a:ea typeface="Open Sans"/>
                <a:cs typeface="Open Sans"/>
                <a:sym typeface="Open Sans"/>
              </a:rPr>
              <a:t>Output:</a:t>
            </a:r>
            <a:endParaRPr sz="16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44" name="Google Shape;244;p30"/>
          <p:cNvSpPr txBox="1"/>
          <p:nvPr/>
        </p:nvSpPr>
        <p:spPr>
          <a:xfrm>
            <a:off x="237250" y="2409950"/>
            <a:ext cx="3143700" cy="1477500"/>
          </a:xfrm>
          <a:prstGeom prst="rect">
            <a:avLst/>
          </a:prstGeom>
          <a:noFill/>
          <a:ln cap="flat" cmpd="sng" w="19050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1 squared = 1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2 squared = 4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3 squared = 9</a:t>
            </a:r>
            <a:endParaRPr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4 squared = 16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nsolas"/>
              <a:ea typeface="Consolas"/>
              <a:cs typeface="Consolas"/>
              <a:sym typeface="Consolas"/>
            </a:endParaRPr>
          </a:p>
        </p:txBody>
      </p:sp>
      <p:pic>
        <p:nvPicPr>
          <p:cNvPr id="245" name="Google Shape;245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57874" y="2569167"/>
            <a:ext cx="2798063" cy="22624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31"/>
          <p:cNvSpPr txBox="1"/>
          <p:nvPr>
            <p:ph idx="1" type="body"/>
          </p:nvPr>
        </p:nvSpPr>
        <p:spPr>
          <a:xfrm>
            <a:off x="73075" y="82225"/>
            <a:ext cx="8549100" cy="168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public static void computeSquares() {</a:t>
            </a:r>
            <a:br>
              <a:rPr lang="en">
                <a:latin typeface="Consolas"/>
                <a:ea typeface="Consolas"/>
                <a:cs typeface="Consolas"/>
                <a:sym typeface="Consolas"/>
              </a:rPr>
            </a:br>
            <a:r>
              <a:rPr lang="en">
                <a:latin typeface="Consolas"/>
                <a:ea typeface="Consolas"/>
                <a:cs typeface="Consolas"/>
                <a:sym typeface="Consolas"/>
              </a:rPr>
              <a:t>    for (int number = 1; number &lt;= 6; number++) {</a:t>
            </a:r>
            <a:br>
              <a:rPr lang="en">
                <a:latin typeface="Consolas"/>
                <a:ea typeface="Consolas"/>
                <a:cs typeface="Consolas"/>
                <a:sym typeface="Consolas"/>
              </a:rPr>
            </a:br>
            <a:r>
              <a:rPr lang="en">
                <a:latin typeface="Consolas"/>
                <a:ea typeface="Consolas"/>
                <a:cs typeface="Consolas"/>
                <a:sym typeface="Consolas"/>
              </a:rPr>
              <a:t>        </a:t>
            </a:r>
            <a:r>
              <a:rPr lang="en">
                <a:highlight>
                  <a:srgbClr val="FFF2CC"/>
                </a:highlight>
                <a:latin typeface="Consolas"/>
                <a:ea typeface="Consolas"/>
                <a:cs typeface="Consolas"/>
                <a:sym typeface="Consolas"/>
              </a:rPr>
              <a:t>System.out.println(number + " squared = " + (number * number));</a:t>
            </a:r>
            <a:br>
              <a:rPr lang="en">
                <a:latin typeface="Consolas"/>
                <a:ea typeface="Consolas"/>
                <a:cs typeface="Consolas"/>
                <a:sym typeface="Consolas"/>
              </a:rPr>
            </a:br>
            <a:r>
              <a:rPr lang="en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}</a:t>
            </a:r>
            <a:endParaRPr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251" name="Google Shape;251;p31"/>
          <p:cNvSpPr txBox="1"/>
          <p:nvPr/>
        </p:nvSpPr>
        <p:spPr>
          <a:xfrm>
            <a:off x="5236700" y="1263200"/>
            <a:ext cx="3440400" cy="1169700"/>
          </a:xfrm>
          <a:prstGeom prst="rect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Open Sans"/>
                <a:ea typeface="Open Sans"/>
                <a:cs typeface="Open Sans"/>
                <a:sym typeface="Open Sans"/>
              </a:rPr>
              <a:t>Scope of </a:t>
            </a:r>
            <a:r>
              <a:rPr b="1" lang="en" sz="1600">
                <a:latin typeface="Consolas"/>
                <a:ea typeface="Consolas"/>
                <a:cs typeface="Consolas"/>
                <a:sym typeface="Consolas"/>
              </a:rPr>
              <a:t>computeSquares</a:t>
            </a:r>
            <a:endParaRPr b="1" sz="16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Consolas"/>
              <a:ea typeface="Consolas"/>
              <a:cs typeface="Consolas"/>
              <a:sym typeface="Consolas"/>
            </a:endParaRPr>
          </a:p>
        </p:txBody>
      </p:sp>
      <p:graphicFrame>
        <p:nvGraphicFramePr>
          <p:cNvPr id="252" name="Google Shape;252;p31"/>
          <p:cNvGraphicFramePr/>
          <p:nvPr/>
        </p:nvGraphicFramePr>
        <p:xfrm>
          <a:off x="5555550" y="17582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{FF886BF6-3C59-4204-850A-DA9BDB9320FB}</a:tableStyleId>
              </a:tblPr>
              <a:tblGrid>
                <a:gridCol w="1401350"/>
                <a:gridCol w="1401350"/>
              </a:tblGrid>
              <a:tr h="4588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number</a:t>
                      </a:r>
                      <a:endParaRPr sz="16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5</a:t>
                      </a:r>
                      <a:endParaRPr sz="16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253" name="Google Shape;253;p31"/>
          <p:cNvSpPr txBox="1"/>
          <p:nvPr/>
        </p:nvSpPr>
        <p:spPr>
          <a:xfrm>
            <a:off x="194900" y="2371650"/>
            <a:ext cx="4016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54" name="Google Shape;254;p31"/>
          <p:cNvSpPr txBox="1"/>
          <p:nvPr/>
        </p:nvSpPr>
        <p:spPr>
          <a:xfrm>
            <a:off x="237250" y="2025200"/>
            <a:ext cx="32793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Open Sans"/>
                <a:ea typeface="Open Sans"/>
                <a:cs typeface="Open Sans"/>
                <a:sym typeface="Open Sans"/>
              </a:rPr>
              <a:t>Output:</a:t>
            </a:r>
            <a:endParaRPr sz="16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55" name="Google Shape;255;p31"/>
          <p:cNvSpPr txBox="1"/>
          <p:nvPr/>
        </p:nvSpPr>
        <p:spPr>
          <a:xfrm>
            <a:off x="237250" y="2409950"/>
            <a:ext cx="3143700" cy="1477500"/>
          </a:xfrm>
          <a:prstGeom prst="rect">
            <a:avLst/>
          </a:prstGeom>
          <a:noFill/>
          <a:ln cap="flat" cmpd="sng" w="19050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1 squared = 1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2 squared = 4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3 squared = 9</a:t>
            </a:r>
            <a:endParaRPr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4 squared = 16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nsolas"/>
              <a:ea typeface="Consolas"/>
              <a:cs typeface="Consolas"/>
              <a:sym typeface="Consolas"/>
            </a:endParaRPr>
          </a:p>
        </p:txBody>
      </p:sp>
      <p:pic>
        <p:nvPicPr>
          <p:cNvPr id="256" name="Google Shape;256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58749" y="2571746"/>
            <a:ext cx="2796300" cy="225725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4"/>
          <p:cNvSpPr txBox="1"/>
          <p:nvPr>
            <p:ph type="title"/>
          </p:nvPr>
        </p:nvSpPr>
        <p:spPr>
          <a:xfrm>
            <a:off x="311700" y="315925"/>
            <a:ext cx="18489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For Loop</a:t>
            </a:r>
            <a:endParaRPr/>
          </a:p>
        </p:txBody>
      </p:sp>
      <p:sp>
        <p:nvSpPr>
          <p:cNvPr id="69" name="Google Shape;69;p14"/>
          <p:cNvSpPr txBox="1"/>
          <p:nvPr>
            <p:ph idx="1" type="body"/>
          </p:nvPr>
        </p:nvSpPr>
        <p:spPr>
          <a:xfrm>
            <a:off x="311700" y="1225225"/>
            <a:ext cx="4260300" cy="3649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Consolas"/>
                <a:ea typeface="Consolas"/>
                <a:cs typeface="Consolas"/>
                <a:sym typeface="Consolas"/>
              </a:rPr>
              <a:t>for (</a:t>
            </a:r>
            <a:r>
              <a:rPr b="1" i="1" lang="en" sz="1500"/>
              <a:t>initialization</a:t>
            </a:r>
            <a:r>
              <a:rPr lang="en" sz="1500">
                <a:latin typeface="Consolas"/>
                <a:ea typeface="Consolas"/>
                <a:cs typeface="Consolas"/>
                <a:sym typeface="Consolas"/>
              </a:rPr>
              <a:t>; </a:t>
            </a:r>
            <a:r>
              <a:rPr b="1" i="1" lang="en" sz="1500"/>
              <a:t>test</a:t>
            </a:r>
            <a:r>
              <a:rPr lang="en" sz="1500">
                <a:latin typeface="Consolas"/>
                <a:ea typeface="Consolas"/>
                <a:cs typeface="Consolas"/>
                <a:sym typeface="Consolas"/>
              </a:rPr>
              <a:t>; </a:t>
            </a:r>
            <a:r>
              <a:rPr b="1" i="1" lang="en" sz="1500"/>
              <a:t>update</a:t>
            </a:r>
            <a:r>
              <a:rPr lang="en" sz="1500">
                <a:latin typeface="Consolas"/>
                <a:ea typeface="Consolas"/>
                <a:cs typeface="Consolas"/>
                <a:sym typeface="Consolas"/>
              </a:rPr>
              <a:t>) {</a:t>
            </a:r>
            <a:br>
              <a:rPr lang="en" sz="1500">
                <a:latin typeface="Consolas"/>
                <a:ea typeface="Consolas"/>
                <a:cs typeface="Consolas"/>
                <a:sym typeface="Consolas"/>
              </a:rPr>
            </a:br>
            <a:r>
              <a:rPr lang="en" sz="1500"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b="1" i="1" lang="en" sz="1500"/>
              <a:t>s</a:t>
            </a:r>
            <a:r>
              <a:rPr b="1" i="1" lang="en" sz="1500"/>
              <a:t>tatements;</a:t>
            </a:r>
            <a:br>
              <a:rPr lang="en" sz="1500">
                <a:latin typeface="Consolas"/>
                <a:ea typeface="Consolas"/>
                <a:cs typeface="Consolas"/>
                <a:sym typeface="Consolas"/>
              </a:rPr>
            </a:br>
            <a:r>
              <a:rPr lang="en" sz="1500">
                <a:latin typeface="Consolas"/>
                <a:ea typeface="Consolas"/>
                <a:cs typeface="Consolas"/>
                <a:sym typeface="Consolas"/>
              </a:rPr>
              <a:t>}</a:t>
            </a:r>
            <a:br>
              <a:rPr lang="en" sz="1500">
                <a:latin typeface="Consolas"/>
                <a:ea typeface="Consolas"/>
                <a:cs typeface="Consolas"/>
                <a:sym typeface="Consolas"/>
              </a:rPr>
            </a:br>
            <a:endParaRPr sz="15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500"/>
              <a:t>Initialization: declare and initialize a loop variable</a:t>
            </a:r>
            <a:endParaRPr sz="15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500"/>
              <a:t>Test: an expression that will be evaluated to determine whether to continue the loop or end it</a:t>
            </a:r>
            <a:endParaRPr sz="15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500"/>
              <a:t>Update: update the loop variable to make progress toward the test failing</a:t>
            </a:r>
            <a:endParaRPr sz="15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500"/>
              <a:t>These 3 components determine </a:t>
            </a:r>
            <a:r>
              <a:rPr lang="en" sz="1500"/>
              <a:t>exactly how many times the for loop will run</a:t>
            </a:r>
            <a:endParaRPr sz="15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500"/>
              <a:t>Statements in the body of the loop will be executed each time the test evaluates to true</a:t>
            </a:r>
            <a:endParaRPr sz="1500"/>
          </a:p>
        </p:txBody>
      </p:sp>
      <p:pic>
        <p:nvPicPr>
          <p:cNvPr id="70" name="Google Shape;70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39000" y="1147215"/>
            <a:ext cx="4260300" cy="3439034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4"/>
          <p:cNvPicPr preferRelativeResize="0"/>
          <p:nvPr/>
        </p:nvPicPr>
        <p:blipFill rotWithShape="1">
          <a:blip r:embed="rId3">
            <a:alphaModFix/>
          </a:blip>
          <a:srcRect b="84065" l="17740" r="76134" t="6829"/>
          <a:stretch/>
        </p:blipFill>
        <p:spPr>
          <a:xfrm>
            <a:off x="1263050" y="1012525"/>
            <a:ext cx="260950" cy="313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4"/>
          <p:cNvPicPr preferRelativeResize="0"/>
          <p:nvPr/>
        </p:nvPicPr>
        <p:blipFill rotWithShape="1">
          <a:blip r:embed="rId3">
            <a:alphaModFix/>
          </a:blip>
          <a:srcRect b="71623" l="52531" r="41343" t="17450"/>
          <a:stretch/>
        </p:blipFill>
        <p:spPr>
          <a:xfrm>
            <a:off x="2233675" y="949900"/>
            <a:ext cx="260950" cy="375776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73;p14"/>
          <p:cNvPicPr preferRelativeResize="0"/>
          <p:nvPr/>
        </p:nvPicPr>
        <p:blipFill rotWithShape="1">
          <a:blip r:embed="rId3">
            <a:alphaModFix/>
          </a:blip>
          <a:srcRect b="49159" l="59881" r="33993" t="41734"/>
          <a:stretch/>
        </p:blipFill>
        <p:spPr>
          <a:xfrm>
            <a:off x="1837150" y="1544899"/>
            <a:ext cx="260950" cy="313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74;p14"/>
          <p:cNvPicPr preferRelativeResize="0"/>
          <p:nvPr/>
        </p:nvPicPr>
        <p:blipFill rotWithShape="1">
          <a:blip r:embed="rId3">
            <a:alphaModFix/>
          </a:blip>
          <a:srcRect b="30644" l="62822" r="32522" t="62980"/>
          <a:stretch/>
        </p:blipFill>
        <p:spPr>
          <a:xfrm>
            <a:off x="2922725" y="1059487"/>
            <a:ext cx="198326" cy="219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75;p14"/>
          <p:cNvPicPr preferRelativeResize="0"/>
          <p:nvPr/>
        </p:nvPicPr>
        <p:blipFill rotWithShape="1">
          <a:blip r:embed="rId3">
            <a:alphaModFix/>
          </a:blip>
          <a:srcRect b="15165" l="30723" r="64620" t="78460"/>
          <a:stretch/>
        </p:blipFill>
        <p:spPr>
          <a:xfrm>
            <a:off x="407100" y="1983300"/>
            <a:ext cx="198326" cy="219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32"/>
          <p:cNvSpPr txBox="1"/>
          <p:nvPr>
            <p:ph idx="1" type="body"/>
          </p:nvPr>
        </p:nvSpPr>
        <p:spPr>
          <a:xfrm>
            <a:off x="73075" y="82225"/>
            <a:ext cx="8549100" cy="168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public static void computeSquares() {</a:t>
            </a:r>
            <a:br>
              <a:rPr lang="en">
                <a:latin typeface="Consolas"/>
                <a:ea typeface="Consolas"/>
                <a:cs typeface="Consolas"/>
                <a:sym typeface="Consolas"/>
              </a:rPr>
            </a:br>
            <a:r>
              <a:rPr lang="en">
                <a:latin typeface="Consolas"/>
                <a:ea typeface="Consolas"/>
                <a:cs typeface="Consolas"/>
                <a:sym typeface="Consolas"/>
              </a:rPr>
              <a:t>    for (int number = 1; number &lt;= 6; </a:t>
            </a:r>
            <a:r>
              <a:rPr lang="en">
                <a:highlight>
                  <a:srgbClr val="FFF2CC"/>
                </a:highlight>
                <a:latin typeface="Consolas"/>
                <a:ea typeface="Consolas"/>
                <a:cs typeface="Consolas"/>
                <a:sym typeface="Consolas"/>
              </a:rPr>
              <a:t>number++</a:t>
            </a:r>
            <a:r>
              <a:rPr lang="en">
                <a:latin typeface="Consolas"/>
                <a:ea typeface="Consolas"/>
                <a:cs typeface="Consolas"/>
                <a:sym typeface="Consolas"/>
              </a:rPr>
              <a:t>) {</a:t>
            </a:r>
            <a:br>
              <a:rPr lang="en">
                <a:latin typeface="Consolas"/>
                <a:ea typeface="Consolas"/>
                <a:cs typeface="Consolas"/>
                <a:sym typeface="Consolas"/>
              </a:rPr>
            </a:br>
            <a:r>
              <a:rPr lang="en">
                <a:latin typeface="Consolas"/>
                <a:ea typeface="Consolas"/>
                <a:cs typeface="Consolas"/>
                <a:sym typeface="Consolas"/>
              </a:rPr>
              <a:t>        System.out.println(number + " squared = " + (number * number));</a:t>
            </a:r>
            <a:br>
              <a:rPr lang="en">
                <a:latin typeface="Consolas"/>
                <a:ea typeface="Consolas"/>
                <a:cs typeface="Consolas"/>
                <a:sym typeface="Consolas"/>
              </a:rPr>
            </a:br>
            <a:r>
              <a:rPr lang="en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}</a:t>
            </a:r>
            <a:endParaRPr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262" name="Google Shape;262;p32"/>
          <p:cNvSpPr txBox="1"/>
          <p:nvPr/>
        </p:nvSpPr>
        <p:spPr>
          <a:xfrm>
            <a:off x="5236700" y="1263200"/>
            <a:ext cx="3440400" cy="1169700"/>
          </a:xfrm>
          <a:prstGeom prst="rect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Open Sans"/>
                <a:ea typeface="Open Sans"/>
                <a:cs typeface="Open Sans"/>
                <a:sym typeface="Open Sans"/>
              </a:rPr>
              <a:t>Scope of </a:t>
            </a:r>
            <a:r>
              <a:rPr b="1" lang="en" sz="1600">
                <a:latin typeface="Consolas"/>
                <a:ea typeface="Consolas"/>
                <a:cs typeface="Consolas"/>
                <a:sym typeface="Consolas"/>
              </a:rPr>
              <a:t>computeSquares</a:t>
            </a:r>
            <a:endParaRPr b="1" sz="16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Consolas"/>
              <a:ea typeface="Consolas"/>
              <a:cs typeface="Consolas"/>
              <a:sym typeface="Consolas"/>
            </a:endParaRPr>
          </a:p>
        </p:txBody>
      </p:sp>
      <p:graphicFrame>
        <p:nvGraphicFramePr>
          <p:cNvPr id="263" name="Google Shape;263;p32"/>
          <p:cNvGraphicFramePr/>
          <p:nvPr/>
        </p:nvGraphicFramePr>
        <p:xfrm>
          <a:off x="5555550" y="17582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{FF886BF6-3C59-4204-850A-DA9BDB9320FB}</a:tableStyleId>
              </a:tblPr>
              <a:tblGrid>
                <a:gridCol w="1401350"/>
                <a:gridCol w="1401350"/>
              </a:tblGrid>
              <a:tr h="4588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number</a:t>
                      </a:r>
                      <a:endParaRPr sz="16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5</a:t>
                      </a:r>
                      <a:endParaRPr sz="16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264" name="Google Shape;264;p32"/>
          <p:cNvSpPr txBox="1"/>
          <p:nvPr/>
        </p:nvSpPr>
        <p:spPr>
          <a:xfrm>
            <a:off x="194900" y="2371650"/>
            <a:ext cx="4016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65" name="Google Shape;265;p32"/>
          <p:cNvSpPr txBox="1"/>
          <p:nvPr/>
        </p:nvSpPr>
        <p:spPr>
          <a:xfrm>
            <a:off x="237250" y="2025200"/>
            <a:ext cx="32793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Open Sans"/>
                <a:ea typeface="Open Sans"/>
                <a:cs typeface="Open Sans"/>
                <a:sym typeface="Open Sans"/>
              </a:rPr>
              <a:t>Output:</a:t>
            </a:r>
            <a:endParaRPr sz="16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66" name="Google Shape;266;p32"/>
          <p:cNvSpPr txBox="1"/>
          <p:nvPr/>
        </p:nvSpPr>
        <p:spPr>
          <a:xfrm>
            <a:off x="237250" y="2409950"/>
            <a:ext cx="3143700" cy="1477500"/>
          </a:xfrm>
          <a:prstGeom prst="rect">
            <a:avLst/>
          </a:prstGeom>
          <a:noFill/>
          <a:ln cap="flat" cmpd="sng" w="19050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1 squared = 1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2 squared = 4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3 squared = 9</a:t>
            </a:r>
            <a:endParaRPr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4 squared = 16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5 squared = 25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nsolas"/>
              <a:ea typeface="Consolas"/>
              <a:cs typeface="Consolas"/>
              <a:sym typeface="Consolas"/>
            </a:endParaRPr>
          </a:p>
        </p:txBody>
      </p:sp>
      <p:pic>
        <p:nvPicPr>
          <p:cNvPr id="267" name="Google Shape;267;p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57874" y="2569167"/>
            <a:ext cx="2798063" cy="22624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33"/>
          <p:cNvSpPr txBox="1"/>
          <p:nvPr>
            <p:ph idx="1" type="body"/>
          </p:nvPr>
        </p:nvSpPr>
        <p:spPr>
          <a:xfrm>
            <a:off x="73075" y="82225"/>
            <a:ext cx="8549100" cy="168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public static void computeSquares() {</a:t>
            </a:r>
            <a:br>
              <a:rPr lang="en">
                <a:latin typeface="Consolas"/>
                <a:ea typeface="Consolas"/>
                <a:cs typeface="Consolas"/>
                <a:sym typeface="Consolas"/>
              </a:rPr>
            </a:br>
            <a:r>
              <a:rPr lang="en">
                <a:latin typeface="Consolas"/>
                <a:ea typeface="Consolas"/>
                <a:cs typeface="Consolas"/>
                <a:sym typeface="Consolas"/>
              </a:rPr>
              <a:t>    for (int number = 1; </a:t>
            </a:r>
            <a:r>
              <a:rPr lang="en">
                <a:highlight>
                  <a:srgbClr val="FFF2CC"/>
                </a:highlight>
                <a:latin typeface="Consolas"/>
                <a:ea typeface="Consolas"/>
                <a:cs typeface="Consolas"/>
                <a:sym typeface="Consolas"/>
              </a:rPr>
              <a:t>number &lt;= 6;</a:t>
            </a:r>
            <a:r>
              <a:rPr lang="en">
                <a:latin typeface="Consolas"/>
                <a:ea typeface="Consolas"/>
                <a:cs typeface="Consolas"/>
                <a:sym typeface="Consolas"/>
              </a:rPr>
              <a:t> number++) {</a:t>
            </a:r>
            <a:br>
              <a:rPr lang="en">
                <a:latin typeface="Consolas"/>
                <a:ea typeface="Consolas"/>
                <a:cs typeface="Consolas"/>
                <a:sym typeface="Consolas"/>
              </a:rPr>
            </a:br>
            <a:r>
              <a:rPr lang="en">
                <a:latin typeface="Consolas"/>
                <a:ea typeface="Consolas"/>
                <a:cs typeface="Consolas"/>
                <a:sym typeface="Consolas"/>
              </a:rPr>
              <a:t>        System.out.println(number + " squared = " + (number * number));</a:t>
            </a:r>
            <a:br>
              <a:rPr lang="en">
                <a:latin typeface="Consolas"/>
                <a:ea typeface="Consolas"/>
                <a:cs typeface="Consolas"/>
                <a:sym typeface="Consolas"/>
              </a:rPr>
            </a:br>
            <a:r>
              <a:rPr lang="en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}</a:t>
            </a:r>
            <a:endParaRPr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273" name="Google Shape;273;p33"/>
          <p:cNvSpPr txBox="1"/>
          <p:nvPr/>
        </p:nvSpPr>
        <p:spPr>
          <a:xfrm>
            <a:off x="5236700" y="1263200"/>
            <a:ext cx="3440400" cy="1169700"/>
          </a:xfrm>
          <a:prstGeom prst="rect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Open Sans"/>
                <a:ea typeface="Open Sans"/>
                <a:cs typeface="Open Sans"/>
                <a:sym typeface="Open Sans"/>
              </a:rPr>
              <a:t>Scope of </a:t>
            </a:r>
            <a:r>
              <a:rPr b="1" lang="en" sz="1600">
                <a:latin typeface="Consolas"/>
                <a:ea typeface="Consolas"/>
                <a:cs typeface="Consolas"/>
                <a:sym typeface="Consolas"/>
              </a:rPr>
              <a:t>computeSquares</a:t>
            </a:r>
            <a:endParaRPr b="1" sz="16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Consolas"/>
              <a:ea typeface="Consolas"/>
              <a:cs typeface="Consolas"/>
              <a:sym typeface="Consolas"/>
            </a:endParaRPr>
          </a:p>
        </p:txBody>
      </p:sp>
      <p:graphicFrame>
        <p:nvGraphicFramePr>
          <p:cNvPr id="274" name="Google Shape;274;p33"/>
          <p:cNvGraphicFramePr/>
          <p:nvPr/>
        </p:nvGraphicFramePr>
        <p:xfrm>
          <a:off x="5555550" y="17582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{FF886BF6-3C59-4204-850A-DA9BDB9320FB}</a:tableStyleId>
              </a:tblPr>
              <a:tblGrid>
                <a:gridCol w="1401350"/>
                <a:gridCol w="1401350"/>
              </a:tblGrid>
              <a:tr h="4588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number</a:t>
                      </a:r>
                      <a:endParaRPr sz="16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6</a:t>
                      </a:r>
                      <a:endParaRPr sz="16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275" name="Google Shape;275;p33"/>
          <p:cNvSpPr txBox="1"/>
          <p:nvPr/>
        </p:nvSpPr>
        <p:spPr>
          <a:xfrm>
            <a:off x="194900" y="2371650"/>
            <a:ext cx="4016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76" name="Google Shape;276;p33"/>
          <p:cNvSpPr txBox="1"/>
          <p:nvPr/>
        </p:nvSpPr>
        <p:spPr>
          <a:xfrm>
            <a:off x="237250" y="2025200"/>
            <a:ext cx="32793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Open Sans"/>
                <a:ea typeface="Open Sans"/>
                <a:cs typeface="Open Sans"/>
                <a:sym typeface="Open Sans"/>
              </a:rPr>
              <a:t>Output:</a:t>
            </a:r>
            <a:endParaRPr sz="16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77" name="Google Shape;277;p33"/>
          <p:cNvSpPr txBox="1"/>
          <p:nvPr/>
        </p:nvSpPr>
        <p:spPr>
          <a:xfrm>
            <a:off x="237250" y="2409950"/>
            <a:ext cx="3143700" cy="1477500"/>
          </a:xfrm>
          <a:prstGeom prst="rect">
            <a:avLst/>
          </a:prstGeom>
          <a:noFill/>
          <a:ln cap="flat" cmpd="sng" w="19050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1 squared = 1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2 squared = 4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3 squared = 9</a:t>
            </a:r>
            <a:endParaRPr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4 squared = 16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5 squared = 25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nsolas"/>
              <a:ea typeface="Consolas"/>
              <a:cs typeface="Consolas"/>
              <a:sym typeface="Consolas"/>
            </a:endParaRPr>
          </a:p>
        </p:txBody>
      </p:sp>
      <p:pic>
        <p:nvPicPr>
          <p:cNvPr id="278" name="Google Shape;278;p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57874" y="2569167"/>
            <a:ext cx="2798063" cy="22624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34"/>
          <p:cNvSpPr txBox="1"/>
          <p:nvPr>
            <p:ph idx="1" type="body"/>
          </p:nvPr>
        </p:nvSpPr>
        <p:spPr>
          <a:xfrm>
            <a:off x="73075" y="82225"/>
            <a:ext cx="8549100" cy="168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public static void computeSquares() {</a:t>
            </a:r>
            <a:br>
              <a:rPr lang="en">
                <a:latin typeface="Consolas"/>
                <a:ea typeface="Consolas"/>
                <a:cs typeface="Consolas"/>
                <a:sym typeface="Consolas"/>
              </a:rPr>
            </a:br>
            <a:r>
              <a:rPr lang="en">
                <a:latin typeface="Consolas"/>
                <a:ea typeface="Consolas"/>
                <a:cs typeface="Consolas"/>
                <a:sym typeface="Consolas"/>
              </a:rPr>
              <a:t>    for (int number = 1; number &lt;= 6; number++) {</a:t>
            </a:r>
            <a:br>
              <a:rPr lang="en">
                <a:latin typeface="Consolas"/>
                <a:ea typeface="Consolas"/>
                <a:cs typeface="Consolas"/>
                <a:sym typeface="Consolas"/>
              </a:rPr>
            </a:br>
            <a:r>
              <a:rPr lang="en">
                <a:latin typeface="Consolas"/>
                <a:ea typeface="Consolas"/>
                <a:cs typeface="Consolas"/>
                <a:sym typeface="Consolas"/>
              </a:rPr>
              <a:t>        </a:t>
            </a:r>
            <a:r>
              <a:rPr lang="en">
                <a:highlight>
                  <a:srgbClr val="FFF2CC"/>
                </a:highlight>
                <a:latin typeface="Consolas"/>
                <a:ea typeface="Consolas"/>
                <a:cs typeface="Consolas"/>
                <a:sym typeface="Consolas"/>
              </a:rPr>
              <a:t>System.out.println(number + " squared = " + (number * number));</a:t>
            </a:r>
            <a:br>
              <a:rPr lang="en">
                <a:latin typeface="Consolas"/>
                <a:ea typeface="Consolas"/>
                <a:cs typeface="Consolas"/>
                <a:sym typeface="Consolas"/>
              </a:rPr>
            </a:br>
            <a:r>
              <a:rPr lang="en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}</a:t>
            </a:r>
            <a:endParaRPr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284" name="Google Shape;284;p34"/>
          <p:cNvSpPr txBox="1"/>
          <p:nvPr/>
        </p:nvSpPr>
        <p:spPr>
          <a:xfrm>
            <a:off x="5236700" y="1263200"/>
            <a:ext cx="3440400" cy="1169700"/>
          </a:xfrm>
          <a:prstGeom prst="rect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Open Sans"/>
                <a:ea typeface="Open Sans"/>
                <a:cs typeface="Open Sans"/>
                <a:sym typeface="Open Sans"/>
              </a:rPr>
              <a:t>Scope of </a:t>
            </a:r>
            <a:r>
              <a:rPr b="1" lang="en" sz="1600">
                <a:latin typeface="Consolas"/>
                <a:ea typeface="Consolas"/>
                <a:cs typeface="Consolas"/>
                <a:sym typeface="Consolas"/>
              </a:rPr>
              <a:t>computeSquares</a:t>
            </a:r>
            <a:endParaRPr b="1" sz="16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Consolas"/>
              <a:ea typeface="Consolas"/>
              <a:cs typeface="Consolas"/>
              <a:sym typeface="Consolas"/>
            </a:endParaRPr>
          </a:p>
        </p:txBody>
      </p:sp>
      <p:graphicFrame>
        <p:nvGraphicFramePr>
          <p:cNvPr id="285" name="Google Shape;285;p34"/>
          <p:cNvGraphicFramePr/>
          <p:nvPr/>
        </p:nvGraphicFramePr>
        <p:xfrm>
          <a:off x="5555550" y="17582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{FF886BF6-3C59-4204-850A-DA9BDB9320FB}</a:tableStyleId>
              </a:tblPr>
              <a:tblGrid>
                <a:gridCol w="1401350"/>
                <a:gridCol w="1401350"/>
              </a:tblGrid>
              <a:tr h="4588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number</a:t>
                      </a:r>
                      <a:endParaRPr sz="16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6</a:t>
                      </a:r>
                      <a:endParaRPr sz="16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286" name="Google Shape;286;p34"/>
          <p:cNvSpPr txBox="1"/>
          <p:nvPr/>
        </p:nvSpPr>
        <p:spPr>
          <a:xfrm>
            <a:off x="194900" y="2371650"/>
            <a:ext cx="4016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87" name="Google Shape;287;p34"/>
          <p:cNvSpPr txBox="1"/>
          <p:nvPr/>
        </p:nvSpPr>
        <p:spPr>
          <a:xfrm>
            <a:off x="237250" y="2025200"/>
            <a:ext cx="32793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Open Sans"/>
                <a:ea typeface="Open Sans"/>
                <a:cs typeface="Open Sans"/>
                <a:sym typeface="Open Sans"/>
              </a:rPr>
              <a:t>Output:</a:t>
            </a:r>
            <a:endParaRPr sz="16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88" name="Google Shape;288;p34"/>
          <p:cNvSpPr txBox="1"/>
          <p:nvPr/>
        </p:nvSpPr>
        <p:spPr>
          <a:xfrm>
            <a:off x="237250" y="2409950"/>
            <a:ext cx="3143700" cy="1477500"/>
          </a:xfrm>
          <a:prstGeom prst="rect">
            <a:avLst/>
          </a:prstGeom>
          <a:noFill/>
          <a:ln cap="flat" cmpd="sng" w="19050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1 squared = 1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2 squared = 4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3 squared = 9</a:t>
            </a:r>
            <a:endParaRPr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4 squared = 16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5 squared = 25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nsolas"/>
              <a:ea typeface="Consolas"/>
              <a:cs typeface="Consolas"/>
              <a:sym typeface="Consolas"/>
            </a:endParaRPr>
          </a:p>
        </p:txBody>
      </p:sp>
      <p:pic>
        <p:nvPicPr>
          <p:cNvPr id="289" name="Google Shape;289;p3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58749" y="2571746"/>
            <a:ext cx="2796300" cy="225725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35"/>
          <p:cNvSpPr txBox="1"/>
          <p:nvPr>
            <p:ph idx="1" type="body"/>
          </p:nvPr>
        </p:nvSpPr>
        <p:spPr>
          <a:xfrm>
            <a:off x="73075" y="82225"/>
            <a:ext cx="8549100" cy="168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public static void computeSquares() {</a:t>
            </a:r>
            <a:br>
              <a:rPr lang="en">
                <a:latin typeface="Consolas"/>
                <a:ea typeface="Consolas"/>
                <a:cs typeface="Consolas"/>
                <a:sym typeface="Consolas"/>
              </a:rPr>
            </a:br>
            <a:r>
              <a:rPr lang="en">
                <a:latin typeface="Consolas"/>
                <a:ea typeface="Consolas"/>
                <a:cs typeface="Consolas"/>
                <a:sym typeface="Consolas"/>
              </a:rPr>
              <a:t>    for (int number = 1; number &lt;= 6; </a:t>
            </a:r>
            <a:r>
              <a:rPr lang="en">
                <a:highlight>
                  <a:srgbClr val="FFF2CC"/>
                </a:highlight>
                <a:latin typeface="Consolas"/>
                <a:ea typeface="Consolas"/>
                <a:cs typeface="Consolas"/>
                <a:sym typeface="Consolas"/>
              </a:rPr>
              <a:t>number++</a:t>
            </a:r>
            <a:r>
              <a:rPr lang="en">
                <a:latin typeface="Consolas"/>
                <a:ea typeface="Consolas"/>
                <a:cs typeface="Consolas"/>
                <a:sym typeface="Consolas"/>
              </a:rPr>
              <a:t>) {</a:t>
            </a:r>
            <a:br>
              <a:rPr lang="en">
                <a:latin typeface="Consolas"/>
                <a:ea typeface="Consolas"/>
                <a:cs typeface="Consolas"/>
                <a:sym typeface="Consolas"/>
              </a:rPr>
            </a:br>
            <a:r>
              <a:rPr lang="en">
                <a:latin typeface="Consolas"/>
                <a:ea typeface="Consolas"/>
                <a:cs typeface="Consolas"/>
                <a:sym typeface="Consolas"/>
              </a:rPr>
              <a:t>        System.out.println(number + " squared = " + (number * number));</a:t>
            </a:r>
            <a:br>
              <a:rPr lang="en">
                <a:latin typeface="Consolas"/>
                <a:ea typeface="Consolas"/>
                <a:cs typeface="Consolas"/>
                <a:sym typeface="Consolas"/>
              </a:rPr>
            </a:br>
            <a:r>
              <a:rPr lang="en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}</a:t>
            </a:r>
            <a:endParaRPr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295" name="Google Shape;295;p35"/>
          <p:cNvSpPr txBox="1"/>
          <p:nvPr/>
        </p:nvSpPr>
        <p:spPr>
          <a:xfrm>
            <a:off x="5236700" y="1263200"/>
            <a:ext cx="3440400" cy="1169700"/>
          </a:xfrm>
          <a:prstGeom prst="rect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Open Sans"/>
                <a:ea typeface="Open Sans"/>
                <a:cs typeface="Open Sans"/>
                <a:sym typeface="Open Sans"/>
              </a:rPr>
              <a:t>Scope of </a:t>
            </a:r>
            <a:r>
              <a:rPr b="1" lang="en" sz="1600">
                <a:latin typeface="Consolas"/>
                <a:ea typeface="Consolas"/>
                <a:cs typeface="Consolas"/>
                <a:sym typeface="Consolas"/>
              </a:rPr>
              <a:t>computeSquares</a:t>
            </a:r>
            <a:endParaRPr b="1" sz="16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Consolas"/>
              <a:ea typeface="Consolas"/>
              <a:cs typeface="Consolas"/>
              <a:sym typeface="Consolas"/>
            </a:endParaRPr>
          </a:p>
        </p:txBody>
      </p:sp>
      <p:graphicFrame>
        <p:nvGraphicFramePr>
          <p:cNvPr id="296" name="Google Shape;296;p35"/>
          <p:cNvGraphicFramePr/>
          <p:nvPr/>
        </p:nvGraphicFramePr>
        <p:xfrm>
          <a:off x="5555550" y="17582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{FF886BF6-3C59-4204-850A-DA9BDB9320FB}</a:tableStyleId>
              </a:tblPr>
              <a:tblGrid>
                <a:gridCol w="1401350"/>
                <a:gridCol w="1401350"/>
              </a:tblGrid>
              <a:tr h="4588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number</a:t>
                      </a:r>
                      <a:endParaRPr sz="16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6</a:t>
                      </a:r>
                      <a:endParaRPr sz="16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297" name="Google Shape;297;p35"/>
          <p:cNvSpPr txBox="1"/>
          <p:nvPr/>
        </p:nvSpPr>
        <p:spPr>
          <a:xfrm>
            <a:off x="194900" y="2371650"/>
            <a:ext cx="4016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98" name="Google Shape;298;p35"/>
          <p:cNvSpPr txBox="1"/>
          <p:nvPr/>
        </p:nvSpPr>
        <p:spPr>
          <a:xfrm>
            <a:off x="237250" y="2025200"/>
            <a:ext cx="32793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Open Sans"/>
                <a:ea typeface="Open Sans"/>
                <a:cs typeface="Open Sans"/>
                <a:sym typeface="Open Sans"/>
              </a:rPr>
              <a:t>Output:</a:t>
            </a:r>
            <a:endParaRPr sz="16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99" name="Google Shape;299;p35"/>
          <p:cNvSpPr txBox="1"/>
          <p:nvPr/>
        </p:nvSpPr>
        <p:spPr>
          <a:xfrm>
            <a:off x="237250" y="2409950"/>
            <a:ext cx="3143700" cy="1477500"/>
          </a:xfrm>
          <a:prstGeom prst="rect">
            <a:avLst/>
          </a:prstGeom>
          <a:noFill/>
          <a:ln cap="flat" cmpd="sng" w="19050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1 squared = 1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2 squared = 4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3 squared = 9</a:t>
            </a:r>
            <a:endParaRPr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4 squared = 16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5 squared = 25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6 squared = 36</a:t>
            </a:r>
            <a:endParaRPr>
              <a:latin typeface="Consolas"/>
              <a:ea typeface="Consolas"/>
              <a:cs typeface="Consolas"/>
              <a:sym typeface="Consolas"/>
            </a:endParaRPr>
          </a:p>
        </p:txBody>
      </p:sp>
      <p:pic>
        <p:nvPicPr>
          <p:cNvPr id="300" name="Google Shape;300;p3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57874" y="2569167"/>
            <a:ext cx="2798063" cy="22624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4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36"/>
          <p:cNvSpPr txBox="1"/>
          <p:nvPr>
            <p:ph idx="1" type="body"/>
          </p:nvPr>
        </p:nvSpPr>
        <p:spPr>
          <a:xfrm>
            <a:off x="73075" y="82225"/>
            <a:ext cx="8549100" cy="168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public static void computeSquares() {</a:t>
            </a:r>
            <a:br>
              <a:rPr lang="en">
                <a:latin typeface="Consolas"/>
                <a:ea typeface="Consolas"/>
                <a:cs typeface="Consolas"/>
                <a:sym typeface="Consolas"/>
              </a:rPr>
            </a:br>
            <a:r>
              <a:rPr lang="en">
                <a:latin typeface="Consolas"/>
                <a:ea typeface="Consolas"/>
                <a:cs typeface="Consolas"/>
                <a:sym typeface="Consolas"/>
              </a:rPr>
              <a:t>    for (int number = 1; </a:t>
            </a:r>
            <a:r>
              <a:rPr lang="en">
                <a:highlight>
                  <a:srgbClr val="FFF2CC"/>
                </a:highlight>
                <a:latin typeface="Consolas"/>
                <a:ea typeface="Consolas"/>
                <a:cs typeface="Consolas"/>
                <a:sym typeface="Consolas"/>
              </a:rPr>
              <a:t>number &lt;= 6;</a:t>
            </a:r>
            <a:r>
              <a:rPr lang="en">
                <a:latin typeface="Consolas"/>
                <a:ea typeface="Consolas"/>
                <a:cs typeface="Consolas"/>
                <a:sym typeface="Consolas"/>
              </a:rPr>
              <a:t> number++) {</a:t>
            </a:r>
            <a:br>
              <a:rPr lang="en">
                <a:latin typeface="Consolas"/>
                <a:ea typeface="Consolas"/>
                <a:cs typeface="Consolas"/>
                <a:sym typeface="Consolas"/>
              </a:rPr>
            </a:br>
            <a:r>
              <a:rPr lang="en">
                <a:latin typeface="Consolas"/>
                <a:ea typeface="Consolas"/>
                <a:cs typeface="Consolas"/>
                <a:sym typeface="Consolas"/>
              </a:rPr>
              <a:t>        System.out.println(number + " squared = " + (number * number));</a:t>
            </a:r>
            <a:br>
              <a:rPr lang="en">
                <a:latin typeface="Consolas"/>
                <a:ea typeface="Consolas"/>
                <a:cs typeface="Consolas"/>
                <a:sym typeface="Consolas"/>
              </a:rPr>
            </a:br>
            <a:r>
              <a:rPr lang="en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}</a:t>
            </a:r>
            <a:endParaRPr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306" name="Google Shape;306;p36"/>
          <p:cNvSpPr txBox="1"/>
          <p:nvPr/>
        </p:nvSpPr>
        <p:spPr>
          <a:xfrm>
            <a:off x="5236700" y="1263200"/>
            <a:ext cx="3440400" cy="1169700"/>
          </a:xfrm>
          <a:prstGeom prst="rect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Open Sans"/>
                <a:ea typeface="Open Sans"/>
                <a:cs typeface="Open Sans"/>
                <a:sym typeface="Open Sans"/>
              </a:rPr>
              <a:t>Scope of </a:t>
            </a:r>
            <a:r>
              <a:rPr b="1" lang="en" sz="1600">
                <a:latin typeface="Consolas"/>
                <a:ea typeface="Consolas"/>
                <a:cs typeface="Consolas"/>
                <a:sym typeface="Consolas"/>
              </a:rPr>
              <a:t>computeSquares</a:t>
            </a:r>
            <a:endParaRPr b="1" sz="16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Consolas"/>
              <a:ea typeface="Consolas"/>
              <a:cs typeface="Consolas"/>
              <a:sym typeface="Consolas"/>
            </a:endParaRPr>
          </a:p>
        </p:txBody>
      </p:sp>
      <p:graphicFrame>
        <p:nvGraphicFramePr>
          <p:cNvPr id="307" name="Google Shape;307;p36"/>
          <p:cNvGraphicFramePr/>
          <p:nvPr/>
        </p:nvGraphicFramePr>
        <p:xfrm>
          <a:off x="5555550" y="17582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{FF886BF6-3C59-4204-850A-DA9BDB9320FB}</a:tableStyleId>
              </a:tblPr>
              <a:tblGrid>
                <a:gridCol w="1401350"/>
                <a:gridCol w="1401350"/>
              </a:tblGrid>
              <a:tr h="4588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number</a:t>
                      </a:r>
                      <a:endParaRPr sz="16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7</a:t>
                      </a:r>
                      <a:endParaRPr sz="16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308" name="Google Shape;308;p36"/>
          <p:cNvSpPr txBox="1"/>
          <p:nvPr/>
        </p:nvSpPr>
        <p:spPr>
          <a:xfrm>
            <a:off x="194900" y="2371650"/>
            <a:ext cx="4016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09" name="Google Shape;309;p36"/>
          <p:cNvSpPr txBox="1"/>
          <p:nvPr/>
        </p:nvSpPr>
        <p:spPr>
          <a:xfrm>
            <a:off x="237250" y="2025200"/>
            <a:ext cx="32793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Open Sans"/>
                <a:ea typeface="Open Sans"/>
                <a:cs typeface="Open Sans"/>
                <a:sym typeface="Open Sans"/>
              </a:rPr>
              <a:t>Output:</a:t>
            </a:r>
            <a:endParaRPr sz="16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10" name="Google Shape;310;p36"/>
          <p:cNvSpPr txBox="1"/>
          <p:nvPr/>
        </p:nvSpPr>
        <p:spPr>
          <a:xfrm>
            <a:off x="237250" y="2409950"/>
            <a:ext cx="3143700" cy="1477500"/>
          </a:xfrm>
          <a:prstGeom prst="rect">
            <a:avLst/>
          </a:prstGeom>
          <a:noFill/>
          <a:ln cap="flat" cmpd="sng" w="19050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1 squared = 1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2 squared = 4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3 squared = 9</a:t>
            </a:r>
            <a:endParaRPr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4 squared = 16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5 squared = 25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6 squared = 36</a:t>
            </a:r>
            <a:endParaRPr>
              <a:latin typeface="Consolas"/>
              <a:ea typeface="Consolas"/>
              <a:cs typeface="Consolas"/>
              <a:sym typeface="Consolas"/>
            </a:endParaRPr>
          </a:p>
        </p:txBody>
      </p:sp>
      <p:pic>
        <p:nvPicPr>
          <p:cNvPr id="311" name="Google Shape;311;p3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57874" y="2569167"/>
            <a:ext cx="2798063" cy="22624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5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p37"/>
          <p:cNvSpPr txBox="1"/>
          <p:nvPr>
            <p:ph idx="1" type="body"/>
          </p:nvPr>
        </p:nvSpPr>
        <p:spPr>
          <a:xfrm>
            <a:off x="73075" y="82225"/>
            <a:ext cx="8549100" cy="168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public static void computeSquares() {</a:t>
            </a:r>
            <a:br>
              <a:rPr lang="en">
                <a:latin typeface="Consolas"/>
                <a:ea typeface="Consolas"/>
                <a:cs typeface="Consolas"/>
                <a:sym typeface="Consolas"/>
              </a:rPr>
            </a:br>
            <a:r>
              <a:rPr lang="en">
                <a:latin typeface="Consolas"/>
                <a:ea typeface="Consolas"/>
                <a:cs typeface="Consolas"/>
                <a:sym typeface="Consolas"/>
              </a:rPr>
              <a:t>    for (int number = 1; number &lt;= 6; number++) {</a:t>
            </a:r>
            <a:br>
              <a:rPr lang="en">
                <a:latin typeface="Consolas"/>
                <a:ea typeface="Consolas"/>
                <a:cs typeface="Consolas"/>
                <a:sym typeface="Consolas"/>
              </a:rPr>
            </a:br>
            <a:r>
              <a:rPr lang="en">
                <a:latin typeface="Consolas"/>
                <a:ea typeface="Consolas"/>
                <a:cs typeface="Consolas"/>
                <a:sym typeface="Consolas"/>
              </a:rPr>
              <a:t>        System.out.println(number + " squared = " + (number * number));</a:t>
            </a:r>
            <a:br>
              <a:rPr lang="en">
                <a:latin typeface="Consolas"/>
                <a:ea typeface="Consolas"/>
                <a:cs typeface="Consolas"/>
                <a:sym typeface="Consolas"/>
              </a:rPr>
            </a:br>
            <a:r>
              <a:rPr lang="en">
                <a:latin typeface="Consolas"/>
                <a:ea typeface="Consolas"/>
                <a:cs typeface="Consolas"/>
                <a:sym typeface="Consolas"/>
              </a:rPr>
              <a:t>    </a:t>
            </a:r>
            <a:r>
              <a:rPr lang="en">
                <a:highlight>
                  <a:srgbClr val="FFF2CC"/>
                </a:highlight>
                <a:latin typeface="Consolas"/>
                <a:ea typeface="Consolas"/>
                <a:cs typeface="Consolas"/>
                <a:sym typeface="Consolas"/>
              </a:rPr>
              <a:t>}</a:t>
            </a:r>
            <a:endParaRPr>
              <a:highlight>
                <a:srgbClr val="FFF2CC"/>
              </a:highlight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}</a:t>
            </a:r>
            <a:endParaRPr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317" name="Google Shape;317;p37"/>
          <p:cNvSpPr txBox="1"/>
          <p:nvPr/>
        </p:nvSpPr>
        <p:spPr>
          <a:xfrm>
            <a:off x="5236700" y="1263200"/>
            <a:ext cx="3440400" cy="1169700"/>
          </a:xfrm>
          <a:prstGeom prst="rect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Open Sans"/>
                <a:ea typeface="Open Sans"/>
                <a:cs typeface="Open Sans"/>
                <a:sym typeface="Open Sans"/>
              </a:rPr>
              <a:t>Scope of </a:t>
            </a:r>
            <a:r>
              <a:rPr b="1" lang="en" sz="1600">
                <a:latin typeface="Consolas"/>
                <a:ea typeface="Consolas"/>
                <a:cs typeface="Consolas"/>
                <a:sym typeface="Consolas"/>
              </a:rPr>
              <a:t>computeSquares</a:t>
            </a:r>
            <a:endParaRPr b="1" sz="16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318" name="Google Shape;318;p37"/>
          <p:cNvSpPr txBox="1"/>
          <p:nvPr/>
        </p:nvSpPr>
        <p:spPr>
          <a:xfrm>
            <a:off x="194900" y="2371650"/>
            <a:ext cx="4016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19" name="Google Shape;319;p37"/>
          <p:cNvSpPr txBox="1"/>
          <p:nvPr/>
        </p:nvSpPr>
        <p:spPr>
          <a:xfrm>
            <a:off x="237250" y="2025200"/>
            <a:ext cx="32793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Open Sans"/>
                <a:ea typeface="Open Sans"/>
                <a:cs typeface="Open Sans"/>
                <a:sym typeface="Open Sans"/>
              </a:rPr>
              <a:t>Output:</a:t>
            </a:r>
            <a:endParaRPr sz="16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20" name="Google Shape;320;p37"/>
          <p:cNvSpPr txBox="1"/>
          <p:nvPr/>
        </p:nvSpPr>
        <p:spPr>
          <a:xfrm>
            <a:off x="237250" y="2409950"/>
            <a:ext cx="3143700" cy="1477500"/>
          </a:xfrm>
          <a:prstGeom prst="rect">
            <a:avLst/>
          </a:prstGeom>
          <a:noFill/>
          <a:ln cap="flat" cmpd="sng" w="19050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1 squared = 1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2 squared = 4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3 squared = 9</a:t>
            </a:r>
            <a:endParaRPr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4 squared = 16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5 squared = 25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6 squared = 36</a:t>
            </a:r>
            <a:endParaRPr>
              <a:latin typeface="Consolas"/>
              <a:ea typeface="Consolas"/>
              <a:cs typeface="Consolas"/>
              <a:sym typeface="Consolas"/>
            </a:endParaRPr>
          </a:p>
        </p:txBody>
      </p:sp>
      <p:pic>
        <p:nvPicPr>
          <p:cNvPr id="321" name="Google Shape;321;p3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58749" y="2571746"/>
            <a:ext cx="2796300" cy="225725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5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Method Description</a:t>
            </a:r>
            <a:endParaRPr/>
          </a:p>
        </p:txBody>
      </p:sp>
      <p:sp>
        <p:nvSpPr>
          <p:cNvPr id="81" name="Google Shape;81;p15"/>
          <p:cNvSpPr txBox="1"/>
          <p:nvPr>
            <p:ph idx="1" type="body"/>
          </p:nvPr>
        </p:nvSpPr>
        <p:spPr>
          <a:xfrm>
            <a:off x="311700" y="1225225"/>
            <a:ext cx="8520600" cy="518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Write a method called computeSquares to produce the following text:</a:t>
            </a:r>
            <a:endParaRPr/>
          </a:p>
        </p:txBody>
      </p:sp>
      <p:sp>
        <p:nvSpPr>
          <p:cNvPr id="82" name="Google Shape;82;p15"/>
          <p:cNvSpPr txBox="1"/>
          <p:nvPr/>
        </p:nvSpPr>
        <p:spPr>
          <a:xfrm>
            <a:off x="311700" y="1821325"/>
            <a:ext cx="3000000" cy="28245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1 squared = 1</a:t>
            </a:r>
            <a:endParaRPr sz="18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2 squared = 4</a:t>
            </a:r>
            <a:endParaRPr sz="18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3 squared = 9</a:t>
            </a:r>
            <a:endParaRPr sz="18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4 squared = 16</a:t>
            </a:r>
            <a:endParaRPr sz="18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5 squared = 25</a:t>
            </a:r>
            <a:endParaRPr sz="1800">
              <a:solidFill>
                <a:schemeClr val="dk1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6 squared = 36</a:t>
            </a:r>
            <a:endParaRPr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83" name="Google Shape;83;p15"/>
          <p:cNvSpPr txBox="1"/>
          <p:nvPr/>
        </p:nvSpPr>
        <p:spPr>
          <a:xfrm>
            <a:off x="3563050" y="1991925"/>
            <a:ext cx="5396100" cy="240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latin typeface="Open Sans"/>
                <a:ea typeface="Open Sans"/>
                <a:cs typeface="Open Sans"/>
                <a:sym typeface="Open Sans"/>
              </a:rPr>
              <a:t>Algorithm: (step by step procedure)</a:t>
            </a:r>
            <a:endParaRPr b="1" sz="1600"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pen Sans"/>
                <a:ea typeface="Open Sans"/>
                <a:cs typeface="Open Sans"/>
                <a:sym typeface="Open Sans"/>
              </a:rPr>
              <a:t>for the numbers 1, 2, 3, 4, 5, 6: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pen Sans"/>
                <a:ea typeface="Open Sans"/>
                <a:cs typeface="Open Sans"/>
                <a:sym typeface="Open Sans"/>
              </a:rPr>
              <a:t>	Print the number and it’s squared value on a single line</a:t>
            </a:r>
            <a:br>
              <a:rPr lang="en">
                <a:latin typeface="Open Sans"/>
                <a:ea typeface="Open Sans"/>
                <a:cs typeface="Open Sans"/>
                <a:sym typeface="Open Sans"/>
              </a:rPr>
            </a:br>
            <a:r>
              <a:rPr lang="en">
                <a:latin typeface="Open Sans"/>
                <a:ea typeface="Open Sans"/>
                <a:cs typeface="Open Sans"/>
                <a:sym typeface="Open Sans"/>
              </a:rPr>
              <a:t>	of console output in the specified format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latin typeface="Open Sans"/>
                <a:ea typeface="Open Sans"/>
                <a:cs typeface="Open Sans"/>
                <a:sym typeface="Open Sans"/>
              </a:rPr>
              <a:t>What we need:</a:t>
            </a:r>
            <a:endParaRPr b="1" sz="1600"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latin typeface="Open Sans"/>
              <a:ea typeface="Open Sans"/>
              <a:cs typeface="Open Sans"/>
              <a:sym typeface="Open Sans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Open Sans"/>
              <a:buChar char="❏"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for</a:t>
            </a:r>
            <a:r>
              <a:rPr lang="en">
                <a:latin typeface="Open Sans"/>
                <a:ea typeface="Open Sans"/>
                <a:cs typeface="Open Sans"/>
                <a:sym typeface="Open Sans"/>
              </a:rPr>
              <a:t> loop with a variable going from 1 to 6 by +1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Open Sans"/>
              <a:buChar char="❏"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println</a:t>
            </a:r>
            <a:r>
              <a:rPr lang="en">
                <a:latin typeface="Open Sans"/>
                <a:ea typeface="Open Sans"/>
                <a:cs typeface="Open Sans"/>
                <a:sym typeface="Open Sans"/>
              </a:rPr>
              <a:t>, </a:t>
            </a:r>
            <a:r>
              <a:rPr lang="en">
                <a:latin typeface="Consolas"/>
                <a:ea typeface="Consolas"/>
                <a:cs typeface="Consolas"/>
                <a:sym typeface="Consolas"/>
              </a:rPr>
              <a:t>String</a:t>
            </a:r>
            <a:r>
              <a:rPr lang="en">
                <a:latin typeface="Open Sans"/>
                <a:ea typeface="Open Sans"/>
                <a:cs typeface="Open Sans"/>
                <a:sym typeface="Open Sans"/>
              </a:rPr>
              <a:t> literal, loop variable, expressions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6"/>
          <p:cNvSpPr txBox="1"/>
          <p:nvPr>
            <p:ph idx="1" type="body"/>
          </p:nvPr>
        </p:nvSpPr>
        <p:spPr>
          <a:xfrm>
            <a:off x="73075" y="82225"/>
            <a:ext cx="8549100" cy="168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">
                <a:highlight>
                  <a:srgbClr val="FFF2CC"/>
                </a:highlight>
                <a:latin typeface="Consolas"/>
                <a:ea typeface="Consolas"/>
                <a:cs typeface="Consolas"/>
                <a:sym typeface="Consolas"/>
              </a:rPr>
              <a:t>public static void computeSquares() {</a:t>
            </a:r>
            <a:br>
              <a:rPr lang="en">
                <a:latin typeface="Consolas"/>
                <a:ea typeface="Consolas"/>
                <a:cs typeface="Consolas"/>
                <a:sym typeface="Consolas"/>
              </a:rPr>
            </a:br>
            <a:r>
              <a:rPr lang="en">
                <a:latin typeface="Consolas"/>
                <a:ea typeface="Consolas"/>
                <a:cs typeface="Consolas"/>
                <a:sym typeface="Consolas"/>
              </a:rPr>
              <a:t>    for (int number = 1; number &lt;= 6; number++) {</a:t>
            </a:r>
            <a:br>
              <a:rPr lang="en">
                <a:latin typeface="Consolas"/>
                <a:ea typeface="Consolas"/>
                <a:cs typeface="Consolas"/>
                <a:sym typeface="Consolas"/>
              </a:rPr>
            </a:br>
            <a:r>
              <a:rPr lang="en">
                <a:latin typeface="Consolas"/>
                <a:ea typeface="Consolas"/>
                <a:cs typeface="Consolas"/>
                <a:sym typeface="Consolas"/>
              </a:rPr>
              <a:t>        System.out.println(number + " squared = " + (number * number));</a:t>
            </a:r>
            <a:br>
              <a:rPr lang="en">
                <a:latin typeface="Consolas"/>
                <a:ea typeface="Consolas"/>
                <a:cs typeface="Consolas"/>
                <a:sym typeface="Consolas"/>
              </a:rPr>
            </a:br>
            <a:r>
              <a:rPr lang="en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}</a:t>
            </a:r>
            <a:endParaRPr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89" name="Google Shape;89;p16"/>
          <p:cNvSpPr txBox="1"/>
          <p:nvPr/>
        </p:nvSpPr>
        <p:spPr>
          <a:xfrm>
            <a:off x="194900" y="2371650"/>
            <a:ext cx="4016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90" name="Google Shape;90;p16"/>
          <p:cNvSpPr txBox="1"/>
          <p:nvPr/>
        </p:nvSpPr>
        <p:spPr>
          <a:xfrm>
            <a:off x="237250" y="2025200"/>
            <a:ext cx="32793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Open Sans"/>
                <a:ea typeface="Open Sans"/>
                <a:cs typeface="Open Sans"/>
                <a:sym typeface="Open Sans"/>
              </a:rPr>
              <a:t>Output:</a:t>
            </a:r>
            <a:endParaRPr sz="16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91" name="Google Shape;91;p16"/>
          <p:cNvSpPr txBox="1"/>
          <p:nvPr/>
        </p:nvSpPr>
        <p:spPr>
          <a:xfrm>
            <a:off x="237250" y="2409950"/>
            <a:ext cx="3143700" cy="1477500"/>
          </a:xfrm>
          <a:prstGeom prst="rect">
            <a:avLst/>
          </a:prstGeom>
          <a:noFill/>
          <a:ln cap="flat" cmpd="sng" w="19050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92" name="Google Shape;92;p16"/>
          <p:cNvSpPr txBox="1"/>
          <p:nvPr/>
        </p:nvSpPr>
        <p:spPr>
          <a:xfrm>
            <a:off x="5236700" y="2025200"/>
            <a:ext cx="3440400" cy="1169700"/>
          </a:xfrm>
          <a:prstGeom prst="rect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Open Sans"/>
                <a:ea typeface="Open Sans"/>
                <a:cs typeface="Open Sans"/>
                <a:sym typeface="Open Sans"/>
              </a:rPr>
              <a:t>Scope of </a:t>
            </a:r>
            <a:r>
              <a:rPr b="1" lang="en" sz="1600">
                <a:latin typeface="Consolas"/>
                <a:ea typeface="Consolas"/>
                <a:cs typeface="Consolas"/>
                <a:sym typeface="Consolas"/>
              </a:rPr>
              <a:t>computeSquares</a:t>
            </a:r>
            <a:endParaRPr b="1" sz="16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7"/>
          <p:cNvSpPr txBox="1"/>
          <p:nvPr>
            <p:ph idx="1" type="body"/>
          </p:nvPr>
        </p:nvSpPr>
        <p:spPr>
          <a:xfrm>
            <a:off x="73075" y="82225"/>
            <a:ext cx="8549100" cy="168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public static void computeSquares() {</a:t>
            </a:r>
            <a:br>
              <a:rPr lang="en">
                <a:latin typeface="Consolas"/>
                <a:ea typeface="Consolas"/>
                <a:cs typeface="Consolas"/>
                <a:sym typeface="Consolas"/>
              </a:rPr>
            </a:br>
            <a:r>
              <a:rPr lang="en">
                <a:latin typeface="Consolas"/>
                <a:ea typeface="Consolas"/>
                <a:cs typeface="Consolas"/>
                <a:sym typeface="Consolas"/>
              </a:rPr>
              <a:t>    for (</a:t>
            </a:r>
            <a:r>
              <a:rPr lang="en">
                <a:highlight>
                  <a:srgbClr val="FFF2CC"/>
                </a:highlight>
                <a:latin typeface="Consolas"/>
                <a:ea typeface="Consolas"/>
                <a:cs typeface="Consolas"/>
                <a:sym typeface="Consolas"/>
              </a:rPr>
              <a:t>int number = 1;</a:t>
            </a:r>
            <a:r>
              <a:rPr lang="en">
                <a:latin typeface="Consolas"/>
                <a:ea typeface="Consolas"/>
                <a:cs typeface="Consolas"/>
                <a:sym typeface="Consolas"/>
              </a:rPr>
              <a:t> number &lt;= 6; number++) {</a:t>
            </a:r>
            <a:br>
              <a:rPr lang="en">
                <a:latin typeface="Consolas"/>
                <a:ea typeface="Consolas"/>
                <a:cs typeface="Consolas"/>
                <a:sym typeface="Consolas"/>
              </a:rPr>
            </a:br>
            <a:r>
              <a:rPr lang="en">
                <a:latin typeface="Consolas"/>
                <a:ea typeface="Consolas"/>
                <a:cs typeface="Consolas"/>
                <a:sym typeface="Consolas"/>
              </a:rPr>
              <a:t>        System.out.println(number + " squared = " + (number * number));</a:t>
            </a:r>
            <a:br>
              <a:rPr lang="en">
                <a:latin typeface="Consolas"/>
                <a:ea typeface="Consolas"/>
                <a:cs typeface="Consolas"/>
                <a:sym typeface="Consolas"/>
              </a:rPr>
            </a:br>
            <a:r>
              <a:rPr lang="en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}</a:t>
            </a:r>
            <a:endParaRPr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98" name="Google Shape;98;p17"/>
          <p:cNvSpPr txBox="1"/>
          <p:nvPr/>
        </p:nvSpPr>
        <p:spPr>
          <a:xfrm>
            <a:off x="194900" y="2371650"/>
            <a:ext cx="4016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99" name="Google Shape;99;p17"/>
          <p:cNvSpPr txBox="1"/>
          <p:nvPr/>
        </p:nvSpPr>
        <p:spPr>
          <a:xfrm>
            <a:off x="237250" y="2025200"/>
            <a:ext cx="32793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Open Sans"/>
                <a:ea typeface="Open Sans"/>
                <a:cs typeface="Open Sans"/>
                <a:sym typeface="Open Sans"/>
              </a:rPr>
              <a:t>Output:</a:t>
            </a:r>
            <a:endParaRPr sz="16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00" name="Google Shape;100;p17"/>
          <p:cNvSpPr txBox="1"/>
          <p:nvPr/>
        </p:nvSpPr>
        <p:spPr>
          <a:xfrm>
            <a:off x="237250" y="2409950"/>
            <a:ext cx="3143700" cy="1477500"/>
          </a:xfrm>
          <a:prstGeom prst="rect">
            <a:avLst/>
          </a:prstGeom>
          <a:noFill/>
          <a:ln cap="flat" cmpd="sng" w="19050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01" name="Google Shape;101;p17"/>
          <p:cNvSpPr txBox="1"/>
          <p:nvPr/>
        </p:nvSpPr>
        <p:spPr>
          <a:xfrm>
            <a:off x="5236700" y="1263200"/>
            <a:ext cx="3440400" cy="1169700"/>
          </a:xfrm>
          <a:prstGeom prst="rect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Open Sans"/>
                <a:ea typeface="Open Sans"/>
                <a:cs typeface="Open Sans"/>
                <a:sym typeface="Open Sans"/>
              </a:rPr>
              <a:t>Scope of </a:t>
            </a:r>
            <a:r>
              <a:rPr b="1" lang="en" sz="1600">
                <a:latin typeface="Consolas"/>
                <a:ea typeface="Consolas"/>
                <a:cs typeface="Consolas"/>
                <a:sym typeface="Consolas"/>
              </a:rPr>
              <a:t>computeSquares</a:t>
            </a:r>
            <a:endParaRPr b="1" sz="16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Consolas"/>
              <a:ea typeface="Consolas"/>
              <a:cs typeface="Consolas"/>
              <a:sym typeface="Consolas"/>
            </a:endParaRPr>
          </a:p>
        </p:txBody>
      </p:sp>
      <p:pic>
        <p:nvPicPr>
          <p:cNvPr id="102" name="Google Shape;102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57863" y="2571088"/>
            <a:ext cx="2798063" cy="225856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8"/>
          <p:cNvSpPr txBox="1"/>
          <p:nvPr>
            <p:ph idx="1" type="body"/>
          </p:nvPr>
        </p:nvSpPr>
        <p:spPr>
          <a:xfrm>
            <a:off x="73075" y="82225"/>
            <a:ext cx="8549100" cy="168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public static void computeSquares() {</a:t>
            </a:r>
            <a:br>
              <a:rPr lang="en">
                <a:latin typeface="Consolas"/>
                <a:ea typeface="Consolas"/>
                <a:cs typeface="Consolas"/>
                <a:sym typeface="Consolas"/>
              </a:rPr>
            </a:br>
            <a:r>
              <a:rPr lang="en">
                <a:latin typeface="Consolas"/>
                <a:ea typeface="Consolas"/>
                <a:cs typeface="Consolas"/>
                <a:sym typeface="Consolas"/>
              </a:rPr>
              <a:t>    for (int number = 1; </a:t>
            </a:r>
            <a:r>
              <a:rPr lang="en">
                <a:highlight>
                  <a:srgbClr val="FFF2CC"/>
                </a:highlight>
                <a:latin typeface="Consolas"/>
                <a:ea typeface="Consolas"/>
                <a:cs typeface="Consolas"/>
                <a:sym typeface="Consolas"/>
              </a:rPr>
              <a:t>number &lt;= 6;</a:t>
            </a:r>
            <a:r>
              <a:rPr lang="en">
                <a:latin typeface="Consolas"/>
                <a:ea typeface="Consolas"/>
                <a:cs typeface="Consolas"/>
                <a:sym typeface="Consolas"/>
              </a:rPr>
              <a:t> number++) {</a:t>
            </a:r>
            <a:br>
              <a:rPr lang="en">
                <a:latin typeface="Consolas"/>
                <a:ea typeface="Consolas"/>
                <a:cs typeface="Consolas"/>
                <a:sym typeface="Consolas"/>
              </a:rPr>
            </a:br>
            <a:r>
              <a:rPr lang="en">
                <a:latin typeface="Consolas"/>
                <a:ea typeface="Consolas"/>
                <a:cs typeface="Consolas"/>
                <a:sym typeface="Consolas"/>
              </a:rPr>
              <a:t>        System.out.println(number + " squared = " + (number * number));</a:t>
            </a:r>
            <a:br>
              <a:rPr lang="en">
                <a:latin typeface="Consolas"/>
                <a:ea typeface="Consolas"/>
                <a:cs typeface="Consolas"/>
                <a:sym typeface="Consolas"/>
              </a:rPr>
            </a:br>
            <a:r>
              <a:rPr lang="en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}</a:t>
            </a:r>
            <a:endParaRPr>
              <a:latin typeface="Consolas"/>
              <a:ea typeface="Consolas"/>
              <a:cs typeface="Consolas"/>
              <a:sym typeface="Consolas"/>
            </a:endParaRPr>
          </a:p>
        </p:txBody>
      </p:sp>
      <p:graphicFrame>
        <p:nvGraphicFramePr>
          <p:cNvPr id="108" name="Google Shape;108;p18"/>
          <p:cNvGraphicFramePr/>
          <p:nvPr/>
        </p:nvGraphicFramePr>
        <p:xfrm>
          <a:off x="5555550" y="17582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{FF886BF6-3C59-4204-850A-DA9BDB9320FB}</a:tableStyleId>
              </a:tblPr>
              <a:tblGrid>
                <a:gridCol w="1401350"/>
                <a:gridCol w="1401350"/>
              </a:tblGrid>
              <a:tr h="4588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number</a:t>
                      </a:r>
                      <a:endParaRPr sz="16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1</a:t>
                      </a:r>
                      <a:endParaRPr sz="16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109" name="Google Shape;109;p18"/>
          <p:cNvSpPr txBox="1"/>
          <p:nvPr/>
        </p:nvSpPr>
        <p:spPr>
          <a:xfrm>
            <a:off x="5236700" y="1263200"/>
            <a:ext cx="3440400" cy="1169700"/>
          </a:xfrm>
          <a:prstGeom prst="rect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Open Sans"/>
                <a:ea typeface="Open Sans"/>
                <a:cs typeface="Open Sans"/>
                <a:sym typeface="Open Sans"/>
              </a:rPr>
              <a:t>Scope of </a:t>
            </a:r>
            <a:r>
              <a:rPr b="1" lang="en" sz="1600">
                <a:latin typeface="Consolas"/>
                <a:ea typeface="Consolas"/>
                <a:cs typeface="Consolas"/>
                <a:sym typeface="Consolas"/>
              </a:rPr>
              <a:t>computeSquares</a:t>
            </a:r>
            <a:endParaRPr b="1" sz="16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10" name="Google Shape;110;p18"/>
          <p:cNvSpPr txBox="1"/>
          <p:nvPr/>
        </p:nvSpPr>
        <p:spPr>
          <a:xfrm>
            <a:off x="194900" y="2371650"/>
            <a:ext cx="4016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11" name="Google Shape;111;p18"/>
          <p:cNvSpPr txBox="1"/>
          <p:nvPr/>
        </p:nvSpPr>
        <p:spPr>
          <a:xfrm>
            <a:off x="237250" y="2025200"/>
            <a:ext cx="32793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Open Sans"/>
                <a:ea typeface="Open Sans"/>
                <a:cs typeface="Open Sans"/>
                <a:sym typeface="Open Sans"/>
              </a:rPr>
              <a:t>Output:</a:t>
            </a:r>
            <a:endParaRPr sz="16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12" name="Google Shape;112;p18"/>
          <p:cNvSpPr txBox="1"/>
          <p:nvPr/>
        </p:nvSpPr>
        <p:spPr>
          <a:xfrm>
            <a:off x="237250" y="2409950"/>
            <a:ext cx="3143700" cy="1477500"/>
          </a:xfrm>
          <a:prstGeom prst="rect">
            <a:avLst/>
          </a:prstGeom>
          <a:noFill/>
          <a:ln cap="flat" cmpd="sng" w="19050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113" name="Google Shape;113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57874" y="2569167"/>
            <a:ext cx="2798063" cy="22624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9"/>
          <p:cNvSpPr txBox="1"/>
          <p:nvPr>
            <p:ph idx="1" type="body"/>
          </p:nvPr>
        </p:nvSpPr>
        <p:spPr>
          <a:xfrm>
            <a:off x="73075" y="82225"/>
            <a:ext cx="8549100" cy="168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public static void computeSquares() {</a:t>
            </a:r>
            <a:br>
              <a:rPr lang="en">
                <a:latin typeface="Consolas"/>
                <a:ea typeface="Consolas"/>
                <a:cs typeface="Consolas"/>
                <a:sym typeface="Consolas"/>
              </a:rPr>
            </a:br>
            <a:r>
              <a:rPr lang="en">
                <a:latin typeface="Consolas"/>
                <a:ea typeface="Consolas"/>
                <a:cs typeface="Consolas"/>
                <a:sym typeface="Consolas"/>
              </a:rPr>
              <a:t>    for (int number = 1; number &lt;= 6; number++) {</a:t>
            </a:r>
            <a:br>
              <a:rPr lang="en">
                <a:latin typeface="Consolas"/>
                <a:ea typeface="Consolas"/>
                <a:cs typeface="Consolas"/>
                <a:sym typeface="Consolas"/>
              </a:rPr>
            </a:br>
            <a:r>
              <a:rPr lang="en">
                <a:latin typeface="Consolas"/>
                <a:ea typeface="Consolas"/>
                <a:cs typeface="Consolas"/>
                <a:sym typeface="Consolas"/>
              </a:rPr>
              <a:t>        </a:t>
            </a:r>
            <a:r>
              <a:rPr lang="en">
                <a:highlight>
                  <a:srgbClr val="FFF2CC"/>
                </a:highlight>
                <a:latin typeface="Consolas"/>
                <a:ea typeface="Consolas"/>
                <a:cs typeface="Consolas"/>
                <a:sym typeface="Consolas"/>
              </a:rPr>
              <a:t>System.out.println(number + " squared = " + (number * number));</a:t>
            </a:r>
            <a:br>
              <a:rPr lang="en">
                <a:latin typeface="Consolas"/>
                <a:ea typeface="Consolas"/>
                <a:cs typeface="Consolas"/>
                <a:sym typeface="Consolas"/>
              </a:rPr>
            </a:br>
            <a:r>
              <a:rPr lang="en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}</a:t>
            </a:r>
            <a:endParaRPr>
              <a:latin typeface="Consolas"/>
              <a:ea typeface="Consolas"/>
              <a:cs typeface="Consolas"/>
              <a:sym typeface="Consolas"/>
            </a:endParaRPr>
          </a:p>
        </p:txBody>
      </p:sp>
      <p:graphicFrame>
        <p:nvGraphicFramePr>
          <p:cNvPr id="119" name="Google Shape;119;p19"/>
          <p:cNvGraphicFramePr/>
          <p:nvPr/>
        </p:nvGraphicFramePr>
        <p:xfrm>
          <a:off x="5555550" y="17582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{FF886BF6-3C59-4204-850A-DA9BDB9320FB}</a:tableStyleId>
              </a:tblPr>
              <a:tblGrid>
                <a:gridCol w="1401350"/>
                <a:gridCol w="1401350"/>
              </a:tblGrid>
              <a:tr h="4588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number</a:t>
                      </a:r>
                      <a:endParaRPr sz="16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1</a:t>
                      </a:r>
                      <a:endParaRPr sz="16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120" name="Google Shape;120;p19"/>
          <p:cNvSpPr txBox="1"/>
          <p:nvPr/>
        </p:nvSpPr>
        <p:spPr>
          <a:xfrm>
            <a:off x="5236700" y="1263200"/>
            <a:ext cx="3440400" cy="1169700"/>
          </a:xfrm>
          <a:prstGeom prst="rect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Open Sans"/>
                <a:ea typeface="Open Sans"/>
                <a:cs typeface="Open Sans"/>
                <a:sym typeface="Open Sans"/>
              </a:rPr>
              <a:t>Scope of </a:t>
            </a:r>
            <a:r>
              <a:rPr b="1" lang="en" sz="1600">
                <a:latin typeface="Consolas"/>
                <a:ea typeface="Consolas"/>
                <a:cs typeface="Consolas"/>
                <a:sym typeface="Consolas"/>
              </a:rPr>
              <a:t>computeSquares</a:t>
            </a:r>
            <a:endParaRPr b="1" sz="16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21" name="Google Shape;121;p19"/>
          <p:cNvSpPr txBox="1"/>
          <p:nvPr/>
        </p:nvSpPr>
        <p:spPr>
          <a:xfrm>
            <a:off x="194900" y="2371650"/>
            <a:ext cx="4016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22" name="Google Shape;122;p19"/>
          <p:cNvSpPr txBox="1"/>
          <p:nvPr/>
        </p:nvSpPr>
        <p:spPr>
          <a:xfrm>
            <a:off x="237250" y="2025200"/>
            <a:ext cx="32793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Open Sans"/>
                <a:ea typeface="Open Sans"/>
                <a:cs typeface="Open Sans"/>
                <a:sym typeface="Open Sans"/>
              </a:rPr>
              <a:t>Output:</a:t>
            </a:r>
            <a:endParaRPr sz="16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23" name="Google Shape;123;p19"/>
          <p:cNvSpPr txBox="1"/>
          <p:nvPr/>
        </p:nvSpPr>
        <p:spPr>
          <a:xfrm>
            <a:off x="237250" y="2409950"/>
            <a:ext cx="3143700" cy="1477500"/>
          </a:xfrm>
          <a:prstGeom prst="rect">
            <a:avLst/>
          </a:prstGeom>
          <a:noFill/>
          <a:ln cap="flat" cmpd="sng" w="19050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124" name="Google Shape;124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58749" y="2571746"/>
            <a:ext cx="2796300" cy="225725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0"/>
          <p:cNvSpPr txBox="1"/>
          <p:nvPr>
            <p:ph idx="1" type="body"/>
          </p:nvPr>
        </p:nvSpPr>
        <p:spPr>
          <a:xfrm>
            <a:off x="73075" y="82225"/>
            <a:ext cx="8549100" cy="168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public static void computeSquares() {</a:t>
            </a:r>
            <a:br>
              <a:rPr lang="en">
                <a:latin typeface="Consolas"/>
                <a:ea typeface="Consolas"/>
                <a:cs typeface="Consolas"/>
                <a:sym typeface="Consolas"/>
              </a:rPr>
            </a:br>
            <a:r>
              <a:rPr lang="en">
                <a:latin typeface="Consolas"/>
                <a:ea typeface="Consolas"/>
                <a:cs typeface="Consolas"/>
                <a:sym typeface="Consolas"/>
              </a:rPr>
              <a:t>    for (int number = 1; number &lt;= 6; </a:t>
            </a:r>
            <a:r>
              <a:rPr lang="en">
                <a:highlight>
                  <a:srgbClr val="FFF2CC"/>
                </a:highlight>
                <a:latin typeface="Consolas"/>
                <a:ea typeface="Consolas"/>
                <a:cs typeface="Consolas"/>
                <a:sym typeface="Consolas"/>
              </a:rPr>
              <a:t>number++</a:t>
            </a:r>
            <a:r>
              <a:rPr lang="en">
                <a:latin typeface="Consolas"/>
                <a:ea typeface="Consolas"/>
                <a:cs typeface="Consolas"/>
                <a:sym typeface="Consolas"/>
              </a:rPr>
              <a:t>) {</a:t>
            </a:r>
            <a:br>
              <a:rPr lang="en">
                <a:latin typeface="Consolas"/>
                <a:ea typeface="Consolas"/>
                <a:cs typeface="Consolas"/>
                <a:sym typeface="Consolas"/>
              </a:rPr>
            </a:br>
            <a:r>
              <a:rPr lang="en">
                <a:latin typeface="Consolas"/>
                <a:ea typeface="Consolas"/>
                <a:cs typeface="Consolas"/>
                <a:sym typeface="Consolas"/>
              </a:rPr>
              <a:t>        System.out.println(number + " squared = " + (number * number));</a:t>
            </a:r>
            <a:br>
              <a:rPr lang="en">
                <a:latin typeface="Consolas"/>
                <a:ea typeface="Consolas"/>
                <a:cs typeface="Consolas"/>
                <a:sym typeface="Consolas"/>
              </a:rPr>
            </a:br>
            <a:r>
              <a:rPr lang="en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}</a:t>
            </a:r>
            <a:endParaRPr>
              <a:latin typeface="Consolas"/>
              <a:ea typeface="Consolas"/>
              <a:cs typeface="Consolas"/>
              <a:sym typeface="Consolas"/>
            </a:endParaRPr>
          </a:p>
        </p:txBody>
      </p:sp>
      <p:graphicFrame>
        <p:nvGraphicFramePr>
          <p:cNvPr id="130" name="Google Shape;130;p20"/>
          <p:cNvGraphicFramePr/>
          <p:nvPr/>
        </p:nvGraphicFramePr>
        <p:xfrm>
          <a:off x="5555550" y="17582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{FF886BF6-3C59-4204-850A-DA9BDB9320FB}</a:tableStyleId>
              </a:tblPr>
              <a:tblGrid>
                <a:gridCol w="1401350"/>
                <a:gridCol w="1401350"/>
              </a:tblGrid>
              <a:tr h="4588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number</a:t>
                      </a:r>
                      <a:endParaRPr sz="16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1</a:t>
                      </a:r>
                      <a:endParaRPr sz="16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131" name="Google Shape;131;p20"/>
          <p:cNvSpPr txBox="1"/>
          <p:nvPr/>
        </p:nvSpPr>
        <p:spPr>
          <a:xfrm>
            <a:off x="5236700" y="1263200"/>
            <a:ext cx="3440400" cy="1169700"/>
          </a:xfrm>
          <a:prstGeom prst="rect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Open Sans"/>
                <a:ea typeface="Open Sans"/>
                <a:cs typeface="Open Sans"/>
                <a:sym typeface="Open Sans"/>
              </a:rPr>
              <a:t>Scope of </a:t>
            </a:r>
            <a:r>
              <a:rPr b="1" lang="en" sz="1600">
                <a:latin typeface="Consolas"/>
                <a:ea typeface="Consolas"/>
                <a:cs typeface="Consolas"/>
                <a:sym typeface="Consolas"/>
              </a:rPr>
              <a:t>computeSquares</a:t>
            </a:r>
            <a:endParaRPr b="1" sz="16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32" name="Google Shape;132;p20"/>
          <p:cNvSpPr txBox="1"/>
          <p:nvPr/>
        </p:nvSpPr>
        <p:spPr>
          <a:xfrm>
            <a:off x="194900" y="2371650"/>
            <a:ext cx="4016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33" name="Google Shape;133;p20"/>
          <p:cNvSpPr txBox="1"/>
          <p:nvPr/>
        </p:nvSpPr>
        <p:spPr>
          <a:xfrm>
            <a:off x="237250" y="2025200"/>
            <a:ext cx="32793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Open Sans"/>
                <a:ea typeface="Open Sans"/>
                <a:cs typeface="Open Sans"/>
                <a:sym typeface="Open Sans"/>
              </a:rPr>
              <a:t>Output:</a:t>
            </a:r>
            <a:endParaRPr sz="16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34" name="Google Shape;134;p20"/>
          <p:cNvSpPr txBox="1"/>
          <p:nvPr/>
        </p:nvSpPr>
        <p:spPr>
          <a:xfrm>
            <a:off x="237250" y="2409950"/>
            <a:ext cx="3143700" cy="1477500"/>
          </a:xfrm>
          <a:prstGeom prst="rect">
            <a:avLst/>
          </a:prstGeom>
          <a:noFill/>
          <a:ln cap="flat" cmpd="sng" w="19050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1 squared = 1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nsolas"/>
              <a:ea typeface="Consolas"/>
              <a:cs typeface="Consolas"/>
              <a:sym typeface="Consolas"/>
            </a:endParaRPr>
          </a:p>
        </p:txBody>
      </p:sp>
      <p:pic>
        <p:nvPicPr>
          <p:cNvPr id="135" name="Google Shape;135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57874" y="2569167"/>
            <a:ext cx="2798063" cy="22624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1"/>
          <p:cNvSpPr txBox="1"/>
          <p:nvPr>
            <p:ph idx="1" type="body"/>
          </p:nvPr>
        </p:nvSpPr>
        <p:spPr>
          <a:xfrm>
            <a:off x="73075" y="82225"/>
            <a:ext cx="8549100" cy="168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public static void computeSquares() {</a:t>
            </a:r>
            <a:br>
              <a:rPr lang="en">
                <a:latin typeface="Consolas"/>
                <a:ea typeface="Consolas"/>
                <a:cs typeface="Consolas"/>
                <a:sym typeface="Consolas"/>
              </a:rPr>
            </a:br>
            <a:r>
              <a:rPr lang="en">
                <a:latin typeface="Consolas"/>
                <a:ea typeface="Consolas"/>
                <a:cs typeface="Consolas"/>
                <a:sym typeface="Consolas"/>
              </a:rPr>
              <a:t>    for (int number = 1; </a:t>
            </a:r>
            <a:r>
              <a:rPr lang="en">
                <a:highlight>
                  <a:srgbClr val="FFF2CC"/>
                </a:highlight>
                <a:latin typeface="Consolas"/>
                <a:ea typeface="Consolas"/>
                <a:cs typeface="Consolas"/>
                <a:sym typeface="Consolas"/>
              </a:rPr>
              <a:t>number &lt;= 6;</a:t>
            </a:r>
            <a:r>
              <a:rPr lang="en">
                <a:latin typeface="Consolas"/>
                <a:ea typeface="Consolas"/>
                <a:cs typeface="Consolas"/>
                <a:sym typeface="Consolas"/>
              </a:rPr>
              <a:t> number++) {</a:t>
            </a:r>
            <a:br>
              <a:rPr lang="en">
                <a:latin typeface="Consolas"/>
                <a:ea typeface="Consolas"/>
                <a:cs typeface="Consolas"/>
                <a:sym typeface="Consolas"/>
              </a:rPr>
            </a:br>
            <a:r>
              <a:rPr lang="en">
                <a:latin typeface="Consolas"/>
                <a:ea typeface="Consolas"/>
                <a:cs typeface="Consolas"/>
                <a:sym typeface="Consolas"/>
              </a:rPr>
              <a:t>        System.out.println(number + " squared = " + (number * number));</a:t>
            </a:r>
            <a:br>
              <a:rPr lang="en">
                <a:latin typeface="Consolas"/>
                <a:ea typeface="Consolas"/>
                <a:cs typeface="Consolas"/>
                <a:sym typeface="Consolas"/>
              </a:rPr>
            </a:br>
            <a:r>
              <a:rPr lang="en">
                <a:latin typeface="Consolas"/>
                <a:ea typeface="Consolas"/>
                <a:cs typeface="Consolas"/>
                <a:sym typeface="Consolas"/>
              </a:rPr>
              <a:t>    }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}</a:t>
            </a:r>
            <a:endParaRPr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41" name="Google Shape;141;p21"/>
          <p:cNvSpPr txBox="1"/>
          <p:nvPr/>
        </p:nvSpPr>
        <p:spPr>
          <a:xfrm>
            <a:off x="5236700" y="1263200"/>
            <a:ext cx="3440400" cy="1169700"/>
          </a:xfrm>
          <a:prstGeom prst="rect">
            <a:avLst/>
          </a:prstGeom>
          <a:noFill/>
          <a:ln cap="flat" cmpd="sng" w="19050">
            <a:solidFill>
              <a:srgbClr val="0000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Open Sans"/>
                <a:ea typeface="Open Sans"/>
                <a:cs typeface="Open Sans"/>
                <a:sym typeface="Open Sans"/>
              </a:rPr>
              <a:t>Scope of </a:t>
            </a:r>
            <a:r>
              <a:rPr b="1" lang="en" sz="1600">
                <a:latin typeface="Consolas"/>
                <a:ea typeface="Consolas"/>
                <a:cs typeface="Consolas"/>
                <a:sym typeface="Consolas"/>
              </a:rPr>
              <a:t>computeSquares</a:t>
            </a:r>
            <a:endParaRPr b="1" sz="16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Consolas"/>
              <a:ea typeface="Consolas"/>
              <a:cs typeface="Consolas"/>
              <a:sym typeface="Consolas"/>
            </a:endParaRPr>
          </a:p>
        </p:txBody>
      </p:sp>
      <p:graphicFrame>
        <p:nvGraphicFramePr>
          <p:cNvPr id="142" name="Google Shape;142;p21"/>
          <p:cNvGraphicFramePr/>
          <p:nvPr/>
        </p:nvGraphicFramePr>
        <p:xfrm>
          <a:off x="5555550" y="17582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{FF886BF6-3C59-4204-850A-DA9BDB9320FB}</a:tableStyleId>
              </a:tblPr>
              <a:tblGrid>
                <a:gridCol w="1401350"/>
                <a:gridCol w="1401350"/>
              </a:tblGrid>
              <a:tr h="4588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number</a:t>
                      </a:r>
                      <a:endParaRPr sz="16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600">
                          <a:latin typeface="Consolas"/>
                          <a:ea typeface="Consolas"/>
                          <a:cs typeface="Consolas"/>
                          <a:sym typeface="Consolas"/>
                        </a:rPr>
                        <a:t>2</a:t>
                      </a:r>
                      <a:endParaRPr sz="1600">
                        <a:latin typeface="Consolas"/>
                        <a:ea typeface="Consolas"/>
                        <a:cs typeface="Consolas"/>
                        <a:sym typeface="Consolas"/>
                      </a:endParaRP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143" name="Google Shape;143;p21"/>
          <p:cNvSpPr txBox="1"/>
          <p:nvPr/>
        </p:nvSpPr>
        <p:spPr>
          <a:xfrm>
            <a:off x="194900" y="2371650"/>
            <a:ext cx="4016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44" name="Google Shape;144;p21"/>
          <p:cNvSpPr txBox="1"/>
          <p:nvPr/>
        </p:nvSpPr>
        <p:spPr>
          <a:xfrm>
            <a:off x="237250" y="2025200"/>
            <a:ext cx="32793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Open Sans"/>
                <a:ea typeface="Open Sans"/>
                <a:cs typeface="Open Sans"/>
                <a:sym typeface="Open Sans"/>
              </a:rPr>
              <a:t>Output:</a:t>
            </a:r>
            <a:endParaRPr sz="16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45" name="Google Shape;145;p21"/>
          <p:cNvSpPr txBox="1"/>
          <p:nvPr/>
        </p:nvSpPr>
        <p:spPr>
          <a:xfrm>
            <a:off x="237250" y="2409950"/>
            <a:ext cx="3143700" cy="1477500"/>
          </a:xfrm>
          <a:prstGeom prst="rect">
            <a:avLst/>
          </a:prstGeom>
          <a:noFill/>
          <a:ln cap="flat" cmpd="sng" w="19050">
            <a:solidFill>
              <a:srgbClr val="66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nsolas"/>
                <a:ea typeface="Consolas"/>
                <a:cs typeface="Consolas"/>
                <a:sym typeface="Consolas"/>
              </a:rPr>
              <a:t>1 squared = 1</a:t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nsolas"/>
              <a:ea typeface="Consolas"/>
              <a:cs typeface="Consolas"/>
              <a:sym typeface="Consolas"/>
            </a:endParaRPr>
          </a:p>
        </p:txBody>
      </p:sp>
      <p:pic>
        <p:nvPicPr>
          <p:cNvPr id="146" name="Google Shape;146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57874" y="2569167"/>
            <a:ext cx="2798063" cy="22624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Luxe">
  <a:themeElements>
    <a:clrScheme name="Luxe">
      <a:dk1>
        <a:srgbClr val="000000"/>
      </a:dk1>
      <a:lt1>
        <a:srgbClr val="FFFFFF"/>
      </a:lt1>
      <a:dk2>
        <a:srgbClr val="B7B7B7"/>
      </a:dk2>
      <a:lt2>
        <a:srgbClr val="CCA677"/>
      </a:lt2>
      <a:accent1>
        <a:srgbClr val="5D4037"/>
      </a:accent1>
      <a:accent2>
        <a:srgbClr val="455A64"/>
      </a:accent2>
      <a:accent3>
        <a:srgbClr val="57BB8A"/>
      </a:accent3>
      <a:accent4>
        <a:srgbClr val="78909C"/>
      </a:accent4>
      <a:accent5>
        <a:srgbClr val="607D8B"/>
      </a:accent5>
      <a:accent6>
        <a:srgbClr val="DCE755"/>
      </a:accent6>
      <a:hlink>
        <a:srgbClr val="607D8B"/>
      </a:hlink>
      <a:folHlink>
        <a:srgbClr val="607D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