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5143500" cx="9144000"/>
  <p:notesSz cx="6858000" cy="9144000"/>
  <p:embeddedFontLst>
    <p:embeddedFont>
      <p:font typeface="Economica"/>
      <p:regular r:id="rId32"/>
      <p:bold r:id="rId33"/>
      <p:italic r:id="rId34"/>
      <p:boldItalic r:id="rId35"/>
    </p:embeddedFont>
    <p:embeddedFont>
      <p:font typeface="Open Sans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F886BF6-3C59-4204-850A-DA9BDB9320FB}">
  <a:tblStyle styleId="{FF886BF6-3C59-4204-850A-DA9BDB9320F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Economica-bold.fntdata"/><Relationship Id="rId10" Type="http://schemas.openxmlformats.org/officeDocument/2006/relationships/slide" Target="slides/slide4.xml"/><Relationship Id="rId32" Type="http://schemas.openxmlformats.org/officeDocument/2006/relationships/font" Target="fonts/Economica-regular.fntdata"/><Relationship Id="rId13" Type="http://schemas.openxmlformats.org/officeDocument/2006/relationships/slide" Target="slides/slide7.xml"/><Relationship Id="rId35" Type="http://schemas.openxmlformats.org/officeDocument/2006/relationships/font" Target="fonts/Economica-boldItalic.fntdata"/><Relationship Id="rId12" Type="http://schemas.openxmlformats.org/officeDocument/2006/relationships/slide" Target="slides/slide6.xml"/><Relationship Id="rId34" Type="http://schemas.openxmlformats.org/officeDocument/2006/relationships/font" Target="fonts/Economica-italic.fntdata"/><Relationship Id="rId15" Type="http://schemas.openxmlformats.org/officeDocument/2006/relationships/slide" Target="slides/slide9.xml"/><Relationship Id="rId37" Type="http://schemas.openxmlformats.org/officeDocument/2006/relationships/font" Target="fonts/OpenSans-bold.fntdata"/><Relationship Id="rId14" Type="http://schemas.openxmlformats.org/officeDocument/2006/relationships/slide" Target="slides/slide8.xml"/><Relationship Id="rId36" Type="http://schemas.openxmlformats.org/officeDocument/2006/relationships/font" Target="fonts/OpenSans-regular.fntdata"/><Relationship Id="rId17" Type="http://schemas.openxmlformats.org/officeDocument/2006/relationships/slide" Target="slides/slide11.xml"/><Relationship Id="rId39" Type="http://schemas.openxmlformats.org/officeDocument/2006/relationships/font" Target="fonts/OpenSans-boldItalic.fntdata"/><Relationship Id="rId16" Type="http://schemas.openxmlformats.org/officeDocument/2006/relationships/slide" Target="slides/slide10.xml"/><Relationship Id="rId38" Type="http://schemas.openxmlformats.org/officeDocument/2006/relationships/font" Target="fonts/OpenSans-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3d94a3a6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33d94a3a6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33d94a3a6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33d94a3a6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33d94a3a6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33d94a3a6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33d94a3a6f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33d94a3a6f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33d94a3a6f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33d94a3a6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33d94a3a6f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33d94a3a6f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33d94a3a6f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33d94a3a6f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33d94a3a6f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33d94a3a6f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33d94a3a6f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33d94a3a6f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33d94a3a6f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33d94a3a6f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3d94a3a6f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3d94a3a6f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33d94a3a6f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33d94a3a6f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33d94a3a6f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33d94a3a6f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33d94a3a6f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33d94a3a6f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133d94a3a6f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133d94a3a6f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33d94a3a6f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33d94a3a6f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33d94a3a6f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33d94a3a6f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18b519a4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18b519a4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18b519a4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318b519a4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18b519a4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18b519a4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18b519a4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18b519a4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3d94a3a6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3d94a3a6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3d94a3a6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33d94a3a6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3d94a3a6f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3d94a3a6f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computeSquares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Breakdown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(for loops)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53" name="Google Shape;153;p22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4" name="Google Shape;154;p22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57" name="Google Shape;15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3" name="Google Shape;163;p23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64" name="Google Shape;164;p23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5" name="Google Shape;165;p23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23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68" name="Google Shape;16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75" name="Google Shape;175;p24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6" name="Google Shape;176;p24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7" name="Google Shape;177;p24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8" name="Google Shape;178;p24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79" name="Google Shape;17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5" name="Google Shape;185;p25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7" name="Google Shape;187;p25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8" name="Google Shape;188;p25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9" name="Google Shape;189;p25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90" name="Google Shape;19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97" name="Google Shape;197;p26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3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98" name="Google Shape;198;p26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26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0" name="Google Shape;200;p26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01" name="Google Shape;20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7" name="Google Shape;207;p27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08" name="Google Shape;208;p27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09" name="Google Shape;209;p27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0" name="Google Shape;210;p27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1" name="Google Shape;211;p27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12" name="Google Shape;21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19" name="Google Shape;219;p28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0" name="Google Shape;220;p28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1" name="Google Shape;221;p28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2" name="Google Shape;222;p28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23" name="Google Shape;22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9" name="Google Shape;229;p29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30" name="Google Shape;230;p29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4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1" name="Google Shape;231;p29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2" name="Google Shape;232;p29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3" name="Google Shape;233;p29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34" name="Google Shape;2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0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0" name="Google Shape;240;p30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41" name="Google Shape;241;p30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42" name="Google Shape;242;p30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3" name="Google Shape;243;p30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4" name="Google Shape;244;p30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45" name="Google Shape;24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1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1" name="Google Shape;251;p31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52" name="Google Shape;252;p31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53" name="Google Shape;253;p31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4" name="Google Shape;254;p31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5" name="Google Shape;255;p31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56" name="Google Shape;25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18489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4260300" cy="364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for (</a:t>
            </a:r>
            <a:r>
              <a:rPr b="1" i="1" lang="en" sz="1500"/>
              <a:t>initialization</a:t>
            </a: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b="1" i="1" lang="en" sz="1500"/>
              <a:t>test</a:t>
            </a: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b="1" i="1" lang="en" sz="1500"/>
              <a:t>update</a:t>
            </a: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 sz="15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i="1" lang="en" sz="1500"/>
              <a:t>s</a:t>
            </a:r>
            <a:r>
              <a:rPr b="1" i="1" lang="en" sz="1500"/>
              <a:t>tatements;</a:t>
            </a:r>
            <a:br>
              <a:rPr lang="en" sz="150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1500"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" sz="1500">
                <a:latin typeface="Consolas"/>
                <a:ea typeface="Consolas"/>
                <a:cs typeface="Consolas"/>
                <a:sym typeface="Consolas"/>
              </a:rPr>
            </a:br>
            <a:endParaRPr sz="1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Initialization: declare and initialize a loop variable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Test: an expression that will be evaluated to determine whether to continue the loop or end it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Update: update the loop variable to make progress toward the test failing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/>
              <a:t>These 3 components determine </a:t>
            </a:r>
            <a:r>
              <a:rPr lang="en" sz="1500"/>
              <a:t>exactly how many times the for loop will run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/>
              <a:t>Statements in the body of the loop will be executed each time the test evaluates to true</a:t>
            </a:r>
            <a:endParaRPr sz="1500"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9000" y="1147215"/>
            <a:ext cx="4260300" cy="3439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84065" l="17740" r="76134" t="6829"/>
          <a:stretch/>
        </p:blipFill>
        <p:spPr>
          <a:xfrm>
            <a:off x="1263050" y="1012525"/>
            <a:ext cx="260950" cy="31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b="71623" l="52531" r="41343" t="17450"/>
          <a:stretch/>
        </p:blipFill>
        <p:spPr>
          <a:xfrm>
            <a:off x="2233675" y="949900"/>
            <a:ext cx="260950" cy="37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b="49159" l="59881" r="33993" t="41734"/>
          <a:stretch/>
        </p:blipFill>
        <p:spPr>
          <a:xfrm>
            <a:off x="1837150" y="1544899"/>
            <a:ext cx="260950" cy="31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3">
            <a:alphaModFix/>
          </a:blip>
          <a:srcRect b="30644" l="62822" r="32522" t="62980"/>
          <a:stretch/>
        </p:blipFill>
        <p:spPr>
          <a:xfrm>
            <a:off x="2922725" y="1059487"/>
            <a:ext cx="198326" cy="2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3">
            <a:alphaModFix/>
          </a:blip>
          <a:srcRect b="15165" l="30723" r="64620" t="78460"/>
          <a:stretch/>
        </p:blipFill>
        <p:spPr>
          <a:xfrm>
            <a:off x="407100" y="1983300"/>
            <a:ext cx="198326" cy="2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2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2" name="Google Shape;262;p32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63" name="Google Shape;263;p32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5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4" name="Google Shape;264;p32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5" name="Google Shape;265;p32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6" name="Google Shape;266;p32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67" name="Google Shape;26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3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3" name="Google Shape;273;p33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74" name="Google Shape;274;p33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75" name="Google Shape;275;p33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6" name="Google Shape;276;p33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Google Shape;277;p33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78" name="Google Shape;27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4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4" name="Google Shape;284;p34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85" name="Google Shape;285;p34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86" name="Google Shape;286;p34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7" name="Google Shape;287;p34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8" name="Google Shape;288;p34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289" name="Google Shape;28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5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95" name="Google Shape;295;p35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296" name="Google Shape;296;p35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6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7" name="Google Shape;297;p35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8" name="Google Shape;298;p35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9" name="Google Shape;299;p35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6 squared = 36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300" name="Google Shape;30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6" name="Google Shape;306;p36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307" name="Google Shape;307;p36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7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08" name="Google Shape;308;p36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9" name="Google Shape;309;p36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0" name="Google Shape;310;p36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6 squared = 36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311" name="Google Shape;31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7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highlight>
                <a:srgbClr val="FFF2CC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7" name="Google Shape;317;p37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8" name="Google Shape;318;p37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9" name="Google Shape;319;p37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0" name="Google Shape;320;p37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6 squared = 36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321" name="Google Shape;32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Description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00" y="1225225"/>
            <a:ext cx="8520600" cy="5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Write a method called computeSquares to produce the following text: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311700" y="1821325"/>
            <a:ext cx="3000000" cy="282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 squared = 4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3 squared = 9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 squared = 16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5 squared = 25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6 squared = 36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563050" y="1991925"/>
            <a:ext cx="5396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Open Sans"/>
                <a:ea typeface="Open Sans"/>
                <a:cs typeface="Open Sans"/>
                <a:sym typeface="Open Sans"/>
              </a:rPr>
              <a:t>Algorithm: (step by step procedure)</a:t>
            </a:r>
            <a:endParaRPr b="1" sz="1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for the numbers 1, 2, 3, 4, 5, 6: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	Print the number and it’s squared value on a single line</a:t>
            </a:r>
            <a:br>
              <a:rPr lang="en">
                <a:latin typeface="Open Sans"/>
                <a:ea typeface="Open Sans"/>
                <a:cs typeface="Open Sans"/>
                <a:sym typeface="Open Sans"/>
              </a:rPr>
            </a:br>
            <a:r>
              <a:rPr lang="en">
                <a:latin typeface="Open Sans"/>
                <a:ea typeface="Open Sans"/>
                <a:cs typeface="Open Sans"/>
                <a:sym typeface="Open Sans"/>
              </a:rPr>
              <a:t>	of console output in the specified format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Open Sans"/>
                <a:ea typeface="Open Sans"/>
                <a:cs typeface="Open Sans"/>
                <a:sym typeface="Open Sans"/>
              </a:rPr>
              <a:t>What we need:</a:t>
            </a:r>
            <a:endParaRPr b="1" sz="1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loop with a variable going from 1 to 6 by +1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println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String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literal, loop variable, expressions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5236700" y="2025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int number = 1;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63" y="2571088"/>
            <a:ext cx="2798063" cy="2258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08" name="Google Shape;108;p18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9" name="Google Shape;109;p18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19" name="Google Shape;119;p19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0" name="Google Shape;120;p19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4" name="Google Shape;12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749" y="2571746"/>
            <a:ext cx="2796300" cy="2257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number &lt;= 6;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number++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30" name="Google Shape;130;p20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1" name="Google Shape;131;p20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idx="1" type="body"/>
          </p:nvPr>
        </p:nvSpPr>
        <p:spPr>
          <a:xfrm>
            <a:off x="73075" y="82225"/>
            <a:ext cx="85491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public static void computeSquares()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for (int number = 1; </a:t>
            </a:r>
            <a:r>
              <a:rPr lang="en">
                <a:highlight>
                  <a:srgbClr val="FFF2CC"/>
                </a:highlight>
                <a:latin typeface="Consolas"/>
                <a:ea typeface="Consolas"/>
                <a:cs typeface="Consolas"/>
                <a:sym typeface="Consolas"/>
              </a:rPr>
              <a:t>number &lt;= 6;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number++) {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   System.out.println(number + " squared = " + (number * number));</a:t>
            </a:r>
            <a:br>
              <a:rPr lang="en">
                <a:latin typeface="Consolas"/>
                <a:ea typeface="Consolas"/>
                <a:cs typeface="Consolas"/>
                <a:sym typeface="Consolas"/>
              </a:rPr>
            </a:br>
            <a:r>
              <a:rPr lang="en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5236700" y="1263200"/>
            <a:ext cx="3440400" cy="11697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Scope of </a:t>
            </a:r>
            <a:r>
              <a:rPr b="1" lang="en" sz="1600">
                <a:latin typeface="Consolas"/>
                <a:ea typeface="Consolas"/>
                <a:cs typeface="Consolas"/>
                <a:sym typeface="Consolas"/>
              </a:rPr>
              <a:t>computeSquares</a:t>
            </a:r>
            <a:endParaRPr b="1"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142" name="Google Shape;142;p21"/>
          <p:cNvGraphicFramePr/>
          <p:nvPr/>
        </p:nvGraphicFramePr>
        <p:xfrm>
          <a:off x="5555550" y="1758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{FF886BF6-3C59-4204-850A-DA9BDB9320FB}</a:tableStyleId>
              </a:tblPr>
              <a:tblGrid>
                <a:gridCol w="1401350"/>
                <a:gridCol w="1401350"/>
              </a:tblGrid>
              <a:tr h="45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number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</a:t>
                      </a:r>
                      <a:endParaRPr sz="16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3" name="Google Shape;143;p21"/>
          <p:cNvSpPr txBox="1"/>
          <p:nvPr/>
        </p:nvSpPr>
        <p:spPr>
          <a:xfrm>
            <a:off x="194900" y="2371650"/>
            <a:ext cx="401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237250" y="2025200"/>
            <a:ext cx="3279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Output: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237250" y="2409950"/>
            <a:ext cx="3143700" cy="1477500"/>
          </a:xfrm>
          <a:prstGeom prst="rect">
            <a:avLst/>
          </a:prstGeom>
          <a:noFill/>
          <a:ln cap="flat" cmpd="sng" w="1905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 squared = 1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874" y="2569167"/>
            <a:ext cx="2798063" cy="2262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