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Economica"/>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Economica-bold.fntdata"/><Relationship Id="rId30" Type="http://schemas.openxmlformats.org/officeDocument/2006/relationships/font" Target="fonts/Economica-regular.fntdata"/><Relationship Id="rId11" Type="http://schemas.openxmlformats.org/officeDocument/2006/relationships/slide" Target="slides/slide6.xml"/><Relationship Id="rId33" Type="http://schemas.openxmlformats.org/officeDocument/2006/relationships/font" Target="fonts/Economica-boldItalic.fntdata"/><Relationship Id="rId10" Type="http://schemas.openxmlformats.org/officeDocument/2006/relationships/slide" Target="slides/slide5.xml"/><Relationship Id="rId32" Type="http://schemas.openxmlformats.org/officeDocument/2006/relationships/font" Target="fonts/Economica-italic.fntdata"/><Relationship Id="rId13" Type="http://schemas.openxmlformats.org/officeDocument/2006/relationships/slide" Target="slides/slide8.xml"/><Relationship Id="rId35" Type="http://schemas.openxmlformats.org/officeDocument/2006/relationships/font" Target="fonts/OpenSans-bold.fntdata"/><Relationship Id="rId12" Type="http://schemas.openxmlformats.org/officeDocument/2006/relationships/slide" Target="slides/slide7.xml"/><Relationship Id="rId34" Type="http://schemas.openxmlformats.org/officeDocument/2006/relationships/font" Target="fonts/OpenSans-regular.fntdata"/><Relationship Id="rId15" Type="http://schemas.openxmlformats.org/officeDocument/2006/relationships/slide" Target="slides/slide10.xml"/><Relationship Id="rId37" Type="http://schemas.openxmlformats.org/officeDocument/2006/relationships/font" Target="fonts/OpenSans-boldItalic.fntdata"/><Relationship Id="rId14" Type="http://schemas.openxmlformats.org/officeDocument/2006/relationships/slide" Target="slides/slide9.xml"/><Relationship Id="rId36" Type="http://schemas.openxmlformats.org/officeDocument/2006/relationships/font" Target="fonts/OpenSans-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2ad7333dc9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2ad7333dc9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ad7333dc9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ad7333dc9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2ad7333dc9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2ad7333dc9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2ad7333dc9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2ad7333dc9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ad7333dc9_0_2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ad7333dc9_0_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2ad7333dc9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2ad7333dc9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365f95888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365f95888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2ad7333dc9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2ad7333dc9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12ad7333dc9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12ad7333dc9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365f95888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365f95888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2ad7333dc9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2ad7333dc9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12ad7333dc9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12ad7333dc9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11c78be5a32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11c78be5a32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12ad7333dc9_0_3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12ad7333dc9_0_3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11c78be5a3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11c78be5a3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1365f95888e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1365f95888e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2ad7333dc9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2ad7333dc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365f9588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365f9588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365f95888e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365f95888e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365f95888e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365f95888e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365f95888e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365f95888e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2ad7333dc9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2ad7333dc9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2ad7333dc9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2ad7333dc9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Figures.java</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a:t>Program Breakdown</a:t>
            </a:r>
            <a:endParaRPr/>
          </a:p>
          <a:p>
            <a:pPr indent="0" lvl="0" marL="0" rtl="0" algn="ctr">
              <a:spcBef>
                <a:spcPts val="0"/>
              </a:spcBef>
              <a:spcAft>
                <a:spcPts val="0"/>
              </a:spcAft>
              <a:buNone/>
            </a:pPr>
            <a:r>
              <a:rPr lang="en"/>
              <a:t>(Static Methods)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nvSpPr>
        <p:spPr>
          <a:xfrm>
            <a:off x="76200" y="45925"/>
            <a:ext cx="49863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System.out.println(</a:t>
            </a:r>
            <a:r>
              <a:rPr lang="en" sz="1200">
                <a:solidFill>
                  <a:schemeClr val="dk1"/>
                </a:solidFill>
                <a:highlight>
                  <a:srgbClr val="FFF2CC"/>
                </a:highlight>
                <a:latin typeface="Consolas"/>
                <a:ea typeface="Consolas"/>
                <a:cs typeface="Consolas"/>
                <a:sym typeface="Consolas"/>
              </a:rPr>
              <a:t>"</a:t>
            </a:r>
            <a:r>
              <a:rPr lang="en" sz="1200">
                <a:highlight>
                  <a:srgbClr val="FFF2CC"/>
                </a:highlight>
                <a:latin typeface="Consolas"/>
                <a:ea typeface="Consolas"/>
                <a:cs typeface="Consolas"/>
                <a:sym typeface="Consolas"/>
              </a:rPr>
              <a:t>Hello from main</a:t>
            </a:r>
            <a:r>
              <a:rPr lang="en" sz="1200">
                <a:solidFill>
                  <a:schemeClr val="dk1"/>
                </a:solidFill>
                <a:highlight>
                  <a:srgbClr val="FFF2CC"/>
                </a:highlight>
                <a:latin typeface="Consolas"/>
                <a:ea typeface="Consolas"/>
                <a:cs typeface="Consolas"/>
                <a:sym typeface="Consolas"/>
              </a:rPr>
              <a:t>"</a:t>
            </a:r>
            <a:r>
              <a:rPr lang="en" sz="1200">
                <a:highlight>
                  <a:srgbClr val="FFF2CC"/>
                </a:highlight>
                <a:latin typeface="Consolas"/>
                <a:ea typeface="Consolas"/>
                <a:cs typeface="Consolas"/>
                <a:sym typeface="Consolas"/>
              </a:rPr>
              <a:t>);</a:t>
            </a:r>
            <a:endParaRPr sz="1200">
              <a:highlight>
                <a:srgbClr val="FFF2CC"/>
              </a:highlight>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public static void printGreeting()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from printGreeting"</a:t>
            </a:r>
            <a:r>
              <a:rPr lang="en" sz="1200">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33" name="Google Shape;133;p22"/>
          <p:cNvSpPr txBox="1"/>
          <p:nvPr/>
        </p:nvSpPr>
        <p:spPr>
          <a:xfrm>
            <a:off x="76200" y="2408125"/>
            <a:ext cx="4986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p:txBody>
      </p:sp>
      <p:sp>
        <p:nvSpPr>
          <p:cNvPr id="134" name="Google Shape;134;p22"/>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35" name="Google Shape;135;p22"/>
          <p:cNvSpPr txBox="1"/>
          <p:nvPr/>
        </p:nvSpPr>
        <p:spPr>
          <a:xfrm>
            <a:off x="4895700" y="855950"/>
            <a:ext cx="41334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a:t>
            </a:r>
            <a:r>
              <a:rPr lang="en">
                <a:highlight>
                  <a:srgbClr val="FFF2CC"/>
                </a:highlight>
                <a:latin typeface="Open Sans"/>
                <a:ea typeface="Open Sans"/>
                <a:cs typeface="Open Sans"/>
                <a:sym typeface="Open Sans"/>
              </a:rPr>
              <a:t>Java reaches the first println statement in main and executes it</a:t>
            </a:r>
            <a:endParaRPr>
              <a:highlight>
                <a:srgbClr val="FFF2CC"/>
              </a:highlight>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3"/>
          <p:cNvSpPr txBox="1"/>
          <p:nvPr/>
        </p:nvSpPr>
        <p:spPr>
          <a:xfrm>
            <a:off x="76200" y="45925"/>
            <a:ext cx="49863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public static void printGreeting()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from printGreeting"</a:t>
            </a:r>
            <a:r>
              <a:rPr lang="en" sz="1200">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41" name="Google Shape;141;p23"/>
          <p:cNvSpPr txBox="1"/>
          <p:nvPr/>
        </p:nvSpPr>
        <p:spPr>
          <a:xfrm>
            <a:off x="76200" y="2408125"/>
            <a:ext cx="4986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p:txBody>
      </p:sp>
      <p:sp>
        <p:nvSpPr>
          <p:cNvPr id="142" name="Google Shape;142;p23"/>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43" name="Google Shape;143;p23"/>
          <p:cNvSpPr txBox="1"/>
          <p:nvPr/>
        </p:nvSpPr>
        <p:spPr>
          <a:xfrm>
            <a:off x="4895700" y="855950"/>
            <a:ext cx="4133400" cy="190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main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a:t>
            </a:r>
            <a:r>
              <a:rPr lang="en">
                <a:highlight>
                  <a:srgbClr val="FFF2CC"/>
                </a:highlight>
                <a:latin typeface="Open Sans"/>
                <a:ea typeface="Open Sans"/>
                <a:cs typeface="Open Sans"/>
                <a:sym typeface="Open Sans"/>
              </a:rPr>
              <a:t>Java reaches the first call to printGreeting, so it jumps down to the printGreeting method and starts executing statements from top to bottom</a:t>
            </a:r>
            <a:endParaRPr>
              <a:highlight>
                <a:srgbClr val="FFF2CC"/>
              </a:highlight>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nvSpPr>
        <p:spPr>
          <a:xfrm>
            <a:off x="76200" y="45925"/>
            <a:ext cx="48195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public static void printGreeting() {</a:t>
            </a: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System.out.println(</a:t>
            </a:r>
            <a:r>
              <a:rPr lang="en" sz="1200">
                <a:solidFill>
                  <a:schemeClr val="dk1"/>
                </a:solidFill>
                <a:highlight>
                  <a:srgbClr val="FFF2CC"/>
                </a:highlight>
                <a:latin typeface="Consolas"/>
                <a:ea typeface="Consolas"/>
                <a:cs typeface="Consolas"/>
                <a:sym typeface="Consolas"/>
              </a:rPr>
              <a:t>"Hello from printGreeting"</a:t>
            </a:r>
            <a:r>
              <a:rPr lang="en" sz="1200">
                <a:highlight>
                  <a:srgbClr val="FFF2CC"/>
                </a:highlight>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49" name="Google Shape;149;p24"/>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50" name="Google Shape;150;p24"/>
          <p:cNvSpPr txBox="1"/>
          <p:nvPr/>
        </p:nvSpPr>
        <p:spPr>
          <a:xfrm>
            <a:off x="4895700" y="855950"/>
            <a:ext cx="4133400" cy="233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a:t>
            </a:r>
            <a:r>
              <a:rPr lang="en">
                <a:latin typeface="Open Sans"/>
                <a:ea typeface="Open Sans"/>
                <a:cs typeface="Open Sans"/>
                <a:sym typeface="Open Sans"/>
              </a:rPr>
              <a:t>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main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call to printGreeting, so it jumps down to the printGreeting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a:t>
            </a:r>
            <a:r>
              <a:rPr lang="en">
                <a:highlight>
                  <a:srgbClr val="FFF2CC"/>
                </a:highlight>
                <a:latin typeface="Open Sans"/>
                <a:ea typeface="Open Sans"/>
                <a:cs typeface="Open Sans"/>
                <a:sym typeface="Open Sans"/>
              </a:rPr>
              <a:t>Java reaches the first println statement in printGreeting and executes it</a:t>
            </a:r>
            <a:endParaRPr>
              <a:highlight>
                <a:srgbClr val="FFF2CC"/>
              </a:highlight>
              <a:latin typeface="Open Sans"/>
              <a:ea typeface="Open Sans"/>
              <a:cs typeface="Open Sans"/>
              <a:sym typeface="Open Sans"/>
            </a:endParaRPr>
          </a:p>
        </p:txBody>
      </p:sp>
      <p:sp>
        <p:nvSpPr>
          <p:cNvPr id="151" name="Google Shape;151;p24"/>
          <p:cNvSpPr txBox="1"/>
          <p:nvPr/>
        </p:nvSpPr>
        <p:spPr>
          <a:xfrm>
            <a:off x="76200" y="2408125"/>
            <a:ext cx="46629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printGreeting</a:t>
            </a:r>
            <a:endParaRPr sz="1200">
              <a:latin typeface="Consolas"/>
              <a:ea typeface="Consolas"/>
              <a:cs typeface="Consolas"/>
              <a:sym typeface="Consola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5"/>
          <p:cNvSpPr txBox="1"/>
          <p:nvPr/>
        </p:nvSpPr>
        <p:spPr>
          <a:xfrm>
            <a:off x="76200" y="45925"/>
            <a:ext cx="48195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System.out.println(</a:t>
            </a:r>
            <a:r>
              <a:rPr lang="en" sz="1200">
                <a:solidFill>
                  <a:schemeClr val="dk1"/>
                </a:solidFill>
                <a:highlight>
                  <a:srgbClr val="FFF2CC"/>
                </a:highlight>
                <a:latin typeface="Consolas"/>
                <a:ea typeface="Consolas"/>
                <a:cs typeface="Consolas"/>
                <a:sym typeface="Consolas"/>
              </a:rPr>
              <a:t>"Hello again from main"</a:t>
            </a:r>
            <a:r>
              <a:rPr lang="en" sz="1200">
                <a:highlight>
                  <a:srgbClr val="FFF2CC"/>
                </a:highlight>
                <a:latin typeface="Consolas"/>
                <a:ea typeface="Consolas"/>
                <a:cs typeface="Consolas"/>
                <a:sym typeface="Consolas"/>
              </a:rPr>
              <a:t>);</a:t>
            </a:r>
            <a:endParaRPr sz="1200">
              <a:highlight>
                <a:srgbClr val="FFF2CC"/>
              </a:highlight>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public static void printGreeting()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from printGreeting"</a:t>
            </a:r>
            <a:r>
              <a:rPr lang="en" sz="1200">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57" name="Google Shape;157;p25"/>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58" name="Google Shape;158;p25"/>
          <p:cNvSpPr txBox="1"/>
          <p:nvPr/>
        </p:nvSpPr>
        <p:spPr>
          <a:xfrm>
            <a:off x="4895700" y="855950"/>
            <a:ext cx="4133400" cy="298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main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call to printGreeting, so it jumps down to the printGreeting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printGreeting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a:t>
            </a:r>
            <a:r>
              <a:rPr lang="en">
                <a:highlight>
                  <a:srgbClr val="FFF2CC"/>
                </a:highlight>
                <a:latin typeface="Open Sans"/>
                <a:ea typeface="Open Sans"/>
                <a:cs typeface="Open Sans"/>
                <a:sym typeface="Open Sans"/>
              </a:rPr>
              <a:t>Java goes back up to main and continues executing statements, so this next println is executed</a:t>
            </a:r>
            <a:endParaRPr>
              <a:highlight>
                <a:srgbClr val="FFF2CC"/>
              </a:highlight>
              <a:latin typeface="Open Sans"/>
              <a:ea typeface="Open Sans"/>
              <a:cs typeface="Open Sans"/>
              <a:sym typeface="Open Sans"/>
            </a:endParaRPr>
          </a:p>
        </p:txBody>
      </p:sp>
      <p:sp>
        <p:nvSpPr>
          <p:cNvPr id="159" name="Google Shape;159;p25"/>
          <p:cNvSpPr txBox="1"/>
          <p:nvPr/>
        </p:nvSpPr>
        <p:spPr>
          <a:xfrm>
            <a:off x="76200" y="2408125"/>
            <a:ext cx="46629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printGreeting</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again from main</a:t>
            </a:r>
            <a:endParaRPr sz="1200">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6"/>
          <p:cNvSpPr txBox="1"/>
          <p:nvPr/>
        </p:nvSpPr>
        <p:spPr>
          <a:xfrm>
            <a:off x="76200" y="45925"/>
            <a:ext cx="49863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public static void printGreeting()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from printGreeting"</a:t>
            </a:r>
            <a:r>
              <a:rPr lang="en" sz="1200">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65" name="Google Shape;165;p26"/>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66" name="Google Shape;166;p26"/>
          <p:cNvSpPr txBox="1"/>
          <p:nvPr/>
        </p:nvSpPr>
        <p:spPr>
          <a:xfrm>
            <a:off x="4895700" y="855950"/>
            <a:ext cx="4133400" cy="363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main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a call to printGreeting, so it jumps down to the printGreeting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printGreeting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goes back up to main and continues executing statements, so this next println is executed</a:t>
            </a:r>
            <a:endParaRPr>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a:solidFill>
                  <a:schemeClr val="dk1"/>
                </a:solidFill>
                <a:latin typeface="Open Sans"/>
                <a:ea typeface="Open Sans"/>
                <a:cs typeface="Open Sans"/>
                <a:sym typeface="Open Sans"/>
              </a:rPr>
              <a:t>- </a:t>
            </a:r>
            <a:r>
              <a:rPr lang="en">
                <a:solidFill>
                  <a:schemeClr val="dk1"/>
                </a:solidFill>
                <a:highlight>
                  <a:srgbClr val="FFF2CC"/>
                </a:highlight>
                <a:latin typeface="Open Sans"/>
                <a:ea typeface="Open Sans"/>
                <a:cs typeface="Open Sans"/>
                <a:sym typeface="Open Sans"/>
              </a:rPr>
              <a:t>Java reaches a call to printGreeting, so it jumps down to the printGreeting method and starts executing statements from top to bottom</a:t>
            </a:r>
            <a:endParaRPr>
              <a:highlight>
                <a:srgbClr val="FFF2CC"/>
              </a:highlight>
              <a:latin typeface="Open Sans"/>
              <a:ea typeface="Open Sans"/>
              <a:cs typeface="Open Sans"/>
              <a:sym typeface="Open Sans"/>
            </a:endParaRPr>
          </a:p>
        </p:txBody>
      </p:sp>
      <p:sp>
        <p:nvSpPr>
          <p:cNvPr id="167" name="Google Shape;167;p26"/>
          <p:cNvSpPr txBox="1"/>
          <p:nvPr/>
        </p:nvSpPr>
        <p:spPr>
          <a:xfrm>
            <a:off x="76200" y="2408125"/>
            <a:ext cx="46629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printGreeting</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again from main</a:t>
            </a:r>
            <a:endParaRPr sz="1200">
              <a:latin typeface="Consolas"/>
              <a:ea typeface="Consolas"/>
              <a:cs typeface="Consolas"/>
              <a:sym typeface="Consola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7"/>
          <p:cNvSpPr txBox="1"/>
          <p:nvPr/>
        </p:nvSpPr>
        <p:spPr>
          <a:xfrm>
            <a:off x="76200" y="45925"/>
            <a:ext cx="48195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public static void main(String[] args)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public static void printGreeting() {</a:t>
            </a:r>
            <a:br>
              <a:rPr lang="en" sz="1200">
                <a:latin typeface="Consolas"/>
                <a:ea typeface="Consolas"/>
                <a:cs typeface="Consolas"/>
                <a:sym typeface="Consolas"/>
              </a:rPr>
            </a:b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System.out.println(</a:t>
            </a:r>
            <a:r>
              <a:rPr lang="en" sz="1200">
                <a:solidFill>
                  <a:schemeClr val="dk1"/>
                </a:solidFill>
                <a:highlight>
                  <a:srgbClr val="FFF2CC"/>
                </a:highlight>
                <a:latin typeface="Consolas"/>
                <a:ea typeface="Consolas"/>
                <a:cs typeface="Consolas"/>
                <a:sym typeface="Consolas"/>
              </a:rPr>
              <a:t>"Hello from printGreeting"</a:t>
            </a:r>
            <a:r>
              <a:rPr lang="en" sz="1200">
                <a:highlight>
                  <a:srgbClr val="FFF2CC"/>
                </a:highlight>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73" name="Google Shape;173;p27"/>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74" name="Google Shape;174;p27"/>
          <p:cNvSpPr txBox="1"/>
          <p:nvPr/>
        </p:nvSpPr>
        <p:spPr>
          <a:xfrm>
            <a:off x="4895700" y="855950"/>
            <a:ext cx="4133400" cy="4063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We hit run and Java goes to the main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first println statement in main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a call to printGreeting, so it jumps down to the printGreeting method and starts executing statements from top to bottom</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reaches the println statement in printGreeting and executes it</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 Java goes back up to main and continues executing statements, so this next println is executed</a:t>
            </a:r>
            <a:endParaRPr>
              <a:latin typeface="Open Sans"/>
              <a:ea typeface="Open Sans"/>
              <a:cs typeface="Open Sans"/>
              <a:sym typeface="Open Sans"/>
            </a:endParaRPr>
          </a:p>
          <a:p>
            <a:pPr indent="0" lvl="0" marL="0" rtl="0" algn="l">
              <a:spcBef>
                <a:spcPts val="0"/>
              </a:spcBef>
              <a:spcAft>
                <a:spcPts val="0"/>
              </a:spcAft>
              <a:buNone/>
            </a:pPr>
            <a:r>
              <a:rPr lang="en">
                <a:solidFill>
                  <a:schemeClr val="dk1"/>
                </a:solidFill>
                <a:latin typeface="Open Sans"/>
                <a:ea typeface="Open Sans"/>
                <a:cs typeface="Open Sans"/>
                <a:sym typeface="Open Sans"/>
              </a:rPr>
              <a:t>- Java reaches a call to printGreeting, so it jumps down to the printGreeting method and starts executing statements from top to bottom</a:t>
            </a:r>
            <a:endParaRPr>
              <a:solidFill>
                <a:schemeClr val="dk1"/>
              </a:solidFill>
              <a:latin typeface="Open Sans"/>
              <a:ea typeface="Open Sans"/>
              <a:cs typeface="Open Sans"/>
              <a:sym typeface="Open Sans"/>
            </a:endParaRPr>
          </a:p>
          <a:p>
            <a:pPr indent="0" lvl="0" marL="0" rtl="0" algn="l">
              <a:spcBef>
                <a:spcPts val="0"/>
              </a:spcBef>
              <a:spcAft>
                <a:spcPts val="0"/>
              </a:spcAft>
              <a:buNone/>
            </a:pPr>
            <a:r>
              <a:rPr lang="en">
                <a:solidFill>
                  <a:schemeClr val="dk1"/>
                </a:solidFill>
                <a:latin typeface="Open Sans"/>
                <a:ea typeface="Open Sans"/>
                <a:cs typeface="Open Sans"/>
                <a:sym typeface="Open Sans"/>
              </a:rPr>
              <a:t>- </a:t>
            </a:r>
            <a:r>
              <a:rPr lang="en">
                <a:solidFill>
                  <a:schemeClr val="dk1"/>
                </a:solidFill>
                <a:highlight>
                  <a:srgbClr val="FFF2CC"/>
                </a:highlight>
                <a:latin typeface="Open Sans"/>
                <a:ea typeface="Open Sans"/>
                <a:cs typeface="Open Sans"/>
                <a:sym typeface="Open Sans"/>
              </a:rPr>
              <a:t>Java reaches the println statement in printGreeting and executes it</a:t>
            </a:r>
            <a:endParaRPr>
              <a:solidFill>
                <a:schemeClr val="dk1"/>
              </a:solidFill>
              <a:highlight>
                <a:srgbClr val="FFF2CC"/>
              </a:highlight>
              <a:latin typeface="Open Sans"/>
              <a:ea typeface="Open Sans"/>
              <a:cs typeface="Open Sans"/>
              <a:sym typeface="Open Sans"/>
            </a:endParaRPr>
          </a:p>
        </p:txBody>
      </p:sp>
      <p:sp>
        <p:nvSpPr>
          <p:cNvPr id="175" name="Google Shape;175;p27"/>
          <p:cNvSpPr txBox="1"/>
          <p:nvPr/>
        </p:nvSpPr>
        <p:spPr>
          <a:xfrm>
            <a:off x="76200" y="2408125"/>
            <a:ext cx="46629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main</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printGreeting</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again from main</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Hello from printGreeting</a:t>
            </a:r>
            <a:endParaRPr sz="1200">
              <a:latin typeface="Consolas"/>
              <a:ea typeface="Consolas"/>
              <a:cs typeface="Consolas"/>
              <a:sym typeface="Consolas"/>
            </a:endParaRPr>
          </a:p>
        </p:txBody>
      </p:sp>
      <p:sp>
        <p:nvSpPr>
          <p:cNvPr id="176" name="Google Shape;176;p27"/>
          <p:cNvSpPr txBox="1"/>
          <p:nvPr/>
        </p:nvSpPr>
        <p:spPr>
          <a:xfrm>
            <a:off x="167025" y="3632550"/>
            <a:ext cx="4404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Takeaway:</a:t>
            </a:r>
            <a:endParaRPr b="1">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Static methods allow segments of code (subtasks) to be moved out of the main method’s statements but still get executed!!!</a:t>
            </a:r>
            <a:endParaRPr>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8"/>
          <p:cNvSpPr txBox="1"/>
          <p:nvPr>
            <p:ph type="title"/>
          </p:nvPr>
        </p:nvSpPr>
        <p:spPr>
          <a:xfrm>
            <a:off x="311700" y="315925"/>
            <a:ext cx="42603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Problem Statement</a:t>
            </a:r>
            <a:endParaRPr/>
          </a:p>
        </p:txBody>
      </p:sp>
      <p:sp>
        <p:nvSpPr>
          <p:cNvPr id="182" name="Google Shape;182;p28"/>
          <p:cNvSpPr txBox="1"/>
          <p:nvPr>
            <p:ph idx="1" type="body"/>
          </p:nvPr>
        </p:nvSpPr>
        <p:spPr>
          <a:xfrm>
            <a:off x="311700" y="1225225"/>
            <a:ext cx="4260300" cy="3777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Write a program called Figures.java that prints the output on the right to the console. </a:t>
            </a:r>
            <a:endParaRPr/>
          </a:p>
          <a:p>
            <a:pPr indent="0" lvl="0" marL="0" rtl="0" algn="l">
              <a:spcBef>
                <a:spcPts val="1200"/>
              </a:spcBef>
              <a:spcAft>
                <a:spcPts val="0"/>
              </a:spcAft>
              <a:buNone/>
            </a:pPr>
            <a:r>
              <a:rPr lang="en"/>
              <a:t>Structure the code so there are no non-blank System.out.println() calls in main. </a:t>
            </a:r>
            <a:endParaRPr/>
          </a:p>
          <a:p>
            <a:pPr indent="0" lvl="0" marL="0" rtl="0" algn="l">
              <a:spcBef>
                <a:spcPts val="1200"/>
              </a:spcBef>
              <a:spcAft>
                <a:spcPts val="1200"/>
              </a:spcAft>
              <a:buNone/>
            </a:pPr>
            <a:r>
              <a:rPr lang="en"/>
              <a:t>Reduce whole line redundancy as much as possible!</a:t>
            </a:r>
            <a:endParaRPr/>
          </a:p>
        </p:txBody>
      </p:sp>
      <p:sp>
        <p:nvSpPr>
          <p:cNvPr id="183" name="Google Shape;183;p28"/>
          <p:cNvSpPr txBox="1"/>
          <p:nvPr/>
        </p:nvSpPr>
        <p:spPr>
          <a:xfrm>
            <a:off x="4572000" y="45925"/>
            <a:ext cx="720300" cy="49563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latin typeface="Consolas"/>
              <a:ea typeface="Consolas"/>
              <a:cs typeface="Consolas"/>
              <a:sym typeface="Consolas"/>
            </a:endParaRPr>
          </a:p>
        </p:txBody>
      </p:sp>
      <p:sp>
        <p:nvSpPr>
          <p:cNvPr id="184" name="Google Shape;184;p28"/>
          <p:cNvSpPr txBox="1"/>
          <p:nvPr>
            <p:ph type="title"/>
          </p:nvPr>
        </p:nvSpPr>
        <p:spPr>
          <a:xfrm>
            <a:off x="5426500" y="315925"/>
            <a:ext cx="36474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we need</a:t>
            </a:r>
            <a:endParaRPr/>
          </a:p>
        </p:txBody>
      </p:sp>
      <p:sp>
        <p:nvSpPr>
          <p:cNvPr id="185" name="Google Shape;185;p28"/>
          <p:cNvSpPr txBox="1"/>
          <p:nvPr>
            <p:ph idx="1" type="body"/>
          </p:nvPr>
        </p:nvSpPr>
        <p:spPr>
          <a:xfrm>
            <a:off x="5426500" y="1147225"/>
            <a:ext cx="3647400" cy="38550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Way to write a program that prints output</a:t>
            </a:r>
            <a:endParaRPr/>
          </a:p>
          <a:p>
            <a:pPr indent="-317182" lvl="0" marL="457200" rtl="0" algn="l">
              <a:spcBef>
                <a:spcPts val="1200"/>
              </a:spcBef>
              <a:spcAft>
                <a:spcPts val="0"/>
              </a:spcAft>
              <a:buSzPct val="100000"/>
              <a:buChar char="❏"/>
            </a:pPr>
            <a:r>
              <a:rPr lang="en"/>
              <a:t>class with main method and System.out.println() calls</a:t>
            </a:r>
            <a:endParaRPr/>
          </a:p>
          <a:p>
            <a:pPr indent="0" lvl="0" marL="0" rtl="0" algn="l">
              <a:spcBef>
                <a:spcPts val="1200"/>
              </a:spcBef>
              <a:spcAft>
                <a:spcPts val="0"/>
              </a:spcAft>
              <a:buNone/>
            </a:pPr>
            <a:r>
              <a:rPr lang="en"/>
              <a:t>Way to represent output text in Java</a:t>
            </a:r>
            <a:endParaRPr/>
          </a:p>
          <a:p>
            <a:pPr indent="-317182" lvl="0" marL="457200" rtl="0" algn="l">
              <a:spcBef>
                <a:spcPts val="1200"/>
              </a:spcBef>
              <a:spcAft>
                <a:spcPts val="0"/>
              </a:spcAft>
              <a:buSzPct val="100000"/>
              <a:buChar char="❏"/>
            </a:pPr>
            <a:r>
              <a:rPr lang="en"/>
              <a:t>String literals for each line of output we want to produce</a:t>
            </a:r>
            <a:endParaRPr/>
          </a:p>
          <a:p>
            <a:pPr indent="0" lvl="0" marL="0" rtl="0" algn="l">
              <a:spcBef>
                <a:spcPts val="1200"/>
              </a:spcBef>
              <a:spcAft>
                <a:spcPts val="0"/>
              </a:spcAft>
              <a:buNone/>
            </a:pPr>
            <a:r>
              <a:rPr lang="en"/>
              <a:t>Way to move code out of main but still have it executed</a:t>
            </a:r>
            <a:endParaRPr/>
          </a:p>
          <a:p>
            <a:pPr indent="-317182" lvl="0" marL="457200" rtl="0" algn="l">
              <a:spcBef>
                <a:spcPts val="1200"/>
              </a:spcBef>
              <a:spcAft>
                <a:spcPts val="0"/>
              </a:spcAft>
              <a:buSzPct val="100000"/>
              <a:buChar char="❏"/>
            </a:pPr>
            <a:r>
              <a:rPr lang="en"/>
              <a:t>Static methods</a:t>
            </a:r>
            <a:endParaRPr/>
          </a:p>
          <a:p>
            <a:pPr indent="0" lvl="0" marL="0" rtl="0" algn="l">
              <a:spcBef>
                <a:spcPts val="1200"/>
              </a:spcBef>
              <a:spcAft>
                <a:spcPts val="0"/>
              </a:spcAft>
              <a:buNone/>
            </a:pPr>
            <a:r>
              <a:rPr lang="en"/>
              <a:t>Way to reduce redundancy</a:t>
            </a:r>
            <a:endParaRPr/>
          </a:p>
          <a:p>
            <a:pPr indent="-317182" lvl="0" marL="457200" rtl="0" algn="l">
              <a:spcBef>
                <a:spcPts val="1200"/>
              </a:spcBef>
              <a:spcAft>
                <a:spcPts val="0"/>
              </a:spcAft>
              <a:buSzPct val="100000"/>
              <a:buChar char="❏"/>
            </a:pPr>
            <a:r>
              <a:rPr lang="en"/>
              <a:t>Static methods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9"/>
          <p:cNvSpPr txBox="1"/>
          <p:nvPr>
            <p:ph type="title"/>
          </p:nvPr>
        </p:nvSpPr>
        <p:spPr>
          <a:xfrm>
            <a:off x="3455750" y="107150"/>
            <a:ext cx="5407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Structure</a:t>
            </a:r>
            <a:endParaRPr/>
          </a:p>
        </p:txBody>
      </p:sp>
      <p:sp>
        <p:nvSpPr>
          <p:cNvPr id="191" name="Google Shape;191;p29"/>
          <p:cNvSpPr txBox="1"/>
          <p:nvPr/>
        </p:nvSpPr>
        <p:spPr>
          <a:xfrm>
            <a:off x="3474431" y="908150"/>
            <a:ext cx="5370300" cy="320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Motivation:</a:t>
            </a:r>
            <a:endParaRPr b="1">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We can identify subtasks in our program, even visually from the output</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Diamond figure</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Diamond figure</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X figure</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Tie</a:t>
            </a:r>
            <a:endParaRPr>
              <a:latin typeface="Open Sans"/>
              <a:ea typeface="Open Sans"/>
              <a:cs typeface="Open Sans"/>
              <a:sym typeface="Open Sans"/>
            </a:endParaRPr>
          </a:p>
          <a:p>
            <a:pPr indent="0" lvl="0" marL="0" rtl="0" algn="l">
              <a:spcBef>
                <a:spcPts val="0"/>
              </a:spcBef>
              <a:spcAft>
                <a:spcPts val="0"/>
              </a:spcAft>
              <a:buNone/>
            </a:pPr>
            <a:r>
              <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Since main is the method that Java is going to start executing and return to executing, it is in control of the whole program</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Main should be a concise summary of the program</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Like a table of contents showing the subtasks of </a:t>
            </a:r>
            <a:r>
              <a:rPr b="1" i="1" lang="en">
                <a:latin typeface="Open Sans"/>
                <a:ea typeface="Open Sans"/>
                <a:cs typeface="Open Sans"/>
                <a:sym typeface="Open Sans"/>
              </a:rPr>
              <a:t>what</a:t>
            </a:r>
            <a:r>
              <a:rPr lang="en">
                <a:latin typeface="Open Sans"/>
                <a:ea typeface="Open Sans"/>
                <a:cs typeface="Open Sans"/>
                <a:sym typeface="Open Sans"/>
              </a:rPr>
              <a:t> the program will do </a:t>
            </a:r>
            <a:r>
              <a:rPr b="1" i="1" lang="en">
                <a:latin typeface="Open Sans"/>
                <a:ea typeface="Open Sans"/>
                <a:cs typeface="Open Sans"/>
                <a:sym typeface="Open Sans"/>
              </a:rPr>
              <a:t>without showing how</a:t>
            </a:r>
            <a:r>
              <a:rPr lang="en">
                <a:latin typeface="Open Sans"/>
                <a:ea typeface="Open Sans"/>
                <a:cs typeface="Open Sans"/>
                <a:sym typeface="Open Sans"/>
              </a:rPr>
              <a:t> the code for the subtasks is written</a:t>
            </a:r>
            <a:endParaRPr>
              <a:latin typeface="Open Sans"/>
              <a:ea typeface="Open Sans"/>
              <a:cs typeface="Open Sans"/>
              <a:sym typeface="Open Sans"/>
            </a:endParaRPr>
          </a:p>
        </p:txBody>
      </p:sp>
      <p:sp>
        <p:nvSpPr>
          <p:cNvPr id="192" name="Google Shape;192;p29"/>
          <p:cNvSpPr txBox="1"/>
          <p:nvPr/>
        </p:nvSpPr>
        <p:spPr>
          <a:xfrm>
            <a:off x="76200" y="45925"/>
            <a:ext cx="717000" cy="49563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latin typeface="Consolas"/>
              <a:ea typeface="Consolas"/>
              <a:cs typeface="Consolas"/>
              <a:sym typeface="Consolas"/>
            </a:endParaRPr>
          </a:p>
        </p:txBody>
      </p:sp>
      <p:sp>
        <p:nvSpPr>
          <p:cNvPr id="193" name="Google Shape;193;p29"/>
          <p:cNvSpPr/>
          <p:nvPr/>
        </p:nvSpPr>
        <p:spPr>
          <a:xfrm>
            <a:off x="135700" y="135700"/>
            <a:ext cx="5115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9"/>
          <p:cNvSpPr/>
          <p:nvPr/>
        </p:nvSpPr>
        <p:spPr>
          <a:xfrm>
            <a:off x="135700" y="1202500"/>
            <a:ext cx="5115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9"/>
          <p:cNvSpPr/>
          <p:nvPr/>
        </p:nvSpPr>
        <p:spPr>
          <a:xfrm>
            <a:off x="135700" y="2269300"/>
            <a:ext cx="511500" cy="918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9"/>
          <p:cNvSpPr/>
          <p:nvPr/>
        </p:nvSpPr>
        <p:spPr>
          <a:xfrm>
            <a:off x="135700" y="3336100"/>
            <a:ext cx="511500" cy="15177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9"/>
          <p:cNvSpPr txBox="1"/>
          <p:nvPr/>
        </p:nvSpPr>
        <p:spPr>
          <a:xfrm>
            <a:off x="897675" y="45925"/>
            <a:ext cx="2307600" cy="495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p:txBody>
      </p:sp>
      <p:sp>
        <p:nvSpPr>
          <p:cNvPr id="198" name="Google Shape;198;p29"/>
          <p:cNvSpPr/>
          <p:nvPr/>
        </p:nvSpPr>
        <p:spPr>
          <a:xfrm>
            <a:off x="957175" y="135700"/>
            <a:ext cx="21327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9"/>
          <p:cNvSpPr/>
          <p:nvPr/>
        </p:nvSpPr>
        <p:spPr>
          <a:xfrm>
            <a:off x="957175" y="1202500"/>
            <a:ext cx="21327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9"/>
          <p:cNvSpPr/>
          <p:nvPr/>
        </p:nvSpPr>
        <p:spPr>
          <a:xfrm>
            <a:off x="957175" y="2269300"/>
            <a:ext cx="2132700" cy="918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9"/>
          <p:cNvSpPr/>
          <p:nvPr/>
        </p:nvSpPr>
        <p:spPr>
          <a:xfrm>
            <a:off x="957175" y="3336100"/>
            <a:ext cx="2132700" cy="15804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0"/>
          <p:cNvSpPr txBox="1"/>
          <p:nvPr/>
        </p:nvSpPr>
        <p:spPr>
          <a:xfrm>
            <a:off x="3294600" y="170550"/>
            <a:ext cx="2655000" cy="4802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printTie()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r>
              <a:rPr lang="en" sz="1000">
                <a:solidFill>
                  <a:schemeClr val="dk1"/>
                </a:solidFill>
                <a:latin typeface="Consolas"/>
                <a:ea typeface="Consolas"/>
                <a:cs typeface="Consolas"/>
                <a:sym typeface="Consolas"/>
              </a:rPr>
              <a:t>System.out.println("</a:t>
            </a:r>
            <a:r>
              <a:rPr lang="en" sz="1000">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207" name="Google Shape;207;p30"/>
          <p:cNvSpPr txBox="1"/>
          <p:nvPr/>
        </p:nvSpPr>
        <p:spPr>
          <a:xfrm>
            <a:off x="6070800" y="197975"/>
            <a:ext cx="29874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main(String[] args)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r>
              <a:rPr lang="en" sz="1000">
                <a:latin typeface="Consolas"/>
                <a:ea typeface="Consolas"/>
                <a:cs typeface="Consolas"/>
                <a:sym typeface="Consolas"/>
              </a:rPr>
              <a:t>printDiamond();</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System.out.println();</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printDiamond();</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printX();</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printTie();</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208" name="Google Shape;208;p30"/>
          <p:cNvSpPr/>
          <p:nvPr/>
        </p:nvSpPr>
        <p:spPr>
          <a:xfrm>
            <a:off x="3336100" y="211900"/>
            <a:ext cx="2545500" cy="1281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30"/>
          <p:cNvSpPr/>
          <p:nvPr/>
        </p:nvSpPr>
        <p:spPr>
          <a:xfrm>
            <a:off x="3336100" y="1583500"/>
            <a:ext cx="2545500" cy="1281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30"/>
          <p:cNvSpPr/>
          <p:nvPr/>
        </p:nvSpPr>
        <p:spPr>
          <a:xfrm>
            <a:off x="3336100" y="2955100"/>
            <a:ext cx="2545500" cy="19614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30"/>
          <p:cNvSpPr/>
          <p:nvPr/>
        </p:nvSpPr>
        <p:spPr>
          <a:xfrm>
            <a:off x="6384100" y="440500"/>
            <a:ext cx="1191300" cy="1707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30"/>
          <p:cNvSpPr/>
          <p:nvPr/>
        </p:nvSpPr>
        <p:spPr>
          <a:xfrm>
            <a:off x="6384100" y="745300"/>
            <a:ext cx="1191300" cy="1707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0"/>
          <p:cNvSpPr/>
          <p:nvPr/>
        </p:nvSpPr>
        <p:spPr>
          <a:xfrm>
            <a:off x="6384100" y="1050100"/>
            <a:ext cx="759300" cy="1707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14" name="Google Shape;214;p30"/>
          <p:cNvSpPr/>
          <p:nvPr/>
        </p:nvSpPr>
        <p:spPr>
          <a:xfrm>
            <a:off x="6384100" y="1354900"/>
            <a:ext cx="903300" cy="1707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30"/>
          <p:cNvSpPr txBox="1"/>
          <p:nvPr/>
        </p:nvSpPr>
        <p:spPr>
          <a:xfrm>
            <a:off x="6126450" y="1822975"/>
            <a:ext cx="2931900" cy="298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Structural components:</a:t>
            </a:r>
            <a:endParaRPr b="1">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Our main method is a concise summary of what we visually see in the program and there are no non-blank printlns!</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We only need one definition of the printDiamond method and we can call it twice to achieve the same output twice without rewriting the code!</a:t>
            </a:r>
            <a:endParaRPr>
              <a:latin typeface="Open Sans"/>
              <a:ea typeface="Open Sans"/>
              <a:cs typeface="Open Sans"/>
              <a:sym typeface="Open Sans"/>
            </a:endParaRPr>
          </a:p>
        </p:txBody>
      </p:sp>
      <p:sp>
        <p:nvSpPr>
          <p:cNvPr id="216" name="Google Shape;216;p30"/>
          <p:cNvSpPr txBox="1"/>
          <p:nvPr/>
        </p:nvSpPr>
        <p:spPr>
          <a:xfrm>
            <a:off x="76200" y="45925"/>
            <a:ext cx="717000" cy="49563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latin typeface="Consolas"/>
              <a:ea typeface="Consolas"/>
              <a:cs typeface="Consolas"/>
              <a:sym typeface="Consolas"/>
            </a:endParaRPr>
          </a:p>
        </p:txBody>
      </p:sp>
      <p:sp>
        <p:nvSpPr>
          <p:cNvPr id="217" name="Google Shape;217;p30"/>
          <p:cNvSpPr/>
          <p:nvPr/>
        </p:nvSpPr>
        <p:spPr>
          <a:xfrm>
            <a:off x="135700" y="135700"/>
            <a:ext cx="5115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0"/>
          <p:cNvSpPr/>
          <p:nvPr/>
        </p:nvSpPr>
        <p:spPr>
          <a:xfrm>
            <a:off x="135700" y="1202500"/>
            <a:ext cx="5115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30"/>
          <p:cNvSpPr/>
          <p:nvPr/>
        </p:nvSpPr>
        <p:spPr>
          <a:xfrm>
            <a:off x="135700" y="2269300"/>
            <a:ext cx="511500" cy="918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30"/>
          <p:cNvSpPr/>
          <p:nvPr/>
        </p:nvSpPr>
        <p:spPr>
          <a:xfrm>
            <a:off x="135700" y="3336100"/>
            <a:ext cx="511500" cy="15177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30"/>
          <p:cNvSpPr txBox="1"/>
          <p:nvPr/>
        </p:nvSpPr>
        <p:spPr>
          <a:xfrm>
            <a:off x="897675" y="45925"/>
            <a:ext cx="2307600" cy="495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System.out.println();</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endParaRPr sz="1000">
              <a:latin typeface="Consolas"/>
              <a:ea typeface="Consolas"/>
              <a:cs typeface="Consolas"/>
              <a:sym typeface="Consolas"/>
            </a:endParaRPr>
          </a:p>
        </p:txBody>
      </p:sp>
      <p:sp>
        <p:nvSpPr>
          <p:cNvPr id="222" name="Google Shape;222;p30"/>
          <p:cNvSpPr/>
          <p:nvPr/>
        </p:nvSpPr>
        <p:spPr>
          <a:xfrm>
            <a:off x="957175" y="135700"/>
            <a:ext cx="21327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0"/>
          <p:cNvSpPr/>
          <p:nvPr/>
        </p:nvSpPr>
        <p:spPr>
          <a:xfrm>
            <a:off x="957175" y="1202500"/>
            <a:ext cx="2132700" cy="918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30"/>
          <p:cNvSpPr/>
          <p:nvPr/>
        </p:nvSpPr>
        <p:spPr>
          <a:xfrm>
            <a:off x="957175" y="2269300"/>
            <a:ext cx="2132700" cy="918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30"/>
          <p:cNvSpPr/>
          <p:nvPr/>
        </p:nvSpPr>
        <p:spPr>
          <a:xfrm>
            <a:off x="957175" y="3336100"/>
            <a:ext cx="2132700" cy="15804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Development Strategy</a:t>
            </a:r>
            <a:endParaRPr/>
          </a:p>
        </p:txBody>
      </p:sp>
      <p:sp>
        <p:nvSpPr>
          <p:cNvPr id="231" name="Google Shape;231;p3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strike="sngStrike"/>
              <a:t>Unstructured: Print all output in main</a:t>
            </a:r>
            <a:endParaRPr strike="sngStrike"/>
          </a:p>
          <a:p>
            <a:pPr indent="-342900" lvl="0" marL="457200" rtl="0" algn="l">
              <a:spcBef>
                <a:spcPts val="0"/>
              </a:spcBef>
              <a:spcAft>
                <a:spcPts val="0"/>
              </a:spcAft>
              <a:buSzPts val="1800"/>
              <a:buAutoNum type="arabicPeriod"/>
            </a:pPr>
            <a:r>
              <a:rPr lang="en" strike="sngStrike"/>
              <a:t>Structured: Use static methods to produce the output without non-blank System.out.println statements in main</a:t>
            </a:r>
            <a:endParaRPr strike="sngStrike"/>
          </a:p>
          <a:p>
            <a:pPr indent="-342900" lvl="0" marL="457200" rtl="0" algn="l">
              <a:spcBef>
                <a:spcPts val="0"/>
              </a:spcBef>
              <a:spcAft>
                <a:spcPts val="0"/>
              </a:spcAft>
              <a:buSzPts val="1800"/>
              <a:buAutoNum type="arabicPeriod"/>
            </a:pPr>
            <a:r>
              <a:rPr lang="en"/>
              <a:t>Reduce redundancy: Use static methods to reduce redundancy in the code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42603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Problem Statement</a:t>
            </a:r>
            <a:endParaRPr/>
          </a:p>
        </p:txBody>
      </p:sp>
      <p:sp>
        <p:nvSpPr>
          <p:cNvPr id="69" name="Google Shape;69;p14"/>
          <p:cNvSpPr txBox="1"/>
          <p:nvPr/>
        </p:nvSpPr>
        <p:spPr>
          <a:xfrm>
            <a:off x="4572000" y="45925"/>
            <a:ext cx="720300" cy="49563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p:txBody>
      </p:sp>
      <p:sp>
        <p:nvSpPr>
          <p:cNvPr id="70" name="Google Shape;70;p14"/>
          <p:cNvSpPr txBox="1"/>
          <p:nvPr>
            <p:ph idx="1" type="body"/>
          </p:nvPr>
        </p:nvSpPr>
        <p:spPr>
          <a:xfrm>
            <a:off x="311700" y="1225225"/>
            <a:ext cx="4260300" cy="3777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Write a program called Figures.java that prints the output on the right to the console. </a:t>
            </a:r>
            <a:endParaRPr/>
          </a:p>
          <a:p>
            <a:pPr indent="0" lvl="0" marL="0" rtl="0" algn="l">
              <a:spcBef>
                <a:spcPts val="1200"/>
              </a:spcBef>
              <a:spcAft>
                <a:spcPts val="0"/>
              </a:spcAft>
              <a:buNone/>
            </a:pPr>
            <a:r>
              <a:rPr lang="en"/>
              <a:t>Structure the code so there are no non-blank System.out.println() calls in main. </a:t>
            </a:r>
            <a:endParaRPr/>
          </a:p>
          <a:p>
            <a:pPr indent="0" lvl="0" marL="0" rtl="0" algn="l">
              <a:spcBef>
                <a:spcPts val="1200"/>
              </a:spcBef>
              <a:spcAft>
                <a:spcPts val="1200"/>
              </a:spcAft>
              <a:buNone/>
            </a:pPr>
            <a:r>
              <a:rPr lang="en"/>
              <a:t>Reduce whole line redundancy as much as possible!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2"/>
          <p:cNvSpPr txBox="1"/>
          <p:nvPr>
            <p:ph type="title"/>
          </p:nvPr>
        </p:nvSpPr>
        <p:spPr>
          <a:xfrm>
            <a:off x="94200" y="3042400"/>
            <a:ext cx="86592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Redundancy </a:t>
            </a:r>
            <a:r>
              <a:rPr lang="en" sz="2000"/>
              <a:t>Definition for now</a:t>
            </a:r>
            <a:r>
              <a:rPr lang="en" sz="2000"/>
              <a:t>: </a:t>
            </a:r>
            <a:r>
              <a:rPr lang="en" sz="2000"/>
              <a:t>2 or more consecutive lines of code that appear in 2 or more places.</a:t>
            </a:r>
            <a:endParaRPr sz="2000"/>
          </a:p>
        </p:txBody>
      </p:sp>
      <p:sp>
        <p:nvSpPr>
          <p:cNvPr id="237" name="Google Shape;237;p32"/>
          <p:cNvSpPr txBox="1"/>
          <p:nvPr/>
        </p:nvSpPr>
        <p:spPr>
          <a:xfrm>
            <a:off x="124113" y="3843400"/>
            <a:ext cx="85992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Motivation:</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We can identify repeated subtasks within our code and create new methods for the code:</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The red boxes</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The blue boxes</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Using methods to wrap repeated code under one subtask reduces redundancy!</a:t>
            </a:r>
            <a:endParaRPr>
              <a:latin typeface="Open Sans"/>
              <a:ea typeface="Open Sans"/>
              <a:cs typeface="Open Sans"/>
              <a:sym typeface="Open Sans"/>
            </a:endParaRPr>
          </a:p>
        </p:txBody>
      </p:sp>
      <p:sp>
        <p:nvSpPr>
          <p:cNvPr id="238" name="Google Shape;238;p32"/>
          <p:cNvSpPr txBox="1"/>
          <p:nvPr/>
        </p:nvSpPr>
        <p:spPr>
          <a:xfrm>
            <a:off x="94200" y="94350"/>
            <a:ext cx="2655000" cy="280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239" name="Google Shape;239;p32"/>
          <p:cNvSpPr/>
          <p:nvPr/>
        </p:nvSpPr>
        <p:spPr>
          <a:xfrm>
            <a:off x="135700" y="135700"/>
            <a:ext cx="2545500" cy="12816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32"/>
          <p:cNvSpPr/>
          <p:nvPr/>
        </p:nvSpPr>
        <p:spPr>
          <a:xfrm>
            <a:off x="135700" y="1507300"/>
            <a:ext cx="2545500" cy="1281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32"/>
          <p:cNvSpPr/>
          <p:nvPr/>
        </p:nvSpPr>
        <p:spPr>
          <a:xfrm>
            <a:off x="440500" y="3643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32"/>
          <p:cNvSpPr/>
          <p:nvPr/>
        </p:nvSpPr>
        <p:spPr>
          <a:xfrm>
            <a:off x="440500" y="21931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2"/>
          <p:cNvSpPr/>
          <p:nvPr/>
        </p:nvSpPr>
        <p:spPr>
          <a:xfrm>
            <a:off x="440500" y="17359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32"/>
          <p:cNvSpPr/>
          <p:nvPr/>
        </p:nvSpPr>
        <p:spPr>
          <a:xfrm>
            <a:off x="440500" y="8215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32"/>
          <p:cNvSpPr txBox="1"/>
          <p:nvPr/>
        </p:nvSpPr>
        <p:spPr>
          <a:xfrm>
            <a:off x="3144150" y="556200"/>
            <a:ext cx="2855700" cy="1877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printMountain() {</a:t>
            </a:r>
            <a:br>
              <a:rPr lang="en" sz="1000">
                <a:latin typeface="Consolas"/>
                <a:ea typeface="Consolas"/>
                <a:cs typeface="Consolas"/>
                <a:sym typeface="Consolas"/>
              </a:rPr>
            </a:b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a:t>
            </a:r>
            <a:r>
              <a:rPr lang="en" sz="1000">
                <a:latin typeface="Consolas"/>
                <a:ea typeface="Consolas"/>
                <a:cs typeface="Consolas"/>
                <a:sym typeface="Consolas"/>
              </a:rPr>
              <a:t>ublic static void printValley()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46" name="Google Shape;246;p32"/>
          <p:cNvSpPr txBox="1"/>
          <p:nvPr/>
        </p:nvSpPr>
        <p:spPr>
          <a:xfrm>
            <a:off x="6115950" y="710100"/>
            <a:ext cx="28557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br>
              <a:rPr lang="en" sz="1000">
                <a:latin typeface="Consolas"/>
                <a:ea typeface="Consolas"/>
                <a:cs typeface="Consolas"/>
                <a:sym typeface="Consolas"/>
              </a:rPr>
            </a:b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printValley();</a:t>
            </a:r>
            <a:br>
              <a:rPr lang="en" sz="1000">
                <a:latin typeface="Consolas"/>
                <a:ea typeface="Consolas"/>
                <a:cs typeface="Consolas"/>
                <a:sym typeface="Consolas"/>
              </a:rPr>
            </a:b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47" name="Google Shape;247;p32"/>
          <p:cNvSpPr/>
          <p:nvPr/>
        </p:nvSpPr>
        <p:spPr>
          <a:xfrm>
            <a:off x="6155500" y="745300"/>
            <a:ext cx="2545500" cy="7488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2"/>
          <p:cNvSpPr/>
          <p:nvPr/>
        </p:nvSpPr>
        <p:spPr>
          <a:xfrm>
            <a:off x="6155500" y="1558125"/>
            <a:ext cx="2545500" cy="6858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32"/>
          <p:cNvSpPr/>
          <p:nvPr/>
        </p:nvSpPr>
        <p:spPr>
          <a:xfrm>
            <a:off x="3183700" y="669100"/>
            <a:ext cx="2655000" cy="7488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2"/>
          <p:cNvSpPr/>
          <p:nvPr/>
        </p:nvSpPr>
        <p:spPr>
          <a:xfrm>
            <a:off x="3183700" y="1583500"/>
            <a:ext cx="2655000" cy="7488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32"/>
          <p:cNvSpPr/>
          <p:nvPr/>
        </p:nvSpPr>
        <p:spPr>
          <a:xfrm>
            <a:off x="6460300" y="1735900"/>
            <a:ext cx="10218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32"/>
          <p:cNvSpPr/>
          <p:nvPr/>
        </p:nvSpPr>
        <p:spPr>
          <a:xfrm>
            <a:off x="6460300" y="1126300"/>
            <a:ext cx="10218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32"/>
          <p:cNvSpPr/>
          <p:nvPr/>
        </p:nvSpPr>
        <p:spPr>
          <a:xfrm>
            <a:off x="6460300" y="973900"/>
            <a:ext cx="11661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32"/>
          <p:cNvSpPr/>
          <p:nvPr/>
        </p:nvSpPr>
        <p:spPr>
          <a:xfrm>
            <a:off x="6460300" y="1888300"/>
            <a:ext cx="11661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3"/>
          <p:cNvSpPr txBox="1"/>
          <p:nvPr>
            <p:ph type="title"/>
          </p:nvPr>
        </p:nvSpPr>
        <p:spPr>
          <a:xfrm>
            <a:off x="94200" y="3042400"/>
            <a:ext cx="86592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Redundancy </a:t>
            </a:r>
            <a:r>
              <a:rPr lang="en" sz="2000"/>
              <a:t>Definition for now: 2 or more consecutive lines of code that appear in 2 or more places.</a:t>
            </a:r>
            <a:endParaRPr sz="2000"/>
          </a:p>
        </p:txBody>
      </p:sp>
      <p:sp>
        <p:nvSpPr>
          <p:cNvPr id="260" name="Google Shape;260;p33"/>
          <p:cNvSpPr txBox="1"/>
          <p:nvPr/>
        </p:nvSpPr>
        <p:spPr>
          <a:xfrm>
            <a:off x="124113" y="3843400"/>
            <a:ext cx="85992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Motivation:</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We can identify repeated subtasks for which we already have methods:</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The blue box (printValley) </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The green box (printX)</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We don’t need to rewrite ANY code that already has a method that executes the code</a:t>
            </a:r>
            <a:endParaRPr>
              <a:latin typeface="Open Sans"/>
              <a:ea typeface="Open Sans"/>
              <a:cs typeface="Open Sans"/>
              <a:sym typeface="Open Sans"/>
            </a:endParaRPr>
          </a:p>
        </p:txBody>
      </p:sp>
      <p:sp>
        <p:nvSpPr>
          <p:cNvPr id="261" name="Google Shape;261;p33"/>
          <p:cNvSpPr txBox="1"/>
          <p:nvPr/>
        </p:nvSpPr>
        <p:spPr>
          <a:xfrm>
            <a:off x="3144150" y="99000"/>
            <a:ext cx="2855700" cy="1877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printMountain() {</a:t>
            </a:r>
            <a:br>
              <a:rPr lang="en" sz="1000">
                <a:latin typeface="Consolas"/>
                <a:ea typeface="Consolas"/>
                <a:cs typeface="Consolas"/>
                <a:sym typeface="Consolas"/>
              </a:rPr>
            </a:b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br>
              <a:rPr lang="en" sz="1000">
                <a:latin typeface="Consolas"/>
                <a:ea typeface="Consolas"/>
                <a:cs typeface="Consolas"/>
                <a:sym typeface="Consolas"/>
              </a:rPr>
            </a:b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printValley()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62" name="Google Shape;262;p33"/>
          <p:cNvSpPr txBox="1"/>
          <p:nvPr/>
        </p:nvSpPr>
        <p:spPr>
          <a:xfrm>
            <a:off x="6115950" y="252900"/>
            <a:ext cx="28557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br>
              <a:rPr lang="en" sz="1000">
                <a:latin typeface="Consolas"/>
                <a:ea typeface="Consolas"/>
                <a:cs typeface="Consolas"/>
                <a:sym typeface="Consolas"/>
              </a:rPr>
            </a:b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printValley();</a:t>
            </a:r>
            <a:br>
              <a:rPr lang="en" sz="1000">
                <a:latin typeface="Consolas"/>
                <a:ea typeface="Consolas"/>
                <a:cs typeface="Consolas"/>
                <a:sym typeface="Consolas"/>
              </a:rPr>
            </a:b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63" name="Google Shape;263;p33"/>
          <p:cNvSpPr/>
          <p:nvPr/>
        </p:nvSpPr>
        <p:spPr>
          <a:xfrm>
            <a:off x="6155500" y="288100"/>
            <a:ext cx="2545500" cy="7488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3"/>
          <p:cNvSpPr/>
          <p:nvPr/>
        </p:nvSpPr>
        <p:spPr>
          <a:xfrm>
            <a:off x="6155500" y="1100925"/>
            <a:ext cx="2545500" cy="6858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3"/>
          <p:cNvSpPr/>
          <p:nvPr/>
        </p:nvSpPr>
        <p:spPr>
          <a:xfrm>
            <a:off x="3183700" y="211900"/>
            <a:ext cx="2655000" cy="7488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3"/>
          <p:cNvSpPr/>
          <p:nvPr/>
        </p:nvSpPr>
        <p:spPr>
          <a:xfrm>
            <a:off x="3183700" y="1126300"/>
            <a:ext cx="2655000" cy="7488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33"/>
          <p:cNvSpPr/>
          <p:nvPr/>
        </p:nvSpPr>
        <p:spPr>
          <a:xfrm>
            <a:off x="6460300" y="1278700"/>
            <a:ext cx="10218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3"/>
          <p:cNvSpPr/>
          <p:nvPr/>
        </p:nvSpPr>
        <p:spPr>
          <a:xfrm>
            <a:off x="6460300" y="669100"/>
            <a:ext cx="10218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3"/>
          <p:cNvSpPr/>
          <p:nvPr/>
        </p:nvSpPr>
        <p:spPr>
          <a:xfrm>
            <a:off x="6460300" y="516700"/>
            <a:ext cx="11661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3"/>
          <p:cNvSpPr/>
          <p:nvPr/>
        </p:nvSpPr>
        <p:spPr>
          <a:xfrm>
            <a:off x="6460300" y="1431100"/>
            <a:ext cx="11661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3"/>
          <p:cNvSpPr txBox="1"/>
          <p:nvPr/>
        </p:nvSpPr>
        <p:spPr>
          <a:xfrm>
            <a:off x="124125" y="99000"/>
            <a:ext cx="26550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printTie()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272" name="Google Shape;272;p33"/>
          <p:cNvSpPr/>
          <p:nvPr/>
        </p:nvSpPr>
        <p:spPr>
          <a:xfrm>
            <a:off x="138200" y="134250"/>
            <a:ext cx="2545500" cy="19614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3"/>
          <p:cNvSpPr/>
          <p:nvPr/>
        </p:nvSpPr>
        <p:spPr>
          <a:xfrm>
            <a:off x="474525" y="517275"/>
            <a:ext cx="2143800" cy="9066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3"/>
          <p:cNvSpPr/>
          <p:nvPr/>
        </p:nvSpPr>
        <p:spPr>
          <a:xfrm>
            <a:off x="474525" y="1431675"/>
            <a:ext cx="2143800" cy="4434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
          <p:cNvSpPr txBox="1"/>
          <p:nvPr/>
        </p:nvSpPr>
        <p:spPr>
          <a:xfrm>
            <a:off x="4653500" y="2232700"/>
            <a:ext cx="2655000" cy="954300"/>
          </a:xfrm>
          <a:prstGeom prst="rect">
            <a:avLst/>
          </a:prstGeom>
          <a:noFill/>
          <a:ln cap="flat" cmpd="sng" w="9525">
            <a:solidFill>
              <a:srgbClr val="9900F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printTie()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printX();</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76" name="Google Shape;276;p33"/>
          <p:cNvSpPr/>
          <p:nvPr/>
        </p:nvSpPr>
        <p:spPr>
          <a:xfrm>
            <a:off x="5012500" y="2802700"/>
            <a:ext cx="10218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
          <p:cNvSpPr/>
          <p:nvPr/>
        </p:nvSpPr>
        <p:spPr>
          <a:xfrm>
            <a:off x="5012500" y="2650300"/>
            <a:ext cx="707100" cy="1452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34"/>
          <p:cNvSpPr txBox="1"/>
          <p:nvPr/>
        </p:nvSpPr>
        <p:spPr>
          <a:xfrm>
            <a:off x="50850" y="67800"/>
            <a:ext cx="29913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public static void main(String[] args)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printDiamond();</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System.out.println();</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printDiamond();</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System.out.println();</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printX();</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System.out.println();</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latin typeface="Consolas"/>
                <a:ea typeface="Consolas"/>
                <a:cs typeface="Consolas"/>
                <a:sym typeface="Consolas"/>
              </a:rPr>
              <a:t>    printTie();</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83" name="Google Shape;283;p34"/>
          <p:cNvSpPr txBox="1"/>
          <p:nvPr/>
        </p:nvSpPr>
        <p:spPr>
          <a:xfrm>
            <a:off x="3124075" y="76200"/>
            <a:ext cx="2827500" cy="2493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printDiamond()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printX()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printMountain();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printTie()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a:t>
            </a:r>
            <a:r>
              <a:rPr lang="en" sz="1000">
                <a:solidFill>
                  <a:schemeClr val="dk1"/>
                </a:solidFill>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printX();</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a:p>
        </p:txBody>
      </p:sp>
      <p:sp>
        <p:nvSpPr>
          <p:cNvPr id="284" name="Google Shape;284;p34"/>
          <p:cNvSpPr txBox="1"/>
          <p:nvPr/>
        </p:nvSpPr>
        <p:spPr>
          <a:xfrm>
            <a:off x="6019800" y="76200"/>
            <a:ext cx="30000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printValley()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printMountain()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solidFill>
                <a:schemeClr val="dk1"/>
              </a:solidFill>
              <a:latin typeface="Consolas"/>
              <a:ea typeface="Consolas"/>
              <a:cs typeface="Consolas"/>
              <a:sym typeface="Consolas"/>
            </a:endParaRPr>
          </a:p>
        </p:txBody>
      </p:sp>
      <p:sp>
        <p:nvSpPr>
          <p:cNvPr id="285" name="Google Shape;285;p34"/>
          <p:cNvSpPr/>
          <p:nvPr/>
        </p:nvSpPr>
        <p:spPr>
          <a:xfrm>
            <a:off x="389650" y="321500"/>
            <a:ext cx="1110300" cy="1452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4"/>
          <p:cNvSpPr/>
          <p:nvPr/>
        </p:nvSpPr>
        <p:spPr>
          <a:xfrm>
            <a:off x="389650" y="931100"/>
            <a:ext cx="707100" cy="1452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4"/>
          <p:cNvSpPr/>
          <p:nvPr/>
        </p:nvSpPr>
        <p:spPr>
          <a:xfrm>
            <a:off x="389650" y="626300"/>
            <a:ext cx="1110300" cy="1452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4"/>
          <p:cNvSpPr/>
          <p:nvPr/>
        </p:nvSpPr>
        <p:spPr>
          <a:xfrm>
            <a:off x="389650" y="1235900"/>
            <a:ext cx="839100" cy="1452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4"/>
          <p:cNvSpPr/>
          <p:nvPr/>
        </p:nvSpPr>
        <p:spPr>
          <a:xfrm>
            <a:off x="3437650" y="321500"/>
            <a:ext cx="12060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34"/>
          <p:cNvSpPr/>
          <p:nvPr/>
        </p:nvSpPr>
        <p:spPr>
          <a:xfrm>
            <a:off x="3437650" y="1235900"/>
            <a:ext cx="1206000" cy="145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34"/>
          <p:cNvSpPr/>
          <p:nvPr/>
        </p:nvSpPr>
        <p:spPr>
          <a:xfrm>
            <a:off x="3437650" y="1083500"/>
            <a:ext cx="11103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4"/>
          <p:cNvSpPr/>
          <p:nvPr/>
        </p:nvSpPr>
        <p:spPr>
          <a:xfrm>
            <a:off x="3437650" y="473900"/>
            <a:ext cx="11103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34"/>
          <p:cNvSpPr/>
          <p:nvPr/>
        </p:nvSpPr>
        <p:spPr>
          <a:xfrm>
            <a:off x="3437650" y="2150300"/>
            <a:ext cx="1110300" cy="1452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4"/>
          <p:cNvSpPr/>
          <p:nvPr/>
        </p:nvSpPr>
        <p:spPr>
          <a:xfrm>
            <a:off x="3437650" y="1997900"/>
            <a:ext cx="782100" cy="1452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34"/>
          <p:cNvSpPr/>
          <p:nvPr/>
        </p:nvSpPr>
        <p:spPr>
          <a:xfrm>
            <a:off x="3152200" y="177950"/>
            <a:ext cx="2559000" cy="593700"/>
          </a:xfrm>
          <a:prstGeom prst="rect">
            <a:avLst/>
          </a:prstGeom>
          <a:no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4"/>
          <p:cNvSpPr/>
          <p:nvPr/>
        </p:nvSpPr>
        <p:spPr>
          <a:xfrm>
            <a:off x="3152200" y="939950"/>
            <a:ext cx="2559000" cy="593700"/>
          </a:xfrm>
          <a:prstGeom prst="rect">
            <a:avLst/>
          </a:prstGeom>
          <a:no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4"/>
          <p:cNvSpPr/>
          <p:nvPr/>
        </p:nvSpPr>
        <p:spPr>
          <a:xfrm>
            <a:off x="3152200" y="1701950"/>
            <a:ext cx="2559000" cy="814800"/>
          </a:xfrm>
          <a:prstGeom prst="rect">
            <a:avLst/>
          </a:prstGeom>
          <a:noFill/>
          <a:ln cap="flat" cmpd="sng" w="952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4"/>
          <p:cNvSpPr/>
          <p:nvPr/>
        </p:nvSpPr>
        <p:spPr>
          <a:xfrm>
            <a:off x="6047800" y="177950"/>
            <a:ext cx="2559000" cy="8148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4"/>
          <p:cNvSpPr/>
          <p:nvPr/>
        </p:nvSpPr>
        <p:spPr>
          <a:xfrm>
            <a:off x="6047800" y="1092350"/>
            <a:ext cx="2559000" cy="8148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4"/>
          <p:cNvSpPr txBox="1"/>
          <p:nvPr/>
        </p:nvSpPr>
        <p:spPr>
          <a:xfrm>
            <a:off x="152525" y="1720150"/>
            <a:ext cx="2691000" cy="198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latin typeface="Open Sans"/>
                <a:ea typeface="Open Sans"/>
                <a:cs typeface="Open Sans"/>
                <a:sym typeface="Open Sans"/>
              </a:rPr>
              <a:t>Main method:</a:t>
            </a:r>
            <a:endParaRPr b="1" sz="1300">
              <a:latin typeface="Open Sans"/>
              <a:ea typeface="Open Sans"/>
              <a:cs typeface="Open Sans"/>
              <a:sym typeface="Open Sans"/>
            </a:endParaRPr>
          </a:p>
          <a:p>
            <a:pPr indent="-311150" lvl="0" marL="457200" rtl="0" algn="l">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Directs what happens in the program without doing the actual work of printing text out</a:t>
            </a:r>
            <a:endParaRPr sz="1300">
              <a:latin typeface="Open Sans"/>
              <a:ea typeface="Open Sans"/>
              <a:cs typeface="Open Sans"/>
              <a:sym typeface="Open Sans"/>
            </a:endParaRPr>
          </a:p>
          <a:p>
            <a:pPr indent="-311150" lvl="0" marL="457200" rtl="0" algn="l">
              <a:spcBef>
                <a:spcPts val="0"/>
              </a:spcBef>
              <a:spcAft>
                <a:spcPts val="0"/>
              </a:spcAft>
              <a:buSzPts val="1300"/>
              <a:buFont typeface="Open Sans"/>
              <a:buChar char="●"/>
            </a:pPr>
            <a:r>
              <a:rPr lang="en" sz="1300">
                <a:latin typeface="Open Sans"/>
                <a:ea typeface="Open Sans"/>
                <a:cs typeface="Open Sans"/>
                <a:sym typeface="Open Sans"/>
              </a:rPr>
              <a:t>Is a concise summary of our program</a:t>
            </a:r>
            <a:endParaRPr sz="1300">
              <a:latin typeface="Open Sans"/>
              <a:ea typeface="Open Sans"/>
              <a:cs typeface="Open Sans"/>
              <a:sym typeface="Open Sans"/>
            </a:endParaRPr>
          </a:p>
          <a:p>
            <a:pPr indent="-311150" lvl="0" marL="457200" rtl="0" algn="l">
              <a:spcBef>
                <a:spcPts val="0"/>
              </a:spcBef>
              <a:spcAft>
                <a:spcPts val="0"/>
              </a:spcAft>
              <a:buSzPts val="1300"/>
              <a:buFont typeface="Open Sans"/>
              <a:buChar char="●"/>
            </a:pPr>
            <a:r>
              <a:rPr lang="en" sz="1300">
                <a:latin typeface="Open Sans"/>
                <a:ea typeface="Open Sans"/>
                <a:cs typeface="Open Sans"/>
                <a:sym typeface="Open Sans"/>
              </a:rPr>
              <a:t>Contains no non-blank println statements</a:t>
            </a:r>
            <a:endParaRPr sz="1300">
              <a:latin typeface="Open Sans"/>
              <a:ea typeface="Open Sans"/>
              <a:cs typeface="Open Sans"/>
              <a:sym typeface="Open Sans"/>
            </a:endParaRPr>
          </a:p>
        </p:txBody>
      </p:sp>
      <p:sp>
        <p:nvSpPr>
          <p:cNvPr id="301" name="Google Shape;301;p34"/>
          <p:cNvSpPr txBox="1"/>
          <p:nvPr/>
        </p:nvSpPr>
        <p:spPr>
          <a:xfrm>
            <a:off x="3124325" y="2634550"/>
            <a:ext cx="2691000" cy="2385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latin typeface="Open Sans"/>
                <a:ea typeface="Open Sans"/>
                <a:cs typeface="Open Sans"/>
                <a:sym typeface="Open Sans"/>
              </a:rPr>
              <a:t>M</a:t>
            </a:r>
            <a:r>
              <a:rPr b="1" lang="en" sz="1300">
                <a:latin typeface="Open Sans"/>
                <a:ea typeface="Open Sans"/>
                <a:cs typeface="Open Sans"/>
                <a:sym typeface="Open Sans"/>
              </a:rPr>
              <a:t>ethods for structure:</a:t>
            </a:r>
            <a:endParaRPr b="1" sz="1300">
              <a:latin typeface="Open Sans"/>
              <a:ea typeface="Open Sans"/>
              <a:cs typeface="Open Sans"/>
              <a:sym typeface="Open Sans"/>
            </a:endParaRPr>
          </a:p>
          <a:p>
            <a:pPr indent="-311150" lvl="0" marL="457200" rtl="0" algn="l">
              <a:spcBef>
                <a:spcPts val="0"/>
              </a:spcBef>
              <a:spcAft>
                <a:spcPts val="0"/>
              </a:spcAft>
              <a:buSzPts val="1300"/>
              <a:buFont typeface="Open Sans"/>
              <a:buChar char="●"/>
            </a:pPr>
            <a:r>
              <a:rPr lang="en" sz="1300">
                <a:solidFill>
                  <a:schemeClr val="dk1"/>
                </a:solidFill>
                <a:latin typeface="Open Sans"/>
                <a:ea typeface="Open Sans"/>
                <a:cs typeface="Open Sans"/>
                <a:sym typeface="Open Sans"/>
              </a:rPr>
              <a:t>These methods show the primary components of the program (the different figures)</a:t>
            </a:r>
            <a:endParaRPr sz="1300">
              <a:solidFill>
                <a:schemeClr val="dk1"/>
              </a:solidFill>
              <a:latin typeface="Open Sans"/>
              <a:ea typeface="Open Sans"/>
              <a:cs typeface="Open Sans"/>
              <a:sym typeface="Open Sans"/>
            </a:endParaRPr>
          </a:p>
          <a:p>
            <a:pPr indent="-311150" lvl="0" marL="457200" rtl="0" algn="l">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They are used to structure main</a:t>
            </a:r>
            <a:endParaRPr sz="1300">
              <a:solidFill>
                <a:schemeClr val="dk1"/>
              </a:solidFill>
              <a:latin typeface="Open Sans"/>
              <a:ea typeface="Open Sans"/>
              <a:cs typeface="Open Sans"/>
              <a:sym typeface="Open Sans"/>
            </a:endParaRPr>
          </a:p>
          <a:p>
            <a:pPr indent="-311150" lvl="0" marL="457200" rtl="0" algn="l">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printDiamond reduces redundancy in main</a:t>
            </a:r>
            <a:endParaRPr sz="1300">
              <a:solidFill>
                <a:schemeClr val="dk1"/>
              </a:solidFill>
              <a:latin typeface="Open Sans"/>
              <a:ea typeface="Open Sans"/>
              <a:cs typeface="Open Sans"/>
              <a:sym typeface="Open Sans"/>
            </a:endParaRPr>
          </a:p>
          <a:p>
            <a:pPr indent="-311150" lvl="0" marL="457200" rtl="0" algn="l">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printX reduces redundancy in printTie</a:t>
            </a:r>
            <a:endParaRPr sz="1300">
              <a:solidFill>
                <a:schemeClr val="dk1"/>
              </a:solidFill>
              <a:latin typeface="Open Sans"/>
              <a:ea typeface="Open Sans"/>
              <a:cs typeface="Open Sans"/>
              <a:sym typeface="Open Sans"/>
            </a:endParaRPr>
          </a:p>
        </p:txBody>
      </p:sp>
      <p:sp>
        <p:nvSpPr>
          <p:cNvPr id="302" name="Google Shape;302;p34"/>
          <p:cNvSpPr txBox="1"/>
          <p:nvPr/>
        </p:nvSpPr>
        <p:spPr>
          <a:xfrm>
            <a:off x="6019925" y="2101150"/>
            <a:ext cx="2691000" cy="2586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latin typeface="Open Sans"/>
                <a:ea typeface="Open Sans"/>
                <a:cs typeface="Open Sans"/>
                <a:sym typeface="Open Sans"/>
              </a:rPr>
              <a:t>Methods for redundancy:</a:t>
            </a:r>
            <a:endParaRPr b="1" sz="1300">
              <a:latin typeface="Open Sans"/>
              <a:ea typeface="Open Sans"/>
              <a:cs typeface="Open Sans"/>
              <a:sym typeface="Open Sans"/>
            </a:endParaRPr>
          </a:p>
          <a:p>
            <a:pPr indent="-311150" lvl="0" marL="457200" rtl="0" algn="l">
              <a:spcBef>
                <a:spcPts val="0"/>
              </a:spcBef>
              <a:spcAft>
                <a:spcPts val="0"/>
              </a:spcAft>
              <a:buSzPts val="1300"/>
              <a:buFont typeface="Open Sans"/>
              <a:buChar char="●"/>
            </a:pPr>
            <a:r>
              <a:rPr lang="en" sz="1300">
                <a:solidFill>
                  <a:schemeClr val="dk1"/>
                </a:solidFill>
                <a:latin typeface="Open Sans"/>
                <a:ea typeface="Open Sans"/>
                <a:cs typeface="Open Sans"/>
                <a:sym typeface="Open Sans"/>
              </a:rPr>
              <a:t>These methods reduce redundancy by identifying subtasks within the structure methods</a:t>
            </a:r>
            <a:endParaRPr sz="1300">
              <a:solidFill>
                <a:schemeClr val="dk1"/>
              </a:solidFill>
              <a:latin typeface="Open Sans"/>
              <a:ea typeface="Open Sans"/>
              <a:cs typeface="Open Sans"/>
              <a:sym typeface="Open Sans"/>
            </a:endParaRPr>
          </a:p>
          <a:p>
            <a:pPr indent="-311150" lvl="0" marL="457200" rtl="0" algn="l">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They are not called from main but the code is executed because they are called from other methods (printDiamond, printX, printTie) which are called from main</a:t>
            </a:r>
            <a:endParaRPr sz="1300">
              <a:solidFill>
                <a:schemeClr val="dk1"/>
              </a:solidFill>
              <a:latin typeface="Open Sans"/>
              <a:ea typeface="Open Sans"/>
              <a:cs typeface="Open Sans"/>
              <a:sym typeface="Open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Trivial Methods</a:t>
            </a:r>
            <a:endParaRPr/>
          </a:p>
        </p:txBody>
      </p:sp>
      <p:sp>
        <p:nvSpPr>
          <p:cNvPr id="308" name="Google Shape;308;p35"/>
          <p:cNvSpPr txBox="1"/>
          <p:nvPr>
            <p:ph idx="1" type="body"/>
          </p:nvPr>
        </p:nvSpPr>
        <p:spPr>
          <a:xfrm>
            <a:off x="311700" y="1225225"/>
            <a:ext cx="8520600" cy="11643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There are cases where writing a method to wrap a statement of code does not actually help structure or reducing redundancy. This is usually (but not always) the case when you have a method that could be replaced with a single statement of code.</a:t>
            </a:r>
            <a:endParaRPr/>
          </a:p>
        </p:txBody>
      </p:sp>
      <p:sp>
        <p:nvSpPr>
          <p:cNvPr id="309" name="Google Shape;309;p35"/>
          <p:cNvSpPr txBox="1"/>
          <p:nvPr/>
        </p:nvSpPr>
        <p:spPr>
          <a:xfrm>
            <a:off x="311700" y="2389525"/>
            <a:ext cx="2655000" cy="954300"/>
          </a:xfrm>
          <a:prstGeom prst="rect">
            <a:avLst/>
          </a:prstGeom>
          <a:noFill/>
          <a:ln cap="flat" cmpd="sng" w="9525">
            <a:solidFill>
              <a:srgbClr val="9900F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printTie()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printX();</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310" name="Google Shape;310;p35"/>
          <p:cNvSpPr/>
          <p:nvPr/>
        </p:nvSpPr>
        <p:spPr>
          <a:xfrm>
            <a:off x="126212" y="2696541"/>
            <a:ext cx="466950" cy="964075"/>
          </a:xfrm>
          <a:custGeom>
            <a:rect b="b" l="l" r="r" t="t"/>
            <a:pathLst>
              <a:path extrusionOk="0" h="38563" w="18678">
                <a:moveTo>
                  <a:pt x="18678" y="601"/>
                </a:moveTo>
                <a:cubicBezTo>
                  <a:pt x="15797" y="1053"/>
                  <a:pt x="4104" y="-2337"/>
                  <a:pt x="1392" y="3312"/>
                </a:cubicBezTo>
                <a:cubicBezTo>
                  <a:pt x="-1319" y="8961"/>
                  <a:pt x="432" y="28620"/>
                  <a:pt x="2409" y="34495"/>
                </a:cubicBezTo>
                <a:cubicBezTo>
                  <a:pt x="4386" y="40370"/>
                  <a:pt x="11447" y="37885"/>
                  <a:pt x="13255" y="38563"/>
                </a:cubicBezTo>
              </a:path>
            </a:pathLst>
          </a:custGeom>
          <a:noFill/>
          <a:ln cap="flat" cmpd="sng" w="19050">
            <a:solidFill>
              <a:srgbClr val="00FF00"/>
            </a:solidFill>
            <a:prstDash val="solid"/>
            <a:round/>
            <a:headEnd len="med" w="med" type="stealth"/>
            <a:tailEnd len="med" w="med" type="none"/>
          </a:ln>
        </p:spPr>
      </p:sp>
      <p:sp>
        <p:nvSpPr>
          <p:cNvPr id="311" name="Google Shape;311;p35"/>
          <p:cNvSpPr txBox="1"/>
          <p:nvPr/>
        </p:nvSpPr>
        <p:spPr>
          <a:xfrm>
            <a:off x="440650" y="3423375"/>
            <a:ext cx="1813500" cy="1369800"/>
          </a:xfrm>
          <a:prstGeom prst="rect">
            <a:avLst/>
          </a:prstGeom>
          <a:noFill/>
          <a:ln cap="flat" cmpd="sng" w="19050">
            <a:solidFill>
              <a:srgbClr val="00FF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sz="1100">
                <a:solidFill>
                  <a:schemeClr val="dk1"/>
                </a:solidFill>
                <a:latin typeface="Open Sans"/>
                <a:ea typeface="Open Sans"/>
                <a:cs typeface="Open Sans"/>
                <a:sym typeface="Open Sans"/>
              </a:rPr>
              <a:t>This line does not need a method to wrap it!!</a:t>
            </a:r>
            <a:br>
              <a:rPr b="1" lang="en" sz="1100">
                <a:solidFill>
                  <a:schemeClr val="dk1"/>
                </a:solidFill>
                <a:latin typeface="Open Sans"/>
                <a:ea typeface="Open Sans"/>
                <a:cs typeface="Open Sans"/>
                <a:sym typeface="Open Sans"/>
              </a:rPr>
            </a:br>
            <a:r>
              <a:rPr b="1" lang="en" sz="1100">
                <a:solidFill>
                  <a:schemeClr val="dk1"/>
                </a:solidFill>
                <a:latin typeface="Open Sans"/>
                <a:ea typeface="Open Sans"/>
                <a:cs typeface="Open Sans"/>
                <a:sym typeface="Open Sans"/>
              </a:rPr>
              <a:t>One println does not meet our definition of 2 or more consecutive lines of code in 2 or more places</a:t>
            </a:r>
            <a:endParaRPr b="1" sz="1100">
              <a:solidFill>
                <a:schemeClr val="dk1"/>
              </a:solidFill>
              <a:latin typeface="Open Sans"/>
              <a:ea typeface="Open Sans"/>
              <a:cs typeface="Open Sans"/>
              <a:sym typeface="Open Sans"/>
            </a:endParaRPr>
          </a:p>
        </p:txBody>
      </p:sp>
      <p:cxnSp>
        <p:nvCxnSpPr>
          <p:cNvPr id="312" name="Google Shape;312;p35"/>
          <p:cNvCxnSpPr/>
          <p:nvPr/>
        </p:nvCxnSpPr>
        <p:spPr>
          <a:xfrm>
            <a:off x="3279300" y="2364150"/>
            <a:ext cx="0" cy="2525100"/>
          </a:xfrm>
          <a:prstGeom prst="straightConnector1">
            <a:avLst/>
          </a:prstGeom>
          <a:noFill/>
          <a:ln cap="flat" cmpd="sng" w="19050">
            <a:solidFill>
              <a:schemeClr val="dk2"/>
            </a:solidFill>
            <a:prstDash val="dashDot"/>
            <a:round/>
            <a:headEnd len="med" w="med" type="none"/>
            <a:tailEnd len="med" w="med" type="none"/>
          </a:ln>
        </p:spPr>
      </p:cxnSp>
      <p:sp>
        <p:nvSpPr>
          <p:cNvPr id="313" name="Google Shape;313;p35"/>
          <p:cNvSpPr txBox="1"/>
          <p:nvPr/>
        </p:nvSpPr>
        <p:spPr>
          <a:xfrm>
            <a:off x="3591900" y="2389525"/>
            <a:ext cx="25092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Consolas"/>
                <a:ea typeface="Consolas"/>
                <a:cs typeface="Consolas"/>
                <a:sym typeface="Consolas"/>
              </a:rPr>
              <a:t>public static void print</a:t>
            </a:r>
            <a:r>
              <a:rPr lang="en" sz="1000">
                <a:solidFill>
                  <a:schemeClr val="dk1"/>
                </a:solidFill>
                <a:latin typeface="Consolas"/>
                <a:ea typeface="Consolas"/>
                <a:cs typeface="Consolas"/>
                <a:sym typeface="Consolas"/>
              </a:rPr>
              <a:t>Tie</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printLine();</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printX();</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printValley();</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p</a:t>
            </a:r>
            <a:r>
              <a:rPr lang="en" sz="1000">
                <a:solidFill>
                  <a:schemeClr val="dk1"/>
                </a:solidFill>
                <a:latin typeface="Consolas"/>
                <a:ea typeface="Consolas"/>
                <a:cs typeface="Consolas"/>
                <a:sym typeface="Consolas"/>
              </a:rPr>
              <a:t>ublic static void printLine() {</a:t>
            </a:r>
            <a:br>
              <a:rPr lang="en" sz="1000">
                <a:solidFill>
                  <a:schemeClr val="dk1"/>
                </a:solidFill>
                <a:latin typeface="Consolas"/>
                <a:ea typeface="Consolas"/>
                <a:cs typeface="Consolas"/>
                <a:sym typeface="Consolas"/>
              </a:rPr>
            </a:br>
            <a:r>
              <a:rPr lang="en" sz="1000">
                <a:solidFill>
                  <a:schemeClr val="dk1"/>
                </a:solidFill>
                <a:latin typeface="Consolas"/>
                <a:ea typeface="Consolas"/>
                <a:cs typeface="Consolas"/>
                <a:sym typeface="Consolas"/>
              </a:rPr>
              <a:t>    System.out.println("------");</a:t>
            </a:r>
            <a:br>
              <a:rPr lang="en" sz="1000">
                <a:solidFill>
                  <a:schemeClr val="dk1"/>
                </a:solidFill>
                <a:latin typeface="Consolas"/>
                <a:ea typeface="Consolas"/>
                <a:cs typeface="Consolas"/>
                <a:sym typeface="Consolas"/>
              </a:rPr>
            </a:b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cxnSp>
        <p:nvCxnSpPr>
          <p:cNvPr id="314" name="Google Shape;314;p35"/>
          <p:cNvCxnSpPr/>
          <p:nvPr/>
        </p:nvCxnSpPr>
        <p:spPr>
          <a:xfrm rot="10800000">
            <a:off x="4880800" y="2696550"/>
            <a:ext cx="1516800" cy="0"/>
          </a:xfrm>
          <a:prstGeom prst="straightConnector1">
            <a:avLst/>
          </a:prstGeom>
          <a:noFill/>
          <a:ln cap="flat" cmpd="sng" w="9525">
            <a:solidFill>
              <a:srgbClr val="FF00FF"/>
            </a:solidFill>
            <a:prstDash val="solid"/>
            <a:round/>
            <a:headEnd len="med" w="med" type="none"/>
            <a:tailEnd len="med" w="med" type="triangle"/>
          </a:ln>
        </p:spPr>
      </p:cxnSp>
      <p:sp>
        <p:nvSpPr>
          <p:cNvPr id="315" name="Google Shape;315;p35"/>
          <p:cNvSpPr txBox="1"/>
          <p:nvPr/>
        </p:nvSpPr>
        <p:spPr>
          <a:xfrm>
            <a:off x="6448450" y="2389525"/>
            <a:ext cx="2509200" cy="1200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All we’ve done is replaced one statement of code </a:t>
            </a:r>
            <a:r>
              <a:rPr lang="en" sz="1000">
                <a:solidFill>
                  <a:schemeClr val="dk1"/>
                </a:solidFill>
                <a:latin typeface="Consolas"/>
                <a:ea typeface="Consolas"/>
                <a:cs typeface="Consolas"/>
                <a:sym typeface="Consolas"/>
              </a:rPr>
              <a:t>System.out.println("------");</a:t>
            </a:r>
            <a:r>
              <a:rPr lang="en">
                <a:solidFill>
                  <a:schemeClr val="dk1"/>
                </a:solidFill>
                <a:latin typeface="Open Sans"/>
                <a:ea typeface="Open Sans"/>
                <a:cs typeface="Open Sans"/>
                <a:sym typeface="Open Sans"/>
              </a:rPr>
              <a:t> with one method call</a:t>
            </a:r>
            <a:endParaRPr>
              <a:solidFill>
                <a:schemeClr val="dk1"/>
              </a:solidFill>
              <a:latin typeface="Open Sans"/>
              <a:ea typeface="Open Sans"/>
              <a:cs typeface="Open Sans"/>
              <a:sym typeface="Open San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printLine();</a:t>
            </a:r>
            <a:endParaRPr>
              <a:solidFill>
                <a:schemeClr val="dk1"/>
              </a:solidFill>
              <a:latin typeface="Open Sans"/>
              <a:ea typeface="Open Sans"/>
              <a:cs typeface="Open Sans"/>
              <a:sym typeface="Open Sans"/>
            </a:endParaRPr>
          </a:p>
        </p:txBody>
      </p:sp>
      <p:sp>
        <p:nvSpPr>
          <p:cNvPr id="316" name="Google Shape;316;p35"/>
          <p:cNvSpPr txBox="1"/>
          <p:nvPr/>
        </p:nvSpPr>
        <p:spPr>
          <a:xfrm>
            <a:off x="5872225" y="3946575"/>
            <a:ext cx="26550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FF"/>
                </a:solidFill>
                <a:latin typeface="Open Sans"/>
                <a:ea typeface="Open Sans"/>
                <a:cs typeface="Open Sans"/>
                <a:sym typeface="Open Sans"/>
              </a:rPr>
              <a:t>This is a trivial method!!</a:t>
            </a:r>
            <a:br>
              <a:rPr b="1" lang="en">
                <a:solidFill>
                  <a:srgbClr val="FF00FF"/>
                </a:solidFill>
                <a:latin typeface="Open Sans"/>
                <a:ea typeface="Open Sans"/>
                <a:cs typeface="Open Sans"/>
                <a:sym typeface="Open Sans"/>
              </a:rPr>
            </a:br>
            <a:r>
              <a:rPr b="1" lang="en">
                <a:solidFill>
                  <a:srgbClr val="FF00FF"/>
                </a:solidFill>
                <a:latin typeface="Open Sans"/>
                <a:ea typeface="Open Sans"/>
                <a:cs typeface="Open Sans"/>
                <a:sym typeface="Open Sans"/>
              </a:rPr>
              <a:t>It doesn’t add to structure and it doesn’t reduce redundancy</a:t>
            </a:r>
            <a:endParaRPr b="1">
              <a:solidFill>
                <a:srgbClr val="FF00FF"/>
              </a:solidFill>
              <a:latin typeface="Open Sans"/>
              <a:ea typeface="Open Sans"/>
              <a:cs typeface="Open Sans"/>
              <a:sym typeface="Open Sans"/>
            </a:endParaRPr>
          </a:p>
        </p:txBody>
      </p:sp>
      <p:sp>
        <p:nvSpPr>
          <p:cNvPr id="317" name="Google Shape;317;p35"/>
          <p:cNvSpPr/>
          <p:nvPr/>
        </p:nvSpPr>
        <p:spPr>
          <a:xfrm>
            <a:off x="6041700" y="3453360"/>
            <a:ext cx="360475" cy="503850"/>
          </a:xfrm>
          <a:custGeom>
            <a:rect b="b" l="l" r="r" t="t"/>
            <a:pathLst>
              <a:path extrusionOk="0" h="20154" w="14419">
                <a:moveTo>
                  <a:pt x="12880" y="20154"/>
                </a:moveTo>
                <a:cubicBezTo>
                  <a:pt x="12993" y="17160"/>
                  <a:pt x="15705" y="5522"/>
                  <a:pt x="13558" y="2189"/>
                </a:cubicBezTo>
                <a:cubicBezTo>
                  <a:pt x="11411" y="-1144"/>
                  <a:pt x="2260" y="495"/>
                  <a:pt x="0" y="156"/>
                </a:cubicBezTo>
              </a:path>
            </a:pathLst>
          </a:custGeom>
          <a:noFill/>
          <a:ln cap="flat" cmpd="sng" w="9525">
            <a:solidFill>
              <a:srgbClr val="FF00FF"/>
            </a:solidFill>
            <a:prstDash val="solid"/>
            <a:round/>
            <a:headEnd len="med" w="med" type="none"/>
            <a:tailEnd len="med" w="med" type="stealth"/>
          </a:ln>
        </p:spPr>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6"/>
          <p:cNvSpPr txBox="1"/>
          <p:nvPr>
            <p:ph type="title"/>
          </p:nvPr>
        </p:nvSpPr>
        <p:spPr>
          <a:xfrm>
            <a:off x="94200" y="3042400"/>
            <a:ext cx="86592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Trivial methods cannot reduce redundancy!</a:t>
            </a:r>
            <a:endParaRPr sz="2000"/>
          </a:p>
        </p:txBody>
      </p:sp>
      <p:sp>
        <p:nvSpPr>
          <p:cNvPr id="323" name="Google Shape;323;p36"/>
          <p:cNvSpPr txBox="1"/>
          <p:nvPr/>
        </p:nvSpPr>
        <p:spPr>
          <a:xfrm>
            <a:off x="124113" y="3691000"/>
            <a:ext cx="85992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Notice that even though none of the System.out.println statements are repeated, the code STILL has redundancy (2 or more consecutive lines of code in two or more places)....it’s just static method calls instead of System.out.println statements.</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The mountain and valley line methods are all trivial, since they do not reduce redundancy or add to structure.</a:t>
            </a:r>
            <a:endParaRPr>
              <a:latin typeface="Open Sans"/>
              <a:ea typeface="Open Sans"/>
              <a:cs typeface="Open Sans"/>
              <a:sym typeface="Open Sans"/>
            </a:endParaRPr>
          </a:p>
        </p:txBody>
      </p:sp>
      <p:sp>
        <p:nvSpPr>
          <p:cNvPr id="324" name="Google Shape;324;p36"/>
          <p:cNvSpPr txBox="1"/>
          <p:nvPr/>
        </p:nvSpPr>
        <p:spPr>
          <a:xfrm>
            <a:off x="94200" y="94350"/>
            <a:ext cx="2655000" cy="280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325" name="Google Shape;325;p36"/>
          <p:cNvSpPr/>
          <p:nvPr/>
        </p:nvSpPr>
        <p:spPr>
          <a:xfrm>
            <a:off x="440500" y="3643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36"/>
          <p:cNvSpPr/>
          <p:nvPr/>
        </p:nvSpPr>
        <p:spPr>
          <a:xfrm>
            <a:off x="440500" y="21931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6"/>
          <p:cNvSpPr/>
          <p:nvPr/>
        </p:nvSpPr>
        <p:spPr>
          <a:xfrm>
            <a:off x="440500" y="17359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6"/>
          <p:cNvSpPr/>
          <p:nvPr/>
        </p:nvSpPr>
        <p:spPr>
          <a:xfrm>
            <a:off x="440500" y="8215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36"/>
          <p:cNvSpPr txBox="1"/>
          <p:nvPr/>
        </p:nvSpPr>
        <p:spPr>
          <a:xfrm>
            <a:off x="3142200" y="94350"/>
            <a:ext cx="2655000" cy="280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printDiamond()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mountainLine1();</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mountainLine2();</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mountainLine3();</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valleyLine1();</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valleyLine2();</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valleyLine3();</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spcBef>
                <a:spcPts val="0"/>
              </a:spcBef>
              <a:spcAft>
                <a:spcPts val="0"/>
              </a:spcAft>
              <a:buNone/>
            </a:pPr>
            <a:r>
              <a:t/>
            </a:r>
            <a:endParaRPr sz="1000">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public static void printX()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mountainLine1();</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mountainLine2();</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mountainLine3();</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valleyLine1();</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valleyLine2();</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valleyLine3();</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330" name="Google Shape;330;p36"/>
          <p:cNvSpPr/>
          <p:nvPr/>
        </p:nvSpPr>
        <p:spPr>
          <a:xfrm>
            <a:off x="3488500" y="3643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36"/>
          <p:cNvSpPr/>
          <p:nvPr/>
        </p:nvSpPr>
        <p:spPr>
          <a:xfrm>
            <a:off x="3488500" y="2193100"/>
            <a:ext cx="2118600" cy="432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36"/>
          <p:cNvSpPr/>
          <p:nvPr/>
        </p:nvSpPr>
        <p:spPr>
          <a:xfrm>
            <a:off x="3488500" y="17359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36"/>
          <p:cNvSpPr/>
          <p:nvPr/>
        </p:nvSpPr>
        <p:spPr>
          <a:xfrm>
            <a:off x="3488500" y="821500"/>
            <a:ext cx="2118600" cy="4323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36"/>
          <p:cNvSpPr txBox="1"/>
          <p:nvPr/>
        </p:nvSpPr>
        <p:spPr>
          <a:xfrm>
            <a:off x="6153500" y="94350"/>
            <a:ext cx="27933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latin typeface="Consolas"/>
                <a:ea typeface="Consolas"/>
                <a:cs typeface="Consolas"/>
                <a:sym typeface="Consolas"/>
              </a:rPr>
              <a:t>public static void mountainLine1() {</a:t>
            </a:r>
            <a:endParaRPr sz="10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public static void mountainLine2()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public static void mountainLine3()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public static void valleyLine1()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public static void valleyLine2()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System.out.println("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public static void valleyLine3()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    System.out.println("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latin typeface="Consolas"/>
                <a:ea typeface="Consolas"/>
                <a:cs typeface="Consolas"/>
                <a:sym typeface="Consolas"/>
              </a:rPr>
              <a:t>}</a:t>
            </a:r>
            <a:endParaRPr sz="1000">
              <a:solidFill>
                <a:schemeClr val="dk1"/>
              </a:solidFill>
              <a:latin typeface="Consolas"/>
              <a:ea typeface="Consolas"/>
              <a:cs typeface="Consolas"/>
              <a:sym typeface="Consolas"/>
            </a:endParaRPr>
          </a:p>
        </p:txBody>
      </p:sp>
      <p:sp>
        <p:nvSpPr>
          <p:cNvPr id="335" name="Google Shape;335;p36"/>
          <p:cNvSpPr/>
          <p:nvPr/>
        </p:nvSpPr>
        <p:spPr>
          <a:xfrm>
            <a:off x="6003875" y="140275"/>
            <a:ext cx="2943000" cy="2902200"/>
          </a:xfrm>
          <a:prstGeom prst="rect">
            <a:avLst/>
          </a:prstGeom>
          <a:no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36" name="Google Shape;336;p36"/>
          <p:cNvCxnSpPr>
            <a:endCxn id="335" idx="2"/>
          </p:cNvCxnSpPr>
          <p:nvPr/>
        </p:nvCxnSpPr>
        <p:spPr>
          <a:xfrm flipH="1" rot="10800000">
            <a:off x="112175" y="3042475"/>
            <a:ext cx="7363200" cy="688800"/>
          </a:xfrm>
          <a:prstGeom prst="bentConnector2">
            <a:avLst/>
          </a:prstGeom>
          <a:noFill/>
          <a:ln cap="flat" cmpd="sng" w="28575">
            <a:solidFill>
              <a:srgbClr val="FF00FF"/>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315925"/>
            <a:ext cx="42603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Problem Statement</a:t>
            </a:r>
            <a:endParaRPr/>
          </a:p>
        </p:txBody>
      </p:sp>
      <p:sp>
        <p:nvSpPr>
          <p:cNvPr id="76" name="Google Shape;76;p15"/>
          <p:cNvSpPr txBox="1"/>
          <p:nvPr>
            <p:ph idx="1" type="body"/>
          </p:nvPr>
        </p:nvSpPr>
        <p:spPr>
          <a:xfrm>
            <a:off x="311700" y="1225225"/>
            <a:ext cx="4260300" cy="3777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Write a program called Figures.java that prints the output on the right to the console. </a:t>
            </a:r>
            <a:endParaRPr/>
          </a:p>
          <a:p>
            <a:pPr indent="0" lvl="0" marL="0" rtl="0" algn="l">
              <a:spcBef>
                <a:spcPts val="1200"/>
              </a:spcBef>
              <a:spcAft>
                <a:spcPts val="0"/>
              </a:spcAft>
              <a:buNone/>
            </a:pPr>
            <a:r>
              <a:rPr lang="en"/>
              <a:t>Structure the code so there are no non-blank System.out.println() calls in main. </a:t>
            </a:r>
            <a:endParaRPr/>
          </a:p>
          <a:p>
            <a:pPr indent="0" lvl="0" marL="0" rtl="0" algn="l">
              <a:spcBef>
                <a:spcPts val="1200"/>
              </a:spcBef>
              <a:spcAft>
                <a:spcPts val="1200"/>
              </a:spcAft>
              <a:buNone/>
            </a:pPr>
            <a:r>
              <a:rPr lang="en"/>
              <a:t>Reduce whole line redundancy as much as possible!</a:t>
            </a:r>
            <a:endParaRPr/>
          </a:p>
        </p:txBody>
      </p:sp>
      <p:sp>
        <p:nvSpPr>
          <p:cNvPr id="77" name="Google Shape;77;p15"/>
          <p:cNvSpPr txBox="1"/>
          <p:nvPr/>
        </p:nvSpPr>
        <p:spPr>
          <a:xfrm>
            <a:off x="4572000" y="45925"/>
            <a:ext cx="720300" cy="49563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  /</a:t>
            </a:r>
            <a:endParaRPr sz="1000">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000">
                <a:solidFill>
                  <a:schemeClr val="dk1"/>
                </a:solidFill>
                <a:latin typeface="Consolas"/>
                <a:ea typeface="Consolas"/>
                <a:cs typeface="Consolas"/>
                <a:sym typeface="Consolas"/>
              </a:rPr>
              <a:t>  \/</a:t>
            </a:r>
            <a:endParaRPr sz="1000">
              <a:latin typeface="Consolas"/>
              <a:ea typeface="Consolas"/>
              <a:cs typeface="Consolas"/>
              <a:sym typeface="Consolas"/>
            </a:endParaRPr>
          </a:p>
        </p:txBody>
      </p:sp>
      <p:sp>
        <p:nvSpPr>
          <p:cNvPr id="78" name="Google Shape;78;p15"/>
          <p:cNvSpPr txBox="1"/>
          <p:nvPr>
            <p:ph type="title"/>
          </p:nvPr>
        </p:nvSpPr>
        <p:spPr>
          <a:xfrm>
            <a:off x="5426500" y="315925"/>
            <a:ext cx="36474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we need</a:t>
            </a:r>
            <a:endParaRPr/>
          </a:p>
        </p:txBody>
      </p:sp>
      <p:sp>
        <p:nvSpPr>
          <p:cNvPr id="79" name="Google Shape;79;p15"/>
          <p:cNvSpPr txBox="1"/>
          <p:nvPr>
            <p:ph idx="1" type="body"/>
          </p:nvPr>
        </p:nvSpPr>
        <p:spPr>
          <a:xfrm>
            <a:off x="5426500" y="1147225"/>
            <a:ext cx="3647400" cy="38550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Way to write a program that prints output</a:t>
            </a:r>
            <a:endParaRPr/>
          </a:p>
          <a:p>
            <a:pPr indent="-317182" lvl="0" marL="457200" rtl="0" algn="l">
              <a:spcBef>
                <a:spcPts val="1200"/>
              </a:spcBef>
              <a:spcAft>
                <a:spcPts val="0"/>
              </a:spcAft>
              <a:buSzPct val="100000"/>
              <a:buChar char="❏"/>
            </a:pPr>
            <a:r>
              <a:rPr lang="en"/>
              <a:t>class with main method and System.out.println() calls</a:t>
            </a:r>
            <a:endParaRPr/>
          </a:p>
          <a:p>
            <a:pPr indent="0" lvl="0" marL="0" rtl="0" algn="l">
              <a:spcBef>
                <a:spcPts val="1200"/>
              </a:spcBef>
              <a:spcAft>
                <a:spcPts val="0"/>
              </a:spcAft>
              <a:buNone/>
            </a:pPr>
            <a:r>
              <a:rPr lang="en"/>
              <a:t>Way to represent output text in Java</a:t>
            </a:r>
            <a:endParaRPr/>
          </a:p>
          <a:p>
            <a:pPr indent="-317182" lvl="0" marL="457200" rtl="0" algn="l">
              <a:spcBef>
                <a:spcPts val="1200"/>
              </a:spcBef>
              <a:spcAft>
                <a:spcPts val="0"/>
              </a:spcAft>
              <a:buSzPct val="100000"/>
              <a:buChar char="❏"/>
            </a:pPr>
            <a:r>
              <a:rPr lang="en"/>
              <a:t>String literals for each line of output we want to produce</a:t>
            </a:r>
            <a:endParaRPr/>
          </a:p>
          <a:p>
            <a:pPr indent="0" lvl="0" marL="0" rtl="0" algn="l">
              <a:spcBef>
                <a:spcPts val="1200"/>
              </a:spcBef>
              <a:spcAft>
                <a:spcPts val="0"/>
              </a:spcAft>
              <a:buNone/>
            </a:pPr>
            <a:r>
              <a:rPr lang="en"/>
              <a:t>Way to move code out of main but still have it executed</a:t>
            </a:r>
            <a:endParaRPr/>
          </a:p>
          <a:p>
            <a:pPr indent="-317182" lvl="0" marL="457200" rtl="0" algn="l">
              <a:spcBef>
                <a:spcPts val="1200"/>
              </a:spcBef>
              <a:spcAft>
                <a:spcPts val="0"/>
              </a:spcAft>
              <a:buSzPct val="100000"/>
              <a:buChar char="❏"/>
            </a:pPr>
            <a:r>
              <a:rPr lang="en"/>
              <a:t>????</a:t>
            </a:r>
            <a:endParaRPr/>
          </a:p>
          <a:p>
            <a:pPr indent="0" lvl="0" marL="0" rtl="0" algn="l">
              <a:spcBef>
                <a:spcPts val="1200"/>
              </a:spcBef>
              <a:spcAft>
                <a:spcPts val="0"/>
              </a:spcAft>
              <a:buNone/>
            </a:pPr>
            <a:r>
              <a:rPr lang="en"/>
              <a:t>Way to reduce redundancy</a:t>
            </a:r>
            <a:endParaRPr/>
          </a:p>
          <a:p>
            <a:pPr indent="-317182" lvl="0" marL="457200" rtl="0" algn="l">
              <a:spcBef>
                <a:spcPts val="1200"/>
              </a:spcBef>
              <a:spcAft>
                <a:spcPts val="0"/>
              </a:spcAft>
              <a:buSzPct val="100000"/>
              <a:buChar char="❏"/>
            </a:pPr>
            <a:r>
              <a:rPr lang="en"/>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Development Strategy</a:t>
            </a:r>
            <a:endParaRPr/>
          </a:p>
        </p:txBody>
      </p:sp>
      <p:sp>
        <p:nvSpPr>
          <p:cNvPr id="85" name="Google Shape;85;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Unstructured: Print all output in main</a:t>
            </a:r>
            <a:endParaRPr/>
          </a:p>
          <a:p>
            <a:pPr indent="-342900" lvl="0" marL="457200" rtl="0" algn="l">
              <a:spcBef>
                <a:spcPts val="0"/>
              </a:spcBef>
              <a:spcAft>
                <a:spcPts val="0"/>
              </a:spcAft>
              <a:buSzPts val="1800"/>
              <a:buAutoNum type="arabicPeriod"/>
            </a:pPr>
            <a:r>
              <a:rPr lang="en"/>
              <a:t>Structured: Use static methods to produce the output without non-blank System.out.println statements in main</a:t>
            </a:r>
            <a:endParaRPr/>
          </a:p>
          <a:p>
            <a:pPr indent="-342900" lvl="0" marL="457200" rtl="0" algn="l">
              <a:spcBef>
                <a:spcPts val="0"/>
              </a:spcBef>
              <a:spcAft>
                <a:spcPts val="0"/>
              </a:spcAft>
              <a:buSzPts val="1800"/>
              <a:buAutoNum type="arabicPeriod"/>
            </a:pPr>
            <a:r>
              <a:rPr lang="en"/>
              <a:t>Reduce redundancy: Use static methods to reduce redundancy in the code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Escape Sequences</a:t>
            </a:r>
            <a:endParaRPr/>
          </a:p>
        </p:txBody>
      </p:sp>
      <p:sp>
        <p:nvSpPr>
          <p:cNvPr id="91" name="Google Shape;91;p17"/>
          <p:cNvSpPr txBox="1"/>
          <p:nvPr>
            <p:ph idx="1" type="body"/>
          </p:nvPr>
        </p:nvSpPr>
        <p:spPr>
          <a:xfrm>
            <a:off x="311700" y="1225225"/>
            <a:ext cx="8520600" cy="36003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Motivation:</a:t>
            </a:r>
            <a:endParaRPr/>
          </a:p>
          <a:p>
            <a:pPr indent="-342900" lvl="0" marL="457200" rtl="0" algn="l">
              <a:spcBef>
                <a:spcPts val="1200"/>
              </a:spcBef>
              <a:spcAft>
                <a:spcPts val="0"/>
              </a:spcAft>
              <a:buSzPts val="1800"/>
              <a:buChar char="●"/>
            </a:pPr>
            <a:r>
              <a:rPr lang="en"/>
              <a:t>Some characters we are unable to represent within the String on their own (e.g. quotation mark character </a:t>
            </a:r>
            <a:r>
              <a:rPr lang="en">
                <a:latin typeface="Consolas"/>
                <a:ea typeface="Consolas"/>
                <a:cs typeface="Consolas"/>
                <a:sym typeface="Consolas"/>
              </a:rPr>
              <a:t>"</a:t>
            </a:r>
            <a:r>
              <a:rPr lang="en"/>
              <a:t> is being used to indicate the start and end of a String of characters)</a:t>
            </a:r>
            <a:endParaRPr/>
          </a:p>
          <a:p>
            <a:pPr indent="-342900" lvl="0" marL="457200" rtl="0" algn="l">
              <a:spcBef>
                <a:spcPts val="0"/>
              </a:spcBef>
              <a:spcAft>
                <a:spcPts val="0"/>
              </a:spcAft>
              <a:buSzPts val="1800"/>
              <a:buChar char="●"/>
            </a:pPr>
            <a:r>
              <a:rPr lang="en"/>
              <a:t>Use a special sequence of characters (escape sequence) to represent these outliers in the String instead</a:t>
            </a:r>
            <a:endParaRPr/>
          </a:p>
          <a:p>
            <a:pPr indent="0" lvl="0" marL="0" rtl="0" algn="l">
              <a:spcBef>
                <a:spcPts val="1200"/>
              </a:spcBef>
              <a:spcAft>
                <a:spcPts val="0"/>
              </a:spcAft>
              <a:buNone/>
            </a:pPr>
            <a:r>
              <a:rPr lang="en"/>
              <a:t>Examples:</a:t>
            </a:r>
            <a:endParaRPr/>
          </a:p>
          <a:p>
            <a:pPr indent="-342900" lvl="0" marL="457200" rtl="0" algn="l">
              <a:spcBef>
                <a:spcPts val="1200"/>
              </a:spcBef>
              <a:spcAft>
                <a:spcPts val="0"/>
              </a:spcAft>
              <a:buSzPts val="1800"/>
              <a:buChar char="●"/>
            </a:pPr>
            <a:r>
              <a:rPr lang="en"/>
              <a:t>Quotation mark is represented by </a:t>
            </a:r>
            <a:r>
              <a:rPr lang="en">
                <a:latin typeface="Consolas"/>
                <a:ea typeface="Consolas"/>
                <a:cs typeface="Consolas"/>
                <a:sym typeface="Consolas"/>
              </a:rPr>
              <a:t>\"</a:t>
            </a:r>
            <a:endParaRPr>
              <a:latin typeface="Consolas"/>
              <a:ea typeface="Consolas"/>
              <a:cs typeface="Consolas"/>
              <a:sym typeface="Consolas"/>
            </a:endParaRPr>
          </a:p>
          <a:p>
            <a:pPr indent="-342900" lvl="0" marL="457200" rtl="0" algn="l">
              <a:spcBef>
                <a:spcPts val="0"/>
              </a:spcBef>
              <a:spcAft>
                <a:spcPts val="0"/>
              </a:spcAft>
              <a:buSzPts val="1800"/>
              <a:buFont typeface="Consolas"/>
              <a:buChar char="●"/>
            </a:pPr>
            <a:r>
              <a:rPr lang="en"/>
              <a:t>Backslash</a:t>
            </a:r>
            <a:r>
              <a:rPr lang="en"/>
              <a:t> is represented by </a:t>
            </a:r>
            <a:r>
              <a:rPr lang="en">
                <a:latin typeface="Consolas"/>
                <a:ea typeface="Consolas"/>
                <a:cs typeface="Consolas"/>
                <a:sym typeface="Consolas"/>
              </a:rPr>
              <a:t>\\</a:t>
            </a:r>
            <a:endParaRPr>
              <a:latin typeface="Consolas"/>
              <a:ea typeface="Consolas"/>
              <a:cs typeface="Consolas"/>
              <a:sym typeface="Consolas"/>
            </a:endParaRPr>
          </a:p>
          <a:p>
            <a:pPr indent="-317500" lvl="1" marL="914400" rtl="0" algn="l">
              <a:spcBef>
                <a:spcPts val="0"/>
              </a:spcBef>
              <a:spcAft>
                <a:spcPts val="0"/>
              </a:spcAft>
              <a:buSzPts val="1400"/>
              <a:buChar char="○"/>
            </a:pPr>
            <a:r>
              <a:rPr lang="en"/>
              <a:t>Why do we need an escape sequence for backslash?</a:t>
            </a:r>
            <a:endParaRPr/>
          </a:p>
        </p:txBody>
      </p:sp>
      <p:sp>
        <p:nvSpPr>
          <p:cNvPr id="92" name="Google Shape;92;p17"/>
          <p:cNvSpPr txBox="1"/>
          <p:nvPr/>
        </p:nvSpPr>
        <p:spPr>
          <a:xfrm>
            <a:off x="5498875" y="252500"/>
            <a:ext cx="33387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NOTE: You should not use escape sequences on Take-Home Assessment 1 (nor will they be needed)</a:t>
            </a:r>
            <a:endParaRPr>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nvSpPr>
        <p:spPr>
          <a:xfrm>
            <a:off x="5217275" y="93600"/>
            <a:ext cx="3000000" cy="495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  /");</a:t>
            </a:r>
            <a:endParaRPr sz="1000">
              <a:solidFill>
                <a:schemeClr val="dk1"/>
              </a:solidFill>
              <a:latin typeface="Consolas"/>
              <a:ea typeface="Consolas"/>
              <a:cs typeface="Consolas"/>
              <a:sym typeface="Consolas"/>
            </a:endParaRPr>
          </a:p>
          <a:p>
            <a:pPr indent="0" lvl="0" marL="0" rtl="0" algn="l">
              <a:spcBef>
                <a:spcPts val="0"/>
              </a:spcBef>
              <a:spcAft>
                <a:spcPts val="0"/>
              </a:spcAft>
              <a:buNone/>
            </a:pPr>
            <a:r>
              <a:rPr lang="en" sz="1000">
                <a:solidFill>
                  <a:schemeClr val="dk1"/>
                </a:solidFill>
                <a:latin typeface="Consolas"/>
                <a:ea typeface="Consolas"/>
                <a:cs typeface="Consolas"/>
                <a:sym typeface="Consolas"/>
              </a:rPr>
              <a:t>System.out.println("  </a:t>
            </a:r>
            <a:r>
              <a:rPr lang="en" sz="1000">
                <a:solidFill>
                  <a:schemeClr val="dk1"/>
                </a:solidFill>
                <a:highlight>
                  <a:srgbClr val="FFFF00"/>
                </a:highlight>
                <a:latin typeface="Consolas"/>
                <a:ea typeface="Consolas"/>
                <a:cs typeface="Consolas"/>
                <a:sym typeface="Consolas"/>
              </a:rPr>
              <a:t>\\</a:t>
            </a:r>
            <a:r>
              <a:rPr lang="en" sz="1000">
                <a:solidFill>
                  <a:schemeClr val="dk1"/>
                </a:solidFill>
                <a:latin typeface="Consolas"/>
                <a:ea typeface="Consolas"/>
                <a:cs typeface="Consolas"/>
                <a:sym typeface="Consolas"/>
              </a:rPr>
              <a:t>/");</a:t>
            </a:r>
            <a:endParaRPr/>
          </a:p>
        </p:txBody>
      </p:sp>
      <p:sp>
        <p:nvSpPr>
          <p:cNvPr id="98" name="Google Shape;98;p18"/>
          <p:cNvSpPr txBox="1"/>
          <p:nvPr/>
        </p:nvSpPr>
        <p:spPr>
          <a:xfrm>
            <a:off x="467550" y="1863000"/>
            <a:ext cx="4245600" cy="141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sz="1800">
                <a:solidFill>
                  <a:schemeClr val="dk1"/>
                </a:solidFill>
                <a:latin typeface="Open Sans"/>
                <a:ea typeface="Open Sans"/>
                <a:cs typeface="Open Sans"/>
                <a:sym typeface="Open Sans"/>
              </a:rPr>
              <a:t>Anywhere in we want to put a backslash character (\) in a String, we have to use the escape sequence instead (\\)</a:t>
            </a:r>
            <a:endParaRPr sz="1800">
              <a:solidFill>
                <a:schemeClr val="dk1"/>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Development Strategy</a:t>
            </a:r>
            <a:endParaRPr/>
          </a:p>
        </p:txBody>
      </p:sp>
      <p:sp>
        <p:nvSpPr>
          <p:cNvPr id="104" name="Google Shape;104;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strike="sngStrike"/>
              <a:t>Unstructured: Print all output in main</a:t>
            </a:r>
            <a:endParaRPr strike="sngStrike"/>
          </a:p>
          <a:p>
            <a:pPr indent="-342900" lvl="0" marL="457200" rtl="0" algn="l">
              <a:spcBef>
                <a:spcPts val="0"/>
              </a:spcBef>
              <a:spcAft>
                <a:spcPts val="0"/>
              </a:spcAft>
              <a:buSzPts val="1800"/>
              <a:buAutoNum type="arabicPeriod"/>
            </a:pPr>
            <a:r>
              <a:rPr lang="en"/>
              <a:t>Structured: Use static methods to produce the output without non-blank System.out.println statements in main</a:t>
            </a:r>
            <a:endParaRPr/>
          </a:p>
          <a:p>
            <a:pPr indent="-342900" lvl="0" marL="457200" rtl="0" algn="l">
              <a:spcBef>
                <a:spcPts val="0"/>
              </a:spcBef>
              <a:spcAft>
                <a:spcPts val="0"/>
              </a:spcAft>
              <a:buSzPts val="1800"/>
              <a:buAutoNum type="arabicPeriod"/>
            </a:pPr>
            <a:r>
              <a:rPr lang="en"/>
              <a:t>Reduce redundancy: Use static methods to reduce redundancy in the code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311700" y="315925"/>
            <a:ext cx="30180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Static Methods</a:t>
            </a:r>
            <a:endParaRPr/>
          </a:p>
        </p:txBody>
      </p:sp>
      <p:sp>
        <p:nvSpPr>
          <p:cNvPr id="110" name="Google Shape;110;p20"/>
          <p:cNvSpPr txBox="1"/>
          <p:nvPr/>
        </p:nvSpPr>
        <p:spPr>
          <a:xfrm>
            <a:off x="311700" y="1225225"/>
            <a:ext cx="4510800" cy="14991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 sz="1800">
                <a:solidFill>
                  <a:srgbClr val="9900FF"/>
                </a:solidFill>
                <a:latin typeface="Consolas"/>
                <a:ea typeface="Consolas"/>
                <a:cs typeface="Consolas"/>
                <a:sym typeface="Consolas"/>
              </a:rPr>
              <a:t>public static void </a:t>
            </a:r>
            <a:r>
              <a:rPr lang="en" sz="1800">
                <a:latin typeface="Consolas"/>
                <a:ea typeface="Consolas"/>
                <a:cs typeface="Consolas"/>
                <a:sym typeface="Consolas"/>
              </a:rPr>
              <a:t>methodName()</a:t>
            </a:r>
            <a:r>
              <a:rPr lang="en" sz="1800">
                <a:solidFill>
                  <a:srgbClr val="000000"/>
                </a:solidFill>
                <a:latin typeface="Consolas"/>
                <a:ea typeface="Consolas"/>
                <a:cs typeface="Consolas"/>
                <a:sym typeface="Consolas"/>
              </a:rPr>
              <a:t> {</a:t>
            </a:r>
            <a:endParaRPr sz="1800">
              <a:solidFill>
                <a:srgbClr val="000000"/>
              </a:solidFill>
              <a:latin typeface="Consolas"/>
              <a:ea typeface="Consolas"/>
              <a:cs typeface="Consolas"/>
              <a:sym typeface="Consolas"/>
            </a:endParaRPr>
          </a:p>
          <a:p>
            <a:pPr indent="0" lvl="0" marL="0" rtl="0" algn="l">
              <a:lnSpc>
                <a:spcPct val="115000"/>
              </a:lnSpc>
              <a:spcBef>
                <a:spcPts val="1200"/>
              </a:spcBef>
              <a:spcAft>
                <a:spcPts val="0"/>
              </a:spcAft>
              <a:buNone/>
            </a:pPr>
            <a:r>
              <a:rPr lang="en" sz="1800">
                <a:latin typeface="Consolas"/>
                <a:ea typeface="Consolas"/>
                <a:cs typeface="Consolas"/>
                <a:sym typeface="Consolas"/>
              </a:rPr>
              <a:t>	</a:t>
            </a:r>
            <a:endParaRPr sz="1800">
              <a:solidFill>
                <a:srgbClr val="000000"/>
              </a:solidFill>
              <a:latin typeface="Consolas"/>
              <a:ea typeface="Consolas"/>
              <a:cs typeface="Consolas"/>
              <a:sym typeface="Consolas"/>
            </a:endParaRPr>
          </a:p>
          <a:p>
            <a:pPr indent="0" lvl="0" marL="0" rtl="0" algn="l">
              <a:lnSpc>
                <a:spcPct val="115000"/>
              </a:lnSpc>
              <a:spcBef>
                <a:spcPts val="1200"/>
              </a:spcBef>
              <a:spcAft>
                <a:spcPts val="1200"/>
              </a:spcAft>
              <a:buNone/>
            </a:pPr>
            <a:r>
              <a:rPr lang="en" sz="1800">
                <a:solidFill>
                  <a:srgbClr val="000000"/>
                </a:solidFill>
                <a:latin typeface="Consolas"/>
                <a:ea typeface="Consolas"/>
                <a:cs typeface="Consolas"/>
                <a:sym typeface="Consolas"/>
              </a:rPr>
              <a:t>}</a:t>
            </a:r>
            <a:endParaRPr sz="1800">
              <a:solidFill>
                <a:srgbClr val="000000"/>
              </a:solidFill>
              <a:latin typeface="Consolas"/>
              <a:ea typeface="Consolas"/>
              <a:cs typeface="Consolas"/>
              <a:sym typeface="Consolas"/>
            </a:endParaRPr>
          </a:p>
        </p:txBody>
      </p:sp>
      <p:sp>
        <p:nvSpPr>
          <p:cNvPr id="111" name="Google Shape;111;p20"/>
          <p:cNvSpPr/>
          <p:nvPr/>
        </p:nvSpPr>
        <p:spPr>
          <a:xfrm>
            <a:off x="334025" y="1325675"/>
            <a:ext cx="2359200" cy="302700"/>
          </a:xfrm>
          <a:prstGeom prst="rect">
            <a:avLst/>
          </a:prstGeom>
          <a:noFill/>
          <a:ln cap="flat" cmpd="sng" w="19050">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0"/>
          <p:cNvSpPr/>
          <p:nvPr/>
        </p:nvSpPr>
        <p:spPr>
          <a:xfrm>
            <a:off x="2745300" y="1336100"/>
            <a:ext cx="1555200" cy="282000"/>
          </a:xfrm>
          <a:prstGeom prst="rect">
            <a:avLst/>
          </a:prstGeom>
          <a:noFill/>
          <a:ln cap="flat" cmpd="sng" w="19050">
            <a:solidFill>
              <a:srgbClr val="38761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0"/>
          <p:cNvSpPr/>
          <p:nvPr/>
        </p:nvSpPr>
        <p:spPr>
          <a:xfrm flipH="1">
            <a:off x="334000" y="1325675"/>
            <a:ext cx="4321500" cy="1246200"/>
          </a:xfrm>
          <a:prstGeom prst="corner">
            <a:avLst>
              <a:gd fmla="val 72360" name="adj1"/>
              <a:gd fmla="val 23453" name="adj2"/>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0"/>
          <p:cNvSpPr txBox="1"/>
          <p:nvPr/>
        </p:nvSpPr>
        <p:spPr>
          <a:xfrm>
            <a:off x="417525" y="2802325"/>
            <a:ext cx="4519800" cy="2124000"/>
          </a:xfrm>
          <a:prstGeom prst="rect">
            <a:avLst/>
          </a:prstGeom>
          <a:noFill/>
          <a:ln cap="flat" cmpd="sng" w="19050">
            <a:solidFill>
              <a:srgbClr val="9900F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a:t>
            </a:r>
            <a:r>
              <a:rPr b="1" lang="en">
                <a:latin typeface="Open Sans"/>
                <a:ea typeface="Open Sans"/>
                <a:cs typeface="Open Sans"/>
                <a:sym typeface="Open Sans"/>
              </a:rPr>
              <a:t>Keywords:</a:t>
            </a:r>
            <a:endParaRPr b="1">
              <a:latin typeface="Open Sans"/>
              <a:ea typeface="Open Sans"/>
              <a:cs typeface="Open Sans"/>
              <a:sym typeface="Open Sans"/>
            </a:endParaRPr>
          </a:p>
          <a:p>
            <a:pPr indent="-317500" lvl="0" marL="457200" rtl="0" algn="l">
              <a:spcBef>
                <a:spcPts val="0"/>
              </a:spcBef>
              <a:spcAft>
                <a:spcPts val="0"/>
              </a:spcAft>
              <a:buClr>
                <a:srgbClr val="000000"/>
              </a:buClr>
              <a:buSzPts val="1400"/>
              <a:buFont typeface="Open Sans"/>
              <a:buChar char="●"/>
            </a:pPr>
            <a:r>
              <a:rPr lang="en">
                <a:solidFill>
                  <a:srgbClr val="000000"/>
                </a:solidFill>
                <a:latin typeface="Open Sans"/>
                <a:ea typeface="Open Sans"/>
                <a:cs typeface="Open Sans"/>
                <a:sym typeface="Open Sans"/>
              </a:rPr>
              <a:t>These words (public static void) indicate (declare) to Java that you are writing a method that contains statements of executable code</a:t>
            </a:r>
            <a:endParaRPr>
              <a:solidFill>
                <a:srgbClr val="000000"/>
              </a:solidFill>
              <a:latin typeface="Open Sans"/>
              <a:ea typeface="Open Sans"/>
              <a:cs typeface="Open Sans"/>
              <a:sym typeface="Open Sans"/>
            </a:endParaRPr>
          </a:p>
          <a:p>
            <a:pPr indent="-317500" lvl="0" marL="457200" rtl="0" algn="l">
              <a:spcBef>
                <a:spcPts val="0"/>
              </a:spcBef>
              <a:spcAft>
                <a:spcPts val="0"/>
              </a:spcAft>
              <a:buClr>
                <a:srgbClr val="000000"/>
              </a:buClr>
              <a:buSzPts val="1400"/>
              <a:buFont typeface="Open Sans"/>
              <a:buChar char="●"/>
            </a:pPr>
            <a:r>
              <a:rPr lang="en">
                <a:solidFill>
                  <a:srgbClr val="000000"/>
                </a:solidFill>
                <a:latin typeface="Open Sans"/>
                <a:ea typeface="Open Sans"/>
                <a:cs typeface="Open Sans"/>
                <a:sym typeface="Open Sans"/>
              </a:rPr>
              <a:t>A method is a subroutine, a part of the overall procedure of the program that has been labeled</a:t>
            </a:r>
            <a:endParaRPr>
              <a:solidFill>
                <a:srgbClr val="000000"/>
              </a:solidFill>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Main is a special method that begins executing when you run the program</a:t>
            </a:r>
            <a:endParaRPr>
              <a:latin typeface="Open Sans"/>
              <a:ea typeface="Open Sans"/>
              <a:cs typeface="Open Sans"/>
              <a:sym typeface="Open Sans"/>
            </a:endParaRPr>
          </a:p>
        </p:txBody>
      </p:sp>
      <p:sp>
        <p:nvSpPr>
          <p:cNvPr id="115" name="Google Shape;115;p20"/>
          <p:cNvSpPr/>
          <p:nvPr/>
        </p:nvSpPr>
        <p:spPr>
          <a:xfrm>
            <a:off x="66609" y="1450925"/>
            <a:ext cx="361375" cy="1503125"/>
          </a:xfrm>
          <a:custGeom>
            <a:rect b="b" l="l" r="r" t="t"/>
            <a:pathLst>
              <a:path extrusionOk="0" h="60125" w="14455">
                <a:moveTo>
                  <a:pt x="14455" y="60125"/>
                </a:moveTo>
                <a:cubicBezTo>
                  <a:pt x="12228" y="59151"/>
                  <a:pt x="3182" y="62700"/>
                  <a:pt x="1094" y="54280"/>
                </a:cubicBezTo>
                <a:cubicBezTo>
                  <a:pt x="-994" y="45860"/>
                  <a:pt x="259" y="18651"/>
                  <a:pt x="1929" y="9604"/>
                </a:cubicBezTo>
                <a:cubicBezTo>
                  <a:pt x="3599" y="557"/>
                  <a:pt x="9584" y="1601"/>
                  <a:pt x="11115" y="0"/>
                </a:cubicBezTo>
              </a:path>
            </a:pathLst>
          </a:custGeom>
          <a:noFill/>
          <a:ln cap="flat" cmpd="sng" w="19050">
            <a:solidFill>
              <a:srgbClr val="9900FF"/>
            </a:solidFill>
            <a:prstDash val="solid"/>
            <a:round/>
            <a:headEnd len="med" w="med" type="none"/>
            <a:tailEnd len="med" w="med" type="none"/>
          </a:ln>
        </p:spPr>
      </p:sp>
      <p:sp>
        <p:nvSpPr>
          <p:cNvPr id="116" name="Google Shape;116;p20"/>
          <p:cNvSpPr txBox="1"/>
          <p:nvPr/>
        </p:nvSpPr>
        <p:spPr>
          <a:xfrm>
            <a:off x="5240050" y="150300"/>
            <a:ext cx="3789300" cy="2770500"/>
          </a:xfrm>
          <a:prstGeom prst="rect">
            <a:avLst/>
          </a:prstGeom>
          <a:noFill/>
          <a:ln cap="flat" cmpd="sng" w="19050">
            <a:solidFill>
              <a:srgbClr val="38761D"/>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Specifying your method</a:t>
            </a:r>
            <a:r>
              <a:rPr b="1" lang="en">
                <a:latin typeface="Open Sans"/>
                <a:ea typeface="Open Sans"/>
                <a:cs typeface="Open Sans"/>
                <a:sym typeface="Open Sans"/>
              </a:rPr>
              <a:t>:</a:t>
            </a:r>
            <a:endParaRPr b="1">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You can name a method anything you want as long as:</a:t>
            </a:r>
            <a:endParaRPr>
              <a:latin typeface="Open Sans"/>
              <a:ea typeface="Open Sans"/>
              <a:cs typeface="Open Sans"/>
              <a:sym typeface="Open Sans"/>
            </a:endParaRPr>
          </a:p>
          <a:p>
            <a:pPr indent="-317500" lvl="1" marL="914400" rtl="0" algn="l">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It contains only letters, numbers, underscores, and dollar sign symbols</a:t>
            </a:r>
            <a:endParaRPr>
              <a:solidFill>
                <a:schemeClr val="dk1"/>
              </a:solidFill>
              <a:latin typeface="Open Sans"/>
              <a:ea typeface="Open Sans"/>
              <a:cs typeface="Open Sans"/>
              <a:sym typeface="Open Sans"/>
            </a:endParaRPr>
          </a:p>
          <a:p>
            <a:pPr indent="-317500" lvl="1" marL="914400" rtl="0" algn="l">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Must begin with a letter</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By convention, we use camelCasing</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First word is lowercase</a:t>
            </a:r>
            <a:endParaRPr>
              <a:latin typeface="Open Sans"/>
              <a:ea typeface="Open Sans"/>
              <a:cs typeface="Open Sans"/>
              <a:sym typeface="Open Sans"/>
            </a:endParaRPr>
          </a:p>
          <a:p>
            <a:pPr indent="-317500" lvl="1" marL="914400" rtl="0" algn="l">
              <a:spcBef>
                <a:spcPts val="0"/>
              </a:spcBef>
              <a:spcAft>
                <a:spcPts val="0"/>
              </a:spcAft>
              <a:buSzPts val="1400"/>
              <a:buFont typeface="Open Sans"/>
              <a:buChar char="○"/>
            </a:pPr>
            <a:r>
              <a:rPr lang="en">
                <a:latin typeface="Open Sans"/>
                <a:ea typeface="Open Sans"/>
                <a:cs typeface="Open Sans"/>
                <a:sym typeface="Open Sans"/>
              </a:rPr>
              <a:t>Every next word is capitalized</a:t>
            </a:r>
            <a:endParaRPr>
              <a:latin typeface="Open Sans"/>
              <a:ea typeface="Open Sans"/>
              <a:cs typeface="Open Sans"/>
              <a:sym typeface="Open Sans"/>
            </a:endParaRPr>
          </a:p>
          <a:p>
            <a:pPr indent="-317500" lvl="0" marL="457200" rtl="0" algn="l">
              <a:spcBef>
                <a:spcPts val="0"/>
              </a:spcBef>
              <a:spcAft>
                <a:spcPts val="0"/>
              </a:spcAft>
              <a:buSzPts val="1400"/>
              <a:buFont typeface="Open Sans"/>
              <a:buChar char="●"/>
            </a:pPr>
            <a:r>
              <a:rPr lang="en">
                <a:latin typeface="Open Sans"/>
                <a:ea typeface="Open Sans"/>
                <a:cs typeface="Open Sans"/>
                <a:sym typeface="Open Sans"/>
              </a:rPr>
              <a:t>Should be descriptive of the method’s task</a:t>
            </a:r>
            <a:endParaRPr>
              <a:latin typeface="Open Sans"/>
              <a:ea typeface="Open Sans"/>
              <a:cs typeface="Open Sans"/>
              <a:sym typeface="Open Sans"/>
            </a:endParaRPr>
          </a:p>
        </p:txBody>
      </p:sp>
      <p:sp>
        <p:nvSpPr>
          <p:cNvPr id="117" name="Google Shape;117;p20"/>
          <p:cNvSpPr/>
          <p:nvPr/>
        </p:nvSpPr>
        <p:spPr>
          <a:xfrm>
            <a:off x="3528175" y="318692"/>
            <a:ext cx="1722325" cy="1017400"/>
          </a:xfrm>
          <a:custGeom>
            <a:rect b="b" l="l" r="r" t="t"/>
            <a:pathLst>
              <a:path extrusionOk="0" h="40696" w="68893">
                <a:moveTo>
                  <a:pt x="0" y="40696"/>
                </a:moveTo>
                <a:cubicBezTo>
                  <a:pt x="2784" y="34642"/>
                  <a:pt x="5219" y="11121"/>
                  <a:pt x="16701" y="4371"/>
                </a:cubicBezTo>
                <a:cubicBezTo>
                  <a:pt x="28183" y="-2379"/>
                  <a:pt x="60194" y="892"/>
                  <a:pt x="68893" y="196"/>
                </a:cubicBezTo>
              </a:path>
            </a:pathLst>
          </a:custGeom>
          <a:noFill/>
          <a:ln cap="flat" cmpd="sng" w="19050">
            <a:solidFill>
              <a:srgbClr val="38761D"/>
            </a:solidFill>
            <a:prstDash val="solid"/>
            <a:round/>
            <a:headEnd len="med" w="med" type="none"/>
            <a:tailEnd len="med" w="med" type="none"/>
          </a:ln>
        </p:spPr>
      </p:sp>
      <p:sp>
        <p:nvSpPr>
          <p:cNvPr id="118" name="Google Shape;118;p20"/>
          <p:cNvSpPr txBox="1"/>
          <p:nvPr/>
        </p:nvSpPr>
        <p:spPr>
          <a:xfrm>
            <a:off x="5182750" y="3019500"/>
            <a:ext cx="3903900" cy="1908600"/>
          </a:xfrm>
          <a:prstGeom prst="rect">
            <a:avLst/>
          </a:prstGeom>
          <a:noFill/>
          <a:ln cap="flat" cmpd="sng" w="19050">
            <a:solidFill>
              <a:srgbClr val="FF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Scope:</a:t>
            </a:r>
            <a:endParaRPr b="1">
              <a:latin typeface="Open Sans"/>
              <a:ea typeface="Open Sans"/>
              <a:cs typeface="Open Sans"/>
              <a:sym typeface="Open Sans"/>
            </a:endParaRPr>
          </a:p>
          <a:p>
            <a:pPr indent="-317500" lvl="0" marL="457200" rtl="0" algn="l">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Everything between the curly braces is part of (within the scope of) the main method</a:t>
            </a:r>
            <a:endParaRPr>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This is where any number of executable statements of code go</a:t>
            </a:r>
            <a:endParaRPr>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Java will execute the statements in the method in order from top to bottom</a:t>
            </a:r>
            <a:endParaRPr>
              <a:latin typeface="Open Sans"/>
              <a:ea typeface="Open Sans"/>
              <a:cs typeface="Open Sans"/>
              <a:sym typeface="Open Sans"/>
            </a:endParaRPr>
          </a:p>
        </p:txBody>
      </p:sp>
      <p:sp>
        <p:nvSpPr>
          <p:cNvPr id="119" name="Google Shape;119;p20"/>
          <p:cNvSpPr/>
          <p:nvPr/>
        </p:nvSpPr>
        <p:spPr>
          <a:xfrm>
            <a:off x="4655500" y="2202500"/>
            <a:ext cx="532350" cy="1033400"/>
          </a:xfrm>
          <a:custGeom>
            <a:rect b="b" l="l" r="r" t="t"/>
            <a:pathLst>
              <a:path extrusionOk="0" h="41336" w="21294">
                <a:moveTo>
                  <a:pt x="0" y="0"/>
                </a:moveTo>
                <a:cubicBezTo>
                  <a:pt x="2784" y="2296"/>
                  <a:pt x="14405" y="8281"/>
                  <a:pt x="16701" y="13778"/>
                </a:cubicBezTo>
                <a:cubicBezTo>
                  <a:pt x="18997" y="19276"/>
                  <a:pt x="13013" y="28392"/>
                  <a:pt x="13778" y="32985"/>
                </a:cubicBezTo>
                <a:cubicBezTo>
                  <a:pt x="14544" y="37578"/>
                  <a:pt x="20041" y="39944"/>
                  <a:pt x="21294" y="41336"/>
                </a:cubicBezTo>
              </a:path>
            </a:pathLst>
          </a:custGeom>
          <a:noFill/>
          <a:ln cap="flat" cmpd="sng" w="19050">
            <a:solidFill>
              <a:srgbClr val="FF0000"/>
            </a:solidFill>
            <a:prstDash val="solid"/>
            <a:round/>
            <a:headEnd len="med" w="med" type="none"/>
            <a:tailEnd len="med" w="med" type="none"/>
          </a:ln>
        </p:spPr>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nvSpPr>
        <p:spPr>
          <a:xfrm>
            <a:off x="76200" y="45925"/>
            <a:ext cx="49863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Consolas"/>
                <a:ea typeface="Consolas"/>
                <a:cs typeface="Consolas"/>
                <a:sym typeface="Consolas"/>
              </a:rPr>
              <a:t>public class HelloWorld {</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a:t>
            </a:r>
            <a:r>
              <a:rPr lang="en" sz="1200">
                <a:highlight>
                  <a:srgbClr val="FFF2CC"/>
                </a:highlight>
                <a:latin typeface="Consolas"/>
                <a:ea typeface="Consolas"/>
                <a:cs typeface="Consolas"/>
                <a:sym typeface="Consolas"/>
              </a:rPr>
              <a:t>public static void main(String[] </a:t>
            </a:r>
            <a:r>
              <a:rPr lang="en" sz="1200">
                <a:highlight>
                  <a:srgbClr val="FFF2CC"/>
                </a:highlight>
                <a:latin typeface="Consolas"/>
                <a:ea typeface="Consolas"/>
                <a:cs typeface="Consolas"/>
                <a:sym typeface="Consolas"/>
              </a:rPr>
              <a:t>args</a:t>
            </a:r>
            <a:r>
              <a:rPr lang="en" sz="1200">
                <a:highlight>
                  <a:srgbClr val="FFF2CC"/>
                </a:highlight>
                <a:latin typeface="Consolas"/>
                <a:ea typeface="Consolas"/>
                <a:cs typeface="Consolas"/>
                <a:sym typeface="Consolas"/>
              </a:rPr>
              <a:t>)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Hello from main</a:t>
            </a:r>
            <a:r>
              <a:rPr lang="en" sz="1200">
                <a:solidFill>
                  <a:schemeClr val="dk1"/>
                </a:solidFill>
                <a:latin typeface="Consolas"/>
                <a:ea typeface="Consolas"/>
                <a:cs typeface="Consolas"/>
                <a:sym typeface="Consolas"/>
              </a:rPr>
              <a:t>"</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again from main"</a:t>
            </a: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spcBef>
                <a:spcPts val="0"/>
              </a:spcBef>
              <a:spcAft>
                <a:spcPts val="0"/>
              </a:spcAft>
              <a:buNone/>
            </a:pPr>
            <a:r>
              <a:rPr lang="en" sz="1200">
                <a:latin typeface="Consolas"/>
                <a:ea typeface="Consolas"/>
                <a:cs typeface="Consolas"/>
                <a:sym typeface="Consolas"/>
              </a:rPr>
              <a:t>        printGreeting();</a:t>
            </a:r>
            <a:br>
              <a:rPr lang="en" sz="1200">
                <a:latin typeface="Consolas"/>
                <a:ea typeface="Consolas"/>
                <a:cs typeface="Consolas"/>
                <a:sym typeface="Consolas"/>
              </a:rPr>
            </a:br>
            <a:r>
              <a:rPr lang="en" sz="1200">
                <a:latin typeface="Consolas"/>
                <a:ea typeface="Consolas"/>
                <a:cs typeface="Consolas"/>
                <a:sym typeface="Consolas"/>
              </a:rPr>
              <a:t>    }</a:t>
            </a:r>
            <a:br>
              <a:rPr lang="en" sz="1200">
                <a:latin typeface="Consolas"/>
                <a:ea typeface="Consolas"/>
                <a:cs typeface="Consolas"/>
                <a:sym typeface="Consolas"/>
              </a:rPr>
            </a:br>
            <a:br>
              <a:rPr lang="en" sz="1200">
                <a:latin typeface="Consolas"/>
                <a:ea typeface="Consolas"/>
                <a:cs typeface="Consolas"/>
                <a:sym typeface="Consolas"/>
              </a:rPr>
            </a:br>
            <a:r>
              <a:rPr lang="en" sz="1200">
                <a:latin typeface="Consolas"/>
                <a:ea typeface="Consolas"/>
                <a:cs typeface="Consolas"/>
                <a:sym typeface="Consolas"/>
              </a:rPr>
              <a:t>    public static void printGreeting() {</a:t>
            </a:r>
            <a:br>
              <a:rPr lang="en" sz="1200">
                <a:latin typeface="Consolas"/>
                <a:ea typeface="Consolas"/>
                <a:cs typeface="Consolas"/>
                <a:sym typeface="Consolas"/>
              </a:rPr>
            </a:br>
            <a:r>
              <a:rPr lang="en" sz="1200">
                <a:latin typeface="Consolas"/>
                <a:ea typeface="Consolas"/>
                <a:cs typeface="Consolas"/>
                <a:sym typeface="Consolas"/>
              </a:rPr>
              <a:t>        System.out.println(</a:t>
            </a:r>
            <a:r>
              <a:rPr lang="en" sz="1200">
                <a:solidFill>
                  <a:schemeClr val="dk1"/>
                </a:solidFill>
                <a:latin typeface="Consolas"/>
                <a:ea typeface="Consolas"/>
                <a:cs typeface="Consolas"/>
                <a:sym typeface="Consolas"/>
              </a:rPr>
              <a:t>"Hello from printGreeting"</a:t>
            </a:r>
            <a:r>
              <a:rPr lang="en" sz="1200">
                <a:latin typeface="Consolas"/>
                <a:ea typeface="Consolas"/>
                <a:cs typeface="Consolas"/>
                <a:sym typeface="Consolas"/>
              </a:rPr>
              <a:t>);</a:t>
            </a:r>
            <a:br>
              <a:rPr lang="en" sz="1200">
                <a:latin typeface="Consolas"/>
                <a:ea typeface="Consolas"/>
                <a:cs typeface="Consolas"/>
                <a:sym typeface="Consolas"/>
              </a:rPr>
            </a:b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25" name="Google Shape;125;p21"/>
          <p:cNvSpPr txBox="1"/>
          <p:nvPr/>
        </p:nvSpPr>
        <p:spPr>
          <a:xfrm>
            <a:off x="76200" y="2408125"/>
            <a:ext cx="4986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Consolas"/>
                <a:ea typeface="Consolas"/>
                <a:cs typeface="Consolas"/>
                <a:sym typeface="Consolas"/>
              </a:rPr>
              <a:t>Output:</a:t>
            </a:r>
            <a:endParaRPr b="1" sz="1200">
              <a:latin typeface="Consolas"/>
              <a:ea typeface="Consolas"/>
              <a:cs typeface="Consolas"/>
              <a:sym typeface="Consolas"/>
            </a:endParaRPr>
          </a:p>
          <a:p>
            <a:pPr indent="0" lvl="0" marL="0" rtl="0" algn="l">
              <a:spcBef>
                <a:spcPts val="0"/>
              </a:spcBef>
              <a:spcAft>
                <a:spcPts val="0"/>
              </a:spcAft>
              <a:buNone/>
            </a:pPr>
            <a:r>
              <a:t/>
            </a:r>
            <a:endParaRPr sz="1200">
              <a:latin typeface="Consolas"/>
              <a:ea typeface="Consolas"/>
              <a:cs typeface="Consolas"/>
              <a:sym typeface="Consolas"/>
            </a:endParaRPr>
          </a:p>
        </p:txBody>
      </p:sp>
      <p:sp>
        <p:nvSpPr>
          <p:cNvPr id="126" name="Google Shape;126;p21"/>
          <p:cNvSpPr txBox="1"/>
          <p:nvPr>
            <p:ph type="title"/>
          </p:nvPr>
        </p:nvSpPr>
        <p:spPr>
          <a:xfrm>
            <a:off x="4895700" y="107150"/>
            <a:ext cx="4021800" cy="74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Control flow</a:t>
            </a:r>
            <a:endParaRPr/>
          </a:p>
        </p:txBody>
      </p:sp>
      <p:sp>
        <p:nvSpPr>
          <p:cNvPr id="127" name="Google Shape;127;p21"/>
          <p:cNvSpPr txBox="1"/>
          <p:nvPr/>
        </p:nvSpPr>
        <p:spPr>
          <a:xfrm>
            <a:off x="4895700" y="855950"/>
            <a:ext cx="41334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 </a:t>
            </a:r>
            <a:r>
              <a:rPr lang="en">
                <a:highlight>
                  <a:srgbClr val="FFF2CC"/>
                </a:highlight>
                <a:latin typeface="Open Sans"/>
                <a:ea typeface="Open Sans"/>
                <a:cs typeface="Open Sans"/>
                <a:sym typeface="Open Sans"/>
              </a:rPr>
              <a:t>We hit run and Java goes to the main method and starts executing statements from top to bottom</a:t>
            </a:r>
            <a:endParaRPr>
              <a:highlight>
                <a:srgbClr val="FFF2CC"/>
              </a:highlight>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