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Economica"/>
      <p:regular r:id="rId17"/>
      <p:bold r:id="rId18"/>
      <p:italic r:id="rId19"/>
      <p:boldItalic r:id="rId20"/>
    </p:embeddedFont>
    <p:embeddedFont>
      <p:font typeface="Open Sans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Economica-boldItalic.fntdata"/><Relationship Id="rId11" Type="http://schemas.openxmlformats.org/officeDocument/2006/relationships/slide" Target="slides/slide6.xml"/><Relationship Id="rId22" Type="http://schemas.openxmlformats.org/officeDocument/2006/relationships/font" Target="fonts/OpenSans-bold.fntdata"/><Relationship Id="rId10" Type="http://schemas.openxmlformats.org/officeDocument/2006/relationships/slide" Target="slides/slide5.xml"/><Relationship Id="rId21" Type="http://schemas.openxmlformats.org/officeDocument/2006/relationships/font" Target="fonts/OpenSans-regular.fntdata"/><Relationship Id="rId13" Type="http://schemas.openxmlformats.org/officeDocument/2006/relationships/slide" Target="slides/slide8.xml"/><Relationship Id="rId24" Type="http://schemas.openxmlformats.org/officeDocument/2006/relationships/font" Target="fonts/OpenSans-boldItalic.fntdata"/><Relationship Id="rId12" Type="http://schemas.openxmlformats.org/officeDocument/2006/relationships/slide" Target="slides/slide7.xml"/><Relationship Id="rId23" Type="http://schemas.openxmlformats.org/officeDocument/2006/relationships/font" Target="fonts/OpenSans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Economica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Economica-italic.fntdata"/><Relationship Id="rId6" Type="http://schemas.openxmlformats.org/officeDocument/2006/relationships/slide" Target="slides/slide1.xml"/><Relationship Id="rId18" Type="http://schemas.openxmlformats.org/officeDocument/2006/relationships/font" Target="fonts/Economica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12ad293bb43_0_1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12ad293bb43_0_1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12ad293bb43_0_1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12ad293bb43_0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2ad293bb43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2ad293bb43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2ad293bb43_0_2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2ad293bb43_0_2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2ad293bb43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2ad293bb43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2ad293bb43_0_2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2ad293bb43_0_2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2ad293bb43_0_1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2ad293bb43_0_1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2ad293bb43_0_2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12ad293bb43_0_2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2ad293bb43_0_1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12ad293bb43_0_1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12ad293bb43_0_1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12ad293bb43_0_1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4013" y="756700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5318350" y="32667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11"/>
          <p:cNvSpPr txBox="1"/>
          <p:nvPr>
            <p:ph hasCustomPrompt="1"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flipH="1">
            <a:off x="7595938" y="4602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" name="Google Shape;17;p3"/>
          <p:cNvSpPr/>
          <p:nvPr/>
        </p:nvSpPr>
        <p:spPr>
          <a:xfrm flipH="1" rot="10800000">
            <a:off x="466425" y="35583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" name="Google Shape;18;p3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311700" y="1399400"/>
            <a:ext cx="2808000" cy="27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6" name="Google Shape;36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8"/>
          <p:cNvSpPr txBox="1"/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0" name="Google Shape;4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4" name="Google Shape;44;p9"/>
          <p:cNvSpPr txBox="1"/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" type="subTitle"/>
          </p:nvPr>
        </p:nvSpPr>
        <p:spPr>
          <a:xfrm>
            <a:off x="265500" y="2769001"/>
            <a:ext cx="4045200" cy="157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46" name="Google Shape;46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lux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HelloWorld.java</a:t>
            </a:r>
            <a:endParaRPr/>
          </a:p>
        </p:txBody>
      </p:sp>
      <p:sp>
        <p:nvSpPr>
          <p:cNvPr id="63" name="Google Shape;63;p13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Program Breakdown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(Printing to Console)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2"/>
          <p:cNvSpPr txBox="1"/>
          <p:nvPr>
            <p:ph type="title"/>
          </p:nvPr>
        </p:nvSpPr>
        <p:spPr>
          <a:xfrm>
            <a:off x="311700" y="315925"/>
            <a:ext cx="53178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String literal</a:t>
            </a:r>
            <a:endParaRPr/>
          </a:p>
        </p:txBody>
      </p:sp>
      <p:sp>
        <p:nvSpPr>
          <p:cNvPr id="153" name="Google Shape;153;p22"/>
          <p:cNvSpPr txBox="1"/>
          <p:nvPr>
            <p:ph idx="1" type="body"/>
          </p:nvPr>
        </p:nvSpPr>
        <p:spPr>
          <a:xfrm>
            <a:off x="311700" y="1225225"/>
            <a:ext cx="5753100" cy="172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rgbClr val="9900FF"/>
                </a:solidFill>
                <a:latin typeface="Consolas"/>
                <a:ea typeface="Consolas"/>
                <a:cs typeface="Consolas"/>
                <a:sym typeface="Consolas"/>
              </a:rPr>
              <a:t>public class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 HelloWorld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lang="en">
                <a:solidFill>
                  <a:srgbClr val="9900FF"/>
                </a:solidFill>
                <a:latin typeface="Consolas"/>
                <a:ea typeface="Consolas"/>
                <a:cs typeface="Consolas"/>
                <a:sym typeface="Consolas"/>
              </a:rPr>
              <a:t>public static void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 main(String[] args)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		System.out.println(</a:t>
            </a:r>
            <a:r>
              <a:rPr lang="en">
                <a:solidFill>
                  <a:schemeClr val="accent3"/>
                </a:solidFill>
                <a:latin typeface="Consolas"/>
                <a:ea typeface="Consolas"/>
                <a:cs typeface="Consolas"/>
                <a:sym typeface="Consolas"/>
              </a:rPr>
              <a:t>"Hello, World!"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);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	}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54" name="Google Shape;154;p22"/>
          <p:cNvSpPr/>
          <p:nvPr/>
        </p:nvSpPr>
        <p:spPr>
          <a:xfrm>
            <a:off x="3695175" y="1962400"/>
            <a:ext cx="1920600" cy="292200"/>
          </a:xfrm>
          <a:prstGeom prst="rect">
            <a:avLst/>
          </a:prstGeom>
          <a:noFill/>
          <a:ln cap="flat" cmpd="sng" w="19050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22"/>
          <p:cNvSpPr txBox="1"/>
          <p:nvPr/>
        </p:nvSpPr>
        <p:spPr>
          <a:xfrm>
            <a:off x="448825" y="3032125"/>
            <a:ext cx="6899700" cy="1908600"/>
          </a:xfrm>
          <a:prstGeom prst="rect">
            <a:avLst/>
          </a:prstGeom>
          <a:noFill/>
          <a:ln cap="flat" cmpd="sng" w="19050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pen Sans"/>
                <a:ea typeface="Open Sans"/>
                <a:cs typeface="Open Sans"/>
                <a:sym typeface="Open Sans"/>
              </a:rPr>
              <a:t>String literal:</a:t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●"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To represent text in Java, we use two quotation marks and put the characters in the text between the quotation marks – we call this a String (of characters) and we say it is a String literal when we are dealing with the quotes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●"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If we want to print</a:t>
            </a:r>
            <a:br>
              <a:rPr lang="en">
                <a:latin typeface="Open Sans"/>
                <a:ea typeface="Open Sans"/>
                <a:cs typeface="Open Sans"/>
                <a:sym typeface="Open Sans"/>
              </a:rPr>
            </a:br>
            <a:r>
              <a:rPr lang="en">
                <a:latin typeface="Open Sans"/>
                <a:ea typeface="Open Sans"/>
                <a:cs typeface="Open Sans"/>
                <a:sym typeface="Open Sans"/>
              </a:rPr>
              <a:t>Hello, World!</a:t>
            </a:r>
            <a:br>
              <a:rPr lang="en">
                <a:latin typeface="Open Sans"/>
                <a:ea typeface="Open Sans"/>
                <a:cs typeface="Open Sans"/>
                <a:sym typeface="Open Sans"/>
              </a:rPr>
            </a:br>
            <a:r>
              <a:rPr lang="en">
                <a:latin typeface="Open Sans"/>
                <a:ea typeface="Open Sans"/>
                <a:cs typeface="Open Sans"/>
                <a:sym typeface="Open Sans"/>
              </a:rPr>
              <a:t>We ask for System.out.println with the String literal “Hello, World!”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156" name="Google Shape;156;p22"/>
          <p:cNvCxnSpPr>
            <a:stCxn id="154" idx="2"/>
            <a:endCxn id="155" idx="0"/>
          </p:cNvCxnSpPr>
          <p:nvPr/>
        </p:nvCxnSpPr>
        <p:spPr>
          <a:xfrm flipH="1">
            <a:off x="3898575" y="2254600"/>
            <a:ext cx="756900" cy="777600"/>
          </a:xfrm>
          <a:prstGeom prst="straightConnector1">
            <a:avLst/>
          </a:prstGeom>
          <a:noFill/>
          <a:ln cap="flat" cmpd="sng" w="19050">
            <a:solidFill>
              <a:srgbClr val="4A86E8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3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 Statement</a:t>
            </a:r>
            <a:endParaRPr/>
          </a:p>
        </p:txBody>
      </p:sp>
      <p:sp>
        <p:nvSpPr>
          <p:cNvPr id="162" name="Google Shape;162;p23"/>
          <p:cNvSpPr txBox="1"/>
          <p:nvPr>
            <p:ph idx="1" type="body"/>
          </p:nvPr>
        </p:nvSpPr>
        <p:spPr>
          <a:xfrm>
            <a:off x="311700" y="1225225"/>
            <a:ext cx="8520600" cy="90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highlight>
                  <a:srgbClr val="F4CCCC"/>
                </a:highlight>
              </a:rPr>
              <a:t>Write a program called HelloWorld.java</a:t>
            </a:r>
            <a:r>
              <a:rPr lang="en"/>
              <a:t> </a:t>
            </a:r>
            <a:r>
              <a:rPr lang="en">
                <a:highlight>
                  <a:srgbClr val="FCE5CD"/>
                </a:highlight>
              </a:rPr>
              <a:t>that will execute code</a:t>
            </a:r>
            <a:r>
              <a:rPr lang="en"/>
              <a:t> </a:t>
            </a:r>
            <a:r>
              <a:rPr lang="en">
                <a:highlight>
                  <a:srgbClr val="D9EAD3"/>
                </a:highlight>
              </a:rPr>
              <a:t>to print</a:t>
            </a:r>
            <a:r>
              <a:rPr lang="en"/>
              <a:t> </a:t>
            </a:r>
            <a:r>
              <a:rPr lang="en">
                <a:highlight>
                  <a:srgbClr val="C9DAF8"/>
                </a:highlight>
              </a:rPr>
              <a:t>the text "Hello, World!"</a:t>
            </a:r>
            <a:r>
              <a:rPr lang="en"/>
              <a:t> </a:t>
            </a:r>
            <a:r>
              <a:rPr lang="en">
                <a:highlight>
                  <a:srgbClr val="D9EAD3"/>
                </a:highlight>
              </a:rPr>
              <a:t>to the console output.</a:t>
            </a:r>
            <a:endParaRPr>
              <a:highlight>
                <a:srgbClr val="D9EAD3"/>
              </a:highlight>
            </a:endParaRPr>
          </a:p>
        </p:txBody>
      </p:sp>
      <p:sp>
        <p:nvSpPr>
          <p:cNvPr id="163" name="Google Shape;163;p23"/>
          <p:cNvSpPr txBox="1"/>
          <p:nvPr>
            <p:ph type="title"/>
          </p:nvPr>
        </p:nvSpPr>
        <p:spPr>
          <a:xfrm>
            <a:off x="311700" y="21294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we need:</a:t>
            </a:r>
            <a:endParaRPr/>
          </a:p>
        </p:txBody>
      </p:sp>
      <p:sp>
        <p:nvSpPr>
          <p:cNvPr id="164" name="Google Shape;164;p23"/>
          <p:cNvSpPr txBox="1"/>
          <p:nvPr>
            <p:ph idx="1" type="body"/>
          </p:nvPr>
        </p:nvSpPr>
        <p:spPr>
          <a:xfrm>
            <a:off x="311700" y="3038725"/>
            <a:ext cx="5189400" cy="16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en">
                <a:highlight>
                  <a:srgbClr val="F4CCCC"/>
                </a:highlight>
              </a:rPr>
              <a:t>Way to specify/write our program</a:t>
            </a:r>
            <a:endParaRPr>
              <a:highlight>
                <a:srgbClr val="F4CCCC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en">
                <a:highlight>
                  <a:srgbClr val="FCE5CD"/>
                </a:highlight>
              </a:rPr>
              <a:t>Way to execute code</a:t>
            </a:r>
            <a:endParaRPr>
              <a:highlight>
                <a:srgbClr val="FCE5CD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en">
                <a:highlight>
                  <a:srgbClr val="D9EAD3"/>
                </a:highlight>
              </a:rPr>
              <a:t>Way to print text to the console</a:t>
            </a:r>
            <a:endParaRPr>
              <a:highlight>
                <a:srgbClr val="D9EAD3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en">
                <a:highlight>
                  <a:srgbClr val="C9DAF8"/>
                </a:highlight>
              </a:rPr>
              <a:t>A way to represent the text "Hello, World!"</a:t>
            </a:r>
            <a:endParaRPr>
              <a:highlight>
                <a:srgbClr val="C9DAF8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23"/>
          <p:cNvSpPr txBox="1"/>
          <p:nvPr>
            <p:ph idx="1" type="body"/>
          </p:nvPr>
        </p:nvSpPr>
        <p:spPr>
          <a:xfrm>
            <a:off x="5501100" y="2960725"/>
            <a:ext cx="3399000" cy="16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class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main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System.out.println();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String literal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 Statement</a:t>
            </a:r>
            <a:endParaRPr/>
          </a:p>
        </p:txBody>
      </p:sp>
      <p:sp>
        <p:nvSpPr>
          <p:cNvPr id="69" name="Google Shape;69;p14"/>
          <p:cNvSpPr txBox="1"/>
          <p:nvPr>
            <p:ph idx="1" type="body"/>
          </p:nvPr>
        </p:nvSpPr>
        <p:spPr>
          <a:xfrm>
            <a:off x="311700" y="1225225"/>
            <a:ext cx="8520600" cy="90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Write a program called HelloWorld.java that will execute code to print the text "Hello, World!" to the console output.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 Statement</a:t>
            </a:r>
            <a:endParaRPr/>
          </a:p>
        </p:txBody>
      </p:sp>
      <p:sp>
        <p:nvSpPr>
          <p:cNvPr id="75" name="Google Shape;75;p15"/>
          <p:cNvSpPr txBox="1"/>
          <p:nvPr>
            <p:ph idx="1" type="body"/>
          </p:nvPr>
        </p:nvSpPr>
        <p:spPr>
          <a:xfrm>
            <a:off x="311700" y="1225225"/>
            <a:ext cx="8520600" cy="90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highlight>
                  <a:srgbClr val="F4CCCC"/>
                </a:highlight>
              </a:rPr>
              <a:t>Write a program called HelloWorld.java</a:t>
            </a:r>
            <a:r>
              <a:rPr lang="en"/>
              <a:t> </a:t>
            </a:r>
            <a:r>
              <a:rPr lang="en">
                <a:highlight>
                  <a:srgbClr val="FCE5CD"/>
                </a:highlight>
              </a:rPr>
              <a:t>that will execute code</a:t>
            </a:r>
            <a:r>
              <a:rPr lang="en"/>
              <a:t> </a:t>
            </a:r>
            <a:r>
              <a:rPr lang="en">
                <a:highlight>
                  <a:srgbClr val="D9EAD3"/>
                </a:highlight>
              </a:rPr>
              <a:t>to print</a:t>
            </a:r>
            <a:r>
              <a:rPr lang="en"/>
              <a:t> </a:t>
            </a:r>
            <a:r>
              <a:rPr lang="en">
                <a:highlight>
                  <a:srgbClr val="C9DAF8"/>
                </a:highlight>
              </a:rPr>
              <a:t>the text "Hello, World!"</a:t>
            </a:r>
            <a:r>
              <a:rPr lang="en"/>
              <a:t> </a:t>
            </a:r>
            <a:r>
              <a:rPr lang="en">
                <a:highlight>
                  <a:srgbClr val="D9EAD3"/>
                </a:highlight>
              </a:rPr>
              <a:t>to the console output.</a:t>
            </a:r>
            <a:endParaRPr>
              <a:highlight>
                <a:srgbClr val="D9EAD3"/>
              </a:highlight>
            </a:endParaRPr>
          </a:p>
        </p:txBody>
      </p:sp>
      <p:sp>
        <p:nvSpPr>
          <p:cNvPr id="76" name="Google Shape;76;p15"/>
          <p:cNvSpPr txBox="1"/>
          <p:nvPr>
            <p:ph type="title"/>
          </p:nvPr>
        </p:nvSpPr>
        <p:spPr>
          <a:xfrm>
            <a:off x="311700" y="21294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we need:</a:t>
            </a:r>
            <a:endParaRPr/>
          </a:p>
        </p:txBody>
      </p:sp>
      <p:sp>
        <p:nvSpPr>
          <p:cNvPr id="77" name="Google Shape;77;p15"/>
          <p:cNvSpPr txBox="1"/>
          <p:nvPr>
            <p:ph idx="1" type="body"/>
          </p:nvPr>
        </p:nvSpPr>
        <p:spPr>
          <a:xfrm>
            <a:off x="311700" y="3038725"/>
            <a:ext cx="5189400" cy="16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en">
                <a:highlight>
                  <a:srgbClr val="F4CCCC"/>
                </a:highlight>
              </a:rPr>
              <a:t>Way to specify/write our program</a:t>
            </a:r>
            <a:endParaRPr>
              <a:highlight>
                <a:srgbClr val="F4CCCC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en">
                <a:highlight>
                  <a:srgbClr val="FCE5CD"/>
                </a:highlight>
              </a:rPr>
              <a:t>Way to execute code</a:t>
            </a:r>
            <a:endParaRPr>
              <a:highlight>
                <a:srgbClr val="FCE5CD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en">
                <a:highlight>
                  <a:srgbClr val="D9EAD3"/>
                </a:highlight>
              </a:rPr>
              <a:t>Way to print text to the console</a:t>
            </a:r>
            <a:endParaRPr>
              <a:highlight>
                <a:srgbClr val="D9EAD3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en">
                <a:highlight>
                  <a:srgbClr val="C9DAF8"/>
                </a:highlight>
              </a:rPr>
              <a:t>A way to represent the text "Hello, World!"</a:t>
            </a:r>
            <a:endParaRPr>
              <a:highlight>
                <a:srgbClr val="C9DAF8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5"/>
          <p:cNvSpPr txBox="1"/>
          <p:nvPr>
            <p:ph idx="1" type="body"/>
          </p:nvPr>
        </p:nvSpPr>
        <p:spPr>
          <a:xfrm>
            <a:off x="5501100" y="2960725"/>
            <a:ext cx="3399000" cy="16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???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/>
          <p:nvPr>
            <p:ph type="title"/>
          </p:nvPr>
        </p:nvSpPr>
        <p:spPr>
          <a:xfrm>
            <a:off x="311700" y="315925"/>
            <a:ext cx="36951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Class Declaration</a:t>
            </a:r>
            <a:endParaRPr/>
          </a:p>
        </p:txBody>
      </p:sp>
      <p:sp>
        <p:nvSpPr>
          <p:cNvPr id="84" name="Google Shape;84;p16"/>
          <p:cNvSpPr txBox="1"/>
          <p:nvPr>
            <p:ph idx="1" type="body"/>
          </p:nvPr>
        </p:nvSpPr>
        <p:spPr>
          <a:xfrm>
            <a:off x="311700" y="1225225"/>
            <a:ext cx="3613200" cy="149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00FF"/>
                </a:solidFill>
                <a:latin typeface="Consolas"/>
                <a:ea typeface="Consolas"/>
                <a:cs typeface="Consolas"/>
                <a:sym typeface="Consolas"/>
              </a:rPr>
              <a:t>p</a:t>
            </a:r>
            <a:r>
              <a:rPr lang="en">
                <a:solidFill>
                  <a:srgbClr val="9900FF"/>
                </a:solidFill>
                <a:latin typeface="Consolas"/>
                <a:ea typeface="Consolas"/>
                <a:cs typeface="Consolas"/>
                <a:sym typeface="Consolas"/>
              </a:rPr>
              <a:t>ublic class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 HelloWorld 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85" name="Google Shape;85;p16"/>
          <p:cNvSpPr/>
          <p:nvPr/>
        </p:nvSpPr>
        <p:spPr>
          <a:xfrm>
            <a:off x="334025" y="1325675"/>
            <a:ext cx="1628400" cy="302700"/>
          </a:xfrm>
          <a:prstGeom prst="rect">
            <a:avLst/>
          </a:prstGeom>
          <a:noFill/>
          <a:ln cap="flat" cmpd="sng" w="1905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6"/>
          <p:cNvSpPr/>
          <p:nvPr/>
        </p:nvSpPr>
        <p:spPr>
          <a:xfrm>
            <a:off x="2014600" y="1336100"/>
            <a:ext cx="1356900" cy="282000"/>
          </a:xfrm>
          <a:prstGeom prst="rect">
            <a:avLst/>
          </a:prstGeom>
          <a:noFill/>
          <a:ln cap="flat" cmpd="sng" w="19050">
            <a:solidFill>
              <a:srgbClr val="38761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6"/>
          <p:cNvSpPr/>
          <p:nvPr/>
        </p:nvSpPr>
        <p:spPr>
          <a:xfrm flipH="1">
            <a:off x="334100" y="1325675"/>
            <a:ext cx="3695100" cy="1246200"/>
          </a:xfrm>
          <a:prstGeom prst="corner">
            <a:avLst>
              <a:gd fmla="val 72360" name="adj1"/>
              <a:gd fmla="val 50000" name="adj2"/>
            </a:avLst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6"/>
          <p:cNvSpPr txBox="1"/>
          <p:nvPr/>
        </p:nvSpPr>
        <p:spPr>
          <a:xfrm>
            <a:off x="4827775" y="3017725"/>
            <a:ext cx="3903900" cy="1693200"/>
          </a:xfrm>
          <a:prstGeom prst="rect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pen Sans"/>
                <a:ea typeface="Open Sans"/>
                <a:cs typeface="Open Sans"/>
                <a:sym typeface="Open Sans"/>
              </a:rPr>
              <a:t>Scope:</a:t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●"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Everything between the curly braces is part of the program; it is within the “scope” of the class HelloWorld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●"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This is where the code for the program goes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9" name="Google Shape;89;p16"/>
          <p:cNvSpPr txBox="1"/>
          <p:nvPr/>
        </p:nvSpPr>
        <p:spPr>
          <a:xfrm>
            <a:off x="4645075" y="247225"/>
            <a:ext cx="4269300" cy="2339700"/>
          </a:xfrm>
          <a:prstGeom prst="rect">
            <a:avLst/>
          </a:prstGeom>
          <a:noFill/>
          <a:ln cap="flat" cmpd="sng" w="1905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pen Sans"/>
                <a:ea typeface="Open Sans"/>
                <a:cs typeface="Open Sans"/>
                <a:sym typeface="Open Sans"/>
              </a:rPr>
              <a:t>**Keywords:</a:t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**</a:t>
            </a:r>
            <a:r>
              <a:rPr i="1" lang="en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You must spell these words exactly and write them in the correct order so Java recognizes them.</a:t>
            </a:r>
            <a:endParaRPr b="1" i="1"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●"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These words (public class) indicate (declare) to Java that you are writing a class that can be accessed for, among other things, running code.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●"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A class is a container for the code of a program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●"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There can be only one public class per file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0" name="Google Shape;90;p16"/>
          <p:cNvSpPr txBox="1"/>
          <p:nvPr/>
        </p:nvSpPr>
        <p:spPr>
          <a:xfrm>
            <a:off x="208775" y="2802325"/>
            <a:ext cx="4269300" cy="2124000"/>
          </a:xfrm>
          <a:prstGeom prst="rect">
            <a:avLst/>
          </a:prstGeom>
          <a:noFill/>
          <a:ln cap="flat" cmpd="sng" w="19050">
            <a:solidFill>
              <a:srgbClr val="38761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pen Sans"/>
                <a:ea typeface="Open Sans"/>
                <a:cs typeface="Open Sans"/>
                <a:sym typeface="Open Sans"/>
              </a:rPr>
              <a:t>Specifying the name of the program</a:t>
            </a:r>
            <a:r>
              <a:rPr b="1" lang="en">
                <a:latin typeface="Open Sans"/>
                <a:ea typeface="Open Sans"/>
                <a:cs typeface="Open Sans"/>
                <a:sym typeface="Open Sans"/>
              </a:rPr>
              <a:t>:</a:t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●"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You can name a class whatever you want as long as: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○"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It contains only letters, numbers, underscores, and dollar sign symbols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○"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Must begin with a letter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●"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The name of the class must exactly match the name of the file, so this class must be saved in a file called HelloWorld.java.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1" name="Google Shape;91;p16"/>
          <p:cNvSpPr/>
          <p:nvPr/>
        </p:nvSpPr>
        <p:spPr>
          <a:xfrm>
            <a:off x="1137775" y="433188"/>
            <a:ext cx="3517725" cy="882050"/>
          </a:xfrm>
          <a:custGeom>
            <a:rect b="b" l="l" r="r" t="t"/>
            <a:pathLst>
              <a:path extrusionOk="0" h="35282" w="140709">
                <a:moveTo>
                  <a:pt x="0" y="35282"/>
                </a:moveTo>
                <a:cubicBezTo>
                  <a:pt x="2366" y="33821"/>
                  <a:pt x="-3340" y="28184"/>
                  <a:pt x="14196" y="26514"/>
                </a:cubicBezTo>
                <a:cubicBezTo>
                  <a:pt x="31733" y="24844"/>
                  <a:pt x="87543" y="29228"/>
                  <a:pt x="105219" y="25261"/>
                </a:cubicBezTo>
                <a:cubicBezTo>
                  <a:pt x="122895" y="21295"/>
                  <a:pt x="114335" y="6890"/>
                  <a:pt x="120250" y="2715"/>
                </a:cubicBezTo>
                <a:cubicBezTo>
                  <a:pt x="126165" y="-1460"/>
                  <a:pt x="137299" y="627"/>
                  <a:pt x="140709" y="209"/>
                </a:cubicBezTo>
              </a:path>
            </a:pathLst>
          </a:custGeom>
          <a:noFill/>
          <a:ln cap="flat" cmpd="sng" w="19050">
            <a:solidFill>
              <a:srgbClr val="99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2" name="Google Shape;92;p16"/>
          <p:cNvSpPr/>
          <p:nvPr/>
        </p:nvSpPr>
        <p:spPr>
          <a:xfrm>
            <a:off x="2640900" y="1132026"/>
            <a:ext cx="1715925" cy="1665450"/>
          </a:xfrm>
          <a:custGeom>
            <a:rect b="b" l="l" r="r" t="t"/>
            <a:pathLst>
              <a:path extrusionOk="0" h="66618" w="68637">
                <a:moveTo>
                  <a:pt x="0" y="7746"/>
                </a:moveTo>
                <a:cubicBezTo>
                  <a:pt x="8908" y="6493"/>
                  <a:pt x="42032" y="-1440"/>
                  <a:pt x="53445" y="230"/>
                </a:cubicBezTo>
                <a:cubicBezTo>
                  <a:pt x="64858" y="1900"/>
                  <a:pt x="67154" y="6702"/>
                  <a:pt x="68476" y="17767"/>
                </a:cubicBezTo>
                <a:cubicBezTo>
                  <a:pt x="69798" y="28832"/>
                  <a:pt x="62561" y="58476"/>
                  <a:pt x="61378" y="66618"/>
                </a:cubicBezTo>
              </a:path>
            </a:pathLst>
          </a:custGeom>
          <a:noFill/>
          <a:ln cap="flat" cmpd="sng" w="19050">
            <a:solidFill>
              <a:srgbClr val="38761D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3" name="Google Shape;93;p16"/>
          <p:cNvSpPr/>
          <p:nvPr/>
        </p:nvSpPr>
        <p:spPr>
          <a:xfrm>
            <a:off x="4039650" y="2056350"/>
            <a:ext cx="793300" cy="1218950"/>
          </a:xfrm>
          <a:custGeom>
            <a:rect b="b" l="l" r="r" t="t"/>
            <a:pathLst>
              <a:path extrusionOk="0" h="48758" w="31732">
                <a:moveTo>
                  <a:pt x="0" y="0"/>
                </a:moveTo>
                <a:cubicBezTo>
                  <a:pt x="3201" y="1879"/>
                  <a:pt x="15518" y="3619"/>
                  <a:pt x="19206" y="11274"/>
                </a:cubicBezTo>
                <a:cubicBezTo>
                  <a:pt x="22894" y="18929"/>
                  <a:pt x="20041" y="40014"/>
                  <a:pt x="22129" y="45929"/>
                </a:cubicBezTo>
                <a:cubicBezTo>
                  <a:pt x="24217" y="51844"/>
                  <a:pt x="30132" y="46625"/>
                  <a:pt x="31732" y="46764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7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 Statement</a:t>
            </a:r>
            <a:endParaRPr/>
          </a:p>
        </p:txBody>
      </p:sp>
      <p:sp>
        <p:nvSpPr>
          <p:cNvPr id="99" name="Google Shape;99;p17"/>
          <p:cNvSpPr txBox="1"/>
          <p:nvPr>
            <p:ph idx="1" type="body"/>
          </p:nvPr>
        </p:nvSpPr>
        <p:spPr>
          <a:xfrm>
            <a:off x="311700" y="1225225"/>
            <a:ext cx="8520600" cy="90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highlight>
                  <a:srgbClr val="F4CCCC"/>
                </a:highlight>
              </a:rPr>
              <a:t>Write a program called HelloWorld.java</a:t>
            </a:r>
            <a:r>
              <a:rPr lang="en"/>
              <a:t> </a:t>
            </a:r>
            <a:r>
              <a:rPr lang="en">
                <a:highlight>
                  <a:srgbClr val="FCE5CD"/>
                </a:highlight>
              </a:rPr>
              <a:t>that will execute code</a:t>
            </a:r>
            <a:r>
              <a:rPr lang="en"/>
              <a:t> </a:t>
            </a:r>
            <a:r>
              <a:rPr lang="en">
                <a:highlight>
                  <a:srgbClr val="D9EAD3"/>
                </a:highlight>
              </a:rPr>
              <a:t>to print</a:t>
            </a:r>
            <a:r>
              <a:rPr lang="en"/>
              <a:t> </a:t>
            </a:r>
            <a:r>
              <a:rPr lang="en">
                <a:highlight>
                  <a:srgbClr val="C9DAF8"/>
                </a:highlight>
              </a:rPr>
              <a:t>the text "Hello, World!"</a:t>
            </a:r>
            <a:r>
              <a:rPr lang="en"/>
              <a:t> </a:t>
            </a:r>
            <a:r>
              <a:rPr lang="en">
                <a:highlight>
                  <a:srgbClr val="D9EAD3"/>
                </a:highlight>
              </a:rPr>
              <a:t>to the console output.</a:t>
            </a:r>
            <a:endParaRPr>
              <a:highlight>
                <a:srgbClr val="D9EAD3"/>
              </a:highlight>
            </a:endParaRPr>
          </a:p>
        </p:txBody>
      </p:sp>
      <p:sp>
        <p:nvSpPr>
          <p:cNvPr id="100" name="Google Shape;100;p17"/>
          <p:cNvSpPr txBox="1"/>
          <p:nvPr>
            <p:ph type="title"/>
          </p:nvPr>
        </p:nvSpPr>
        <p:spPr>
          <a:xfrm>
            <a:off x="311700" y="21294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we need:</a:t>
            </a:r>
            <a:endParaRPr/>
          </a:p>
        </p:txBody>
      </p:sp>
      <p:sp>
        <p:nvSpPr>
          <p:cNvPr id="101" name="Google Shape;101;p17"/>
          <p:cNvSpPr txBox="1"/>
          <p:nvPr>
            <p:ph idx="1" type="body"/>
          </p:nvPr>
        </p:nvSpPr>
        <p:spPr>
          <a:xfrm>
            <a:off x="311700" y="3038725"/>
            <a:ext cx="5189400" cy="16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en">
                <a:highlight>
                  <a:srgbClr val="F4CCCC"/>
                </a:highlight>
              </a:rPr>
              <a:t>Way to specify/write our program</a:t>
            </a:r>
            <a:endParaRPr>
              <a:highlight>
                <a:srgbClr val="F4CCCC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en">
                <a:highlight>
                  <a:srgbClr val="FCE5CD"/>
                </a:highlight>
              </a:rPr>
              <a:t>Way to execute code</a:t>
            </a:r>
            <a:endParaRPr>
              <a:highlight>
                <a:srgbClr val="FCE5CD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en">
                <a:highlight>
                  <a:srgbClr val="D9EAD3"/>
                </a:highlight>
              </a:rPr>
              <a:t>Way to print text to the console</a:t>
            </a:r>
            <a:endParaRPr>
              <a:highlight>
                <a:srgbClr val="D9EAD3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en">
                <a:highlight>
                  <a:srgbClr val="C9DAF8"/>
                </a:highlight>
              </a:rPr>
              <a:t>A way to represent the text "Hello, World!"</a:t>
            </a:r>
            <a:endParaRPr>
              <a:highlight>
                <a:srgbClr val="C9DAF8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7"/>
          <p:cNvSpPr txBox="1"/>
          <p:nvPr>
            <p:ph idx="1" type="body"/>
          </p:nvPr>
        </p:nvSpPr>
        <p:spPr>
          <a:xfrm>
            <a:off x="5501100" y="2960725"/>
            <a:ext cx="3399000" cy="16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c</a:t>
            </a:r>
            <a:r>
              <a:rPr lang="en"/>
              <a:t>lass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???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8"/>
          <p:cNvSpPr txBox="1"/>
          <p:nvPr>
            <p:ph type="title"/>
          </p:nvPr>
        </p:nvSpPr>
        <p:spPr>
          <a:xfrm>
            <a:off x="311700" y="315925"/>
            <a:ext cx="43335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Main method declaration</a:t>
            </a:r>
            <a:endParaRPr/>
          </a:p>
        </p:txBody>
      </p:sp>
      <p:sp>
        <p:nvSpPr>
          <p:cNvPr id="108" name="Google Shape;108;p18"/>
          <p:cNvSpPr txBox="1"/>
          <p:nvPr>
            <p:ph idx="1" type="body"/>
          </p:nvPr>
        </p:nvSpPr>
        <p:spPr>
          <a:xfrm>
            <a:off x="311700" y="1225225"/>
            <a:ext cx="5753100" cy="172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rgbClr val="9900FF"/>
                </a:solidFill>
                <a:latin typeface="Consolas"/>
                <a:ea typeface="Consolas"/>
                <a:cs typeface="Consolas"/>
                <a:sym typeface="Consolas"/>
              </a:rPr>
              <a:t>p</a:t>
            </a:r>
            <a:r>
              <a:rPr lang="en">
                <a:solidFill>
                  <a:srgbClr val="9900FF"/>
                </a:solidFill>
                <a:latin typeface="Consolas"/>
                <a:ea typeface="Consolas"/>
                <a:cs typeface="Consolas"/>
                <a:sym typeface="Consolas"/>
              </a:rPr>
              <a:t>ublic class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 HelloWorld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lang="en">
                <a:solidFill>
                  <a:srgbClr val="9900FF"/>
                </a:solidFill>
                <a:latin typeface="Consolas"/>
                <a:ea typeface="Consolas"/>
                <a:cs typeface="Consolas"/>
                <a:sym typeface="Consolas"/>
              </a:rPr>
              <a:t>public static void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 main(String[] 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args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	}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09" name="Google Shape;109;p18"/>
          <p:cNvSpPr/>
          <p:nvPr/>
        </p:nvSpPr>
        <p:spPr>
          <a:xfrm>
            <a:off x="803750" y="1632550"/>
            <a:ext cx="2390400" cy="323700"/>
          </a:xfrm>
          <a:prstGeom prst="rect">
            <a:avLst/>
          </a:prstGeom>
          <a:noFill/>
          <a:ln cap="flat" cmpd="sng" w="1905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8"/>
          <p:cNvSpPr/>
          <p:nvPr/>
        </p:nvSpPr>
        <p:spPr>
          <a:xfrm>
            <a:off x="3239050" y="1632550"/>
            <a:ext cx="2390400" cy="323700"/>
          </a:xfrm>
          <a:prstGeom prst="rect">
            <a:avLst/>
          </a:prstGeom>
          <a:noFill/>
          <a:ln cap="flat" cmpd="sng" w="19050">
            <a:solidFill>
              <a:srgbClr val="38761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8"/>
          <p:cNvSpPr/>
          <p:nvPr/>
        </p:nvSpPr>
        <p:spPr>
          <a:xfrm flipH="1">
            <a:off x="803650" y="1632550"/>
            <a:ext cx="5198400" cy="1008300"/>
          </a:xfrm>
          <a:prstGeom prst="corner">
            <a:avLst>
              <a:gd fmla="val 62109" name="adj1"/>
              <a:gd fmla="val 27822" name="adj2"/>
            </a:avLst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8"/>
          <p:cNvSpPr txBox="1"/>
          <p:nvPr/>
        </p:nvSpPr>
        <p:spPr>
          <a:xfrm>
            <a:off x="417525" y="3180750"/>
            <a:ext cx="4519800" cy="1693200"/>
          </a:xfrm>
          <a:prstGeom prst="rect">
            <a:avLst/>
          </a:prstGeom>
          <a:noFill/>
          <a:ln cap="flat" cmpd="sng" w="1905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pen Sans"/>
                <a:ea typeface="Open Sans"/>
                <a:cs typeface="Open Sans"/>
                <a:sym typeface="Open Sans"/>
              </a:rPr>
              <a:t>**Keywords:</a:t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</a:pPr>
            <a:r>
              <a:rPr lang="en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These words (public static void) indicate (declare) to Java that you are writing a method that contains statements of executable code</a:t>
            </a:r>
            <a:endParaRPr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</a:pPr>
            <a:r>
              <a:rPr lang="en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 method is a subroutine, a part of the overall procedure of the program that has been labeled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3" name="Google Shape;113;p18"/>
          <p:cNvSpPr txBox="1"/>
          <p:nvPr/>
        </p:nvSpPr>
        <p:spPr>
          <a:xfrm>
            <a:off x="6263025" y="150300"/>
            <a:ext cx="2766300" cy="2770500"/>
          </a:xfrm>
          <a:prstGeom prst="rect">
            <a:avLst/>
          </a:prstGeom>
          <a:noFill/>
          <a:ln cap="flat" cmpd="sng" w="19050">
            <a:solidFill>
              <a:srgbClr val="38761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pen Sans"/>
                <a:ea typeface="Open Sans"/>
                <a:cs typeface="Open Sans"/>
                <a:sym typeface="Open Sans"/>
              </a:rPr>
              <a:t>**Specifying main method:</a:t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●"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Using the declaration “main” with “String[] </a:t>
            </a:r>
            <a:r>
              <a:rPr lang="en">
                <a:latin typeface="Open Sans"/>
                <a:ea typeface="Open Sans"/>
                <a:cs typeface="Open Sans"/>
                <a:sym typeface="Open Sans"/>
              </a:rPr>
              <a:t>args</a:t>
            </a:r>
            <a:r>
              <a:rPr lang="en">
                <a:latin typeface="Open Sans"/>
                <a:ea typeface="Open Sans"/>
                <a:cs typeface="Open Sans"/>
                <a:sym typeface="Open Sans"/>
              </a:rPr>
              <a:t>” between the parentheses will indicate to Java that this is the method that should be executed when the program is run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●"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For now, remember to type “main(String[] </a:t>
            </a:r>
            <a:r>
              <a:rPr lang="en">
                <a:latin typeface="Open Sans"/>
                <a:ea typeface="Open Sans"/>
                <a:cs typeface="Open Sans"/>
                <a:sym typeface="Open Sans"/>
              </a:rPr>
              <a:t>args</a:t>
            </a:r>
            <a:r>
              <a:rPr lang="en">
                <a:latin typeface="Open Sans"/>
                <a:ea typeface="Open Sans"/>
                <a:cs typeface="Open Sans"/>
                <a:sym typeface="Open Sans"/>
              </a:rPr>
              <a:t>)” exactly for declaring the method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4" name="Google Shape;114;p18"/>
          <p:cNvSpPr txBox="1"/>
          <p:nvPr/>
        </p:nvSpPr>
        <p:spPr>
          <a:xfrm>
            <a:off x="5198300" y="3073050"/>
            <a:ext cx="3831000" cy="1908600"/>
          </a:xfrm>
          <a:prstGeom prst="rect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pen Sans"/>
                <a:ea typeface="Open Sans"/>
                <a:cs typeface="Open Sans"/>
                <a:sym typeface="Open Sans"/>
              </a:rPr>
              <a:t>Scope:</a:t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</a:pPr>
            <a:r>
              <a:rPr lang="en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Everything between the curly braces is part of (within the scope of) the main method</a:t>
            </a:r>
            <a:endParaRPr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</a:pPr>
            <a:r>
              <a:rPr lang="en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This is where the executable statements of code go</a:t>
            </a:r>
            <a:endParaRPr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</a:pPr>
            <a:r>
              <a:rPr lang="en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Java will execute the statements in main in order from top to bottom</a:t>
            </a:r>
            <a:endParaRPr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5" name="Google Shape;115;p18"/>
          <p:cNvSpPr/>
          <p:nvPr/>
        </p:nvSpPr>
        <p:spPr>
          <a:xfrm>
            <a:off x="63861" y="1764075"/>
            <a:ext cx="750350" cy="1604250"/>
          </a:xfrm>
          <a:custGeom>
            <a:rect b="b" l="l" r="r" t="t"/>
            <a:pathLst>
              <a:path extrusionOk="0" h="64170" w="30014">
                <a:moveTo>
                  <a:pt x="14147" y="63465"/>
                </a:moveTo>
                <a:cubicBezTo>
                  <a:pt x="12059" y="62630"/>
                  <a:pt x="3430" y="67850"/>
                  <a:pt x="1621" y="58455"/>
                </a:cubicBezTo>
                <a:cubicBezTo>
                  <a:pt x="-188" y="49061"/>
                  <a:pt x="-1441" y="16841"/>
                  <a:pt x="3291" y="7098"/>
                </a:cubicBezTo>
                <a:cubicBezTo>
                  <a:pt x="8023" y="-2644"/>
                  <a:pt x="25560" y="1183"/>
                  <a:pt x="30014" y="0"/>
                </a:cubicBezTo>
              </a:path>
            </a:pathLst>
          </a:custGeom>
          <a:noFill/>
          <a:ln cap="flat" cmpd="sng" w="19050">
            <a:solidFill>
              <a:srgbClr val="99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6" name="Google Shape;116;p18"/>
          <p:cNvSpPr/>
          <p:nvPr/>
        </p:nvSpPr>
        <p:spPr>
          <a:xfrm>
            <a:off x="4778267" y="2630475"/>
            <a:ext cx="734050" cy="438400"/>
          </a:xfrm>
          <a:custGeom>
            <a:rect b="b" l="l" r="r" t="t"/>
            <a:pathLst>
              <a:path extrusionOk="0" h="17536" w="29362">
                <a:moveTo>
                  <a:pt x="2187" y="0"/>
                </a:moveTo>
                <a:cubicBezTo>
                  <a:pt x="2118" y="1322"/>
                  <a:pt x="-2197" y="6541"/>
                  <a:pt x="1770" y="7933"/>
                </a:cubicBezTo>
                <a:cubicBezTo>
                  <a:pt x="5737" y="9325"/>
                  <a:pt x="21394" y="6750"/>
                  <a:pt x="25987" y="8350"/>
                </a:cubicBezTo>
                <a:cubicBezTo>
                  <a:pt x="30580" y="9951"/>
                  <a:pt x="28770" y="16005"/>
                  <a:pt x="29327" y="17536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7" name="Google Shape;117;p18"/>
          <p:cNvSpPr/>
          <p:nvPr/>
        </p:nvSpPr>
        <p:spPr>
          <a:xfrm>
            <a:off x="4874700" y="344475"/>
            <a:ext cx="1398750" cy="1273475"/>
          </a:xfrm>
          <a:custGeom>
            <a:rect b="b" l="l" r="r" t="t"/>
            <a:pathLst>
              <a:path extrusionOk="0" h="50939" w="55950">
                <a:moveTo>
                  <a:pt x="0" y="50939"/>
                </a:moveTo>
                <a:cubicBezTo>
                  <a:pt x="1392" y="43702"/>
                  <a:pt x="-974" y="16005"/>
                  <a:pt x="8351" y="7515"/>
                </a:cubicBezTo>
                <a:cubicBezTo>
                  <a:pt x="17676" y="-975"/>
                  <a:pt x="48017" y="1253"/>
                  <a:pt x="55950" y="0"/>
                </a:cubicBezTo>
              </a:path>
            </a:pathLst>
          </a:custGeom>
          <a:noFill/>
          <a:ln cap="flat" cmpd="sng" w="19050">
            <a:solidFill>
              <a:srgbClr val="38761D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 Statement</a:t>
            </a:r>
            <a:endParaRPr/>
          </a:p>
        </p:txBody>
      </p:sp>
      <p:sp>
        <p:nvSpPr>
          <p:cNvPr id="123" name="Google Shape;123;p19"/>
          <p:cNvSpPr txBox="1"/>
          <p:nvPr>
            <p:ph idx="1" type="body"/>
          </p:nvPr>
        </p:nvSpPr>
        <p:spPr>
          <a:xfrm>
            <a:off x="311700" y="1225225"/>
            <a:ext cx="8520600" cy="90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highlight>
                  <a:srgbClr val="F4CCCC"/>
                </a:highlight>
              </a:rPr>
              <a:t>Write a program called HelloWorld.java</a:t>
            </a:r>
            <a:r>
              <a:rPr lang="en"/>
              <a:t> </a:t>
            </a:r>
            <a:r>
              <a:rPr lang="en">
                <a:highlight>
                  <a:srgbClr val="FCE5CD"/>
                </a:highlight>
              </a:rPr>
              <a:t>that will execute code</a:t>
            </a:r>
            <a:r>
              <a:rPr lang="en"/>
              <a:t> </a:t>
            </a:r>
            <a:r>
              <a:rPr lang="en">
                <a:highlight>
                  <a:srgbClr val="D9EAD3"/>
                </a:highlight>
              </a:rPr>
              <a:t>to print</a:t>
            </a:r>
            <a:r>
              <a:rPr lang="en"/>
              <a:t> </a:t>
            </a:r>
            <a:r>
              <a:rPr lang="en">
                <a:highlight>
                  <a:srgbClr val="C9DAF8"/>
                </a:highlight>
              </a:rPr>
              <a:t>the text "Hello, World!"</a:t>
            </a:r>
            <a:r>
              <a:rPr lang="en"/>
              <a:t> </a:t>
            </a:r>
            <a:r>
              <a:rPr lang="en">
                <a:highlight>
                  <a:srgbClr val="D9EAD3"/>
                </a:highlight>
              </a:rPr>
              <a:t>to the console output.</a:t>
            </a:r>
            <a:endParaRPr>
              <a:highlight>
                <a:srgbClr val="D9EAD3"/>
              </a:highlight>
            </a:endParaRPr>
          </a:p>
        </p:txBody>
      </p:sp>
      <p:sp>
        <p:nvSpPr>
          <p:cNvPr id="124" name="Google Shape;124;p19"/>
          <p:cNvSpPr txBox="1"/>
          <p:nvPr>
            <p:ph type="title"/>
          </p:nvPr>
        </p:nvSpPr>
        <p:spPr>
          <a:xfrm>
            <a:off x="311700" y="21294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we need:</a:t>
            </a:r>
            <a:endParaRPr/>
          </a:p>
        </p:txBody>
      </p:sp>
      <p:sp>
        <p:nvSpPr>
          <p:cNvPr id="125" name="Google Shape;125;p19"/>
          <p:cNvSpPr txBox="1"/>
          <p:nvPr>
            <p:ph idx="1" type="body"/>
          </p:nvPr>
        </p:nvSpPr>
        <p:spPr>
          <a:xfrm>
            <a:off x="311700" y="3038725"/>
            <a:ext cx="5189400" cy="16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en">
                <a:highlight>
                  <a:srgbClr val="F4CCCC"/>
                </a:highlight>
              </a:rPr>
              <a:t>Way to specify/write our program</a:t>
            </a:r>
            <a:endParaRPr>
              <a:highlight>
                <a:srgbClr val="F4CCCC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en">
                <a:highlight>
                  <a:srgbClr val="FCE5CD"/>
                </a:highlight>
              </a:rPr>
              <a:t>Way to execute code</a:t>
            </a:r>
            <a:endParaRPr>
              <a:highlight>
                <a:srgbClr val="FCE5CD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en">
                <a:highlight>
                  <a:srgbClr val="D9EAD3"/>
                </a:highlight>
              </a:rPr>
              <a:t>Way to print text to the console</a:t>
            </a:r>
            <a:endParaRPr>
              <a:highlight>
                <a:srgbClr val="D9EAD3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en">
                <a:highlight>
                  <a:srgbClr val="C9DAF8"/>
                </a:highlight>
              </a:rPr>
              <a:t>A way to represent the text "Hello, World!"</a:t>
            </a:r>
            <a:endParaRPr>
              <a:highlight>
                <a:srgbClr val="C9DAF8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9"/>
          <p:cNvSpPr txBox="1"/>
          <p:nvPr>
            <p:ph idx="1" type="body"/>
          </p:nvPr>
        </p:nvSpPr>
        <p:spPr>
          <a:xfrm>
            <a:off x="5501100" y="2960725"/>
            <a:ext cx="3399000" cy="16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class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main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???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0"/>
          <p:cNvSpPr txBox="1"/>
          <p:nvPr>
            <p:ph type="title"/>
          </p:nvPr>
        </p:nvSpPr>
        <p:spPr>
          <a:xfrm>
            <a:off x="311700" y="315925"/>
            <a:ext cx="53178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System.out.println() statement</a:t>
            </a:r>
            <a:endParaRPr/>
          </a:p>
        </p:txBody>
      </p:sp>
      <p:sp>
        <p:nvSpPr>
          <p:cNvPr id="132" name="Google Shape;132;p20"/>
          <p:cNvSpPr txBox="1"/>
          <p:nvPr>
            <p:ph idx="1" type="body"/>
          </p:nvPr>
        </p:nvSpPr>
        <p:spPr>
          <a:xfrm>
            <a:off x="311700" y="1225225"/>
            <a:ext cx="5753100" cy="172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rgbClr val="9900FF"/>
                </a:solidFill>
                <a:latin typeface="Consolas"/>
                <a:ea typeface="Consolas"/>
                <a:cs typeface="Consolas"/>
                <a:sym typeface="Consolas"/>
              </a:rPr>
              <a:t>public class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 HelloWorld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lang="en">
                <a:solidFill>
                  <a:srgbClr val="9900FF"/>
                </a:solidFill>
                <a:latin typeface="Consolas"/>
                <a:ea typeface="Consolas"/>
                <a:cs typeface="Consolas"/>
                <a:sym typeface="Consolas"/>
              </a:rPr>
              <a:t>public static void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 main(String[] args)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		System.out.println();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	}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33" name="Google Shape;133;p20"/>
          <p:cNvSpPr/>
          <p:nvPr/>
        </p:nvSpPr>
        <p:spPr>
          <a:xfrm>
            <a:off x="3850200" y="1972850"/>
            <a:ext cx="177600" cy="261000"/>
          </a:xfrm>
          <a:prstGeom prst="rect">
            <a:avLst/>
          </a:prstGeom>
          <a:noFill/>
          <a:ln cap="flat" cmpd="sng" w="19050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20"/>
          <p:cNvSpPr txBox="1"/>
          <p:nvPr/>
        </p:nvSpPr>
        <p:spPr>
          <a:xfrm>
            <a:off x="5887350" y="3032125"/>
            <a:ext cx="3006300" cy="1262100"/>
          </a:xfrm>
          <a:prstGeom prst="rect">
            <a:avLst/>
          </a:prstGeom>
          <a:noFill/>
          <a:ln cap="flat" cmpd="sng" w="19050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pen Sans"/>
                <a:ea typeface="Open Sans"/>
                <a:cs typeface="Open Sans"/>
                <a:sym typeface="Open Sans"/>
              </a:rPr>
              <a:t>Statement:</a:t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●"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The semicolon (;) indicates to Java that whatever comes before it is a statement of code to be executed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5" name="Google Shape;135;p20"/>
          <p:cNvSpPr/>
          <p:nvPr/>
        </p:nvSpPr>
        <p:spPr>
          <a:xfrm>
            <a:off x="1273475" y="1972850"/>
            <a:ext cx="2547000" cy="261000"/>
          </a:xfrm>
          <a:prstGeom prst="rect">
            <a:avLst/>
          </a:prstGeom>
          <a:noFill/>
          <a:ln cap="flat" cmpd="sng" w="19050">
            <a:solidFill>
              <a:srgbClr val="38761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20"/>
          <p:cNvSpPr txBox="1"/>
          <p:nvPr/>
        </p:nvSpPr>
        <p:spPr>
          <a:xfrm>
            <a:off x="311700" y="3032125"/>
            <a:ext cx="5317800" cy="1693200"/>
          </a:xfrm>
          <a:prstGeom prst="rect">
            <a:avLst/>
          </a:prstGeom>
          <a:noFill/>
          <a:ln cap="flat" cmpd="sng" w="19050">
            <a:solidFill>
              <a:srgbClr val="38761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pen Sans"/>
                <a:ea typeface="Open Sans"/>
                <a:cs typeface="Open Sans"/>
                <a:sym typeface="Open Sans"/>
              </a:rPr>
              <a:t>**System.out.println:</a:t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●"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Executable call – asks Java to print whatever is between the parentheses, then move print cursor to next line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</a:pPr>
            <a:r>
              <a:rPr lang="en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If the parentheses are empty like System.out.println(), we will just print a blank line</a:t>
            </a:r>
            <a:endParaRPr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</a:pPr>
            <a:r>
              <a:rPr lang="en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If we want to print text, we need to specify what text we want printed on the line in between the parentheses</a:t>
            </a:r>
            <a:endParaRPr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137" name="Google Shape;137;p20"/>
          <p:cNvCxnSpPr>
            <a:endCxn id="136" idx="0"/>
          </p:cNvCxnSpPr>
          <p:nvPr/>
        </p:nvCxnSpPr>
        <p:spPr>
          <a:xfrm>
            <a:off x="2557500" y="2244325"/>
            <a:ext cx="413100" cy="787800"/>
          </a:xfrm>
          <a:prstGeom prst="straightConnector1">
            <a:avLst/>
          </a:prstGeom>
          <a:noFill/>
          <a:ln cap="flat" cmpd="sng" w="19050">
            <a:solidFill>
              <a:srgbClr val="38761D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8" name="Google Shape;138;p20"/>
          <p:cNvCxnSpPr>
            <a:stCxn id="133" idx="3"/>
            <a:endCxn id="134" idx="0"/>
          </p:cNvCxnSpPr>
          <p:nvPr/>
        </p:nvCxnSpPr>
        <p:spPr>
          <a:xfrm>
            <a:off x="4027800" y="2103350"/>
            <a:ext cx="3362700" cy="928800"/>
          </a:xfrm>
          <a:prstGeom prst="straightConnector1">
            <a:avLst/>
          </a:prstGeom>
          <a:noFill/>
          <a:ln cap="flat" cmpd="sng" w="19050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 Statement</a:t>
            </a:r>
            <a:endParaRPr/>
          </a:p>
        </p:txBody>
      </p:sp>
      <p:sp>
        <p:nvSpPr>
          <p:cNvPr id="144" name="Google Shape;144;p21"/>
          <p:cNvSpPr txBox="1"/>
          <p:nvPr>
            <p:ph idx="1" type="body"/>
          </p:nvPr>
        </p:nvSpPr>
        <p:spPr>
          <a:xfrm>
            <a:off x="311700" y="1225225"/>
            <a:ext cx="8520600" cy="90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highlight>
                  <a:srgbClr val="F4CCCC"/>
                </a:highlight>
              </a:rPr>
              <a:t>Write a program called HelloWorld.java</a:t>
            </a:r>
            <a:r>
              <a:rPr lang="en"/>
              <a:t> </a:t>
            </a:r>
            <a:r>
              <a:rPr lang="en">
                <a:highlight>
                  <a:srgbClr val="FCE5CD"/>
                </a:highlight>
              </a:rPr>
              <a:t>that will execute code</a:t>
            </a:r>
            <a:r>
              <a:rPr lang="en"/>
              <a:t> </a:t>
            </a:r>
            <a:r>
              <a:rPr lang="en">
                <a:highlight>
                  <a:srgbClr val="D9EAD3"/>
                </a:highlight>
              </a:rPr>
              <a:t>to print</a:t>
            </a:r>
            <a:r>
              <a:rPr lang="en"/>
              <a:t> </a:t>
            </a:r>
            <a:r>
              <a:rPr lang="en">
                <a:highlight>
                  <a:srgbClr val="C9DAF8"/>
                </a:highlight>
              </a:rPr>
              <a:t>the text "Hello, World!"</a:t>
            </a:r>
            <a:r>
              <a:rPr lang="en"/>
              <a:t> </a:t>
            </a:r>
            <a:r>
              <a:rPr lang="en">
                <a:highlight>
                  <a:srgbClr val="D9EAD3"/>
                </a:highlight>
              </a:rPr>
              <a:t>to the console output.</a:t>
            </a:r>
            <a:endParaRPr>
              <a:highlight>
                <a:srgbClr val="D9EAD3"/>
              </a:highlight>
            </a:endParaRPr>
          </a:p>
        </p:txBody>
      </p:sp>
      <p:sp>
        <p:nvSpPr>
          <p:cNvPr id="145" name="Google Shape;145;p21"/>
          <p:cNvSpPr txBox="1"/>
          <p:nvPr>
            <p:ph type="title"/>
          </p:nvPr>
        </p:nvSpPr>
        <p:spPr>
          <a:xfrm>
            <a:off x="311700" y="21294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we need:</a:t>
            </a:r>
            <a:endParaRPr/>
          </a:p>
        </p:txBody>
      </p:sp>
      <p:sp>
        <p:nvSpPr>
          <p:cNvPr id="146" name="Google Shape;146;p21"/>
          <p:cNvSpPr txBox="1"/>
          <p:nvPr>
            <p:ph idx="1" type="body"/>
          </p:nvPr>
        </p:nvSpPr>
        <p:spPr>
          <a:xfrm>
            <a:off x="311700" y="3038725"/>
            <a:ext cx="5189400" cy="16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en">
                <a:highlight>
                  <a:srgbClr val="F4CCCC"/>
                </a:highlight>
              </a:rPr>
              <a:t>Way to specify/write our program</a:t>
            </a:r>
            <a:endParaRPr>
              <a:highlight>
                <a:srgbClr val="F4CCCC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en">
                <a:highlight>
                  <a:srgbClr val="FCE5CD"/>
                </a:highlight>
              </a:rPr>
              <a:t>Way to execute code</a:t>
            </a:r>
            <a:endParaRPr>
              <a:highlight>
                <a:srgbClr val="FCE5CD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en">
                <a:highlight>
                  <a:srgbClr val="D9EAD3"/>
                </a:highlight>
              </a:rPr>
              <a:t>Way to print text to the console</a:t>
            </a:r>
            <a:endParaRPr>
              <a:highlight>
                <a:srgbClr val="D9EAD3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en">
                <a:highlight>
                  <a:srgbClr val="C9DAF8"/>
                </a:highlight>
              </a:rPr>
              <a:t>A way to represent the text "Hello, World!"</a:t>
            </a:r>
            <a:endParaRPr>
              <a:highlight>
                <a:srgbClr val="C9DAF8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21"/>
          <p:cNvSpPr txBox="1"/>
          <p:nvPr>
            <p:ph idx="1" type="body"/>
          </p:nvPr>
        </p:nvSpPr>
        <p:spPr>
          <a:xfrm>
            <a:off x="5501100" y="2960725"/>
            <a:ext cx="3399000" cy="16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class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main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System.out.println();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???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57BB8A"/>
      </a:accent3>
      <a:accent4>
        <a:srgbClr val="78909C"/>
      </a:accent4>
      <a:accent5>
        <a:srgbClr val="607D8B"/>
      </a:accent5>
      <a:accent6>
        <a:srgbClr val="DCE755"/>
      </a:accent6>
      <a:hlink>
        <a:srgbClr val="607D8B"/>
      </a:hlink>
      <a:folHlink>
        <a:srgbClr val="607D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