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8" r:id="rId2"/>
    <p:sldId id="259" r:id="rId3"/>
    <p:sldId id="261" r:id="rId4"/>
    <p:sldId id="260" r:id="rId5"/>
    <p:sldId id="262" r:id="rId6"/>
    <p:sldId id="264" r:id="rId7"/>
    <p:sldId id="293" r:id="rId8"/>
    <p:sldId id="263" r:id="rId9"/>
    <p:sldId id="266" r:id="rId10"/>
    <p:sldId id="267" r:id="rId11"/>
    <p:sldId id="292" r:id="rId12"/>
    <p:sldId id="268" r:id="rId13"/>
    <p:sldId id="270" r:id="rId14"/>
    <p:sldId id="288" r:id="rId15"/>
    <p:sldId id="274" r:id="rId16"/>
    <p:sldId id="275" r:id="rId17"/>
    <p:sldId id="276" r:id="rId18"/>
    <p:sldId id="277" r:id="rId19"/>
    <p:sldId id="278" r:id="rId20"/>
    <p:sldId id="279" r:id="rId21"/>
    <p:sldId id="291" r:id="rId22"/>
    <p:sldId id="280" r:id="rId23"/>
    <p:sldId id="289" r:id="rId24"/>
    <p:sldId id="282" r:id="rId25"/>
    <p:sldId id="284" r:id="rId26"/>
    <p:sldId id="281" r:id="rId27"/>
    <p:sldId id="285" r:id="rId28"/>
    <p:sldId id="283"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127B5-3947-4CBF-AE69-2C7B354F1BAE}" v="47" dt="2020-09-30T05:38:46.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9" autoAdjust="0"/>
    <p:restoredTop sz="94660"/>
  </p:normalViewPr>
  <p:slideViewPr>
    <p:cSldViewPr snapToGrid="0">
      <p:cViewPr varScale="1">
        <p:scale>
          <a:sx n="114" d="100"/>
          <a:sy n="114" d="100"/>
        </p:scale>
        <p:origin x="13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ME</a:t>
            </a:r>
          </a:p>
        </p:txBody>
      </p:sp>
      <p:sp>
        <p:nvSpPr>
          <p:cNvPr id="4" name="Slide Number Placeholder 3"/>
          <p:cNvSpPr>
            <a:spLocks noGrp="1"/>
          </p:cNvSpPr>
          <p:nvPr>
            <p:ph type="sldNum" sz="quarter" idx="5"/>
          </p:nvPr>
        </p:nvSpPr>
        <p:spPr/>
        <p:txBody>
          <a:bodyPr/>
          <a:lstStyle/>
          <a:p>
            <a:fld id="{0A1E4EB6-0454-427D-9FD8-1EB6793EBE1A}" type="slidenum">
              <a:rPr lang="en-US" smtClean="0"/>
              <a:t>5</a:t>
            </a:fld>
            <a:endParaRPr lang="en-US"/>
          </a:p>
        </p:txBody>
      </p:sp>
    </p:spTree>
    <p:extLst>
      <p:ext uri="{BB962C8B-B14F-4D97-AF65-F5344CB8AC3E}">
        <p14:creationId xmlns:p14="http://schemas.microsoft.com/office/powerpoint/2010/main" val="51542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6E321-D269-4F6C-8096-68D5C64EC2D9}" type="datetime1">
              <a:rPr lang="en-US" smtClean="0"/>
              <a:t>6/22/2021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3645F-A7D5-472D-AE09-4652483A80A8}" type="datetime1">
              <a:rPr lang="en-US" smtClean="0"/>
              <a:t>6/22/2021</a:t>
            </a:fld>
            <a:endParaRPr lang="en-US"/>
          </a:p>
        </p:txBody>
      </p:sp>
      <p:sp>
        <p:nvSpPr>
          <p:cNvPr id="5" name="Footer Placeholder 4"/>
          <p:cNvSpPr>
            <a:spLocks noGrp="1"/>
          </p:cNvSpPr>
          <p:nvPr>
            <p:ph type="ftr" sz="quarter" idx="11"/>
          </p:nvPr>
        </p:nvSpPr>
        <p:spPr/>
        <p:txBody>
          <a:bodyPr/>
          <a:lstStyle/>
          <a:p>
            <a:r>
              <a:rPr lang="en-US"/>
              <a:t>Lesson 0 - Spring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32609-4127-45AB-A50A-424627ACD85D}" type="datetime1">
              <a:rPr lang="en-US" smtClean="0"/>
              <a:t>6/22/2021</a:t>
            </a:fld>
            <a:endParaRPr lang="en-US"/>
          </a:p>
        </p:txBody>
      </p:sp>
      <p:sp>
        <p:nvSpPr>
          <p:cNvPr id="5" name="Footer Placeholder 4"/>
          <p:cNvSpPr>
            <a:spLocks noGrp="1"/>
          </p:cNvSpPr>
          <p:nvPr>
            <p:ph type="ftr" sz="quarter" idx="11"/>
          </p:nvPr>
        </p:nvSpPr>
        <p:spPr/>
        <p:txBody>
          <a:bodyPr/>
          <a:lstStyle/>
          <a:p>
            <a:r>
              <a:rPr lang="en-US"/>
              <a:t>Lesson 0 - Spring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66DC8-94EB-4E0E-8D6F-5D0EDFE1A424}" type="datetime1">
              <a:rPr lang="en-US" smtClean="0"/>
              <a:t>6/22/2021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971DC4-0B7D-4BBC-899E-972557960B0B}" type="datetime1">
              <a:rPr lang="en-US" smtClean="0"/>
              <a:t>6/22/2021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9B1BA-1A2F-4B56-9DCA-8E2EC66BCD62}" type="datetime1">
              <a:rPr lang="en-US" smtClean="0"/>
              <a:t>6/22/2021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B9B5A-9673-49B3-8C98-4576ABD01CF4}" type="datetime1">
              <a:rPr lang="en-US" smtClean="0"/>
              <a:t>6/22/2021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1980F-68E0-4817-A4A8-7C5763A4489C}" type="datetime1">
              <a:rPr lang="en-US" smtClean="0"/>
              <a:t>6/22/2021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24C16-3936-4FED-A4E9-540B7DC510A4}" type="datetime1">
              <a:rPr lang="en-US" smtClean="0"/>
              <a:t>6/22/2021</a:t>
            </a:fld>
            <a:endParaRPr lang="en-US"/>
          </a:p>
        </p:txBody>
      </p:sp>
      <p:sp>
        <p:nvSpPr>
          <p:cNvPr id="3" name="Footer Placeholder 2"/>
          <p:cNvSpPr>
            <a:spLocks noGrp="1"/>
          </p:cNvSpPr>
          <p:nvPr>
            <p:ph type="ftr" sz="quarter" idx="11"/>
          </p:nvPr>
        </p:nvSpPr>
        <p:spPr/>
        <p:txBody>
          <a:bodyPr/>
          <a:lstStyle/>
          <a:p>
            <a:r>
              <a:rPr lang="en-US"/>
              <a:t>Lesson 0 - Spring 2021</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F24744-C5A4-4D0B-BB64-3ABA399EBF36}" type="datetime1">
              <a:rPr lang="en-US" smtClean="0"/>
              <a:t>6/22/2021</a:t>
            </a:fld>
            <a:endParaRPr lang="en-US"/>
          </a:p>
        </p:txBody>
      </p:sp>
      <p:sp>
        <p:nvSpPr>
          <p:cNvPr id="6" name="Footer Placeholder 5"/>
          <p:cNvSpPr>
            <a:spLocks noGrp="1"/>
          </p:cNvSpPr>
          <p:nvPr>
            <p:ph type="ftr" sz="quarter" idx="11"/>
          </p:nvPr>
        </p:nvSpPr>
        <p:spPr/>
        <p:txBody>
          <a:bodyPr/>
          <a:lstStyle/>
          <a:p>
            <a:r>
              <a:rPr lang="en-US"/>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AA2C69-E204-47A6-9DA9-191117353D5C}" type="datetime1">
              <a:rPr lang="en-US" smtClean="0"/>
              <a:t>6/22/2021</a:t>
            </a:fld>
            <a:endParaRPr lang="en-US"/>
          </a:p>
        </p:txBody>
      </p:sp>
      <p:sp>
        <p:nvSpPr>
          <p:cNvPr id="6" name="Footer Placeholder 5"/>
          <p:cNvSpPr>
            <a:spLocks noGrp="1"/>
          </p:cNvSpPr>
          <p:nvPr>
            <p:ph type="ftr" sz="quarter" idx="11"/>
          </p:nvPr>
        </p:nvSpPr>
        <p:spPr/>
        <p:txBody>
          <a:bodyPr/>
          <a:lstStyle/>
          <a:p>
            <a:r>
              <a:rPr lang="en-US"/>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C38F1-908F-46C7-97D4-0089D42F3977}" type="datetime1">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0 - Spring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21sp/syllabus.html#resubmis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2/21su/syllabus/#gra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urses.cs.washington.edu/courses/cse142/21su/syllabus/#gra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2/21su/syllabus/#gra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a:t>
            </a:r>
          </a:p>
        </p:txBody>
      </p:sp>
      <p:sp>
        <p:nvSpPr>
          <p:cNvPr id="3" name="Subtitle 2"/>
          <p:cNvSpPr>
            <a:spLocks noGrp="1"/>
          </p:cNvSpPr>
          <p:nvPr>
            <p:ph type="subTitle" idx="1"/>
          </p:nvPr>
        </p:nvSpPr>
        <p:spPr>
          <a:xfrm>
            <a:off x="1524000" y="3602038"/>
            <a:ext cx="9144000" cy="1007799"/>
          </a:xfrm>
        </p:spPr>
        <p:txBody>
          <a:bodyPr/>
          <a:lstStyle/>
          <a:p>
            <a:r>
              <a:rPr lang="en-US" dirty="0"/>
              <a:t>Omar Ibrahim</a:t>
            </a:r>
          </a:p>
          <a:p>
            <a:r>
              <a:rPr lang="en-US" dirty="0"/>
              <a:t>Summer 2021</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Please make sure your microphone is muted.</a:t>
            </a:r>
          </a:p>
          <a:p>
            <a:r>
              <a:rPr lang="en-US" i="1" dirty="0"/>
              <a:t>If you’re willing, turn on your video so we can see you!</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Lectures (</a:t>
            </a:r>
            <a:r>
              <a:rPr lang="en-US" i="1" dirty="0"/>
              <a:t>aka Lessons</a:t>
            </a:r>
            <a:r>
              <a:rPr lang="en-US" dirty="0"/>
              <a:t>)</a:t>
            </a:r>
          </a:p>
        </p:txBody>
      </p:sp>
      <p:sp>
        <p:nvSpPr>
          <p:cNvPr id="6" name="Content Placeholder 5"/>
          <p:cNvSpPr>
            <a:spLocks noGrp="1"/>
          </p:cNvSpPr>
          <p:nvPr>
            <p:ph sz="half" idx="2"/>
          </p:nvPr>
        </p:nvSpPr>
        <p:spPr>
          <a:xfrm>
            <a:off x="839788" y="2195145"/>
            <a:ext cx="5157787" cy="3228193"/>
          </a:xfrm>
        </p:spPr>
        <p:txBody>
          <a:bodyPr>
            <a:normAutofit fontScale="92500" lnSpcReduction="10000"/>
          </a:bodyPr>
          <a:lstStyle/>
          <a:p>
            <a:r>
              <a:rPr lang="en-US" dirty="0"/>
              <a:t>MWF, 12:00 PM PDT</a:t>
            </a:r>
          </a:p>
          <a:p>
            <a:r>
              <a:rPr lang="en-US" dirty="0"/>
              <a:t>Held live via Zoom;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Th</a:t>
            </a:r>
            <a:r>
              <a:rPr lang="en-US" dirty="0"/>
              <a:t>, various times</a:t>
            </a:r>
          </a:p>
          <a:p>
            <a:r>
              <a:rPr lang="en-US" dirty="0"/>
              <a:t>Led by TAs </a:t>
            </a:r>
          </a:p>
          <a:p>
            <a:r>
              <a:rPr lang="en-US" dirty="0"/>
              <a:t>Held live via Zoom;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Labs (optional)</a:t>
            </a:r>
          </a:p>
        </p:txBody>
      </p:sp>
      <p:sp>
        <p:nvSpPr>
          <p:cNvPr id="6" name="Content Placeholder 5"/>
          <p:cNvSpPr>
            <a:spLocks noGrp="1"/>
          </p:cNvSpPr>
          <p:nvPr>
            <p:ph sz="half" idx="2"/>
          </p:nvPr>
        </p:nvSpPr>
        <p:spPr>
          <a:xfrm>
            <a:off x="839788" y="2195145"/>
            <a:ext cx="5157787" cy="3228193"/>
          </a:xfrm>
        </p:spPr>
        <p:txBody>
          <a:bodyPr>
            <a:normAutofit/>
          </a:bodyPr>
          <a:lstStyle/>
          <a:p>
            <a:r>
              <a:rPr lang="en-US" dirty="0"/>
              <a:t>T, various times</a:t>
            </a:r>
          </a:p>
          <a:p>
            <a:r>
              <a:rPr lang="en-US" dirty="0"/>
              <a:t>Problems released online, support from TAs over Zoom</a:t>
            </a:r>
          </a:p>
          <a:p>
            <a:r>
              <a:rPr lang="en-US" dirty="0"/>
              <a:t>CSE 190 sections </a:t>
            </a:r>
            <a:r>
              <a:rPr lang="en-US" b="1" dirty="0"/>
              <a:t>X &amp; Y</a:t>
            </a:r>
          </a:p>
          <a:p>
            <a:r>
              <a:rPr lang="en-US" dirty="0"/>
              <a:t>1 credit course</a:t>
            </a:r>
          </a:p>
          <a:p>
            <a:r>
              <a:rPr lang="en-US" dirty="0"/>
              <a:t>Credit/No Credit grading </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11</a:t>
            </a:fld>
            <a:endParaRPr lang="en-US" dirty="0"/>
          </a:p>
        </p:txBody>
      </p:sp>
    </p:spTree>
    <p:extLst>
      <p:ext uri="{BB962C8B-B14F-4D97-AF65-F5344CB8AC3E}">
        <p14:creationId xmlns:p14="http://schemas.microsoft.com/office/powerpoint/2010/main" val="302977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12</a:t>
            </a:fld>
            <a:endParaRPr lang="en-US" dirty="0">
              <a:solidFill>
                <a:schemeClr val="bg1"/>
              </a:solidFill>
            </a:endParaRPr>
          </a:p>
        </p:txBody>
      </p:sp>
      <p:sp>
        <p:nvSpPr>
          <p:cNvPr id="4" name="Right Arrow 3"/>
          <p:cNvSpPr/>
          <p:nvPr/>
        </p:nvSpPr>
        <p:spPr>
          <a:xfrm flipH="1">
            <a:off x="4030168" y="468442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5">
            <a:extLst>
              <a:ext uri="{FF2B5EF4-FFF2-40B4-BE49-F238E27FC236}">
                <a16:creationId xmlns:a16="http://schemas.microsoft.com/office/drawing/2014/main" id="{FE3C2A9F-9685-4604-9F01-D8D56CB06D12}"/>
              </a:ext>
            </a:extLst>
          </p:cNvPr>
          <p:cNvSpPr/>
          <p:nvPr/>
        </p:nvSpPr>
        <p:spPr>
          <a:xfrm flipH="1">
            <a:off x="10256846" y="4763250"/>
            <a:ext cx="472001" cy="228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D962C41-B233-4873-AF4C-6AE34FB80E3E}"/>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0850865-9FC1-4A3F-8B96-42A5A5685382}"/>
              </a:ext>
            </a:extLst>
          </p:cNvPr>
          <p:cNvSpPr txBox="1"/>
          <p:nvPr/>
        </p:nvSpPr>
        <p:spPr>
          <a:xfrm>
            <a:off x="10695407" y="4646478"/>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46539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13</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14</a:t>
            </a:fld>
            <a:endParaRPr lang="en-US" dirty="0"/>
          </a:p>
        </p:txBody>
      </p:sp>
      <p:pic>
        <p:nvPicPr>
          <p:cNvPr id="9" name="Content Placeholder 8"/>
          <p:cNvPicPr>
            <a:picLocks noGrp="1" noChangeAspect="1"/>
          </p:cNvPicPr>
          <p:nvPr>
            <p:ph idx="1"/>
          </p:nvPr>
        </p:nvPicPr>
        <p:blipFill>
          <a:blip r:embed="rId2"/>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Zoom</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pPr lvl="1"/>
            <a:r>
              <a:rPr lang="en-US" dirty="0">
                <a:solidFill>
                  <a:schemeClr val="accent2"/>
                </a:solidFill>
              </a:rPr>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15</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502C9E4-95D5-4D53-B0AA-7E9ABE9D9BC2}"/>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C8D994A9-B0B4-406E-B452-46BB526D1CB8}"/>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EF90EC-D03F-42B9-B5F6-D8C2120A843F}"/>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366985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16</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12" name="Picture 11">
            <a:extLst>
              <a:ext uri="{FF2B5EF4-FFF2-40B4-BE49-F238E27FC236}">
                <a16:creationId xmlns:a16="http://schemas.microsoft.com/office/drawing/2014/main" id="{2A3B2122-477F-4A2C-8693-89F3C0229C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83"/>
          <a:stretch/>
        </p:blipFill>
        <p:spPr>
          <a:xfrm>
            <a:off x="5089177" y="1095562"/>
            <a:ext cx="6890447" cy="4474985"/>
          </a:xfrm>
          <a:prstGeom prst="rect">
            <a:avLst/>
          </a:prstGeom>
        </p:spPr>
      </p:pic>
    </p:spTree>
    <p:extLst>
      <p:ext uri="{BB962C8B-B14F-4D97-AF65-F5344CB8AC3E}">
        <p14:creationId xmlns:p14="http://schemas.microsoft.com/office/powerpoint/2010/main" val="18914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65BC2D-EB15-4864-8B5E-105DAE9A12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30"/>
          <a:stretch/>
        </p:blipFill>
        <p:spPr>
          <a:xfrm>
            <a:off x="6970796" y="1397478"/>
            <a:ext cx="4993990" cy="3231799"/>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17</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7045063" y="1861659"/>
            <a:ext cx="274320"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1449521" y="2370911"/>
            <a:ext cx="5029656" cy="30723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flipH="1">
            <a:off x="6477000" y="1852538"/>
            <a:ext cx="568063" cy="4979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3"/>
          </p:cNvCxnSpPr>
          <p:nvPr/>
        </p:nvCxnSpPr>
        <p:spPr>
          <a:xfrm flipH="1">
            <a:off x="6477000" y="1923760"/>
            <a:ext cx="842383" cy="353676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1F581C-34BF-4795-AC67-07BFC06EEF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54" b="5045"/>
          <a:stretch/>
        </p:blipFill>
        <p:spPr>
          <a:xfrm>
            <a:off x="1474101" y="2405907"/>
            <a:ext cx="4985691" cy="3037362"/>
          </a:xfrm>
          <a:prstGeom prst="rect">
            <a:avLst/>
          </a:prstGeom>
        </p:spPr>
      </p:pic>
    </p:spTree>
    <p:extLst>
      <p:ext uri="{BB962C8B-B14F-4D97-AF65-F5344CB8AC3E}">
        <p14:creationId xmlns:p14="http://schemas.microsoft.com/office/powerpoint/2010/main" val="322190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5E5CB6-DC56-4618-978C-A90796CB21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62"/>
          <a:stretch/>
        </p:blipFill>
        <p:spPr>
          <a:xfrm>
            <a:off x="6975689" y="1423358"/>
            <a:ext cx="4981125" cy="3205792"/>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Make sure you’re aware of Zoom norms.</a:t>
            </a:r>
          </a:p>
        </p:txBody>
      </p:sp>
      <p:pic>
        <p:nvPicPr>
          <p:cNvPr id="3" name="Picture 2">
            <a:extLst>
              <a:ext uri="{FF2B5EF4-FFF2-40B4-BE49-F238E27FC236}">
                <a16:creationId xmlns:a16="http://schemas.microsoft.com/office/drawing/2014/main" id="{55CDA22E-0FCB-423A-A6BA-88BFF2EBFD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61" b="3525"/>
          <a:stretch/>
        </p:blipFill>
        <p:spPr>
          <a:xfrm>
            <a:off x="1452563" y="2423161"/>
            <a:ext cx="4981576" cy="3132250"/>
          </a:xfrm>
          <a:prstGeom prst="rect">
            <a:avLst/>
          </a:prstGeom>
        </p:spPr>
      </p:pic>
      <p:sp>
        <p:nvSpPr>
          <p:cNvPr id="16" name="Rectangle 15">
            <a:extLst>
              <a:ext uri="{FF2B5EF4-FFF2-40B4-BE49-F238E27FC236}">
                <a16:creationId xmlns:a16="http://schemas.microsoft.com/office/drawing/2014/main" id="{644AD08F-BE2D-4868-87A8-9692676CDA30}"/>
              </a:ext>
            </a:extLst>
          </p:cNvPr>
          <p:cNvSpPr/>
          <p:nvPr/>
        </p:nvSpPr>
        <p:spPr>
          <a:xfrm>
            <a:off x="1449521" y="2423161"/>
            <a:ext cx="4981576" cy="31322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6068CA-2891-4C96-A34B-3C969D98AB4B}"/>
              </a:ext>
            </a:extLst>
          </p:cNvPr>
          <p:cNvSpPr/>
          <p:nvPr/>
        </p:nvSpPr>
        <p:spPr>
          <a:xfrm>
            <a:off x="7078362" y="3057636"/>
            <a:ext cx="274320"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B365A9C-14CB-4A39-A6BF-42FB0BEB6A19}"/>
              </a:ext>
            </a:extLst>
          </p:cNvPr>
          <p:cNvCxnSpPr>
            <a:cxnSpLocks/>
            <a:stCxn id="12" idx="1"/>
          </p:cNvCxnSpPr>
          <p:nvPr/>
        </p:nvCxnSpPr>
        <p:spPr>
          <a:xfrm flipH="1" flipV="1">
            <a:off x="6431098" y="2423161"/>
            <a:ext cx="647264" cy="6965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AFF843-3923-49B6-94E7-481B5A0F7B57}"/>
              </a:ext>
            </a:extLst>
          </p:cNvPr>
          <p:cNvCxnSpPr>
            <a:cxnSpLocks/>
            <a:stCxn id="12" idx="1"/>
          </p:cNvCxnSpPr>
          <p:nvPr/>
        </p:nvCxnSpPr>
        <p:spPr>
          <a:xfrm flipH="1">
            <a:off x="6477002" y="3119737"/>
            <a:ext cx="601360" cy="23839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58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a:t>
            </a:r>
          </a:p>
        </p:txBody>
      </p:sp>
      <p:sp>
        <p:nvSpPr>
          <p:cNvPr id="3" name="Content Placeholder 2"/>
          <p:cNvSpPr>
            <a:spLocks noGrp="1"/>
          </p:cNvSpPr>
          <p:nvPr>
            <p:ph idx="1"/>
          </p:nvPr>
        </p:nvSpPr>
        <p:spPr/>
        <p:txBody>
          <a:bodyPr/>
          <a:lstStyle/>
          <a:p>
            <a:r>
              <a:rPr lang="en-US" dirty="0"/>
              <a:t>Keep your microphone muted until called on</a:t>
            </a:r>
          </a:p>
          <a:p>
            <a:r>
              <a:rPr lang="en-US" dirty="0"/>
              <a:t>Use the “Raise Hand” button to ask to speak</a:t>
            </a:r>
          </a:p>
          <a:p>
            <a:endParaRPr lang="en-US" dirty="0"/>
          </a:p>
          <a:p>
            <a:endParaRPr lang="en-US" dirty="0"/>
          </a:p>
          <a:p>
            <a:r>
              <a:rPr lang="en-US" dirty="0"/>
              <a:t>Turn video on if you’re comfortable!</a:t>
            </a:r>
          </a:p>
          <a:p>
            <a:pPr lvl="1"/>
            <a:r>
              <a:rPr lang="en-US" dirty="0"/>
              <a:t>I like seeing your faces. </a:t>
            </a:r>
            <a:r>
              <a:rPr lang="en-US" dirty="0">
                <a:sym typeface="Wingdings" panose="05000000000000000000" pitchFamily="2" charset="2"/>
              </a:rPr>
              <a:t></a:t>
            </a:r>
          </a:p>
          <a:p>
            <a:r>
              <a:rPr lang="en-US" dirty="0"/>
              <a:t>Chat will usually be disabled in lectures</a:t>
            </a:r>
          </a:p>
          <a:p>
            <a:pPr lvl="1"/>
            <a:r>
              <a:rPr lang="en-US" dirty="0"/>
              <a:t>But we’ll have other options…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19</a:t>
            </a:fld>
            <a:endParaRPr lang="en-US" dirty="0"/>
          </a:p>
        </p:txBody>
      </p:sp>
      <p:sp>
        <p:nvSpPr>
          <p:cNvPr id="6" name="Right Arrow 5"/>
          <p:cNvSpPr/>
          <p:nvPr/>
        </p:nvSpPr>
        <p:spPr>
          <a:xfrm>
            <a:off x="6824835" y="3365866"/>
            <a:ext cx="927463" cy="20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CBAC17-9269-4BCE-9DC1-346C36F14C04}"/>
              </a:ext>
            </a:extLst>
          </p:cNvPr>
          <p:cNvPicPr>
            <a:picLocks noChangeAspect="1"/>
          </p:cNvPicPr>
          <p:nvPr/>
        </p:nvPicPr>
        <p:blipFill>
          <a:blip r:embed="rId2"/>
          <a:stretch>
            <a:fillRect/>
          </a:stretch>
        </p:blipFill>
        <p:spPr>
          <a:xfrm>
            <a:off x="7929553" y="2360753"/>
            <a:ext cx="2505093" cy="1838338"/>
          </a:xfrm>
          <a:prstGeom prst="rect">
            <a:avLst/>
          </a:prstGeom>
        </p:spPr>
      </p:pic>
    </p:spTree>
    <p:extLst>
      <p:ext uri="{BB962C8B-B14F-4D97-AF65-F5344CB8AC3E}">
        <p14:creationId xmlns:p14="http://schemas.microsoft.com/office/powerpoint/2010/main" val="121747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3DA292-ECB2-4910-A5BA-20CB663F592C}"/>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Lecture </a:t>
            </a:r>
            <a:r>
              <a:rPr lang="en-US" dirty="0" err="1"/>
              <a:t>Megathreads</a:t>
            </a:r>
            <a:r>
              <a:rPr lang="en-US" dirty="0"/>
              <a:t> for each day that will be monitored by TAs during lecture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20</a:t>
            </a:fld>
            <a:endParaRPr lang="en-US" dirty="0"/>
          </a:p>
        </p:txBody>
      </p:sp>
      <p:pic>
        <p:nvPicPr>
          <p:cNvPr id="7" name="Picture 6">
            <a:extLst>
              <a:ext uri="{FF2B5EF4-FFF2-40B4-BE49-F238E27FC236}">
                <a16:creationId xmlns:a16="http://schemas.microsoft.com/office/drawing/2014/main" id="{47656E90-EC0A-4FD6-93C2-FCB8BB36CBDB}"/>
              </a:ext>
            </a:extLst>
          </p:cNvPr>
          <p:cNvPicPr>
            <a:picLocks noChangeAspect="1"/>
          </p:cNvPicPr>
          <p:nvPr/>
        </p:nvPicPr>
        <p:blipFill rotWithShape="1">
          <a:blip r:embed="rId2"/>
          <a:srcRect b="4335"/>
          <a:stretch/>
        </p:blipFill>
        <p:spPr>
          <a:xfrm>
            <a:off x="5508063" y="1166812"/>
            <a:ext cx="6421998" cy="4095751"/>
          </a:xfrm>
          <a:prstGeom prst="rect">
            <a:avLst/>
          </a:prstGeom>
        </p:spPr>
      </p:pic>
    </p:spTree>
    <p:extLst>
      <p:ext uri="{BB962C8B-B14F-4D97-AF65-F5344CB8AC3E}">
        <p14:creationId xmlns:p14="http://schemas.microsoft.com/office/powerpoint/2010/main" val="104556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5E5CB6-DC56-4618-978C-A90796CB21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41"/>
          <a:stretch/>
        </p:blipFill>
        <p:spPr>
          <a:xfrm>
            <a:off x="6975689" y="1618488"/>
            <a:ext cx="4981125" cy="3229744"/>
          </a:xfrm>
          <a:prstGeom prst="rect">
            <a:avLst/>
          </a:prstGeom>
        </p:spPr>
      </p:pic>
      <p:sp>
        <p:nvSpPr>
          <p:cNvPr id="7" name="Title 6"/>
          <p:cNvSpPr>
            <a:spLocks noGrp="1"/>
          </p:cNvSpPr>
          <p:nvPr>
            <p:ph type="title"/>
          </p:nvPr>
        </p:nvSpPr>
        <p:spPr/>
        <p:txBody>
          <a:bodyPr/>
          <a:lstStyle/>
          <a:p>
            <a:r>
              <a:rPr lang="en-US" dirty="0"/>
              <a:t>Software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21</a:t>
            </a:fld>
            <a:endParaRPr lang="en-US" dirty="0"/>
          </a:p>
        </p:txBody>
      </p:sp>
      <p:sp>
        <p:nvSpPr>
          <p:cNvPr id="8" name="Rectangle 7"/>
          <p:cNvSpPr/>
          <p:nvPr/>
        </p:nvSpPr>
        <p:spPr>
          <a:xfrm>
            <a:off x="7084076" y="3041361"/>
            <a:ext cx="274320" cy="1165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You will need to install the JDK and </a:t>
            </a:r>
            <a:r>
              <a:rPr lang="en-US" sz="2400" i="1" dirty="0" err="1"/>
              <a:t>jGRASP</a:t>
            </a:r>
            <a:endParaRPr lang="en-US" sz="2400" i="1" dirty="0"/>
          </a:p>
        </p:txBody>
      </p:sp>
      <p:cxnSp>
        <p:nvCxnSpPr>
          <p:cNvPr id="20" name="Straight Connector 19"/>
          <p:cNvCxnSpPr>
            <a:cxnSpLocks/>
            <a:stCxn id="8" idx="1"/>
          </p:cNvCxnSpPr>
          <p:nvPr/>
        </p:nvCxnSpPr>
        <p:spPr>
          <a:xfrm flipH="1" flipV="1">
            <a:off x="6479178" y="2589993"/>
            <a:ext cx="604898" cy="5096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1"/>
          </p:cNvCxnSpPr>
          <p:nvPr/>
        </p:nvCxnSpPr>
        <p:spPr>
          <a:xfrm flipH="1">
            <a:off x="6460128" y="3099635"/>
            <a:ext cx="623948" cy="24797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4AD08F-BE2D-4868-87A8-9692676CDA30}"/>
              </a:ext>
            </a:extLst>
          </p:cNvPr>
          <p:cNvSpPr/>
          <p:nvPr/>
        </p:nvSpPr>
        <p:spPr>
          <a:xfrm>
            <a:off x="1449521" y="2589992"/>
            <a:ext cx="5029656" cy="30007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AE09C5-E1AC-4425-B2FE-B17789F9B167}"/>
              </a:ext>
            </a:extLst>
          </p:cNvPr>
          <p:cNvPicPr>
            <a:picLocks noChangeAspect="1"/>
          </p:cNvPicPr>
          <p:nvPr/>
        </p:nvPicPr>
        <p:blipFill>
          <a:blip r:embed="rId3" cstate="print">
            <a:extLst>
              <a:ext uri="{28A0092B-C50C-407E-A947-70E740481C1C}">
                <a14:useLocalDpi xmlns:a14="http://schemas.microsoft.com/office/drawing/2010/main" val="0"/>
              </a:ext>
            </a:extLst>
          </a:blip>
          <a:srcRect t="5347" b="5347"/>
          <a:stretch/>
        </p:blipFill>
        <p:spPr>
          <a:xfrm>
            <a:off x="1481328" y="2613031"/>
            <a:ext cx="4978799" cy="2953002"/>
          </a:xfrm>
          <a:prstGeom prst="rect">
            <a:avLst/>
          </a:prstGeom>
        </p:spPr>
      </p:pic>
    </p:spTree>
    <p:extLst>
      <p:ext uri="{BB962C8B-B14F-4D97-AF65-F5344CB8AC3E}">
        <p14:creationId xmlns:p14="http://schemas.microsoft.com/office/powerpoint/2010/main" val="289815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oibra</a:t>
            </a:r>
            <a:endParaRPr lang="en-US" sz="3200" dirty="0">
              <a:solidFill>
                <a:schemeClr val="bg1"/>
              </a:solidFill>
            </a:endParaRPr>
          </a:p>
        </p:txBody>
      </p:sp>
    </p:spTree>
    <p:extLst>
      <p:ext uri="{BB962C8B-B14F-4D97-AF65-F5344CB8AC3E}">
        <p14:creationId xmlns:p14="http://schemas.microsoft.com/office/powerpoint/2010/main" val="314535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oibra</a:t>
            </a:r>
            <a:endParaRPr lang="en-US" sz="3200" dirty="0">
              <a:solidFill>
                <a:schemeClr val="bg1"/>
              </a:solidFill>
            </a:endParaRPr>
          </a:p>
        </p:txBody>
      </p:sp>
    </p:spTree>
    <p:extLst>
      <p:ext uri="{BB962C8B-B14F-4D97-AF65-F5344CB8AC3E}">
        <p14:creationId xmlns:p14="http://schemas.microsoft.com/office/powerpoint/2010/main" val="70157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24</a:t>
            </a:fld>
            <a:endParaRPr lang="en-US" dirty="0">
              <a:solidFill>
                <a:schemeClr val="bg1"/>
              </a:solidFill>
            </a:endParaRPr>
          </a:p>
        </p:txBody>
      </p:sp>
      <p:sp>
        <p:nvSpPr>
          <p:cNvPr id="4" name="Right Arrow 3"/>
          <p:cNvSpPr/>
          <p:nvPr/>
        </p:nvSpPr>
        <p:spPr>
          <a:xfrm flipH="1">
            <a:off x="10068648" y="4463618"/>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dirty="0"/>
              <a:t>Checkpoints (~weekly)</a:t>
            </a:r>
          </a:p>
          <a:p>
            <a:pPr lvl="2"/>
            <a:r>
              <a:rPr lang="en-US" dirty="0"/>
              <a:t>Short problems to help you practice and make sure you’ve got the basics for the week</a:t>
            </a:r>
          </a:p>
          <a:p>
            <a:pPr lvl="1"/>
            <a:r>
              <a:rPr lang="en-US" b="1" dirty="0"/>
              <a:t>Take-home assessments (~weekly)</a:t>
            </a:r>
          </a:p>
          <a:p>
            <a:pPr lvl="2"/>
            <a:r>
              <a:rPr lang="en-US" b="1" dirty="0"/>
              <a:t>Large programming assignments to assess your full mastery of that week’s concepts (plus some previous material)</a:t>
            </a:r>
          </a:p>
          <a:p>
            <a:pPr lvl="1"/>
            <a:r>
              <a:rPr lang="en-US" dirty="0"/>
              <a:t>Culminating assessments (2/quarter)</a:t>
            </a:r>
          </a:p>
          <a:p>
            <a:pPr lvl="2"/>
            <a:r>
              <a:rPr lang="en-US" dirty="0"/>
              <a:t>Series of problems covering all material up to that point</a:t>
            </a:r>
          </a:p>
          <a:p>
            <a:pPr lvl="1"/>
            <a:r>
              <a:rPr lang="en-US" dirty="0"/>
              <a:t>Reflections (w/other assignments)</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Initial submission must have been made by original due date</a:t>
            </a:r>
          </a:p>
          <a:p>
            <a:pPr lvl="1"/>
            <a:r>
              <a:rPr lang="en-US" dirty="0"/>
              <a:t>Must be accompanied by a write-up describing changes</a:t>
            </a:r>
          </a:p>
          <a:p>
            <a:pPr lvl="1"/>
            <a:r>
              <a:rPr lang="en-US" dirty="0"/>
              <a:t>Grade on resubmission will replace original grade</a:t>
            </a:r>
          </a:p>
          <a:p>
            <a:pPr lvl="1"/>
            <a:r>
              <a:rPr lang="en-US" dirty="0"/>
              <a:t>Must meet (low) minimum bar of effort on original submission</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108474" cy="4218516"/>
          </a:xfrm>
        </p:spPr>
        <p:txBody>
          <a:bodyPr>
            <a:normAutofit fontScale="700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U (</a:t>
            </a:r>
            <a:r>
              <a:rPr lang="en-US" b="1" dirty="0" err="1"/>
              <a:t>Unassessable</a:t>
            </a:r>
            <a:r>
              <a:rPr lang="en-US" b="1" dirty="0"/>
              <a:t>)</a:t>
            </a:r>
          </a:p>
          <a:p>
            <a:pPr lvl="1"/>
            <a:r>
              <a:rPr lang="en-US" dirty="0"/>
              <a:t>If you submit on time and meet all requirements, you’ll get an S</a:t>
            </a:r>
          </a:p>
          <a:p>
            <a:r>
              <a:rPr lang="en-US" dirty="0"/>
              <a:t>Take-home assessments will be grade </a:t>
            </a:r>
            <a:r>
              <a:rPr lang="en-US" b="1" dirty="0"/>
              <a:t>E (Exemplary), S (Satisfactory), N (Not yet), or U (</a:t>
            </a:r>
            <a:r>
              <a:rPr lang="en-US" b="1" dirty="0" err="1"/>
              <a:t>Unassessable</a:t>
            </a:r>
            <a:r>
              <a:rPr lang="en-US" b="1" dirty="0"/>
              <a:t>) </a:t>
            </a:r>
            <a:r>
              <a:rPr lang="en-US" dirty="0"/>
              <a:t>on four dimensions:</a:t>
            </a:r>
          </a:p>
          <a:p>
            <a:pPr lvl="1"/>
            <a:r>
              <a:rPr lang="en-US" dirty="0"/>
              <a:t>Behavior</a:t>
            </a:r>
          </a:p>
          <a:p>
            <a:pPr lvl="1"/>
            <a:r>
              <a:rPr lang="en-US" dirty="0"/>
              <a:t>Structure &amp; Design</a:t>
            </a:r>
          </a:p>
          <a:p>
            <a:pPr lvl="1"/>
            <a:r>
              <a:rPr lang="en-US" dirty="0"/>
              <a:t>Use of Language Features</a:t>
            </a:r>
          </a:p>
          <a:p>
            <a:pPr lvl="1"/>
            <a:r>
              <a:rPr lang="en-US" dirty="0"/>
              <a:t>Documentation &amp; Readability</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29</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solidFill>
                  <a:schemeClr val="accent5"/>
                </a:solidFill>
              </a:rPr>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a:xfrm>
            <a:off x="4038600" y="6356350"/>
            <a:ext cx="4114800" cy="365125"/>
          </a:xfrm>
        </p:spPr>
        <p:txBody>
          <a:bodyPr/>
          <a:lstStyle/>
          <a:p>
            <a:r>
              <a:rPr lang="en-US" dirty="0">
                <a:solidFill>
                  <a:schemeClr val="bg1"/>
                </a:solidFill>
              </a:rPr>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4" name="Right Arrow 3"/>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2F2F234-D4C1-4BE5-90E1-D62A2A3C53DD}"/>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45F2E33A-A4AD-454A-9B9A-15428C054FAC}"/>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323978F-31EF-474F-9F85-C57A6702EE19}"/>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9783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Brett's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2001" y="803325"/>
            <a:ext cx="5314536" cy="1325563"/>
          </a:xfrm>
        </p:spPr>
        <p:txBody>
          <a:bodyPr>
            <a:normAutofit/>
          </a:bodyPr>
          <a:lstStyle/>
          <a:p>
            <a:r>
              <a:rPr lang="en-US" dirty="0"/>
              <a:t>Hi, I’m Omar! (he/they)</a:t>
            </a:r>
          </a:p>
        </p:txBody>
      </p:sp>
      <p:sp>
        <p:nvSpPr>
          <p:cNvPr id="8" name="Content Placeholder 7"/>
          <p:cNvSpPr>
            <a:spLocks noGrp="1"/>
          </p:cNvSpPr>
          <p:nvPr>
            <p:ph idx="1"/>
          </p:nvPr>
        </p:nvSpPr>
        <p:spPr>
          <a:xfrm>
            <a:off x="762000" y="2279018"/>
            <a:ext cx="5314543" cy="3375920"/>
          </a:xfrm>
        </p:spPr>
        <p:txBody>
          <a:bodyPr anchor="t">
            <a:normAutofit/>
          </a:bodyPr>
          <a:lstStyle/>
          <a:p>
            <a:r>
              <a:rPr lang="en-US" sz="1800"/>
              <a:t>Instructional Lecturer</a:t>
            </a:r>
          </a:p>
          <a:p>
            <a:r>
              <a:rPr lang="en-US" sz="1800"/>
              <a:t>Recent UW grad!</a:t>
            </a:r>
          </a:p>
          <a:p>
            <a:r>
              <a:rPr lang="en-US" sz="1800"/>
              <a:t>B.S. in Computer Science</a:t>
            </a:r>
          </a:p>
          <a:p>
            <a:r>
              <a:rPr lang="en-US" sz="1800"/>
              <a:t>Previously…</a:t>
            </a:r>
          </a:p>
          <a:p>
            <a:pPr lvl="1"/>
            <a:r>
              <a:rPr lang="en-US" sz="1800"/>
              <a:t>Frequent TA and Head TA for CSE 142</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519DF0-727C-43F7-8778-5838679D67D8}"/>
              </a:ext>
            </a:extLst>
          </p:cNvPr>
          <p:cNvPicPr>
            <a:picLocks noChangeAspect="1"/>
          </p:cNvPicPr>
          <p:nvPr/>
        </p:nvPicPr>
        <p:blipFill rotWithShape="1">
          <a:blip r:embed="rId2">
            <a:extLst>
              <a:ext uri="{28A0092B-C50C-407E-A947-70E740481C1C}">
                <a14:useLocalDpi xmlns:a14="http://schemas.microsoft.com/office/drawing/2010/main" val="0"/>
              </a:ext>
            </a:extLst>
          </a:blip>
          <a:srcRect l="3009" r="756"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Footer Placeholder 4"/>
          <p:cNvSpPr>
            <a:spLocks noGrp="1"/>
          </p:cNvSpPr>
          <p:nvPr>
            <p:ph type="ftr" sz="quarter" idx="11"/>
          </p:nvPr>
        </p:nvSpPr>
        <p:spPr>
          <a:xfrm>
            <a:off x="6053666" y="6199632"/>
            <a:ext cx="4802755" cy="365760"/>
          </a:xfrm>
        </p:spPr>
        <p:txBody>
          <a:bodyPr>
            <a:normAutofit/>
          </a:bodyPr>
          <a:lstStyle/>
          <a:p>
            <a:pPr algn="r">
              <a:spcAft>
                <a:spcPts val="600"/>
              </a:spcAft>
            </a:pPr>
            <a:r>
              <a:rPr lang="en-US" sz="1100">
                <a:solidFill>
                  <a:schemeClr val="tx1">
                    <a:alpha val="80000"/>
                  </a:schemeClr>
                </a:solidFill>
              </a:rPr>
              <a:t>Lesson 0 - Spring 2021</a:t>
            </a:r>
          </a:p>
        </p:txBody>
      </p:sp>
      <p:sp>
        <p:nvSpPr>
          <p:cNvPr id="6" name="Slide Number Placeholder 5"/>
          <p:cNvSpPr>
            <a:spLocks noGrp="1"/>
          </p:cNvSpPr>
          <p:nvPr>
            <p:ph type="sldNum" sz="quarter" idx="12"/>
          </p:nvPr>
        </p:nvSpPr>
        <p:spPr>
          <a:xfrm>
            <a:off x="11000232" y="6108192"/>
            <a:ext cx="548640" cy="548640"/>
          </a:xfrm>
          <a:prstGeom prst="ellipse">
            <a:avLst/>
          </a:prstGeom>
          <a:solidFill>
            <a:srgbClr val="38424C"/>
          </a:solidFill>
        </p:spPr>
        <p:txBody>
          <a:bodyPr anchor="ctr">
            <a:normAutofit/>
          </a:bodyPr>
          <a:lstStyle/>
          <a:p>
            <a:pPr algn="ctr">
              <a:spcAft>
                <a:spcPts val="600"/>
              </a:spcAft>
            </a:pPr>
            <a:fld id="{9D3C886E-6997-4228-A88B-2272D22D50D1}" type="slidenum">
              <a:rPr lang="en-US" sz="1500">
                <a:solidFill>
                  <a:srgbClr val="FFFFFF"/>
                </a:solidFill>
              </a:rPr>
              <a:pPr algn="ctr">
                <a:spcAft>
                  <a:spcPts val="600"/>
                </a:spcAft>
              </a:pPr>
              <a:t>4</a:t>
            </a:fld>
            <a:endParaRPr lang="en-US" sz="1500">
              <a:solidFill>
                <a:srgbClr val="FFFFFF"/>
              </a:solidFill>
            </a:endParaRPr>
          </a:p>
        </p:txBody>
      </p:sp>
    </p:spTree>
    <p:extLst>
      <p:ext uri="{BB962C8B-B14F-4D97-AF65-F5344CB8AC3E}">
        <p14:creationId xmlns:p14="http://schemas.microsoft.com/office/powerpoint/2010/main" val="30226098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Meet your TAs</a:t>
            </a:r>
          </a:p>
        </p:txBody>
      </p:sp>
      <p:sp>
        <p:nvSpPr>
          <p:cNvPr id="8" name="Footer Placeholder 7">
            <a:extLst>
              <a:ext uri="{FF2B5EF4-FFF2-40B4-BE49-F238E27FC236}">
                <a16:creationId xmlns:a16="http://schemas.microsoft.com/office/drawing/2014/main" id="{67075030-51BE-40B3-8F5F-FE5F2EC23677}"/>
              </a:ext>
            </a:extLst>
          </p:cNvPr>
          <p:cNvSpPr>
            <a:spLocks noGrp="1"/>
          </p:cNvSpPr>
          <p:nvPr>
            <p:ph type="ftr" sz="quarter" idx="11"/>
          </p:nvPr>
        </p:nvSpPr>
        <p:spPr>
          <a:xfrm>
            <a:off x="4031143" y="6361440"/>
            <a:ext cx="4114800" cy="365125"/>
          </a:xfrm>
        </p:spPr>
        <p:txBody>
          <a:bodyPr/>
          <a:lstStyle/>
          <a:p>
            <a:r>
              <a:rPr lang="en-US"/>
              <a:t>Lesson 0 - Spring 2021</a:t>
            </a:r>
            <a:endParaRPr lang="en-US" dirty="0"/>
          </a:p>
        </p:txBody>
      </p:sp>
      <p:pic>
        <p:nvPicPr>
          <p:cNvPr id="206" name="Picture 205">
            <a:extLst>
              <a:ext uri="{FF2B5EF4-FFF2-40B4-BE49-F238E27FC236}">
                <a16:creationId xmlns:a16="http://schemas.microsoft.com/office/drawing/2014/main" id="{16CEE0B5-9B59-48E0-85F3-70B3ACCF5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6169" y="2154275"/>
            <a:ext cx="1251475" cy="1251475"/>
          </a:xfrm>
          <a:prstGeom prst="rect">
            <a:avLst/>
          </a:prstGeom>
        </p:spPr>
      </p:pic>
      <p:pic>
        <p:nvPicPr>
          <p:cNvPr id="208" name="Picture 207">
            <a:extLst>
              <a:ext uri="{FF2B5EF4-FFF2-40B4-BE49-F238E27FC236}">
                <a16:creationId xmlns:a16="http://schemas.microsoft.com/office/drawing/2014/main" id="{9CCC0AC6-0D75-4C63-A885-E54BE82D7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76479" y="3598730"/>
            <a:ext cx="1337586" cy="1251476"/>
          </a:xfrm>
          <a:prstGeom prst="rect">
            <a:avLst/>
          </a:prstGeom>
        </p:spPr>
      </p:pic>
      <p:pic>
        <p:nvPicPr>
          <p:cNvPr id="216" name="Picture 215">
            <a:extLst>
              <a:ext uri="{FF2B5EF4-FFF2-40B4-BE49-F238E27FC236}">
                <a16:creationId xmlns:a16="http://schemas.microsoft.com/office/drawing/2014/main" id="{7EC22CD5-83DE-4130-B81E-BE3DC60FC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60398" y="2143349"/>
            <a:ext cx="1251477" cy="1251477"/>
          </a:xfrm>
          <a:prstGeom prst="rect">
            <a:avLst/>
          </a:prstGeom>
        </p:spPr>
      </p:pic>
      <p:pic>
        <p:nvPicPr>
          <p:cNvPr id="222" name="Picture 221">
            <a:extLst>
              <a:ext uri="{FF2B5EF4-FFF2-40B4-BE49-F238E27FC236}">
                <a16:creationId xmlns:a16="http://schemas.microsoft.com/office/drawing/2014/main" id="{6318177E-778B-4908-9E32-DE261ABDB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77591" y="2154276"/>
            <a:ext cx="1251475" cy="1251475"/>
          </a:xfrm>
          <a:prstGeom prst="rect">
            <a:avLst/>
          </a:prstGeom>
        </p:spPr>
      </p:pic>
      <p:pic>
        <p:nvPicPr>
          <p:cNvPr id="232" name="Picture 231">
            <a:extLst>
              <a:ext uri="{FF2B5EF4-FFF2-40B4-BE49-F238E27FC236}">
                <a16:creationId xmlns:a16="http://schemas.microsoft.com/office/drawing/2014/main" id="{0ADC5375-ACD7-4950-8410-A7AEB7344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8054" y="2154277"/>
            <a:ext cx="1251475" cy="1251475"/>
          </a:xfrm>
          <a:prstGeom prst="rect">
            <a:avLst/>
          </a:prstGeom>
        </p:spPr>
      </p:pic>
      <p:pic>
        <p:nvPicPr>
          <p:cNvPr id="236" name="Picture 235">
            <a:extLst>
              <a:ext uri="{FF2B5EF4-FFF2-40B4-BE49-F238E27FC236}">
                <a16:creationId xmlns:a16="http://schemas.microsoft.com/office/drawing/2014/main" id="{22EBF7EB-638C-4ADE-ACAD-C929CAFEC1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0398" y="3598730"/>
            <a:ext cx="1251476" cy="1251476"/>
          </a:xfrm>
          <a:prstGeom prst="rect">
            <a:avLst/>
          </a:prstGeom>
        </p:spPr>
      </p:pic>
      <p:pic>
        <p:nvPicPr>
          <p:cNvPr id="4" name="Picture 3" descr="A person smiling for the camera&#10;&#10;Description automatically generated with low confidence">
            <a:extLst>
              <a:ext uri="{FF2B5EF4-FFF2-40B4-BE49-F238E27FC236}">
                <a16:creationId xmlns:a16="http://schemas.microsoft.com/office/drawing/2014/main" id="{9A7BF90A-5F02-4750-9B5C-D1715A1874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8439" y="2147175"/>
            <a:ext cx="1251476" cy="1251006"/>
          </a:xfrm>
          <a:prstGeom prst="rect">
            <a:avLst/>
          </a:prstGeom>
        </p:spPr>
      </p:pic>
      <p:pic>
        <p:nvPicPr>
          <p:cNvPr id="6" name="Picture 5" descr="A picture containing person, mountain, outdoor, swimming&#10;&#10;Description automatically generated">
            <a:extLst>
              <a:ext uri="{FF2B5EF4-FFF2-40B4-BE49-F238E27FC236}">
                <a16:creationId xmlns:a16="http://schemas.microsoft.com/office/drawing/2014/main" id="{041CCB82-9444-4569-A484-36A2266660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167185" y="3599984"/>
            <a:ext cx="1253984" cy="1251476"/>
          </a:xfrm>
          <a:prstGeom prst="rect">
            <a:avLst/>
          </a:prstGeom>
        </p:spPr>
      </p:pic>
      <p:pic>
        <p:nvPicPr>
          <p:cNvPr id="11" name="Picture 10" descr="A picture containing person, outdoor, sky, person&#10;&#10;Description automatically generated">
            <a:extLst>
              <a:ext uri="{FF2B5EF4-FFF2-40B4-BE49-F238E27FC236}">
                <a16:creationId xmlns:a16="http://schemas.microsoft.com/office/drawing/2014/main" id="{EE976FAA-4D68-44D2-B27B-3E94BC6DD5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81211" y="3598730"/>
            <a:ext cx="1252467" cy="1251474"/>
          </a:xfrm>
          <a:prstGeom prst="rect">
            <a:avLst/>
          </a:prstGeom>
        </p:spPr>
      </p:pic>
      <p:pic>
        <p:nvPicPr>
          <p:cNvPr id="13" name="Picture 12" descr="A person wearing glasses&#10;&#10;Description automatically generated with medium confidence">
            <a:extLst>
              <a:ext uri="{FF2B5EF4-FFF2-40B4-BE49-F238E27FC236}">
                <a16:creationId xmlns:a16="http://schemas.microsoft.com/office/drawing/2014/main" id="{F69D6A97-545C-4DB5-8454-C69101E5B8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5920" y="3598731"/>
            <a:ext cx="1251476" cy="1251476"/>
          </a:xfrm>
          <a:prstGeom prst="rect">
            <a:avLst/>
          </a:prstGeom>
        </p:spPr>
      </p:pic>
      <p:pic>
        <p:nvPicPr>
          <p:cNvPr id="15" name="Picture 14" descr="A person smiling at the camera&#10;&#10;Description automatically generated with medium confidence">
            <a:extLst>
              <a:ext uri="{FF2B5EF4-FFF2-40B4-BE49-F238E27FC236}">
                <a16:creationId xmlns:a16="http://schemas.microsoft.com/office/drawing/2014/main" id="{148484E3-C397-468E-994E-93AA34D498B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0629" y="3598730"/>
            <a:ext cx="1251476" cy="1251476"/>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33FD1A10-F313-4C52-AB2F-E192111A737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6478" y="2132751"/>
            <a:ext cx="1253513" cy="1251006"/>
          </a:xfrm>
          <a:prstGeom prst="rect">
            <a:avLst/>
          </a:prstGeom>
        </p:spPr>
      </p:pic>
    </p:spTree>
    <p:extLst>
      <p:ext uri="{BB962C8B-B14F-4D97-AF65-F5344CB8AC3E}">
        <p14:creationId xmlns:p14="http://schemas.microsoft.com/office/powerpoint/2010/main" val="36861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p:cTn id="7" dur="500" fill="hold"/>
                                        <p:tgtEl>
                                          <p:spTgt spid="216"/>
                                        </p:tgtEl>
                                        <p:attrNameLst>
                                          <p:attrName>ppt_w</p:attrName>
                                        </p:attrNameLst>
                                      </p:cBhvr>
                                      <p:tavLst>
                                        <p:tav tm="0">
                                          <p:val>
                                            <p:fltVal val="0"/>
                                          </p:val>
                                        </p:tav>
                                        <p:tav tm="100000">
                                          <p:val>
                                            <p:strVal val="#ppt_w"/>
                                          </p:val>
                                        </p:tav>
                                      </p:tavLst>
                                    </p:anim>
                                    <p:anim calcmode="lin" valueType="num">
                                      <p:cBhvr>
                                        <p:cTn id="8" dur="500" fill="hold"/>
                                        <p:tgtEl>
                                          <p:spTgt spid="216"/>
                                        </p:tgtEl>
                                        <p:attrNameLst>
                                          <p:attrName>ppt_h</p:attrName>
                                        </p:attrNameLst>
                                      </p:cBhvr>
                                      <p:tavLst>
                                        <p:tav tm="0">
                                          <p:val>
                                            <p:fltVal val="0"/>
                                          </p:val>
                                        </p:tav>
                                        <p:tav tm="100000">
                                          <p:val>
                                            <p:strVal val="#ppt_h"/>
                                          </p:val>
                                        </p:tav>
                                      </p:tavLst>
                                    </p:anim>
                                    <p:animEffect transition="in" filter="fade">
                                      <p:cBhvr>
                                        <p:cTn id="9" dur="500"/>
                                        <p:tgtEl>
                                          <p:spTgt spid="216"/>
                                        </p:tgtEl>
                                      </p:cBhvr>
                                    </p:animEffect>
                                  </p:childTnLst>
                                </p:cTn>
                              </p:par>
                              <p:par>
                                <p:cTn id="10" presetID="53" presetClass="entr" presetSubtype="16" fill="hold" nodeType="with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p:cTn id="12" dur="500" fill="hold"/>
                                        <p:tgtEl>
                                          <p:spTgt spid="232"/>
                                        </p:tgtEl>
                                        <p:attrNameLst>
                                          <p:attrName>ppt_w</p:attrName>
                                        </p:attrNameLst>
                                      </p:cBhvr>
                                      <p:tavLst>
                                        <p:tav tm="0">
                                          <p:val>
                                            <p:fltVal val="0"/>
                                          </p:val>
                                        </p:tav>
                                        <p:tav tm="100000">
                                          <p:val>
                                            <p:strVal val="#ppt_w"/>
                                          </p:val>
                                        </p:tav>
                                      </p:tavLst>
                                    </p:anim>
                                    <p:anim calcmode="lin" valueType="num">
                                      <p:cBhvr>
                                        <p:cTn id="13" dur="500" fill="hold"/>
                                        <p:tgtEl>
                                          <p:spTgt spid="232"/>
                                        </p:tgtEl>
                                        <p:attrNameLst>
                                          <p:attrName>ppt_h</p:attrName>
                                        </p:attrNameLst>
                                      </p:cBhvr>
                                      <p:tavLst>
                                        <p:tav tm="0">
                                          <p:val>
                                            <p:fltVal val="0"/>
                                          </p:val>
                                        </p:tav>
                                        <p:tav tm="100000">
                                          <p:val>
                                            <p:strVal val="#ppt_h"/>
                                          </p:val>
                                        </p:tav>
                                      </p:tavLst>
                                    </p:anim>
                                    <p:animEffect transition="in" filter="fade">
                                      <p:cBhvr>
                                        <p:cTn id="14" dur="500"/>
                                        <p:tgtEl>
                                          <p:spTgt spid="232"/>
                                        </p:tgtEl>
                                      </p:cBhvr>
                                    </p:animEffect>
                                  </p:childTnLst>
                                </p:cTn>
                              </p:par>
                              <p:par>
                                <p:cTn id="15" presetID="53" presetClass="entr" presetSubtype="16"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par>
                                <p:cTn id="20" presetID="53" presetClass="entr" presetSubtype="16"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 calcmode="lin" valueType="num">
                                      <p:cBhvr>
                                        <p:cTn id="22" dur="500" fill="hold"/>
                                        <p:tgtEl>
                                          <p:spTgt spid="222"/>
                                        </p:tgtEl>
                                        <p:attrNameLst>
                                          <p:attrName>ppt_w</p:attrName>
                                        </p:attrNameLst>
                                      </p:cBhvr>
                                      <p:tavLst>
                                        <p:tav tm="0">
                                          <p:val>
                                            <p:fltVal val="0"/>
                                          </p:val>
                                        </p:tav>
                                        <p:tav tm="100000">
                                          <p:val>
                                            <p:strVal val="#ppt_w"/>
                                          </p:val>
                                        </p:tav>
                                      </p:tavLst>
                                    </p:anim>
                                    <p:anim calcmode="lin" valueType="num">
                                      <p:cBhvr>
                                        <p:cTn id="23" dur="500" fill="hold"/>
                                        <p:tgtEl>
                                          <p:spTgt spid="222"/>
                                        </p:tgtEl>
                                        <p:attrNameLst>
                                          <p:attrName>ppt_h</p:attrName>
                                        </p:attrNameLst>
                                      </p:cBhvr>
                                      <p:tavLst>
                                        <p:tav tm="0">
                                          <p:val>
                                            <p:fltVal val="0"/>
                                          </p:val>
                                        </p:tav>
                                        <p:tav tm="100000">
                                          <p:val>
                                            <p:strVal val="#ppt_h"/>
                                          </p:val>
                                        </p:tav>
                                      </p:tavLst>
                                    </p:anim>
                                    <p:animEffect transition="in" filter="fade">
                                      <p:cBhvr>
                                        <p:cTn id="24" dur="500"/>
                                        <p:tgtEl>
                                          <p:spTgt spid="222"/>
                                        </p:tgtEl>
                                      </p:cBhvr>
                                    </p:animEffect>
                                  </p:childTnLst>
                                </p:cTn>
                              </p:par>
                              <p:par>
                                <p:cTn id="25" presetID="53" presetClass="entr" presetSubtype="16"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 calcmode="lin" valueType="num">
                                      <p:cBhvr>
                                        <p:cTn id="27" dur="500" fill="hold"/>
                                        <p:tgtEl>
                                          <p:spTgt spid="208"/>
                                        </p:tgtEl>
                                        <p:attrNameLst>
                                          <p:attrName>ppt_w</p:attrName>
                                        </p:attrNameLst>
                                      </p:cBhvr>
                                      <p:tavLst>
                                        <p:tav tm="0">
                                          <p:val>
                                            <p:fltVal val="0"/>
                                          </p:val>
                                        </p:tav>
                                        <p:tav tm="100000">
                                          <p:val>
                                            <p:strVal val="#ppt_w"/>
                                          </p:val>
                                        </p:tav>
                                      </p:tavLst>
                                    </p:anim>
                                    <p:anim calcmode="lin" valueType="num">
                                      <p:cBhvr>
                                        <p:cTn id="28" dur="500" fill="hold"/>
                                        <p:tgtEl>
                                          <p:spTgt spid="208"/>
                                        </p:tgtEl>
                                        <p:attrNameLst>
                                          <p:attrName>ppt_h</p:attrName>
                                        </p:attrNameLst>
                                      </p:cBhvr>
                                      <p:tavLst>
                                        <p:tav tm="0">
                                          <p:val>
                                            <p:fltVal val="0"/>
                                          </p:val>
                                        </p:tav>
                                        <p:tav tm="100000">
                                          <p:val>
                                            <p:strVal val="#ppt_h"/>
                                          </p:val>
                                        </p:tav>
                                      </p:tavLst>
                                    </p:anim>
                                    <p:animEffect transition="in" filter="fade">
                                      <p:cBhvr>
                                        <p:cTn id="29" dur="500"/>
                                        <p:tgtEl>
                                          <p:spTgt spid="208"/>
                                        </p:tgtEl>
                                      </p:cBhvr>
                                    </p:animEffect>
                                  </p:childTnLst>
                                </p:cTn>
                              </p:par>
                              <p:par>
                                <p:cTn id="30" presetID="53" presetClass="entr" presetSubtype="16" fill="hold" nodeType="withEffect">
                                  <p:stCondLst>
                                    <p:cond delay="0"/>
                                  </p:stCondLst>
                                  <p:childTnLst>
                                    <p:set>
                                      <p:cBhvr>
                                        <p:cTn id="31" dur="1" fill="hold">
                                          <p:stCondLst>
                                            <p:cond delay="0"/>
                                          </p:stCondLst>
                                        </p:cTn>
                                        <p:tgtEl>
                                          <p:spTgt spid="236"/>
                                        </p:tgtEl>
                                        <p:attrNameLst>
                                          <p:attrName>style.visibility</p:attrName>
                                        </p:attrNameLst>
                                      </p:cBhvr>
                                      <p:to>
                                        <p:strVal val="visible"/>
                                      </p:to>
                                    </p:set>
                                    <p:anim calcmode="lin" valueType="num">
                                      <p:cBhvr>
                                        <p:cTn id="32" dur="500" fill="hold"/>
                                        <p:tgtEl>
                                          <p:spTgt spid="236"/>
                                        </p:tgtEl>
                                        <p:attrNameLst>
                                          <p:attrName>ppt_w</p:attrName>
                                        </p:attrNameLst>
                                      </p:cBhvr>
                                      <p:tavLst>
                                        <p:tav tm="0">
                                          <p:val>
                                            <p:fltVal val="0"/>
                                          </p:val>
                                        </p:tav>
                                        <p:tav tm="100000">
                                          <p:val>
                                            <p:strVal val="#ppt_w"/>
                                          </p:val>
                                        </p:tav>
                                      </p:tavLst>
                                    </p:anim>
                                    <p:anim calcmode="lin" valueType="num">
                                      <p:cBhvr>
                                        <p:cTn id="33" dur="500" fill="hold"/>
                                        <p:tgtEl>
                                          <p:spTgt spid="236"/>
                                        </p:tgtEl>
                                        <p:attrNameLst>
                                          <p:attrName>ppt_h</p:attrName>
                                        </p:attrNameLst>
                                      </p:cBhvr>
                                      <p:tavLst>
                                        <p:tav tm="0">
                                          <p:val>
                                            <p:fltVal val="0"/>
                                          </p:val>
                                        </p:tav>
                                        <p:tav tm="100000">
                                          <p:val>
                                            <p:strVal val="#ppt_h"/>
                                          </p:val>
                                        </p:tav>
                                      </p:tavLst>
                                    </p:anim>
                                    <p:animEffect transition="in" filter="fade">
                                      <p:cBhvr>
                                        <p:cTn id="3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3827868" y="3015869"/>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CD49C4B-0932-4D96-A69B-1F850D851748}"/>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30E8569B-F6BA-47B6-936C-7DC1A6A4CA07}"/>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EBF64C-9519-459E-B624-BE2A107D18DE}"/>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Science?</a:t>
            </a:r>
          </a:p>
        </p:txBody>
      </p:sp>
      <p:sp>
        <p:nvSpPr>
          <p:cNvPr id="3" name="Content Placeholder 2"/>
          <p:cNvSpPr>
            <a:spLocks noGrp="1"/>
          </p:cNvSpPr>
          <p:nvPr>
            <p:ph type="body" idx="1"/>
          </p:nvPr>
        </p:nvSpPr>
        <p:spPr>
          <a:xfrm>
            <a:off x="6194425" y="1675479"/>
            <a:ext cx="5157787" cy="518480"/>
          </a:xfrm>
        </p:spPr>
        <p:txBody>
          <a:bodyPr>
            <a:normAutofit/>
          </a:bodyPr>
          <a:lstStyle/>
          <a:p>
            <a:r>
              <a:rPr lang="en-US" sz="2800" dirty="0"/>
              <a:t>Algorithm</a:t>
            </a:r>
            <a:r>
              <a:rPr lang="en-US" dirty="0"/>
              <a:t>:</a:t>
            </a:r>
          </a:p>
        </p:txBody>
      </p:sp>
      <p:sp>
        <p:nvSpPr>
          <p:cNvPr id="6" name="Content Placeholder 5"/>
          <p:cNvSpPr>
            <a:spLocks noGrp="1"/>
          </p:cNvSpPr>
          <p:nvPr>
            <p:ph sz="half" idx="2"/>
          </p:nvPr>
        </p:nvSpPr>
        <p:spPr>
          <a:xfrm>
            <a:off x="6194425" y="2189461"/>
            <a:ext cx="5157787" cy="3228193"/>
          </a:xfrm>
        </p:spPr>
        <p:txBody>
          <a:bodyPr>
            <a:normAutofit lnSpcReduction="10000"/>
          </a:bodyPr>
          <a:lstStyle/>
          <a:p>
            <a:pPr>
              <a:buNone/>
            </a:pPr>
            <a:r>
              <a:rPr lang="en-US" altLang="en-US" dirty="0"/>
              <a:t>a step-by-step procedure for solving a problem or accomplishing some end </a:t>
            </a:r>
            <a:r>
              <a:rPr lang="en-US" altLang="en-US" i="1" dirty="0"/>
              <a:t>especially by a computer</a:t>
            </a:r>
          </a:p>
          <a:p>
            <a:pPr>
              <a:buNone/>
            </a:pPr>
            <a:endParaRPr lang="en-US" altLang="en-US" b="1" i="1" dirty="0">
              <a:ln w="9525">
                <a:solidFill>
                  <a:schemeClr val="bg1"/>
                </a:solidFill>
                <a:prstDash val="solid"/>
              </a:ln>
              <a:effectLst>
                <a:outerShdw blurRad="12700" dist="38100" dir="2700000" algn="tl" rotWithShape="0">
                  <a:schemeClr val="bg1">
                    <a:lumMod val="50000"/>
                  </a:schemeClr>
                </a:outerShdw>
              </a:effectLst>
            </a:endParaRP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Programming is like </a:t>
            </a: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a building block</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
        <p:nvSpPr>
          <p:cNvPr id="7" name="TextBox 6">
            <a:extLst>
              <a:ext uri="{FF2B5EF4-FFF2-40B4-BE49-F238E27FC236}">
                <a16:creationId xmlns:a16="http://schemas.microsoft.com/office/drawing/2014/main" id="{5E95A429-8817-4965-B3A3-61BA4BD8D139}"/>
              </a:ext>
            </a:extLst>
          </p:cNvPr>
          <p:cNvSpPr txBox="1"/>
          <p:nvPr/>
        </p:nvSpPr>
        <p:spPr>
          <a:xfrm>
            <a:off x="1052052" y="3089468"/>
            <a:ext cx="3746091" cy="584775"/>
          </a:xfrm>
          <a:prstGeom prst="rect">
            <a:avLst/>
          </a:prstGeom>
          <a:noFill/>
        </p:spPr>
        <p:txBody>
          <a:bodyPr wrap="square" rtlCol="0">
            <a:spAutoFit/>
          </a:bodyPr>
          <a:lstStyle/>
          <a:p>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Algorithmic Thinking</a:t>
            </a:r>
          </a:p>
        </p:txBody>
      </p:sp>
      <p:sp>
        <p:nvSpPr>
          <p:cNvPr id="8" name="Thought Bubble: Cloud 7">
            <a:extLst>
              <a:ext uri="{FF2B5EF4-FFF2-40B4-BE49-F238E27FC236}">
                <a16:creationId xmlns:a16="http://schemas.microsoft.com/office/drawing/2014/main" id="{29A28251-76D9-4A4D-AE31-B1769F8FCCBE}"/>
              </a:ext>
            </a:extLst>
          </p:cNvPr>
          <p:cNvSpPr/>
          <p:nvPr/>
        </p:nvSpPr>
        <p:spPr>
          <a:xfrm>
            <a:off x="653845" y="2143433"/>
            <a:ext cx="4542503" cy="280710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AC380C-215F-484C-AB9C-48F636FD6467}"/>
              </a:ext>
            </a:extLst>
          </p:cNvPr>
          <p:cNvSpPr txBox="1"/>
          <p:nvPr/>
        </p:nvSpPr>
        <p:spPr>
          <a:xfrm>
            <a:off x="3111591" y="2611632"/>
            <a:ext cx="1368311" cy="369332"/>
          </a:xfrm>
          <a:prstGeom prst="rect">
            <a:avLst/>
          </a:prstGeom>
          <a:noFill/>
        </p:spPr>
        <p:txBody>
          <a:bodyPr wrap="square" rtlCol="0">
            <a:spAutoFit/>
          </a:bodyPr>
          <a:lstStyle/>
          <a:p>
            <a:r>
              <a:rPr lang="en-US" dirty="0"/>
              <a:t>Computers?</a:t>
            </a:r>
          </a:p>
        </p:txBody>
      </p:sp>
      <p:sp>
        <p:nvSpPr>
          <p:cNvPr id="10" name="TextBox 9">
            <a:extLst>
              <a:ext uri="{FF2B5EF4-FFF2-40B4-BE49-F238E27FC236}">
                <a16:creationId xmlns:a16="http://schemas.microsoft.com/office/drawing/2014/main" id="{276D8AE5-5458-44AE-8CEF-30CBB43BD835}"/>
              </a:ext>
            </a:extLst>
          </p:cNvPr>
          <p:cNvSpPr txBox="1"/>
          <p:nvPr/>
        </p:nvSpPr>
        <p:spPr>
          <a:xfrm>
            <a:off x="1875945" y="3803557"/>
            <a:ext cx="1368311" cy="369332"/>
          </a:xfrm>
          <a:prstGeom prst="rect">
            <a:avLst/>
          </a:prstGeom>
          <a:noFill/>
        </p:spPr>
        <p:txBody>
          <a:bodyPr wrap="square" rtlCol="0">
            <a:spAutoFit/>
          </a:bodyPr>
          <a:lstStyle/>
          <a:p>
            <a:r>
              <a:rPr lang="en-US" dirty="0"/>
              <a:t>Science?</a:t>
            </a:r>
          </a:p>
        </p:txBody>
      </p:sp>
    </p:spTree>
    <p:extLst>
      <p:ext uri="{BB962C8B-B14F-4D97-AF65-F5344CB8AC3E}">
        <p14:creationId xmlns:p14="http://schemas.microsoft.com/office/powerpoint/2010/main" val="40668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dirty="0"/>
              <a:t>Learning Objectives</a:t>
            </a:r>
            <a:br>
              <a:rPr lang="en-US" sz="4800" dirty="0"/>
            </a:br>
            <a:br>
              <a:rPr lang="en-US" sz="4800" dirty="0"/>
            </a:br>
            <a:r>
              <a:rPr lang="en-US" sz="1600" i="1" dirty="0"/>
              <a:t>or, “What will I learn in this class?”</a:t>
            </a:r>
            <a:br>
              <a:rPr lang="en-US" sz="4800" i="1" dirty="0">
                <a:solidFill>
                  <a:schemeClr val="bg1"/>
                </a:solidFill>
              </a:rPr>
            </a:br>
            <a:endParaRPr lang="en-US" sz="4800" dirty="0"/>
          </a:p>
        </p:txBody>
      </p:sp>
      <p:sp>
        <p:nvSpPr>
          <p:cNvPr id="5" name="Slide Number Placeholder 4"/>
          <p:cNvSpPr>
            <a:spLocks noGrp="1"/>
          </p:cNvSpPr>
          <p:nvPr>
            <p:ph type="sldNum" sz="quarter" idx="12"/>
          </p:nvPr>
        </p:nvSpPr>
        <p:spPr>
          <a:xfrm>
            <a:off x="804672" y="603504"/>
            <a:ext cx="548640" cy="548640"/>
          </a:xfrm>
          <a:prstGeom prst="ellipse">
            <a:avLst/>
          </a:prstGeom>
          <a:solidFill>
            <a:srgbClr val="808080"/>
          </a:solidFill>
        </p:spPr>
        <p:txBody>
          <a:bodyPr>
            <a:normAutofit/>
          </a:bodyPr>
          <a:lstStyle/>
          <a:p>
            <a:pPr algn="ctr">
              <a:spcAft>
                <a:spcPts val="600"/>
              </a:spcAft>
            </a:pPr>
            <a:fld id="{9D3C886E-6997-4228-A88B-2272D22D50D1}" type="slidenum">
              <a:rPr lang="en-US" sz="1500">
                <a:solidFill>
                  <a:srgbClr val="FFFFFF"/>
                </a:solidFill>
              </a:rPr>
              <a:pPr algn="ctr">
                <a:spcAft>
                  <a:spcPts val="600"/>
                </a:spcAft>
              </a:pPr>
              <a:t>8</a:t>
            </a:fld>
            <a:endParaRPr lang="en-US" sz="1500">
              <a:solidFill>
                <a:srgbClr val="FFFFFF"/>
              </a:solidFill>
            </a:endParaRP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lnSpcReduction="10000"/>
          </a:bodyPr>
          <a:lstStyle/>
          <a:p>
            <a:pPr>
              <a:spcBef>
                <a:spcPts val="1800"/>
              </a:spcBef>
            </a:pPr>
            <a:r>
              <a:rPr lang="en-US" sz="1800" b="1" dirty="0">
                <a:solidFill>
                  <a:schemeClr val="bg1"/>
                </a:solidFill>
              </a:rPr>
              <a:t>Functionality/Behavior:</a:t>
            </a:r>
            <a:r>
              <a:rPr lang="en-US" sz="1800" dirty="0">
                <a:solidFill>
                  <a:schemeClr val="bg1"/>
                </a:solidFill>
              </a:rPr>
              <a:t> Write functionally correct Java programs that meet a provided specification and/or solve a specified problem</a:t>
            </a:r>
          </a:p>
          <a:p>
            <a:pPr>
              <a:spcBef>
                <a:spcPts val="1800"/>
              </a:spcBef>
            </a:pPr>
            <a:r>
              <a:rPr lang="en-US" sz="1800" b="1" dirty="0">
                <a:solidFill>
                  <a:schemeClr val="bg1"/>
                </a:solidFill>
              </a:rPr>
              <a:t>Functional Decomposition:</a:t>
            </a:r>
            <a:r>
              <a:rPr lang="en-US" sz="1800" dirty="0">
                <a:solidFill>
                  <a:schemeClr val="bg1"/>
                </a:solidFill>
              </a:rPr>
              <a:t> Break down problems into subproblems that are modular and reusable, and define methods to represent those subproblems</a:t>
            </a:r>
          </a:p>
          <a:p>
            <a:pPr>
              <a:spcBef>
                <a:spcPts val="1800"/>
              </a:spcBef>
            </a:pPr>
            <a:r>
              <a:rPr lang="en-US" sz="1800" b="1" dirty="0">
                <a:solidFill>
                  <a:schemeClr val="bg1"/>
                </a:solidFill>
              </a:rPr>
              <a:t>Control Structures:</a:t>
            </a:r>
            <a:r>
              <a:rPr lang="en-US" sz="1800" dirty="0">
                <a:solidFill>
                  <a:schemeClr val="bg1"/>
                </a:solidFill>
              </a:rPr>
              <a:t> Select and apply control structures (e.g. methods, loops, conditionals) to manage the flow of control and information in programs</a:t>
            </a:r>
          </a:p>
          <a:p>
            <a:pPr>
              <a:spcBef>
                <a:spcPts val="1800"/>
              </a:spcBef>
            </a:pPr>
            <a:r>
              <a:rPr lang="en-US" sz="1800" b="1" dirty="0">
                <a:solidFill>
                  <a:schemeClr val="bg1"/>
                </a:solidFill>
              </a:rPr>
              <a:t>Data Abstraction:</a:t>
            </a:r>
            <a:r>
              <a:rPr lang="en-US" sz="1800" dirty="0">
                <a:solidFill>
                  <a:schemeClr val="bg1"/>
                </a:solidFill>
              </a:rPr>
              <a:t> Select and apply basic data abstractions (e.g. variables, parameters, arrays, classes) to manage and manipulate data in programs</a:t>
            </a:r>
          </a:p>
          <a:p>
            <a:pPr>
              <a:spcBef>
                <a:spcPts val="1800"/>
              </a:spcBef>
            </a:pPr>
            <a:r>
              <a:rPr lang="en-US" sz="1800" b="1" dirty="0">
                <a:solidFill>
                  <a:schemeClr val="bg1"/>
                </a:solidFill>
              </a:rPr>
              <a:t>Code Quality:</a:t>
            </a:r>
            <a:r>
              <a:rPr lang="en-US" sz="1800" dirty="0">
                <a:solidFill>
                  <a:schemeClr val="bg1"/>
                </a:solidFill>
              </a:rPr>
              <a:t> Define programs that are well-written, readable, maintainable, and conform to established standards</a:t>
            </a:r>
          </a:p>
        </p:txBody>
      </p:sp>
      <p:sp>
        <p:nvSpPr>
          <p:cNvPr id="4" name="Footer Placeholder 3"/>
          <p:cNvSpPr>
            <a:spLocks noGrp="1"/>
          </p:cNvSpPr>
          <p:nvPr>
            <p:ph type="ftr" sz="quarter" idx="11"/>
          </p:nvPr>
        </p:nvSpPr>
        <p:spPr>
          <a:xfrm>
            <a:off x="804670" y="6199632"/>
            <a:ext cx="5010912" cy="365125"/>
          </a:xfrm>
        </p:spPr>
        <p:txBody>
          <a:bodyPr>
            <a:normAutofit/>
          </a:bodyPr>
          <a:lstStyle/>
          <a:p>
            <a:pPr algn="l">
              <a:spcAft>
                <a:spcPts val="600"/>
              </a:spcAft>
            </a:pPr>
            <a:r>
              <a:rPr lang="en-US">
                <a:solidFill>
                  <a:schemeClr val="tx1">
                    <a:alpha val="80000"/>
                  </a:schemeClr>
                </a:solidFill>
              </a:rPr>
              <a:t>Lesson 0 - Spring 2021</a:t>
            </a:r>
          </a:p>
        </p:txBody>
      </p:sp>
    </p:spTree>
    <p:extLst>
      <p:ext uri="{BB962C8B-B14F-4D97-AF65-F5344CB8AC3E}">
        <p14:creationId xmlns:p14="http://schemas.microsoft.com/office/powerpoint/2010/main" val="17885426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7564930"/>
              </p:ext>
            </p:extLst>
          </p:nvPr>
        </p:nvGraphicFramePr>
        <p:xfrm>
          <a:off x="838200" y="1825625"/>
          <a:ext cx="10515600" cy="390652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a major such as CS, CE, EE,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143X</a:t>
                      </a:r>
                    </a:p>
                  </a:txBody>
                  <a:tcPr/>
                </a:tc>
                <a:tc>
                  <a:txBody>
                    <a:bodyPr/>
                    <a:lstStyle/>
                    <a:p>
                      <a:pPr marL="285750" indent="-285750">
                        <a:buFont typeface="Arial" panose="020B0604020202020204" pitchFamily="34" charset="0"/>
                        <a:buChar char="•"/>
                      </a:pPr>
                      <a:r>
                        <a:rPr lang="en-US" sz="1600" dirty="0"/>
                        <a:t>You’ve programmed</a:t>
                      </a:r>
                      <a:r>
                        <a:rPr lang="en-US" sz="1600" baseline="0" dirty="0"/>
                        <a:t> a lot before </a:t>
                      </a:r>
                      <a:r>
                        <a:rPr lang="en-US" sz="1600" i="1" baseline="0" dirty="0"/>
                        <a:t>in a language other than Java </a:t>
                      </a:r>
                      <a:r>
                        <a:rPr lang="en-US" sz="1600" i="0" baseline="0" dirty="0"/>
                        <a:t>OR</a:t>
                      </a:r>
                    </a:p>
                    <a:p>
                      <a:pPr marL="285750" indent="-285750">
                        <a:buFont typeface="Arial" panose="020B0604020202020204" pitchFamily="34" charset="0"/>
                        <a:buChar char="•"/>
                      </a:pPr>
                      <a:r>
                        <a:rPr lang="en-US" sz="1600" i="0" baseline="0" dirty="0"/>
                        <a:t>You are confident you can pick up new concepts very quickly OR</a:t>
                      </a:r>
                    </a:p>
                    <a:p>
                      <a:pPr marL="285750" indent="-285750">
                        <a:buFont typeface="Arial" panose="020B0604020202020204" pitchFamily="34" charset="0"/>
                        <a:buChar char="•"/>
                      </a:pPr>
                      <a:r>
                        <a:rPr lang="en-US" sz="1600" i="0" baseline="0" dirty="0"/>
                        <a:t>You </a:t>
                      </a:r>
                      <a:r>
                        <a:rPr lang="en-US" sz="1600" i="1" baseline="0" dirty="0"/>
                        <a:t>really, really</a:t>
                      </a:r>
                      <a:r>
                        <a:rPr lang="en-US" sz="1600" i="0" baseline="0" dirty="0"/>
                        <a:t> need to get through two courses in one quarter</a:t>
                      </a:r>
                      <a:endParaRPr lang="en-US" sz="1600" i="0" dirty="0"/>
                    </a:p>
                  </a:txBody>
                  <a:tcPr/>
                </a:tc>
                <a:extLst>
                  <a:ext uri="{0D108BD9-81ED-4DB2-BD59-A6C34878D82A}">
                    <a16:rowId xmlns:a16="http://schemas.microsoft.com/office/drawing/2014/main" val="233225070"/>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679503231"/>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5549</TotalTime>
  <Words>1628</Words>
  <Application>Microsoft Office PowerPoint</Application>
  <PresentationFormat>Widescreen</PresentationFormat>
  <Paragraphs>323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Welcome to CSE 142!</vt:lpstr>
      <vt:lpstr>Agenda</vt:lpstr>
      <vt:lpstr>Agenda</vt:lpstr>
      <vt:lpstr>Hi, I’m Omar! (he/they)</vt:lpstr>
      <vt:lpstr>Meet your TAs</vt:lpstr>
      <vt:lpstr>Agenda</vt:lpstr>
      <vt:lpstr>What is Computer Science?</vt:lpstr>
      <vt:lpstr>Learning Objectives  or, “What will I learn in this class?” </vt:lpstr>
      <vt:lpstr>Other Similar Courses</vt:lpstr>
      <vt:lpstr>Course Components</vt:lpstr>
      <vt:lpstr>Course Components</vt:lpstr>
      <vt:lpstr>Agenda</vt:lpstr>
      <vt:lpstr>PowerPoint Presentation</vt:lpstr>
      <vt:lpstr>Learning in CSE 142 (or anywhere)</vt:lpstr>
      <vt:lpstr>Agenda</vt:lpstr>
      <vt:lpstr>Course Website</vt:lpstr>
      <vt:lpstr>Course Website</vt:lpstr>
      <vt:lpstr>Course Website</vt:lpstr>
      <vt:lpstr>Zoom</vt:lpstr>
      <vt:lpstr>Ed</vt:lpstr>
      <vt:lpstr>Software</vt:lpstr>
      <vt:lpstr>PollEverywhere</vt:lpstr>
      <vt:lpstr>PollEverywhere</vt:lpstr>
      <vt:lpstr>Agenda</vt:lpstr>
      <vt:lpstr>Assessment and Grading</vt:lpstr>
      <vt:lpstr>Assessment</vt:lpstr>
      <vt:lpstr>Resubmission</vt:lpstr>
      <vt:lpstr>Grading</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Omar Ibrahim</cp:lastModifiedBy>
  <cp:revision>50</cp:revision>
  <dcterms:created xsi:type="dcterms:W3CDTF">2020-09-29T18:40:50Z</dcterms:created>
  <dcterms:modified xsi:type="dcterms:W3CDTF">2021-06-23T00:56:20Z</dcterms:modified>
</cp:coreProperties>
</file>