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81" r:id="rId9"/>
    <p:sldId id="263" r:id="rId10"/>
    <p:sldId id="264" r:id="rId11"/>
    <p:sldId id="265" r:id="rId12"/>
    <p:sldId id="266" r:id="rId13"/>
    <p:sldId id="267" r:id="rId14"/>
    <p:sldId id="282" r:id="rId15"/>
    <p:sldId id="269" r:id="rId16"/>
    <p:sldId id="279" r:id="rId17"/>
    <p:sldId id="271" r:id="rId18"/>
    <p:sldId id="272" r:id="rId19"/>
    <p:sldId id="273" r:id="rId20"/>
    <p:sldId id="274" r:id="rId21"/>
    <p:sldId id="275" r:id="rId22"/>
    <p:sldId id="283" r:id="rId23"/>
    <p:sldId id="277" r:id="rId24"/>
    <p:sldId id="278" r:id="rId25"/>
    <p:sldId id="284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ts val="500"/>
      </a:spcBef>
      <a:spcAft>
        <a:spcPct val="0"/>
      </a:spcAft>
      <a:buClr>
        <a:srgbClr val="800080"/>
      </a:buClr>
      <a:buSzPct val="55000"/>
      <a:buFont typeface="Wingdings" panose="05000000000000000000" pitchFamily="2" charset="2"/>
      <a:buChar char="n"/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ts val="500"/>
      </a:spcBef>
      <a:spcAft>
        <a:spcPct val="0"/>
      </a:spcAft>
      <a:buClr>
        <a:srgbClr val="800080"/>
      </a:buClr>
      <a:buSzPct val="55000"/>
      <a:buFont typeface="Wingdings" panose="05000000000000000000" pitchFamily="2" charset="2"/>
      <a:buChar char="n"/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ts val="500"/>
      </a:spcBef>
      <a:spcAft>
        <a:spcPct val="0"/>
      </a:spcAft>
      <a:buClr>
        <a:srgbClr val="800080"/>
      </a:buClr>
      <a:buSzPct val="55000"/>
      <a:buFont typeface="Wingdings" panose="05000000000000000000" pitchFamily="2" charset="2"/>
      <a:buChar char="n"/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ts val="500"/>
      </a:spcBef>
      <a:spcAft>
        <a:spcPct val="0"/>
      </a:spcAft>
      <a:buClr>
        <a:srgbClr val="800080"/>
      </a:buClr>
      <a:buSzPct val="55000"/>
      <a:buFont typeface="Wingdings" panose="05000000000000000000" pitchFamily="2" charset="2"/>
      <a:buChar char="n"/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ts val="500"/>
      </a:spcBef>
      <a:spcAft>
        <a:spcPct val="0"/>
      </a:spcAft>
      <a:buClr>
        <a:srgbClr val="800080"/>
      </a:buClr>
      <a:buSzPct val="55000"/>
      <a:buFont typeface="Wingdings" panose="05000000000000000000" pitchFamily="2" charset="2"/>
      <a:buChar char="n"/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00"/>
    <a:srgbClr val="808080"/>
    <a:srgbClr val="404040"/>
    <a:srgbClr val="003399"/>
    <a:srgbClr val="336699"/>
    <a:srgbClr val="008080"/>
    <a:srgbClr val="DDDDDD"/>
    <a:srgbClr val="F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88"/>
    </p:cViewPr>
  </p:sorterViewPr>
  <p:notesViewPr>
    <p:cSldViewPr>
      <p:cViewPr varScale="1">
        <p:scale>
          <a:sx n="80" d="100"/>
          <a:sy n="80" d="100"/>
        </p:scale>
        <p:origin x="-186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6" charset="0"/>
                <a:ea typeface="+mn-ea"/>
                <a:cs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FC1F72-2AC9-4855-BF7D-9A094857E5ED}" type="datetime1">
              <a:rPr lang="en-US"/>
              <a:pPr/>
              <a:t>4/5/2014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6" charset="0"/>
                <a:ea typeface="+mn-ea"/>
                <a:cs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45B57A2-670B-4677-BECD-0ACE00C85F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9442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6" charset="0"/>
                <a:ea typeface="+mn-ea"/>
                <a:cs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900FFC8-B292-48A6-B605-660DF6454902}" type="datetime1">
              <a:rPr lang="en-US"/>
              <a:pPr/>
              <a:t>4/5/2014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6" charset="0"/>
                <a:ea typeface="+mn-ea"/>
                <a:cs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9888830D-E09D-4013-8D6F-D582852832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7513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4D332AE0-774B-4B3D-A308-A0F21161AC66}" type="slidenum">
              <a:rPr lang="en-US" sz="1200">
                <a:latin typeface="Times New Roman" panose="02020603050405020304" pitchFamily="18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CA99DAE4-4E6F-4BFE-A84A-07875B1BC609}" type="datetime1">
              <a:rPr lang="en-US" sz="1200">
                <a:latin typeface="Times New Roman" panose="02020603050405020304" pitchFamily="18" charset="0"/>
              </a:rPr>
              <a:pPr/>
              <a:t>4/5/2014</a:t>
            </a:fld>
            <a:endParaRPr 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617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6D7E04C-E43F-4465-AF33-9261A7C72B3F}" type="slidenum">
              <a:rPr lang="en-US" sz="1200">
                <a:latin typeface="Times New Roman" panose="02020603050405020304" pitchFamily="18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544193CA-6D53-4075-9AF5-A6A6F31CB994}" type="datetime1">
              <a:rPr lang="en-US" sz="1200">
                <a:latin typeface="Times New Roman" panose="02020603050405020304" pitchFamily="18" charset="0"/>
              </a:rPr>
              <a:pPr/>
              <a:t>4/5/2014</a:t>
            </a:fld>
            <a:endParaRPr 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795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483" name="Slide Number Placeholder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2CF1BAF-54AE-4878-859D-79675E26DEB0}" type="slidenum">
              <a:rPr lang="en-US" sz="1200">
                <a:latin typeface="Times New Roman" panose="02020603050405020304" pitchFamily="18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D8DFCBC9-E8A3-4442-B041-ED3B87A5E708}" type="datetime1">
              <a:rPr lang="en-US" sz="1200">
                <a:latin typeface="Times New Roman" panose="02020603050405020304" pitchFamily="18" charset="0"/>
              </a:rPr>
              <a:pPr/>
              <a:t>4/5/2014</a:t>
            </a:fld>
            <a:endParaRPr 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04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F4A12E0-441C-4214-ACA1-A072118D9F28}" type="slidenum">
              <a:rPr lang="en-US" sz="1200">
                <a:latin typeface="Times New Roman" panose="02020603050405020304" pitchFamily="18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2D334796-FB42-48A9-B10E-35A97E903123}" type="datetime1">
              <a:rPr lang="en-US" sz="1200">
                <a:latin typeface="Times New Roman" panose="02020603050405020304" pitchFamily="18" charset="0"/>
              </a:rPr>
              <a:pPr/>
              <a:t>4/5/2014</a:t>
            </a:fld>
            <a:endParaRPr 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761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E12FB60-39E9-47B0-A5FD-1222C8EF71D1}" type="slidenum">
              <a:rPr lang="en-US" sz="1200">
                <a:latin typeface="Times New Roman" panose="02020603050405020304" pitchFamily="18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450BA0C9-58BD-4C3A-B0FA-A0781DD52160}" type="datetime1">
              <a:rPr lang="en-US" sz="1200">
                <a:latin typeface="Times New Roman" panose="02020603050405020304" pitchFamily="18" charset="0"/>
              </a:rPr>
              <a:pPr/>
              <a:t>4/5/2014</a:t>
            </a:fld>
            <a:endParaRPr 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224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326701C-A5BC-4399-A344-AC12DC0F1071}" type="slidenum">
              <a:rPr lang="en-US" sz="1200">
                <a:latin typeface="Times New Roman" panose="02020603050405020304" pitchFamily="18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288BD44B-5C32-4F71-B701-48A9BB918AE2}" type="datetime1">
              <a:rPr lang="en-US" sz="1200">
                <a:latin typeface="Times New Roman" panose="02020603050405020304" pitchFamily="18" charset="0"/>
              </a:rPr>
              <a:pPr/>
              <a:t>4/5/2014</a:t>
            </a:fld>
            <a:endParaRPr 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193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2771" name="Slide Number Placeholder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B4B3252-E68C-4EC3-986A-26DBA00E8C3A}" type="slidenum">
              <a:rPr lang="en-US" sz="1200">
                <a:latin typeface="Times New Roman" panose="02020603050405020304" pitchFamily="18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71891815-E31C-4147-8F12-DFAF649349F2}" type="datetime1">
              <a:rPr lang="en-US" sz="1200">
                <a:latin typeface="Times New Roman" panose="02020603050405020304" pitchFamily="18" charset="0"/>
              </a:rPr>
              <a:pPr/>
              <a:t>4/5/2014</a:t>
            </a:fld>
            <a:endParaRPr 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517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D9C1B95E-B03E-4931-A40E-D31BB94F1C80}" type="slidenum">
              <a:rPr lang="en-US" sz="1200">
                <a:latin typeface="Times New Roman" panose="02020603050405020304" pitchFamily="18" charset="0"/>
              </a:rPr>
              <a:pPr/>
              <a:t>24</a:t>
            </a:fld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F6EBC661-3AE8-4798-BF0A-585A93B38607}" type="datetime1">
              <a:rPr lang="en-US" sz="1200">
                <a:latin typeface="Times New Roman" panose="02020603050405020304" pitchFamily="18" charset="0"/>
              </a:rPr>
              <a:pPr/>
              <a:t>4/5/2014</a:t>
            </a:fld>
            <a:endParaRPr 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299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3"/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</p:grpSpPr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shade val="50000"/>
                    <a:alpha val="45000"/>
                    <a:satMod val="120000"/>
                  </a:schemeClr>
                </a:gs>
                <a:gs pos="100000">
                  <a:schemeClr val="accent3">
                    <a:shade val="80000"/>
                    <a:alpha val="55000"/>
                    <a:satMod val="155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Font typeface="Wingdings" charset="0"/>
                <a:buChar char="n"/>
                <a:defRPr/>
              </a:pPr>
              <a:endParaRPr lang="en-US"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shade val="50000"/>
                    <a:alpha val="30000"/>
                    <a:satMod val="130000"/>
                  </a:schemeClr>
                </a:gs>
                <a:gs pos="80000">
                  <a:schemeClr val="accent2">
                    <a:shade val="75000"/>
                    <a:alpha val="45000"/>
                    <a:satMod val="14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Font typeface="Wingdings" charset="0"/>
                <a:buChar char="n"/>
                <a:defRPr/>
              </a:pPr>
              <a:endParaRPr lang="en-US"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grpSp>
          <p:nvGrpSpPr>
            <p:cNvPr id="11" name="Group 1"/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</p:grpSpPr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noFill/>
              <a:ln w="10795" cap="flat" cmpd="sng" algn="ctr">
                <a:gradFill>
                  <a:gsLst>
                    <a:gs pos="74000">
                      <a:schemeClr val="accent3">
                        <a:shade val="75000"/>
                      </a:schemeClr>
                    </a:gs>
                    <a:gs pos="86000">
                      <a:schemeClr val="tx1">
                        <a:alpha val="29000"/>
                      </a:schemeClr>
                    </a:gs>
                    <a:gs pos="16000">
                      <a:schemeClr val="accent2">
                        <a:shade val="75000"/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hangingPunct="1">
                  <a:buFont typeface="Wingdings" charset="0"/>
                  <a:buChar char="n"/>
                  <a:defRPr/>
                </a:pPr>
                <a:endParaRPr lang="en-US" smtClean="0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noFill/>
              <a:ln w="9525" cap="flat" cmpd="sng" algn="ctr">
                <a:gradFill>
                  <a:gsLst>
                    <a:gs pos="74000">
                      <a:schemeClr val="accent4"/>
                    </a:gs>
                    <a:gs pos="44000">
                      <a:schemeClr val="accent1"/>
                    </a:gs>
                    <a:gs pos="33000">
                      <a:schemeClr val="accent2"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hangingPunct="1">
                  <a:buFont typeface="Wingdings" charset="0"/>
                  <a:buChar char="n"/>
                  <a:defRPr/>
                </a:pPr>
                <a:endParaRPr lang="en-US" smtClean="0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Slide Number Placeholder 17"/>
          <p:cNvSpPr>
            <a:spLocks noGrp="1"/>
          </p:cNvSpPr>
          <p:nvPr>
            <p:ph type="sldNum" sz="quarter" idx="10"/>
          </p:nvPr>
        </p:nvSpPr>
        <p:spPr>
          <a:xfrm>
            <a:off x="6705600" y="6245225"/>
            <a:ext cx="2133600" cy="47625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None/>
              <a:defRPr sz="1200">
                <a:solidFill>
                  <a:srgbClr val="424242"/>
                </a:solidFill>
                <a:cs typeface="Times New Roman" panose="02020603050405020304" pitchFamily="18" charset="0"/>
              </a:defRPr>
            </a:lvl1pPr>
          </a:lstStyle>
          <a:p>
            <a:fld id="{69F495CE-A8B4-4AD7-AC75-66DC34721E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369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2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69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79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451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4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1028" name="Group 24"/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shade val="50000"/>
                    <a:alpha val="45000"/>
                    <a:satMod val="120000"/>
                  </a:schemeClr>
                </a:gs>
                <a:gs pos="100000">
                  <a:schemeClr val="accent3">
                    <a:shade val="80000"/>
                    <a:alpha val="55000"/>
                    <a:satMod val="155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Font typeface="Wingdings" charset="0"/>
                <a:buChar char="n"/>
                <a:defRPr/>
              </a:pPr>
              <a:endParaRPr lang="en-US"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shade val="50000"/>
                    <a:alpha val="30000"/>
                    <a:satMod val="130000"/>
                  </a:schemeClr>
                </a:gs>
                <a:gs pos="80000">
                  <a:schemeClr val="accent2">
                    <a:shade val="75000"/>
                    <a:alpha val="45000"/>
                    <a:satMod val="14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Font typeface="Wingdings" charset="0"/>
                <a:buChar char="n"/>
                <a:defRPr/>
              </a:pPr>
              <a:endParaRPr lang="en-US"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grpSp>
          <p:nvGrpSpPr>
            <p:cNvPr id="1036" name="Group 1"/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</p:grpSpPr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noFill/>
              <a:ln w="10795" cap="flat" cmpd="sng" algn="ctr">
                <a:gradFill>
                  <a:gsLst>
                    <a:gs pos="74000">
                      <a:schemeClr val="accent3">
                        <a:shade val="75000"/>
                      </a:schemeClr>
                    </a:gs>
                    <a:gs pos="86000">
                      <a:schemeClr val="tx1">
                        <a:alpha val="29000"/>
                      </a:schemeClr>
                    </a:gs>
                    <a:gs pos="16000">
                      <a:schemeClr val="accent2">
                        <a:shade val="75000"/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hangingPunct="1">
                  <a:buFont typeface="Wingdings" charset="0"/>
                  <a:buChar char="n"/>
                  <a:defRPr/>
                </a:pPr>
                <a:endParaRPr lang="en-US" smtClean="0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noFill/>
              <a:ln w="9525" cap="flat" cmpd="sng" algn="ctr">
                <a:gradFill>
                  <a:gsLst>
                    <a:gs pos="74000">
                      <a:schemeClr val="accent4"/>
                    </a:gs>
                    <a:gs pos="44000">
                      <a:schemeClr val="accent1"/>
                    </a:gs>
                    <a:gs pos="33000">
                      <a:schemeClr val="accent2"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hangingPunct="1">
                  <a:buFont typeface="Wingdings" charset="0"/>
                  <a:buChar char="n"/>
                  <a:defRPr/>
                </a:pPr>
                <a:endParaRPr lang="en-US" smtClean="0"/>
              </a:p>
            </p:txBody>
          </p:sp>
        </p:grpSp>
      </p:grp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153400" y="63246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212458ED-C260-4131-8519-EB4B55CA6992}" type="slidenum">
              <a:rPr lang="en-US" sz="1200">
                <a:solidFill>
                  <a:srgbClr val="424242"/>
                </a:solidFill>
                <a:cs typeface="Times New Roman" panose="02020603050405020304" pitchFamily="18" charset="0"/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sz="1200">
              <a:solidFill>
                <a:srgbClr val="424242"/>
              </a:solidFill>
              <a:cs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46" r:id="rId2"/>
    <p:sldLayoutId id="2147483847" r:id="rId3"/>
    <p:sldLayoutId id="2147483848" r:id="rId4"/>
    <p:sldLayoutId id="2147483849" r:id="rId5"/>
    <p:sldLayoutId id="2147483850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pPr eaLnBrk="1" hangingPunct="1"/>
            <a:r>
              <a:rPr lang="en-US" sz="4800" smtClean="0">
                <a:ea typeface="ＭＳ Ｐゴシック" panose="020B0600070205080204" pitchFamily="34" charset="-128"/>
              </a:rPr>
              <a:t>Building Java Programs</a:t>
            </a:r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612775" y="3092450"/>
            <a:ext cx="7839075" cy="185102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GB" smtClean="0">
                <a:ea typeface="ＭＳ Ｐゴシック" panose="020B0600070205080204" pitchFamily="34" charset="-128"/>
              </a:rPr>
              <a:t>Chapter 2</a:t>
            </a:r>
          </a:p>
          <a:p>
            <a:pPr marL="0" indent="0" algn="ctr" eaLnBrk="1" hangingPunct="1">
              <a:buFont typeface="Wingdings 2" panose="05020102010507070707" pitchFamily="18" charset="2"/>
              <a:buNone/>
            </a:pPr>
            <a:r>
              <a:rPr lang="en-US" smtClean="0">
                <a:ea typeface="ＭＳ Ｐゴシック" panose="020B0600070205080204" pitchFamily="34" charset="-128"/>
              </a:rPr>
              <a:t>Lecture 2-3: Loop Figures and Constants</a:t>
            </a:r>
          </a:p>
          <a:p>
            <a:pPr marL="0" indent="0" algn="ctr" eaLnBrk="1" hangingPunct="1">
              <a:buFont typeface="Wingdings 2" panose="05020102010507070707" pitchFamily="18" charset="2"/>
              <a:buNone/>
            </a:pPr>
            <a:endParaRPr lang="en-US" smtClean="0"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Wingdings 2" panose="05020102010507070707" pitchFamily="18" charset="2"/>
              <a:buNone/>
            </a:pPr>
            <a:r>
              <a:rPr lang="en-US" b="1" smtClean="0">
                <a:ea typeface="ＭＳ Ｐゴシック" panose="020B0600070205080204" pitchFamily="34" charset="-128"/>
              </a:rPr>
              <a:t>reading: 2.4 - 2.5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ChangeArrowheads="1"/>
          </p:cNvSpPr>
          <p:nvPr/>
        </p:nvSpPr>
        <p:spPr bwMode="auto">
          <a:xfrm>
            <a:off x="4827588" y="4627563"/>
            <a:ext cx="1825625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4387850" y="3494088"/>
            <a:ext cx="1636713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4864100" y="2370138"/>
            <a:ext cx="1771650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Partial solution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b="1" smtClean="0">
                <a:solidFill>
                  <a:srgbClr val="0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Prints the expanding pattern of &lt;&gt; for the top half of the figure.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void topHalf()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for (int line = 1; line &lt;= 4; line++)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System.out.print("|");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(int space = 1; space &lt;= </a:t>
            </a:r>
            <a:r>
              <a:rPr lang="en-US" sz="1600" b="1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(line * -2 + 8)</a:t>
            </a: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space++)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System.out.print(" ");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System.out.print("&lt;&gt;");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(int dot = 1; dot &lt;= </a:t>
            </a:r>
            <a:r>
              <a:rPr lang="en-US" sz="1600" b="1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(line * 4 - 4)</a:t>
            </a: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dot++)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System.out.print(".");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System.out.print("&lt;&gt;");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(int space = 1; space &lt;= </a:t>
            </a:r>
            <a:r>
              <a:rPr lang="en-US" sz="1600" b="1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(line * -2 + 8)</a:t>
            </a: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space++)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System.out.print(" ");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System.out.println("|");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pPr eaLnBrk="1" hangingPunct="1"/>
            <a:r>
              <a:rPr lang="en-US" sz="4800" smtClean="0">
                <a:ea typeface="ＭＳ Ｐゴシック" panose="020B0600070205080204" pitchFamily="34" charset="-128"/>
              </a:rPr>
              <a:t>Class constants</a:t>
            </a:r>
            <a:br>
              <a:rPr lang="en-US" sz="4800" smtClean="0">
                <a:ea typeface="ＭＳ Ｐゴシック" panose="020B0600070205080204" pitchFamily="34" charset="-128"/>
              </a:rPr>
            </a:br>
            <a:r>
              <a:rPr lang="en-US" sz="4800" smtClean="0">
                <a:ea typeface="ＭＳ Ｐゴシック" panose="020B0600070205080204" pitchFamily="34" charset="-128"/>
              </a:rPr>
              <a:t>and scope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12775" y="3092450"/>
            <a:ext cx="7839075" cy="1851025"/>
          </a:xfrm>
        </p:spPr>
        <p:txBody>
          <a:bodyPr/>
          <a:lstStyle/>
          <a:p>
            <a:pPr marL="0" indent="0" algn="ctr" eaLnBrk="1" hangingPunct="1">
              <a:buFont typeface="Wingdings 2" panose="05020102010507070707" pitchFamily="18" charset="2"/>
              <a:buNone/>
            </a:pPr>
            <a:r>
              <a:rPr lang="en-GB" b="1" smtClean="0">
                <a:ea typeface="ＭＳ Ｐゴシック" panose="020B0600070205080204" pitchFamily="34" charset="-128"/>
              </a:rPr>
              <a:t>reading: 2.4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Scaling the mirror</a:t>
            </a:r>
          </a:p>
        </p:txBody>
      </p:sp>
      <p:sp>
        <p:nvSpPr>
          <p:cNvPr id="18434" name="Content Placeholder 6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Let's modify our Mirror program so that it can scale.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The current mirror (left) is at size 4; the right is at size 3.</a:t>
            </a:r>
          </a:p>
          <a:p>
            <a:pPr lvl="1" eaLnBrk="1" hangingPunct="1"/>
            <a:endParaRPr lang="en-US" sz="80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We'd like to structure the code so we can scale the figure by changing the code in just one place.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844550" y="3216275"/>
            <a:ext cx="3041650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1143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802313" y="3200400"/>
            <a:ext cx="2579687" cy="271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1143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#============#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#============#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Limitations of variables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Idea: Make a variable to represent the size.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Use the variable's value in the methods.</a:t>
            </a:r>
          </a:p>
          <a:p>
            <a:pPr lvl="1" eaLnBrk="1" hangingPunct="1">
              <a:lnSpc>
                <a:spcPct val="90000"/>
              </a:lnSpc>
            </a:pPr>
            <a:endParaRPr lang="en-US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Problem: A variable in one method can't be seen in others.</a:t>
            </a:r>
            <a:endParaRPr lang="en-US" sz="3000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  <a:spcAft>
                <a:spcPts val="100"/>
              </a:spcAft>
            </a:pPr>
            <a:endParaRPr lang="en-US" sz="700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void main(String[] args) {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int size = 4;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topHalf();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printBottom();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void topHalf() {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for (int i = 1; i &lt;= </a:t>
            </a:r>
            <a:r>
              <a:rPr lang="en-US" sz="1600" b="1" smtClean="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size</a:t>
            </a: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i++) {    </a:t>
            </a:r>
            <a:r>
              <a:rPr lang="en-US" sz="1600" b="1" smtClean="0">
                <a:solidFill>
                  <a:srgbClr val="A5002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ERROR: size not found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...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void bottomHalf() {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for (int i = </a:t>
            </a:r>
            <a:r>
              <a:rPr lang="en-US" sz="1600" b="1" smtClean="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size</a:t>
            </a: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i &gt;= 1; i--) {    </a:t>
            </a:r>
            <a:r>
              <a:rPr lang="en-US" sz="1600" b="1" smtClean="0">
                <a:solidFill>
                  <a:srgbClr val="A5002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ERROR: size not found</a:t>
            </a:r>
            <a:endParaRPr lang="en-US" sz="16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...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  <a:endParaRPr lang="en-US" sz="14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Scope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scope</a:t>
            </a:r>
            <a:r>
              <a:rPr lang="en-US" smtClean="0"/>
              <a:t>: The part of a program where a variable exists.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From its declaration to the end of the </a:t>
            </a: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{</a:t>
            </a:r>
            <a:r>
              <a:rPr lang="en-US" smtClean="0">
                <a:ea typeface="ＭＳ Ｐゴシック" panose="020B0600070205080204" pitchFamily="34" charset="-128"/>
              </a:rPr>
              <a:t> </a:t>
            </a: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  <a:r>
              <a:rPr lang="en-US" smtClean="0">
                <a:ea typeface="ＭＳ Ｐゴシック" panose="020B0600070205080204" pitchFamily="34" charset="-128"/>
              </a:rPr>
              <a:t> braces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A variable declared in a </a:t>
            </a: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for</a:t>
            </a:r>
            <a:r>
              <a:rPr lang="en-US" smtClean="0">
                <a:ea typeface="ＭＳ Ｐゴシック" panose="020B0600070205080204" pitchFamily="34" charset="-128"/>
              </a:rPr>
              <a:t> loop exists only in that loop.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A variable declared in a method exists only in that method.</a:t>
            </a:r>
          </a:p>
          <a:p>
            <a:pPr lvl="2" eaLnBrk="1" hangingPunct="1"/>
            <a:endParaRPr lang="en-US" smtClean="0">
              <a:ea typeface="ＭＳ Ｐゴシック" panose="020B0600070205080204" pitchFamily="34" charset="-128"/>
            </a:endParaRPr>
          </a:p>
          <a:p>
            <a:pPr lvl="2" eaLnBrk="1" hangingPunct="1"/>
            <a:endParaRPr lang="en-US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void example() 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int x = 3;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for (int i = 1; i &lt;= 10; i++) 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System.out.println(x);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</a:t>
            </a:r>
            <a:r>
              <a:rPr lang="en-US" b="1" smtClean="0">
                <a:solidFill>
                  <a:srgbClr val="0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i no longer exists here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 </a:t>
            </a:r>
            <a:r>
              <a:rPr lang="en-US" b="1" smtClean="0">
                <a:solidFill>
                  <a:srgbClr val="0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x ceases to exist here</a:t>
            </a:r>
            <a:endParaRPr lang="en-US" b="1" smtClean="0">
              <a:solidFill>
                <a:srgbClr val="00808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495044" name="AutoShape 4"/>
          <p:cNvSpPr>
            <a:spLocks/>
          </p:cNvSpPr>
          <p:nvPr/>
        </p:nvSpPr>
        <p:spPr bwMode="auto">
          <a:xfrm>
            <a:off x="6096000" y="3886200"/>
            <a:ext cx="838200" cy="1447800"/>
          </a:xfrm>
          <a:prstGeom prst="rightBrace">
            <a:avLst>
              <a:gd name="adj1" fmla="val 14394"/>
              <a:gd name="adj2" fmla="val 5099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5pPr>
            <a:lvl6pPr marL="4572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6pPr>
            <a:lvl7pPr marL="9144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7pPr>
            <a:lvl8pPr marL="1371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8pPr>
            <a:lvl9pPr marL="18288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latin typeface="Tahoma" panose="020B0604030504040204" pitchFamily="34" charset="0"/>
              </a:rPr>
              <a:t>          </a:t>
            </a:r>
            <a:r>
              <a:rPr lang="en-US" sz="2400">
                <a:latin typeface="Courier New" panose="02070309020205020404" pitchFamily="49" charset="0"/>
              </a:rPr>
              <a:t>x</a:t>
            </a:r>
            <a:r>
              <a:rPr lang="en-US" sz="2400">
                <a:latin typeface="Tahoma" panose="020B0604030504040204" pitchFamily="34" charset="0"/>
              </a:rPr>
              <a:t>'s scope</a:t>
            </a:r>
          </a:p>
        </p:txBody>
      </p:sp>
      <p:sp>
        <p:nvSpPr>
          <p:cNvPr id="1495045" name="AutoShape 5"/>
          <p:cNvSpPr>
            <a:spLocks/>
          </p:cNvSpPr>
          <p:nvPr/>
        </p:nvSpPr>
        <p:spPr bwMode="auto">
          <a:xfrm flipH="1">
            <a:off x="600075" y="4164957"/>
            <a:ext cx="533400" cy="756213"/>
          </a:xfrm>
          <a:prstGeom prst="rightBrace">
            <a:avLst>
              <a:gd name="adj1" fmla="val 25000"/>
              <a:gd name="adj2" fmla="val 5114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wrap="none" lIns="0" tIns="640080" rIns="2468880" bIns="0"/>
          <a:lstStyle/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2400" dirty="0">
              <a:latin typeface="Tahoma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400" dirty="0" err="1">
                <a:latin typeface="Courier New"/>
              </a:rPr>
              <a:t>i</a:t>
            </a:r>
            <a:r>
              <a:rPr lang="en-US" sz="2400" dirty="0" err="1">
                <a:latin typeface="Tahoma" pitchFamily="34" charset="0"/>
              </a:rPr>
              <a:t>'s</a:t>
            </a:r>
            <a:r>
              <a:rPr lang="en-US" sz="2400" dirty="0">
                <a:latin typeface="Tahoma" pitchFamily="34" charset="0"/>
              </a:rPr>
              <a:t> scope</a:t>
            </a:r>
          </a:p>
        </p:txBody>
      </p:sp>
    </p:spTree>
    <p:extLst>
      <p:ext uri="{BB962C8B-B14F-4D97-AF65-F5344CB8AC3E}">
        <p14:creationId xmlns:p14="http://schemas.microsoft.com/office/powerpoint/2010/main" val="42528254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95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95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95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95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4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Scope implications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anose="020B0600070205080204" pitchFamily="34" charset="-128"/>
              </a:rPr>
              <a:t>Variables without overlapping scope can have same name.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en-US" sz="800" dirty="0" smtClean="0">
              <a:latin typeface="Courier New" panose="02070309020205020404" pitchFamily="49" charset="0"/>
              <a:ea typeface="ＭＳ Ｐゴシック" panose="020B0600070205080204" pitchFamily="34" charset="-128"/>
              <a:cs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for (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int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= 1; 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&lt;= 100; 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++) {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   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System.out.print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("/");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}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for (</a:t>
            </a:r>
            <a:r>
              <a:rPr lang="en-US" sz="1800" b="1" dirty="0" err="1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int</a:t>
            </a:r>
            <a:r>
              <a:rPr lang="en-US" sz="1800" b="1" dirty="0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b="1" dirty="0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= 1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; 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&lt;= 100; 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++) {   </a:t>
            </a:r>
            <a:r>
              <a:rPr lang="en-US" sz="1800" b="1" dirty="0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// OK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   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System.out.print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("\\");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}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b="1" dirty="0" err="1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int</a:t>
            </a:r>
            <a:r>
              <a:rPr lang="en-US" sz="1800" b="1" dirty="0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b="1" dirty="0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= 5;                  // OK: outside of loop's scope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en-US" sz="1800" b="1" dirty="0" smtClean="0">
              <a:solidFill>
                <a:srgbClr val="003399"/>
              </a:solidFill>
              <a:latin typeface="Courier New" panose="02070309020205020404" pitchFamily="49" charset="0"/>
              <a:ea typeface="ＭＳ Ｐゴシック" panose="020B0600070205080204" pitchFamily="34" charset="-128"/>
              <a:cs typeface="Courier New" panose="02070309020205020404" pitchFamily="49" charset="0"/>
            </a:endParaRPr>
          </a:p>
          <a:p>
            <a:pPr eaLnBrk="1" hangingPunct="1"/>
            <a:r>
              <a:rPr lang="en-US" dirty="0" smtClean="0">
                <a:ea typeface="ＭＳ Ｐゴシック" panose="020B0600070205080204" pitchFamily="34" charset="-128"/>
              </a:rPr>
              <a:t>A variable can't be declared twice or used out of its scope.</a:t>
            </a:r>
            <a:endParaRPr lang="en-US" sz="1800" dirty="0" smtClean="0">
              <a:latin typeface="Courier New" panose="02070309020205020404" pitchFamily="49" charset="0"/>
              <a:ea typeface="ＭＳ Ｐゴシック" panose="020B0600070205080204" pitchFamily="34" charset="-128"/>
              <a:cs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en-US" sz="800" dirty="0" smtClean="0">
              <a:latin typeface="Courier New" panose="02070309020205020404" pitchFamily="49" charset="0"/>
              <a:ea typeface="ＭＳ Ｐゴシック" panose="020B0600070205080204" pitchFamily="34" charset="-128"/>
              <a:cs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for (</a:t>
            </a:r>
            <a:r>
              <a:rPr lang="en-US" sz="1800" b="1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int</a:t>
            </a:r>
            <a:r>
              <a:rPr lang="en-US" sz="1800" b="1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b="1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= 1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; 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&lt;= 100 * line; 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++) {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b="1" dirty="0" smtClean="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   </a:t>
            </a:r>
            <a:r>
              <a:rPr lang="en-US" sz="1800" b="1" dirty="0" err="1" smtClean="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int</a:t>
            </a:r>
            <a:r>
              <a:rPr lang="en-US" sz="1800" b="1" dirty="0" smtClean="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b="1" dirty="0" smtClean="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= 2;              // ERROR: overlapping scope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   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System.out.print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("/");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}</a:t>
            </a:r>
          </a:p>
          <a:p>
            <a:pPr lvl="1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sz="1800" b="1" dirty="0" err="1" smtClean="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</a:t>
            </a:r>
            <a:r>
              <a:rPr lang="en-US" sz="1800" b="1" dirty="0" smtClean="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 = 4;                      // ERROR: outside scope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Class constants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ea typeface="ＭＳ Ｐゴシック" panose="020B0600070205080204" pitchFamily="34" charset="-128"/>
              </a:rPr>
              <a:t>class constant</a:t>
            </a:r>
            <a:r>
              <a:rPr lang="en-US" dirty="0" smtClean="0">
                <a:ea typeface="ＭＳ Ｐゴシック" panose="020B0600070205080204" pitchFamily="34" charset="-128"/>
              </a:rPr>
              <a:t>: </a:t>
            </a:r>
            <a:r>
              <a:rPr lang="en-US" sz="2000" dirty="0" smtClean="0">
                <a:ea typeface="ＭＳ Ｐゴシック" panose="020B0600070205080204" pitchFamily="34" charset="-128"/>
              </a:rPr>
              <a:t>A fixed value visible to the whole program.</a:t>
            </a:r>
          </a:p>
          <a:p>
            <a:pPr lvl="1" eaLnBrk="1" hangingPunct="1"/>
            <a:r>
              <a:rPr lang="en-US" dirty="0" smtClean="0">
                <a:ea typeface="ＭＳ Ｐゴシック" panose="020B0600070205080204" pitchFamily="34" charset="-128"/>
              </a:rPr>
              <a:t>value can be set only at declaration;  cannot be reassigned, hence the name: </a:t>
            </a:r>
            <a:r>
              <a:rPr lang="en-US" i="1" dirty="0" smtClean="0">
                <a:ea typeface="ＭＳ Ｐゴシック" panose="020B0600070205080204" pitchFamily="34" charset="-128"/>
              </a:rPr>
              <a:t>constant</a:t>
            </a:r>
            <a:endParaRPr lang="en-US" dirty="0" smtClean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dirty="0" smtClean="0">
                <a:ea typeface="ＭＳ Ｐゴシック" panose="020B0600070205080204" pitchFamily="34" charset="-128"/>
              </a:rPr>
              <a:t>Syntax: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sz="800" dirty="0" smtClean="0">
                <a:ea typeface="ＭＳ Ｐゴシック" panose="020B0600070205080204" pitchFamily="34" charset="-128"/>
              </a:rPr>
              <a:t>	</a:t>
            </a:r>
            <a:r>
              <a:rPr lang="en-US" sz="23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final </a:t>
            </a:r>
            <a:r>
              <a:rPr lang="en-US" sz="2300" b="1" dirty="0" smtClean="0">
                <a:ea typeface="ＭＳ Ｐゴシック" panose="020B0600070205080204" pitchFamily="34" charset="-128"/>
              </a:rPr>
              <a:t>type</a:t>
            </a:r>
            <a:r>
              <a:rPr lang="en-US" sz="23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sz="2300" b="1" dirty="0" smtClean="0">
                <a:ea typeface="ＭＳ Ｐゴシック" panose="020B0600070205080204" pitchFamily="34" charset="-128"/>
              </a:rPr>
              <a:t>name</a:t>
            </a:r>
            <a:r>
              <a:rPr lang="en-US" sz="23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= </a:t>
            </a:r>
            <a:r>
              <a:rPr lang="en-US" sz="2300" b="1" dirty="0" smtClean="0">
                <a:ea typeface="ＭＳ Ｐゴシック" panose="020B0600070205080204" pitchFamily="34" charset="-128"/>
              </a:rPr>
              <a:t>expression</a:t>
            </a:r>
            <a:r>
              <a:rPr lang="en-US" sz="23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</a:t>
            </a:r>
            <a:endParaRPr lang="en-US" sz="2500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/>
            <a:endParaRPr lang="en-US" sz="800" dirty="0" smtClean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dirty="0" smtClean="0">
                <a:ea typeface="ＭＳ Ｐゴシック" panose="020B0600070205080204" pitchFamily="34" charset="-128"/>
              </a:rPr>
              <a:t>name is usually in ALL_UPPER_CASE</a:t>
            </a:r>
          </a:p>
          <a:p>
            <a:pPr lvl="1" eaLnBrk="1" hangingPunct="1"/>
            <a:endParaRPr lang="en-US" dirty="0" smtClean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dirty="0" smtClean="0">
                <a:ea typeface="ＭＳ Ｐゴシック" panose="020B0600070205080204" pitchFamily="34" charset="-128"/>
              </a:rPr>
              <a:t>Examples:</a:t>
            </a:r>
          </a:p>
          <a:p>
            <a:pPr lvl="1" eaLnBrk="1" hangingPunct="1"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	public static final </a:t>
            </a:r>
            <a:r>
              <a:rPr lang="en-US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int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HOURS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_IN_WEEK 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= 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7 * 24;</a:t>
            </a:r>
            <a:endParaRPr lang="en-US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	public static final double INTEREST_RATE = 3.5;</a:t>
            </a:r>
          </a:p>
          <a:p>
            <a:pPr lvl="1" eaLnBrk="1" hangingPunct="1"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	public static final </a:t>
            </a:r>
            <a:r>
              <a:rPr lang="en-US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int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SSN = 658234569;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Constants and figures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tabLst>
                <a:tab pos="4114800" algn="l"/>
              </a:tabLst>
            </a:pPr>
            <a:r>
              <a:rPr lang="en-US" smtClean="0">
                <a:ea typeface="ＭＳ Ｐゴシック" panose="020B0600070205080204" pitchFamily="34" charset="-128"/>
              </a:rPr>
              <a:t>Consider the task of drawing the following scalable figure: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endParaRPr lang="en-US" sz="1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r>
              <a:rPr lang="en-US" sz="18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+/\/\/\/\/\/\/\/\/\/\+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r>
              <a:rPr lang="en-US" sz="18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                    |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r>
              <a:rPr lang="en-US" sz="18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                    |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  <a:tabLst>
                <a:tab pos="4114800" algn="l"/>
              </a:tabLst>
            </a:pPr>
            <a:r>
              <a:rPr lang="en-US" sz="18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                    |	</a:t>
            </a:r>
            <a:r>
              <a:rPr lang="en-US" sz="1800" smtClean="0">
                <a:ea typeface="ＭＳ Ｐゴシック" panose="020B0600070205080204" pitchFamily="34" charset="-128"/>
              </a:rPr>
              <a:t>Multiples of 5 occur many times</a:t>
            </a:r>
            <a:endParaRPr lang="en-US" sz="1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r>
              <a:rPr lang="en-US" sz="18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                    |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r>
              <a:rPr lang="en-US" sz="18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                    |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r>
              <a:rPr lang="en-US" sz="18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+/\/\/\/\/\/\/\/\/\/\+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endParaRPr lang="en-US" sz="1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endParaRPr lang="en-US" sz="1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r>
              <a:rPr lang="en-US" sz="180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+/\/\/\/\+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r>
              <a:rPr lang="en-US" sz="180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|        |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r>
              <a:rPr lang="en-US" sz="180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|        |	</a:t>
            </a:r>
            <a:r>
              <a:rPr lang="en-US" sz="1800" smtClean="0">
                <a:ea typeface="ＭＳ Ｐゴシック" panose="020B0600070205080204" pitchFamily="34" charset="-128"/>
              </a:rPr>
              <a:t>The same figure at size 2</a:t>
            </a:r>
            <a:endParaRPr lang="en-US" sz="1800" smtClean="0">
              <a:latin typeface="Courier New" panose="02070309020205020404" pitchFamily="49" charset="0"/>
              <a:ea typeface="ＭＳ Ｐゴシック" panose="020B0600070205080204" pitchFamily="34" charset="-128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114800" algn="l"/>
              </a:tabLst>
            </a:pPr>
            <a:r>
              <a:rPr lang="en-US" sz="1800" smtClean="0"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+/\/\/\/\+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Repetitive figure code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class Sign 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sz="1500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sz="1500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void main(String[]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args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drawLine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drawBody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drawLine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void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drawLine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System.out.print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("+");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int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i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= 1;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i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&lt;= </a:t>
            </a:r>
            <a:r>
              <a:rPr lang="en-US" sz="1500" b="1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10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i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++)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System.out.print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("/\\");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System.out.println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("+");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void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drawBody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int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line = 1; line &lt;= </a:t>
            </a:r>
            <a:r>
              <a:rPr lang="en-US" sz="1500" b="1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5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line++)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System.out.print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("|");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for (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int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spaces = 1; spaces &lt;= </a:t>
            </a:r>
            <a:r>
              <a:rPr lang="en-US" sz="1500" b="1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20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spaces++)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   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System.out.print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(" ");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</a:t>
            </a:r>
            <a:r>
              <a:rPr lang="en-US" sz="15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System.out.println</a:t>
            </a: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("|"); 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Adding a constant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class Sign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b="1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final int HEIGHT = 5;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sz="1500" b="1" smtClean="0">
              <a:solidFill>
                <a:srgbClr val="003399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void main(String[] args)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drawLine();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drawBody();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drawLine();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void drawLine()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System.out.print("+");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(int i = 1; i &lt;= </a:t>
            </a:r>
            <a:r>
              <a:rPr lang="en-US" sz="1500" b="1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HEIGHT * 2</a:t>
            </a: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i++)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System.out.print("/\\");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System.out.println("+");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void drawBody()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(int line = 1; line &lt;= </a:t>
            </a:r>
            <a:r>
              <a:rPr lang="en-US" sz="1500" b="1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HEIGHT</a:t>
            </a: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line++)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System.out.print("|");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for (int spaces = 1; spaces &lt;= </a:t>
            </a:r>
            <a:r>
              <a:rPr lang="en-US" sz="1500" b="1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HEIGHT * 4</a:t>
            </a: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spaces++) {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    System.out.print(" ");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System.out.println("|"); 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sz="15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3" descr="14y9uzb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90725"/>
            <a:ext cx="914400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Complex figure w/ constant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Modify the Mirror code to be resizable using a constant.</a:t>
            </a:r>
          </a:p>
          <a:p>
            <a:pPr lvl="1" eaLnBrk="1" hangingPunct="1"/>
            <a:endParaRPr lang="en-US" smtClean="0">
              <a:ea typeface="ＭＳ Ｐゴシック" panose="020B0600070205080204" pitchFamily="34" charset="-128"/>
            </a:endParaRP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smtClean="0">
                <a:ea typeface="ＭＳ Ｐゴシック" panose="020B0600070205080204" pitchFamily="34" charset="-128"/>
              </a:rPr>
              <a:t>A mirror of size 4: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#================#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#================#</a:t>
            </a:r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4887913" y="2211388"/>
            <a:ext cx="2808287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1143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/>
              <a:t>A mirror of size 3: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#============#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#============#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4"/>
          <p:cNvSpPr>
            <a:spLocks noChangeArrowheads="1"/>
          </p:cNvSpPr>
          <p:nvPr/>
        </p:nvSpPr>
        <p:spPr bwMode="auto">
          <a:xfrm>
            <a:off x="2781300" y="4410075"/>
            <a:ext cx="533400" cy="28098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3743325" y="3305175"/>
            <a:ext cx="533400" cy="28098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685800" y="1804988"/>
            <a:ext cx="4070350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Using a constant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Constant allows many methods to refer to same value:</a:t>
            </a:r>
            <a:endParaRPr lang="en-US" sz="3000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  <a:spcAft>
                <a:spcPts val="100"/>
              </a:spcAft>
              <a:buFont typeface="Wingdings 2" panose="05020102010507070707" pitchFamily="18" charset="2"/>
              <a:buNone/>
            </a:pPr>
            <a:endParaRPr lang="en-US" sz="700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final int SIZE = 4;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endParaRPr lang="en-US" sz="1600" b="1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void main(String[] args) {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topHalf();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bottomHalf();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void topHalf() {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for (int i = 1; i &lt;= </a:t>
            </a:r>
            <a:r>
              <a:rPr lang="en-US" sz="16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SIZE</a:t>
            </a: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i++) {    </a:t>
            </a:r>
            <a:r>
              <a:rPr lang="en-US" sz="1600" b="1" smtClean="0">
                <a:solidFill>
                  <a:schemeClr val="accent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OK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...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void bottomHalf() {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for (int i = </a:t>
            </a:r>
            <a:r>
              <a:rPr lang="en-US" sz="16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SIZE</a:t>
            </a: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i &gt;= 1; i--) {    </a:t>
            </a:r>
            <a:r>
              <a:rPr lang="en-US" sz="1600" b="1" smtClean="0">
                <a:solidFill>
                  <a:schemeClr val="accent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OK</a:t>
            </a:r>
            <a:endParaRPr lang="en-US" sz="1600" smtClean="0">
              <a:solidFill>
                <a:schemeClr val="accent1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...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 eaLnBrk="1" hangingPunct="1">
              <a:lnSpc>
                <a:spcPct val="60000"/>
              </a:lnSpc>
              <a:spcBef>
                <a:spcPts val="300"/>
              </a:spcBef>
              <a:spcAft>
                <a:spcPts val="100"/>
              </a:spcAft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  <a:endParaRPr lang="en-US" sz="14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Loop tables and constant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Let's modify our loop table to use </a:t>
            </a:r>
            <a:r>
              <a:rPr lang="en-US" smtClean="0">
                <a:latin typeface="Courier New" panose="02070309020205020404" pitchFamily="49" charset="0"/>
              </a:rPr>
              <a:t>SIZE</a:t>
            </a:r>
            <a:endParaRPr lang="en-US" smtClean="0"/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This can change the amount added in the loop expression</a:t>
            </a:r>
          </a:p>
          <a:p>
            <a:pPr lvl="1" eaLnBrk="1" hangingPunct="1"/>
            <a:endParaRPr lang="en-US" smtClean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smtClean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smtClean="0">
              <a:ea typeface="ＭＳ Ｐゴシック" panose="020B0600070205080204" pitchFamily="34" charset="-128"/>
            </a:endParaRP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sz="200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smtClean="0">
                <a:latin typeface="Courier New" panose="02070309020205020404" pitchFamily="49" charset="0"/>
              </a:rPr>
              <a:t>#================#	#============#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smtClean="0">
                <a:latin typeface="Courier New" panose="02070309020205020404" pitchFamily="49" charset="0"/>
              </a:rPr>
              <a:t>|      &lt;&gt;&lt;&gt;      |      |    &lt;&gt;&lt;&gt;    |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smtClean="0">
                <a:latin typeface="Courier New" panose="02070309020205020404" pitchFamily="49" charset="0"/>
              </a:rPr>
              <a:t>|    &lt;&gt;....&lt;&gt;    |      |  &lt;&gt;....&lt;&gt;  |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smtClean="0">
                <a:latin typeface="Courier New" panose="02070309020205020404" pitchFamily="49" charset="0"/>
              </a:rPr>
              <a:t>|  &lt;&gt;........&lt;&gt;  |      |&lt;&gt;........&lt;&gt;|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smtClean="0">
                <a:latin typeface="Courier New" panose="02070309020205020404" pitchFamily="49" charset="0"/>
              </a:rPr>
              <a:t>|&lt;&gt;............&lt;&gt;|      |&lt;&gt;........&lt;&gt;|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smtClean="0">
                <a:latin typeface="Courier New" panose="02070309020205020404" pitchFamily="49" charset="0"/>
              </a:rPr>
              <a:t>|&lt;&gt;............&lt;&gt;|      |  &lt;&gt;....&lt;&gt;  |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smtClean="0">
                <a:latin typeface="Courier New" panose="02070309020205020404" pitchFamily="49" charset="0"/>
              </a:rPr>
              <a:t>|  &lt;&gt;........&lt;&gt;  |      |    &lt;&gt;&lt;&gt;    |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smtClean="0">
                <a:latin typeface="Courier New" panose="02070309020205020404" pitchFamily="49" charset="0"/>
              </a:rPr>
              <a:t>|    &lt;&gt;....&lt;&gt;    |      #============#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smtClean="0">
                <a:latin typeface="Courier New" panose="02070309020205020404" pitchFamily="49" charset="0"/>
              </a:rPr>
              <a:t>|      &lt;&gt;&lt;&gt;      |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smtClean="0">
                <a:latin typeface="Courier New" panose="02070309020205020404" pitchFamily="49" charset="0"/>
              </a:rPr>
              <a:t>#================#</a:t>
            </a:r>
          </a:p>
        </p:txBody>
      </p:sp>
      <p:graphicFrame>
        <p:nvGraphicFramePr>
          <p:cNvPr id="1521892" name="Group 228"/>
          <p:cNvGraphicFramePr>
            <a:graphicFrameLocks noGrp="1"/>
          </p:cNvGraphicFramePr>
          <p:nvPr/>
        </p:nvGraphicFramePr>
        <p:xfrm>
          <a:off x="533400" y="2286000"/>
          <a:ext cx="8029575" cy="1149351"/>
        </p:xfrm>
        <a:graphic>
          <a:graphicData uri="http://schemas.openxmlformats.org/drawingml/2006/table">
            <a:tbl>
              <a:tblPr/>
              <a:tblGrid>
                <a:gridCol w="738188"/>
                <a:gridCol w="1016000"/>
                <a:gridCol w="1065212"/>
                <a:gridCol w="2438400"/>
                <a:gridCol w="1219200"/>
                <a:gridCol w="1552575"/>
              </a:tblGrid>
              <a:tr h="365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SIZE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line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spaces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-2*line +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(2*SIZE)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dots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4*line -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1,2,3,4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6,4,2,0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-2*line +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0,4,8,12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4*line - 4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1,2,3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4,2,0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-2*line +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0,4,8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4*line - 4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5" name="Group 228"/>
          <p:cNvGraphicFramePr>
            <a:graphicFrameLocks noGrp="1"/>
          </p:cNvGraphicFramePr>
          <p:nvPr/>
        </p:nvGraphicFramePr>
        <p:xfrm>
          <a:off x="533400" y="2286000"/>
          <a:ext cx="8029575" cy="1149351"/>
        </p:xfrm>
        <a:graphic>
          <a:graphicData uri="http://schemas.openxmlformats.org/drawingml/2006/table">
            <a:tbl>
              <a:tblPr/>
              <a:tblGrid>
                <a:gridCol w="738188"/>
                <a:gridCol w="1016000"/>
                <a:gridCol w="1065212"/>
                <a:gridCol w="2438400"/>
                <a:gridCol w="1219200"/>
                <a:gridCol w="1552575"/>
              </a:tblGrid>
              <a:tr h="365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SIZE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line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spaces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urier New" pitchFamily="49" charset="0"/>
                        <a:cs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dots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urier New" pitchFamily="49" charset="0"/>
                        <a:cs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1,2,3,4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6,4,2,0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0,4,8,12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1,2,3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4,2,0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0,4,8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6" name="Group 228"/>
          <p:cNvGraphicFramePr>
            <a:graphicFrameLocks noGrp="1"/>
          </p:cNvGraphicFramePr>
          <p:nvPr/>
        </p:nvGraphicFramePr>
        <p:xfrm>
          <a:off x="533400" y="2286000"/>
          <a:ext cx="8029575" cy="1149351"/>
        </p:xfrm>
        <a:graphic>
          <a:graphicData uri="http://schemas.openxmlformats.org/drawingml/2006/table">
            <a:tbl>
              <a:tblPr/>
              <a:tblGrid>
                <a:gridCol w="738188"/>
                <a:gridCol w="1016000"/>
                <a:gridCol w="1065212"/>
                <a:gridCol w="2438400"/>
                <a:gridCol w="1219200"/>
                <a:gridCol w="1552575"/>
              </a:tblGrid>
              <a:tr h="365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SIZE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line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spaces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urier New" pitchFamily="49" charset="0"/>
                        <a:cs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dots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urier New" pitchFamily="49" charset="0"/>
                        <a:cs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1,2,3,4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6,4,2,0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-2*line +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0,4,8,12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4*line - 4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1,2,3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4,2,0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-2*line +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0,4,8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4*line - 4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7058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21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4"/>
          <p:cNvSpPr>
            <a:spLocks noChangeArrowheads="1"/>
          </p:cNvSpPr>
          <p:nvPr/>
        </p:nvSpPr>
        <p:spPr bwMode="auto">
          <a:xfrm>
            <a:off x="301625" y="1387475"/>
            <a:ext cx="3535363" cy="28098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34818" name="Rectangle 4"/>
          <p:cNvSpPr>
            <a:spLocks noChangeArrowheads="1"/>
          </p:cNvSpPr>
          <p:nvPr/>
        </p:nvSpPr>
        <p:spPr bwMode="auto">
          <a:xfrm>
            <a:off x="6443663" y="4905375"/>
            <a:ext cx="949325" cy="28098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6477000" y="2690813"/>
            <a:ext cx="906463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4106863" y="2135188"/>
            <a:ext cx="490537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Partial solution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final int SIZE = 4;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sz="800" b="1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b="1" smtClean="0">
                <a:solidFill>
                  <a:srgbClr val="0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Prints the expanding pattern of &lt;&gt; for the top half of the figure.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void topHalf()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for (int line = 1; line &lt;= </a:t>
            </a:r>
            <a:r>
              <a:rPr lang="en-US" sz="16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SIZE</a:t>
            </a: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; line++)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System.out.print("|");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(int space = 1; space &lt;= (line * -2 + </a:t>
            </a:r>
            <a:r>
              <a:rPr lang="en-US" sz="16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(2*SIZE)</a:t>
            </a: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); space++)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System.out.print(" 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System.out.print("&lt;&gt;");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(int dot = 1; dot &lt;= (line * 4 - </a:t>
            </a:r>
            <a:r>
              <a:rPr lang="en-US" sz="16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4</a:t>
            </a: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); dot++)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System.out.print(".");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System.out.print("&lt;&gt;");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(int space = 1; space &lt;= (line * -2 + </a:t>
            </a:r>
            <a:r>
              <a:rPr lang="en-US" sz="16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(2*SIZE)</a:t>
            </a: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); space++)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System.out.print(" 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sz="8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System.out.println("|");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Observations about constant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anose="020B0600070205080204" pitchFamily="34" charset="-128"/>
              </a:rPr>
              <a:t>The constant can change the "intercept" in an expression.</a:t>
            </a:r>
          </a:p>
          <a:p>
            <a:pPr lvl="1" eaLnBrk="1" hangingPunct="1"/>
            <a:r>
              <a:rPr lang="en-US" dirty="0" smtClean="0">
                <a:ea typeface="ＭＳ Ｐゴシック" panose="020B0600070205080204" pitchFamily="34" charset="-128"/>
              </a:rPr>
              <a:t>Usually the "slope" is unchanged.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sz="800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6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static final </a:t>
            </a:r>
            <a:r>
              <a:rPr lang="en-US" sz="16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SIZE = 4;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sz="700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6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for (</a:t>
            </a:r>
            <a:r>
              <a:rPr lang="en-US" sz="16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space = 1; space &lt;= (line * </a:t>
            </a:r>
            <a:r>
              <a:rPr lang="en-US" sz="1600" dirty="0" smtClean="0">
                <a:solidFill>
                  <a:srgbClr val="8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-2</a:t>
            </a:r>
            <a:r>
              <a:rPr lang="en-US" sz="16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+ </a:t>
            </a:r>
            <a:r>
              <a:rPr lang="en-US" sz="1600" b="1" dirty="0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(2 * SIZE)</a:t>
            </a:r>
            <a:r>
              <a:rPr lang="en-US" sz="16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); space++) {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6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</a:t>
            </a:r>
            <a:r>
              <a:rPr lang="en-US" sz="16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System.out.print</a:t>
            </a:r>
            <a:r>
              <a:rPr lang="en-US" sz="16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(" ");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6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  <a:p>
            <a:pPr lvl="1" eaLnBrk="1" hangingPunct="1"/>
            <a:endParaRPr lang="en-US" sz="1700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dirty="0" smtClean="0">
                <a:ea typeface="ＭＳ Ｐゴシック" panose="020B0600070205080204" pitchFamily="34" charset="-128"/>
              </a:rPr>
              <a:t>It doesn't replace </a:t>
            </a:r>
            <a:r>
              <a:rPr lang="en-US" i="1" dirty="0" smtClean="0">
                <a:ea typeface="ＭＳ Ｐゴシック" panose="020B0600070205080204" pitchFamily="34" charset="-128"/>
              </a:rPr>
              <a:t>every </a:t>
            </a:r>
            <a:r>
              <a:rPr lang="en-US" dirty="0" smtClean="0">
                <a:ea typeface="ＭＳ Ｐゴシック" panose="020B0600070205080204" pitchFamily="34" charset="-128"/>
              </a:rPr>
              <a:t>occurrence of the original value.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sz="800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for (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int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dot = 1; dot &lt;= (line * </a:t>
            </a:r>
            <a:r>
              <a:rPr lang="en-US" sz="1800" b="1" dirty="0" smtClean="0">
                <a:solidFill>
                  <a:srgbClr val="8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4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- </a:t>
            </a:r>
            <a:r>
              <a:rPr lang="en-US" sz="1800" b="1" dirty="0" smtClean="0">
                <a:solidFill>
                  <a:srgbClr val="8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4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); dot++) {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</a:t>
            </a:r>
            <a:r>
              <a:rPr lang="en-US" sz="1800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System.out.print</a:t>
            </a: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(".");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8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Assignment 2: ASCII Art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95400"/>
            <a:ext cx="3352800" cy="5257800"/>
          </a:xfrm>
        </p:spPr>
        <p:txBody>
          <a:bodyPr/>
          <a:lstStyle/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||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||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||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||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__/||\__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__/:::||:::\__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__/::::::||::::::\__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__/:::::::::||:::::::::\__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|""""""""""""""""""""""""|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\_/\/\/\/\/\/\/\/\/\/\/\_/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\_/\/\/\/\/\/\/\/\/\_/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\_/\/\/\/\/\/\/\_/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\_/\/\/\/\/\_/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||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||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||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||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|%%||%%|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__/||\__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__/:::||:::\__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__/::::::||::::::\__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__/:::::::::||:::::::::\__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9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|""""""""""""""""""""""""|</a:t>
            </a:r>
            <a:endParaRPr lang="en-US" sz="900" smtClean="0">
              <a:ea typeface="ＭＳ Ｐゴシック" panose="020B0600070205080204" pitchFamily="34" charset="-128"/>
            </a:endParaRPr>
          </a:p>
        </p:txBody>
      </p:sp>
      <p:pic>
        <p:nvPicPr>
          <p:cNvPr id="10548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775" y="1239838"/>
            <a:ext cx="2282825" cy="531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379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Drawing complex figures</a:t>
            </a:r>
          </a:p>
        </p:txBody>
      </p:sp>
      <p:sp>
        <p:nvSpPr>
          <p:cNvPr id="8194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Use nested </a:t>
            </a:r>
            <a:r>
              <a:rPr lang="en-US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for</a:t>
            </a:r>
            <a:r>
              <a:rPr lang="en-US" smtClean="0">
                <a:ea typeface="ＭＳ Ｐゴシック" panose="020B0600070205080204" pitchFamily="34" charset="-128"/>
              </a:rPr>
              <a:t> loops to produce the following output.</a:t>
            </a:r>
          </a:p>
          <a:p>
            <a:pPr lvl="1" eaLnBrk="1" hangingPunct="1"/>
            <a:endParaRPr lang="en-US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Why draw ASCII art?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Real graphics require a lot of finesse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ASCII art has complex patterns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Can focus on the algorithms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6026150" y="3124200"/>
            <a:ext cx="3041650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1143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Development strategy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dirty="0" smtClean="0">
                <a:ea typeface="ＭＳ Ｐゴシック" panose="020B0600070205080204" pitchFamily="34" charset="-128"/>
              </a:rPr>
              <a:t>Recommendations for managing complexity:</a:t>
            </a:r>
          </a:p>
          <a:p>
            <a:pPr lvl="1" eaLnBrk="1" hangingPunct="1">
              <a:lnSpc>
                <a:spcPct val="110000"/>
              </a:lnSpc>
              <a:buFont typeface="Wingdings 2" panose="05020102010507070707" pitchFamily="18" charset="2"/>
              <a:buNone/>
            </a:pPr>
            <a:r>
              <a:rPr lang="en-US" dirty="0" smtClean="0">
                <a:ea typeface="ＭＳ Ｐゴシック" panose="020B0600070205080204" pitchFamily="34" charset="-128"/>
              </a:rPr>
              <a:t>1. Design the program </a:t>
            </a:r>
            <a:r>
              <a:rPr lang="en-US" dirty="0" smtClean="0">
                <a:ea typeface="ＭＳ Ｐゴシック" panose="020B0600070205080204" pitchFamily="34" charset="-128"/>
              </a:rPr>
              <a:t>(</a:t>
            </a:r>
            <a:r>
              <a:rPr lang="en-US" dirty="0" smtClean="0">
                <a:ea typeface="ＭＳ Ｐゴシック" panose="020B0600070205080204" pitchFamily="34" charset="-128"/>
              </a:rPr>
              <a:t>think about steps or methods needed).</a:t>
            </a:r>
          </a:p>
          <a:p>
            <a:pPr marL="1143000" lvl="2" indent="-228600" eaLnBrk="1" hangingPunct="1">
              <a:lnSpc>
                <a:spcPct val="110000"/>
              </a:lnSpc>
            </a:pPr>
            <a:r>
              <a:rPr lang="en-US" dirty="0" smtClean="0">
                <a:ea typeface="ＭＳ Ｐゴシック" panose="020B0600070205080204" pitchFamily="34" charset="-128"/>
              </a:rPr>
              <a:t>write an English description of steps required</a:t>
            </a:r>
          </a:p>
          <a:p>
            <a:pPr marL="1143000" lvl="2" indent="-228600" eaLnBrk="1" hangingPunct="1">
              <a:lnSpc>
                <a:spcPct val="110000"/>
              </a:lnSpc>
            </a:pPr>
            <a:r>
              <a:rPr lang="en-US" dirty="0" smtClean="0">
                <a:ea typeface="ＭＳ Ｐゴシック" panose="020B0600070205080204" pitchFamily="34" charset="-128"/>
              </a:rPr>
              <a:t>use this description to decide the methods</a:t>
            </a:r>
          </a:p>
          <a:p>
            <a:pPr marL="1143000" lvl="2" indent="-228600" eaLnBrk="1" hangingPunct="1">
              <a:lnSpc>
                <a:spcPct val="110000"/>
              </a:lnSpc>
            </a:pPr>
            <a:endParaRPr lang="en-US" dirty="0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10000"/>
              </a:lnSpc>
              <a:buFont typeface="Wingdings 2" panose="05020102010507070707" pitchFamily="18" charset="2"/>
              <a:buNone/>
            </a:pPr>
            <a:r>
              <a:rPr lang="en-US" dirty="0" smtClean="0">
                <a:ea typeface="ＭＳ Ｐゴシック" panose="020B0600070205080204" pitchFamily="34" charset="-128"/>
              </a:rPr>
              <a:t>2. Create a table of patterns of characters</a:t>
            </a:r>
          </a:p>
          <a:p>
            <a:pPr marL="1143000" lvl="2" indent="-228600" eaLnBrk="1" hangingPunct="1">
              <a:lnSpc>
                <a:spcPct val="110000"/>
              </a:lnSpc>
            </a:pPr>
            <a:r>
              <a:rPr lang="en-US" dirty="0" smtClean="0">
                <a:ea typeface="ＭＳ Ｐゴシック" panose="020B0600070205080204" pitchFamily="34" charset="-128"/>
              </a:rPr>
              <a:t>use table to write your 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for</a:t>
            </a:r>
            <a:r>
              <a:rPr lang="en-US" dirty="0" smtClean="0">
                <a:ea typeface="ＭＳ Ｐゴシック" panose="020B0600070205080204" pitchFamily="34" charset="-128"/>
              </a:rPr>
              <a:t> loops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6026150" y="3124200"/>
            <a:ext cx="3041650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1143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1. Pseudo-code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ea typeface="ＭＳ Ｐゴシック" panose="020B0600070205080204" pitchFamily="34" charset="-128"/>
              </a:rPr>
              <a:t>pseudo-code</a:t>
            </a:r>
            <a:r>
              <a:rPr lang="en-US" dirty="0" smtClean="0">
                <a:ea typeface="ＭＳ Ｐゴシック" panose="020B0600070205080204" pitchFamily="34" charset="-128"/>
              </a:rPr>
              <a:t>: An English description of an algorithm.</a:t>
            </a:r>
          </a:p>
          <a:p>
            <a:pPr lvl="1" eaLnBrk="1" hangingPunct="1"/>
            <a:endParaRPr lang="en-US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dirty="0" smtClean="0">
                <a:ea typeface="ＭＳ Ｐゴシック" panose="020B0600070205080204" pitchFamily="34" charset="-128"/>
              </a:rPr>
              <a:t>Example: Drawing a 12 wide by 7 tall box of stars</a:t>
            </a:r>
            <a:br>
              <a:rPr lang="en-US" dirty="0" smtClean="0">
                <a:ea typeface="ＭＳ Ｐゴシック" panose="020B0600070205080204" pitchFamily="34" charset="-128"/>
              </a:rPr>
            </a:br>
            <a:endParaRPr lang="en-US" sz="900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i="1" dirty="0" smtClean="0">
                <a:ea typeface="ＭＳ Ｐゴシック" panose="020B0600070205080204" pitchFamily="34" charset="-128"/>
              </a:rPr>
              <a:t>	</a:t>
            </a:r>
            <a:r>
              <a:rPr lang="en-US" sz="1800" i="1" dirty="0" smtClean="0">
                <a:ea typeface="ＭＳ Ｐゴシック" panose="020B0600070205080204" pitchFamily="34" charset="-128"/>
              </a:rPr>
              <a:t>print 12 stars.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800" i="1" dirty="0" smtClean="0">
                <a:ea typeface="ＭＳ Ｐゴシック" panose="020B0600070205080204" pitchFamily="34" charset="-128"/>
              </a:rPr>
              <a:t>	for (each of 5 lines) {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800" i="1" dirty="0" smtClean="0">
                <a:ea typeface="ＭＳ Ｐゴシック" panose="020B0600070205080204" pitchFamily="34" charset="-128"/>
              </a:rPr>
              <a:t>	    print a star.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800" i="1" dirty="0" smtClean="0">
                <a:ea typeface="ＭＳ Ｐゴシック" panose="020B0600070205080204" pitchFamily="34" charset="-128"/>
              </a:rPr>
              <a:t>	    print 10 spaces.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800" i="1" dirty="0" smtClean="0">
                <a:ea typeface="ＭＳ Ｐゴシック" panose="020B0600070205080204" pitchFamily="34" charset="-128"/>
              </a:rPr>
              <a:t>	    print a star.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800" i="1" dirty="0" smtClean="0">
                <a:ea typeface="ＭＳ Ｐゴシック" panose="020B0600070205080204" pitchFamily="34" charset="-128"/>
              </a:rPr>
              <a:t>	}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sz="1800" i="1" dirty="0" smtClean="0">
                <a:ea typeface="ＭＳ Ｐゴシック" panose="020B0600070205080204" pitchFamily="34" charset="-128"/>
              </a:rPr>
              <a:t>	print 12 stars.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5715000" y="3505200"/>
            <a:ext cx="21336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Courier New" panose="02070309020205020404" pitchFamily="49" charset="0"/>
              </a:rPr>
              <a:t>************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Courier New" panose="02070309020205020404" pitchFamily="49" charset="0"/>
              </a:rPr>
              <a:t>*          *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Courier New" panose="02070309020205020404" pitchFamily="49" charset="0"/>
              </a:rPr>
              <a:t>*          *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Courier New" panose="02070309020205020404" pitchFamily="49" charset="0"/>
              </a:rPr>
              <a:t>*          *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Courier New" panose="02070309020205020404" pitchFamily="49" charset="0"/>
              </a:rPr>
              <a:t>*          *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Courier New" panose="02070309020205020404" pitchFamily="49" charset="0"/>
              </a:rPr>
              <a:t>*          *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Courier New" panose="02070309020205020404" pitchFamily="49" charset="0"/>
              </a:rPr>
              <a:t>************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Pseudo-code algorithm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dirty="0" smtClean="0">
                <a:ea typeface="ＭＳ Ｐゴシック" panose="020B0600070205080204" pitchFamily="34" charset="-128"/>
              </a:rPr>
              <a:t>1. Line</a:t>
            </a:r>
          </a:p>
          <a:p>
            <a:pPr lvl="2" eaLnBrk="1" hangingPunct="1">
              <a:lnSpc>
                <a:spcPct val="90000"/>
              </a:lnSpc>
              <a:buFontTx/>
              <a:buChar char="•"/>
            </a:pP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#</a:t>
            </a:r>
            <a:r>
              <a:rPr lang="en-US" dirty="0" smtClean="0">
                <a:ea typeface="ＭＳ Ｐゴシック" panose="020B0600070205080204" pitchFamily="34" charset="-128"/>
              </a:rPr>
              <a:t> , 16 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=</a:t>
            </a:r>
            <a:r>
              <a:rPr lang="en-US" dirty="0" smtClean="0">
                <a:ea typeface="ＭＳ Ｐゴシック" panose="020B0600070205080204" pitchFamily="34" charset="-128"/>
              </a:rPr>
              <a:t>, 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#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dirty="0" smtClean="0">
                <a:solidFill>
                  <a:srgbClr val="003399"/>
                </a:solidFill>
                <a:ea typeface="ＭＳ Ｐゴシック" panose="020B0600070205080204" pitchFamily="34" charset="-128"/>
              </a:rPr>
              <a:t>2. Top half</a:t>
            </a:r>
          </a:p>
          <a:p>
            <a:pPr lvl="2" eaLnBrk="1" hangingPunct="1">
              <a:lnSpc>
                <a:spcPct val="90000"/>
              </a:lnSpc>
              <a:buFontTx/>
              <a:buChar char="•"/>
            </a:pPr>
            <a:r>
              <a:rPr lang="en-US" sz="1600" dirty="0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|</a:t>
            </a:r>
          </a:p>
          <a:p>
            <a:pPr lvl="2" eaLnBrk="1" hangingPunct="1">
              <a:lnSpc>
                <a:spcPct val="90000"/>
              </a:lnSpc>
              <a:buFontTx/>
              <a:buChar char="•"/>
            </a:pPr>
            <a:r>
              <a:rPr lang="en-US" sz="1600" dirty="0" smtClean="0">
                <a:solidFill>
                  <a:srgbClr val="003399"/>
                </a:solidFill>
                <a:ea typeface="ＭＳ Ｐゴシック" panose="020B0600070205080204" pitchFamily="34" charset="-128"/>
              </a:rPr>
              <a:t>spaces </a:t>
            </a:r>
            <a:r>
              <a:rPr lang="en-US" sz="1600" dirty="0" smtClean="0">
                <a:solidFill>
                  <a:srgbClr val="003399"/>
                </a:solidFill>
                <a:ea typeface="ＭＳ Ｐゴシック" panose="020B0600070205080204" pitchFamily="34" charset="-128"/>
              </a:rPr>
              <a:t>(decreasing)</a:t>
            </a:r>
          </a:p>
          <a:p>
            <a:pPr lvl="2" eaLnBrk="1" hangingPunct="1">
              <a:lnSpc>
                <a:spcPct val="90000"/>
              </a:lnSpc>
              <a:buFontTx/>
              <a:buChar char="•"/>
            </a:pPr>
            <a:r>
              <a:rPr lang="en-US" sz="1600" dirty="0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&lt;&gt;</a:t>
            </a:r>
          </a:p>
          <a:p>
            <a:pPr lvl="2" eaLnBrk="1" hangingPunct="1">
              <a:lnSpc>
                <a:spcPct val="90000"/>
              </a:lnSpc>
              <a:buFontTx/>
              <a:buChar char="•"/>
            </a:pPr>
            <a:r>
              <a:rPr lang="en-US" sz="1600" dirty="0" smtClean="0">
                <a:solidFill>
                  <a:srgbClr val="003399"/>
                </a:solidFill>
                <a:ea typeface="ＭＳ Ｐゴシック" panose="020B0600070205080204" pitchFamily="34" charset="-128"/>
              </a:rPr>
              <a:t>dots (increasing)</a:t>
            </a:r>
          </a:p>
          <a:p>
            <a:pPr lvl="2" eaLnBrk="1" hangingPunct="1">
              <a:lnSpc>
                <a:spcPct val="90000"/>
              </a:lnSpc>
              <a:buFontTx/>
              <a:buChar char="•"/>
            </a:pPr>
            <a:r>
              <a:rPr lang="en-US" sz="1600" dirty="0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&lt;&gt;</a:t>
            </a:r>
          </a:p>
          <a:p>
            <a:pPr lvl="2" eaLnBrk="1" hangingPunct="1">
              <a:lnSpc>
                <a:spcPct val="90000"/>
              </a:lnSpc>
              <a:buFontTx/>
              <a:buChar char="•"/>
            </a:pPr>
            <a:r>
              <a:rPr lang="en-US" sz="1600" dirty="0" smtClean="0">
                <a:solidFill>
                  <a:srgbClr val="003399"/>
                </a:solidFill>
                <a:ea typeface="ＭＳ Ｐゴシック" panose="020B0600070205080204" pitchFamily="34" charset="-128"/>
              </a:rPr>
              <a:t>spaces (same as above)</a:t>
            </a:r>
          </a:p>
          <a:p>
            <a:pPr lvl="2" eaLnBrk="1" hangingPunct="1">
              <a:lnSpc>
                <a:spcPct val="90000"/>
              </a:lnSpc>
              <a:buFontTx/>
              <a:buChar char="•"/>
            </a:pPr>
            <a:r>
              <a:rPr lang="en-US" sz="1600" dirty="0" smtClean="0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|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sz="1600" dirty="0" smtClean="0">
              <a:solidFill>
                <a:srgbClr val="003399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dirty="0" smtClean="0">
                <a:ea typeface="ＭＳ Ｐゴシック" panose="020B0600070205080204" pitchFamily="34" charset="-128"/>
              </a:rPr>
              <a:t>3. Bottom half (top half upside-down)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dirty="0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dirty="0" smtClean="0">
                <a:ea typeface="ＭＳ Ｐゴシック" panose="020B0600070205080204" pitchFamily="34" charset="-128"/>
              </a:rPr>
              <a:t>4. Line</a:t>
            </a:r>
          </a:p>
          <a:p>
            <a:pPr lvl="2" eaLnBrk="1" hangingPunct="1">
              <a:lnSpc>
                <a:spcPct val="90000"/>
              </a:lnSpc>
              <a:buFontTx/>
              <a:buChar char="•"/>
            </a:pP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#</a:t>
            </a:r>
            <a:r>
              <a:rPr lang="en-US" dirty="0" smtClean="0">
                <a:ea typeface="ＭＳ Ｐゴシック" panose="020B0600070205080204" pitchFamily="34" charset="-128"/>
              </a:rPr>
              <a:t> , 16 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=</a:t>
            </a:r>
            <a:r>
              <a:rPr lang="en-US" dirty="0" smtClean="0">
                <a:ea typeface="ＭＳ Ｐゴシック" panose="020B0600070205080204" pitchFamily="34" charset="-128"/>
              </a:rPr>
              <a:t>, 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#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6019800" y="3124200"/>
            <a:ext cx="3041650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1143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solidFill>
                  <a:srgbClr val="003399"/>
                </a:solidFill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solidFill>
                  <a:srgbClr val="003399"/>
                </a:solidFill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solidFill>
                  <a:srgbClr val="003399"/>
                </a:solidFill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solidFill>
                  <a:srgbClr val="003399"/>
                </a:solidFill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Methods from pseudocode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class Mirror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void main(String[] args)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line();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topHalf();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bottomHalf();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line();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endParaRPr lang="en-US" sz="16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void topHalf()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(int line = 1; line &lt;= 4; line++)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</a:t>
            </a:r>
            <a:r>
              <a:rPr lang="en-US" sz="1600" b="1" smtClean="0">
                <a:solidFill>
                  <a:srgbClr val="0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contents of each line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endParaRPr lang="en-US" sz="160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void bottomHalf()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for (int line = 1; line &lt;= 4; line++)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    </a:t>
            </a:r>
            <a:r>
              <a:rPr lang="en-US" sz="1600" b="1" smtClean="0">
                <a:solidFill>
                  <a:srgbClr val="0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contents of each line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void line()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</a:t>
            </a:r>
            <a:r>
              <a:rPr lang="en-US" sz="1600" b="1" smtClean="0">
                <a:solidFill>
                  <a:srgbClr val="0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...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panose="05000000000000000000" pitchFamily="2" charset="2"/>
              <a:buNone/>
            </a:pPr>
            <a:r>
              <a:rPr lang="en-US" sz="16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2. Tables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table for the top half: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Compute spaces and dots expressions from line number</a:t>
            </a:r>
          </a:p>
        </p:txBody>
      </p:sp>
      <p:graphicFrame>
        <p:nvGraphicFramePr>
          <p:cNvPr id="1490948" name="Group 4"/>
          <p:cNvGraphicFramePr>
            <a:graphicFrameLocks noGrp="1"/>
          </p:cNvGraphicFramePr>
          <p:nvPr/>
        </p:nvGraphicFramePr>
        <p:xfrm>
          <a:off x="152400" y="2590800"/>
          <a:ext cx="6019800" cy="2514601"/>
        </p:xfrm>
        <a:graphic>
          <a:graphicData uri="http://schemas.openxmlformats.org/drawingml/2006/table">
            <a:tbl>
              <a:tblPr/>
              <a:tblGrid>
                <a:gridCol w="728663"/>
                <a:gridCol w="1179512"/>
                <a:gridCol w="1597025"/>
                <a:gridCol w="838200"/>
                <a:gridCol w="1676400"/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line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spaces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dots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90987" name="Group 43"/>
          <p:cNvGraphicFramePr>
            <a:graphicFrameLocks noGrp="1"/>
          </p:cNvGraphicFramePr>
          <p:nvPr/>
        </p:nvGraphicFramePr>
        <p:xfrm>
          <a:off x="152400" y="2590800"/>
          <a:ext cx="6019800" cy="2514601"/>
        </p:xfrm>
        <a:graphic>
          <a:graphicData uri="http://schemas.openxmlformats.org/drawingml/2006/table">
            <a:tbl>
              <a:tblPr/>
              <a:tblGrid>
                <a:gridCol w="728663"/>
                <a:gridCol w="1179512"/>
                <a:gridCol w="1597025"/>
                <a:gridCol w="838200"/>
                <a:gridCol w="1676400"/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line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spaces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-2 * line + 8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dots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 * line - 4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88" name="Text Box 4"/>
          <p:cNvSpPr txBox="1">
            <a:spLocks noChangeArrowheads="1"/>
          </p:cNvSpPr>
          <p:nvPr/>
        </p:nvSpPr>
        <p:spPr bwMode="auto">
          <a:xfrm>
            <a:off x="6102350" y="3124200"/>
            <a:ext cx="3041650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4161750" indent="-24161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1pPr>
            <a:lvl2pPr marL="1143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5pPr>
            <a:lvl6pPr marL="4572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6pPr>
            <a:lvl7pPr marL="9144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7pPr>
            <a:lvl8pPr marL="1371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8pPr>
            <a:lvl9pPr marL="18288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b="1">
                <a:solidFill>
                  <a:srgbClr val="003399"/>
                </a:solidFill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b="1">
                <a:solidFill>
                  <a:srgbClr val="003399"/>
                </a:solidFill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b="1">
                <a:solidFill>
                  <a:srgbClr val="003399"/>
                </a:solidFill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b="1">
                <a:solidFill>
                  <a:srgbClr val="003399"/>
                </a:solidFill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</p:txBody>
      </p:sp>
    </p:spTree>
    <p:extLst>
      <p:ext uri="{BB962C8B-B14F-4D97-AF65-F5344CB8AC3E}">
        <p14:creationId xmlns:p14="http://schemas.microsoft.com/office/powerpoint/2010/main" val="37760053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3. Writing the code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Useful questions about the top half: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What methods? (think structure and redundancy)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Number of (nested) loops per line?</a:t>
            </a: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6019800" y="3124200"/>
            <a:ext cx="3041650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1143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|&lt;&gt;............&lt;&gt;|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&lt;&gt;........&lt;&gt;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&lt;&gt;....&lt;&gt;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|      &lt;&gt;&lt;&gt;      |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>
                <a:latin typeface="Courier New" panose="02070309020205020404" pitchFamily="49" charset="0"/>
              </a:rPr>
              <a:t>#================#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JP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55514</TotalTime>
  <Words>1945</Words>
  <Application>Microsoft Office PowerPoint</Application>
  <PresentationFormat>On-screen Show (4:3)</PresentationFormat>
  <Paragraphs>575</Paragraphs>
  <Slides>25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ＭＳ Ｐゴシック</vt:lpstr>
      <vt:lpstr>Arial</vt:lpstr>
      <vt:lpstr>Courier New</vt:lpstr>
      <vt:lpstr>Tahoma</vt:lpstr>
      <vt:lpstr>Times New Roman</vt:lpstr>
      <vt:lpstr>Verdana</vt:lpstr>
      <vt:lpstr>Wingdings</vt:lpstr>
      <vt:lpstr>Wingdings 2</vt:lpstr>
      <vt:lpstr>BJP</vt:lpstr>
      <vt:lpstr>Building Java Programs</vt:lpstr>
      <vt:lpstr>PowerPoint Presentation</vt:lpstr>
      <vt:lpstr>Drawing complex figures</vt:lpstr>
      <vt:lpstr>Development strategy</vt:lpstr>
      <vt:lpstr>1. Pseudo-code</vt:lpstr>
      <vt:lpstr>Pseudo-code algorithm</vt:lpstr>
      <vt:lpstr>Methods from pseudocode</vt:lpstr>
      <vt:lpstr>2. Tables</vt:lpstr>
      <vt:lpstr>3. Writing the code</vt:lpstr>
      <vt:lpstr>Partial solution</vt:lpstr>
      <vt:lpstr>Class constants and scope</vt:lpstr>
      <vt:lpstr>Scaling the mirror</vt:lpstr>
      <vt:lpstr>Limitations of variables</vt:lpstr>
      <vt:lpstr>Scope</vt:lpstr>
      <vt:lpstr>Scope implications</vt:lpstr>
      <vt:lpstr>Class constants</vt:lpstr>
      <vt:lpstr>Constants and figures</vt:lpstr>
      <vt:lpstr>Repetitive figure code</vt:lpstr>
      <vt:lpstr>Adding a constant</vt:lpstr>
      <vt:lpstr>Complex figure w/ constant</vt:lpstr>
      <vt:lpstr>Using a constant</vt:lpstr>
      <vt:lpstr>Loop tables and constant</vt:lpstr>
      <vt:lpstr>Partial solution</vt:lpstr>
      <vt:lpstr>Observations about constant</vt:lpstr>
      <vt:lpstr>Assignment 2: ASCII Art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Java Programs</dc:title>
  <dc:creator>Marty Stepp</dc:creator>
  <cp:lastModifiedBy>Benson Limketkai</cp:lastModifiedBy>
  <cp:revision>1273</cp:revision>
  <cp:lastPrinted>2011-10-07T02:25:24Z</cp:lastPrinted>
  <dcterms:created xsi:type="dcterms:W3CDTF">2009-04-22T19:24:48Z</dcterms:created>
  <dcterms:modified xsi:type="dcterms:W3CDTF">2014-04-05T22:29:49Z</dcterms:modified>
</cp:coreProperties>
</file>