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58" r:id="rId4"/>
    <p:sldId id="266" r:id="rId5"/>
    <p:sldId id="263" r:id="rId6"/>
    <p:sldId id="264" r:id="rId7"/>
    <p:sldId id="265" r:id="rId8"/>
    <p:sldId id="261" r:id="rId9"/>
    <p:sldId id="276" r:id="rId10"/>
    <p:sldId id="280" r:id="rId11"/>
    <p:sldId id="275" r:id="rId12"/>
    <p:sldId id="271" r:id="rId13"/>
    <p:sldId id="269" r:id="rId14"/>
    <p:sldId id="282" r:id="rId15"/>
    <p:sldId id="283" r:id="rId16"/>
    <p:sldId id="281" r:id="rId17"/>
    <p:sldId id="273" r:id="rId18"/>
    <p:sldId id="278" r:id="rId19"/>
    <p:sldId id="267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6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84939-4D65-454A-A95F-1EFD8A596482}" type="datetimeFigureOut">
              <a:rPr lang="en-US" smtClean="0"/>
              <a:t>1/10/13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7AC39-82AE-F14B-8877-7422603FC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5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minutes for 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7AC39-82AE-F14B-8877-7422603FCD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36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5</a:t>
            </a:r>
            <a:r>
              <a:rPr lang="en-US" baseline="0" dirty="0" smtClean="0"/>
              <a:t> minutes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30 minutes left</a:t>
            </a:r>
          </a:p>
          <a:p>
            <a:r>
              <a:rPr lang="en-US" dirty="0" smtClean="0"/>
              <a:t>10 minutes for command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8B97-EE0A-40A9-82D5-11C2482BC8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24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8B97-EE0A-40A9-82D5-11C2482BC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05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5 minutes for print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Skip this exercise if no more time left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Distribute the handouts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4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5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9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AA67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0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8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5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1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5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5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8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34A-1C27-6146-A4FE-0D8845F4EFD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5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0034A-1C27-6146-A4FE-0D8845F4EFD1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BAE61-23D0-7B49-979C-D3671C6E4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6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UW CSE 140 Section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1/10, Winter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05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Exercise: Print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/>
              <a:t>Careful about the conversion between number and string</a:t>
            </a:r>
          </a:p>
          <a:p>
            <a:pPr>
              <a:lnSpc>
                <a:spcPct val="90000"/>
              </a:lnSpc>
            </a:pPr>
            <a:endParaRPr lang="en-US" altLang="zh-TW" dirty="0"/>
          </a:p>
          <a:p>
            <a:pPr>
              <a:lnSpc>
                <a:spcPct val="90000"/>
              </a:lnSpc>
            </a:pPr>
            <a:r>
              <a:rPr lang="en-US" altLang="zh-TW" dirty="0"/>
              <a:t>Use </a:t>
            </a:r>
            <a:r>
              <a:rPr lang="en-US" altLang="zh-TW" dirty="0" err="1"/>
              <a:t>str</a:t>
            </a:r>
            <a:r>
              <a:rPr lang="en-US" altLang="zh-TW" dirty="0"/>
              <a:t>(some number)</a:t>
            </a:r>
            <a:endParaRPr lang="en-US" altLang="zh-TW" dirty="0">
              <a:latin typeface="Consolas" pitchFamily="-72" charset="0"/>
              <a:ea typeface="Consolas" pitchFamily="-72" charset="0"/>
              <a:cs typeface="Consolas" pitchFamily="-7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62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rgbClr val="9246B3"/>
                </a:solidFill>
              </a:rPr>
              <a:t>Exercise: Convert speed</a:t>
            </a:r>
            <a:endParaRPr lang="zh-TW" altLang="en-US" b="0" dirty="0" smtClean="0">
              <a:solidFill>
                <a:srgbClr val="604A7B"/>
              </a:solidFill>
            </a:endParaRPr>
          </a:p>
        </p:txBody>
      </p:sp>
      <p:sp>
        <p:nvSpPr>
          <p:cNvPr id="3379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Testing your program</a:t>
            </a:r>
          </a:p>
          <a:p>
            <a:pPr eaLnBrk="1" hangingPunct="1"/>
            <a:r>
              <a:rPr lang="en-US" altLang="zh-TW" dirty="0" smtClean="0"/>
              <a:t>Making a speed conversion chart mph-&gt;</a:t>
            </a:r>
            <a:r>
              <a:rPr lang="en-US" altLang="zh-TW" dirty="0" err="1" smtClean="0"/>
              <a:t>kph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Chart the conversion: 10</a:t>
            </a:r>
            <a:r>
              <a:rPr lang="en-US" altLang="zh-TW" dirty="0"/>
              <a:t>, 30, 40, 60, 75, 100mph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Print out example: </a:t>
            </a:r>
          </a:p>
          <a:p>
            <a:pPr lvl="1" eaLnBrk="1" hangingPunct="1">
              <a:buFont typeface="Arial" pitchFamily="-72" charset="0"/>
              <a:buNone/>
            </a:pPr>
            <a:r>
              <a:rPr lang="en-US" altLang="zh-TW" dirty="0" smtClean="0"/>
              <a:t>				</a:t>
            </a:r>
            <a:r>
              <a:rPr lang="en-US" b="1" dirty="0" smtClean="0">
                <a:latin typeface="Consolas" pitchFamily="-72" charset="0"/>
                <a:ea typeface="新細明體" pitchFamily="-72" charset="-120"/>
              </a:rPr>
              <a:t>10mph 16.09kph</a:t>
            </a:r>
          </a:p>
          <a:p>
            <a:pPr lvl="1" eaLnBrk="1" hangingPunct="1">
              <a:buFont typeface="Arial" pitchFamily="-72" charset="0"/>
              <a:buNone/>
            </a:pPr>
            <a:r>
              <a:rPr lang="en-US" b="1" dirty="0" smtClean="0">
                <a:latin typeface="Consolas" pitchFamily="-72" charset="0"/>
                <a:ea typeface="新細明體" pitchFamily="-72" charset="-120"/>
              </a:rPr>
              <a:t>				...</a:t>
            </a:r>
            <a:endParaRPr lang="en-US" altLang="zh-TW" b="1" dirty="0" smtClean="0">
              <a:latin typeface="Consolas" pitchFamily="-72" charset="0"/>
            </a:endParaRPr>
          </a:p>
          <a:p>
            <a:pPr marL="457200" lvl="1" indent="0" eaLnBrk="1" hangingPunct="1">
              <a:buNone/>
            </a:pPr>
            <a:r>
              <a:rPr lang="en-US" altLang="zh-TW" dirty="0" smtClean="0"/>
              <a:t>	 (Tedious, isn’t it?)</a:t>
            </a:r>
          </a:p>
          <a:p>
            <a:pPr marL="0" indent="0" eaLnBrk="1" hangingPunct="1">
              <a:buNone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604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Loops: basics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35842" name="內容版面配置區 2"/>
          <p:cNvSpPr>
            <a:spLocks noGrp="1"/>
          </p:cNvSpPr>
          <p:nvPr>
            <p:ph idx="1"/>
          </p:nvPr>
        </p:nvSpPr>
        <p:spPr>
          <a:xfrm>
            <a:off x="457200" y="1189038"/>
            <a:ext cx="8229600" cy="4525962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en-US" altLang="zh-TW" dirty="0" smtClean="0"/>
              <a:t>Use loop to reduce code repetition!</a:t>
            </a:r>
          </a:p>
          <a:p>
            <a:pPr marL="609600" indent="-609600" eaLnBrk="1" hangingPunct="1"/>
            <a:r>
              <a:rPr lang="en-US" altLang="zh-TW" dirty="0" smtClean="0"/>
              <a:t>For loop:</a:t>
            </a:r>
          </a:p>
          <a:p>
            <a:pPr marL="609600" indent="-609600" eaLnBrk="1" hangingPunct="1">
              <a:buFont typeface="Arial" pitchFamily="-72" charset="0"/>
              <a:buNone/>
            </a:pPr>
            <a:r>
              <a:rPr lang="en-US" dirty="0" smtClean="0">
                <a:ea typeface="新細明體" pitchFamily="-72" charset="-120"/>
              </a:rPr>
              <a:t>			for </a:t>
            </a:r>
            <a:r>
              <a:rPr lang="en-US" dirty="0" err="1" smtClean="0">
                <a:solidFill>
                  <a:srgbClr val="00B00A"/>
                </a:solidFill>
                <a:ea typeface="新細明體" pitchFamily="-72" charset="-120"/>
              </a:rPr>
              <a:t>iterating_var</a:t>
            </a:r>
            <a:r>
              <a:rPr lang="en-US" dirty="0" smtClean="0">
                <a:ea typeface="新細明體" pitchFamily="-72" charset="-120"/>
              </a:rPr>
              <a:t> in </a:t>
            </a:r>
            <a:r>
              <a:rPr lang="en-US" dirty="0" smtClean="0">
                <a:solidFill>
                  <a:srgbClr val="FB000B"/>
                </a:solidFill>
                <a:ea typeface="新細明體" pitchFamily="-72" charset="-120"/>
              </a:rPr>
              <a:t>sequence</a:t>
            </a:r>
            <a:r>
              <a:rPr lang="en-US" dirty="0" smtClean="0">
                <a:ea typeface="新細明體" pitchFamily="-72" charset="-120"/>
              </a:rPr>
              <a:t>:</a:t>
            </a:r>
          </a:p>
          <a:p>
            <a:pPr marL="609600" indent="-609600" eaLnBrk="1" hangingPunct="1">
              <a:buFont typeface="Arial" pitchFamily="-72" charset="0"/>
              <a:buNone/>
            </a:pPr>
            <a:r>
              <a:rPr lang="en-US" dirty="0" smtClean="0">
                <a:ea typeface="新細明體" pitchFamily="-72" charset="-120"/>
              </a:rPr>
              <a:t>				</a:t>
            </a:r>
            <a:r>
              <a:rPr lang="en-US" dirty="0" smtClean="0">
                <a:solidFill>
                  <a:schemeClr val="hlink"/>
                </a:solidFill>
                <a:ea typeface="新細明體" pitchFamily="-72" charset="-120"/>
              </a:rPr>
              <a:t>statements(s)</a:t>
            </a:r>
            <a:endParaRPr lang="en-US" altLang="zh-TW" dirty="0" smtClean="0">
              <a:solidFill>
                <a:srgbClr val="FFF300"/>
              </a:solidFill>
            </a:endParaRPr>
          </a:p>
          <a:p>
            <a:pPr marL="609600" indent="-609600" eaLnBrk="1" hangingPunct="1">
              <a:buFont typeface="Arial" pitchFamily="-72" charset="0"/>
              <a:buNone/>
            </a:pPr>
            <a:r>
              <a:rPr lang="en-US" altLang="zh-TW" b="1" dirty="0" smtClean="0">
                <a:latin typeface="Consolas" pitchFamily="-72" charset="0"/>
              </a:rPr>
              <a:t>			for </a:t>
            </a:r>
            <a:r>
              <a:rPr lang="en-US" altLang="zh-TW" b="1" dirty="0" smtClean="0">
                <a:solidFill>
                  <a:srgbClr val="00B00A"/>
                </a:solidFill>
                <a:latin typeface="Consolas" pitchFamily="-72" charset="0"/>
              </a:rPr>
              <a:t>x</a:t>
            </a:r>
            <a:r>
              <a:rPr lang="en-US" altLang="zh-TW" b="1" dirty="0" smtClean="0">
                <a:latin typeface="Consolas" pitchFamily="-72" charset="0"/>
              </a:rPr>
              <a:t> in </a:t>
            </a:r>
            <a:r>
              <a:rPr lang="en-US" altLang="zh-TW" b="1" dirty="0" smtClean="0">
                <a:solidFill>
                  <a:srgbClr val="FB000B"/>
                </a:solidFill>
                <a:latin typeface="Consolas" pitchFamily="-72" charset="0"/>
              </a:rPr>
              <a:t>[ 10, 2, 43]</a:t>
            </a:r>
            <a:r>
              <a:rPr lang="en-US" altLang="zh-TW" b="1" dirty="0" smtClean="0">
                <a:latin typeface="Consolas" pitchFamily="-72" charset="0"/>
              </a:rPr>
              <a:t>:</a:t>
            </a:r>
          </a:p>
          <a:p>
            <a:pPr marL="609600" indent="-609600" eaLnBrk="1" hangingPunct="1">
              <a:buFont typeface="Arial" pitchFamily="-72" charset="0"/>
              <a:buNone/>
            </a:pPr>
            <a:r>
              <a:rPr lang="en-US" altLang="zh-TW" b="1" dirty="0" smtClean="0">
                <a:latin typeface="Consolas" pitchFamily="-72" charset="0"/>
              </a:rPr>
              <a:t>				</a:t>
            </a:r>
            <a:r>
              <a:rPr lang="en-US" altLang="zh-TW" b="1" dirty="0" smtClean="0">
                <a:solidFill>
                  <a:schemeClr val="hlink"/>
                </a:solidFill>
                <a:latin typeface="Consolas" pitchFamily="-72" charset="0"/>
              </a:rPr>
              <a:t>print( x )</a:t>
            </a:r>
            <a:endParaRPr lang="en-US" altLang="zh-TW" dirty="0" smtClean="0"/>
          </a:p>
          <a:p>
            <a:pPr marL="990600" lvl="1" indent="-533400" eaLnBrk="1" hangingPunct="1">
              <a:buFont typeface="Wingdings" pitchFamily="-72" charset="2"/>
              <a:buChar char="§"/>
            </a:pPr>
            <a:endParaRPr lang="en-US" altLang="zh-TW" sz="2400" b="1" dirty="0" smtClean="0">
              <a:latin typeface="Consolas" pitchFamily="-72" charset="0"/>
            </a:endParaRPr>
          </a:p>
          <a:p>
            <a:pPr marL="990600" lvl="1" indent="-533400" eaLnBrk="1" hangingPunct="1"/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5590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21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b="1" dirty="0">
                <a:latin typeface="Consolas" pitchFamily="-72" charset="0"/>
              </a:rPr>
              <a:t>s</a:t>
            </a:r>
            <a:r>
              <a:rPr lang="en-US" altLang="zh-TW" b="1" dirty="0" smtClean="0">
                <a:latin typeface="Consolas" pitchFamily="-72" charset="0"/>
              </a:rPr>
              <a:t> = 0</a:t>
            </a:r>
          </a:p>
          <a:p>
            <a:pPr marL="0" indent="0">
              <a:buNone/>
            </a:pPr>
            <a:r>
              <a:rPr lang="en-US" altLang="zh-TW" b="1" dirty="0" smtClean="0">
                <a:latin typeface="Consolas" pitchFamily="-72" charset="0"/>
              </a:rPr>
              <a:t>for </a:t>
            </a:r>
            <a:r>
              <a:rPr lang="en-US" altLang="zh-TW" b="1" dirty="0">
                <a:solidFill>
                  <a:srgbClr val="00B00A"/>
                </a:solidFill>
                <a:latin typeface="Consolas" pitchFamily="-72" charset="0"/>
              </a:rPr>
              <a:t>x</a:t>
            </a:r>
            <a:r>
              <a:rPr lang="en-US" altLang="zh-TW" b="1" dirty="0">
                <a:latin typeface="Consolas" pitchFamily="-72" charset="0"/>
              </a:rPr>
              <a:t> in </a:t>
            </a:r>
            <a:r>
              <a:rPr lang="en-US" altLang="zh-TW" b="1" dirty="0">
                <a:solidFill>
                  <a:srgbClr val="FB000B"/>
                </a:solidFill>
                <a:latin typeface="Consolas" pitchFamily="-72" charset="0"/>
              </a:rPr>
              <a:t>[ 10, 2, 43]</a:t>
            </a:r>
            <a:r>
              <a:rPr lang="en-US" altLang="zh-TW" b="1" dirty="0" smtClean="0">
                <a:latin typeface="Consolas" pitchFamily="-72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-72" charset="0"/>
              </a:rPr>
              <a:t>	s = s + x</a:t>
            </a:r>
          </a:p>
          <a:p>
            <a:pPr marL="0" indent="0">
              <a:buNone/>
            </a:pPr>
            <a:endParaRPr lang="en-US" dirty="0">
              <a:latin typeface="Consolas" pitchFamily="-72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-72" charset="0"/>
              </a:rPr>
              <a:t>Equivalent to: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-72" charset="0"/>
              </a:rPr>
              <a:t>s = 0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dirty="0" smtClean="0"/>
              <a:t> = 10</a:t>
            </a:r>
          </a:p>
          <a:p>
            <a:pPr marL="0" indent="0">
              <a:buNone/>
            </a:pPr>
            <a:r>
              <a:rPr lang="en-US" dirty="0" smtClean="0"/>
              <a:t>s = s + x</a:t>
            </a:r>
          </a:p>
          <a:p>
            <a:pPr marL="0" indent="0">
              <a:buNone/>
            </a:pPr>
            <a:r>
              <a:rPr lang="en-US" dirty="0"/>
              <a:t>x = 2</a:t>
            </a:r>
          </a:p>
          <a:p>
            <a:pPr marL="0" indent="0">
              <a:buNone/>
            </a:pPr>
            <a:r>
              <a:rPr lang="en-US" dirty="0"/>
              <a:t>s = s + x</a:t>
            </a:r>
          </a:p>
          <a:p>
            <a:pPr marL="0" indent="0">
              <a:buNone/>
            </a:pPr>
            <a:r>
              <a:rPr lang="en-US" dirty="0"/>
              <a:t>x = </a:t>
            </a:r>
            <a:r>
              <a:rPr lang="en-US" dirty="0" smtClean="0"/>
              <a:t>43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 = s + </a:t>
            </a:r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9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b="1" dirty="0">
                <a:latin typeface="Consolas"/>
                <a:cs typeface="Consolas"/>
              </a:rPr>
              <a:t>s = 0</a:t>
            </a:r>
          </a:p>
          <a:p>
            <a:pPr marL="0" indent="0">
              <a:buNone/>
            </a:pPr>
            <a:r>
              <a:rPr lang="en-US" altLang="zh-TW" b="1" dirty="0">
                <a:latin typeface="Consolas"/>
                <a:cs typeface="Consolas"/>
              </a:rPr>
              <a:t>for </a:t>
            </a:r>
            <a:r>
              <a:rPr lang="en-US" altLang="zh-TW" b="1" dirty="0">
                <a:solidFill>
                  <a:srgbClr val="00B00A"/>
                </a:solidFill>
                <a:latin typeface="Consolas"/>
                <a:cs typeface="Consolas"/>
              </a:rPr>
              <a:t>x</a:t>
            </a:r>
            <a:r>
              <a:rPr lang="en-US" altLang="zh-TW" b="1" dirty="0">
                <a:latin typeface="Consolas"/>
                <a:cs typeface="Consolas"/>
              </a:rPr>
              <a:t> in </a:t>
            </a:r>
            <a:r>
              <a:rPr lang="en-US" altLang="zh-TW" b="1" dirty="0">
                <a:solidFill>
                  <a:srgbClr val="FB000B"/>
                </a:solidFill>
                <a:latin typeface="Consolas"/>
                <a:cs typeface="Consolas"/>
              </a:rPr>
              <a:t>[ </a:t>
            </a:r>
            <a:r>
              <a:rPr lang="en-US" altLang="zh-TW" b="1" dirty="0" smtClean="0">
                <a:solidFill>
                  <a:srgbClr val="FB000B"/>
                </a:solidFill>
                <a:latin typeface="Consolas"/>
                <a:cs typeface="Consolas"/>
              </a:rPr>
              <a:t>5, 6 ]</a:t>
            </a:r>
            <a:r>
              <a:rPr lang="en-US" altLang="zh-TW" b="1" dirty="0">
                <a:latin typeface="Consolas"/>
                <a:cs typeface="Consolas"/>
              </a:rPr>
              <a:t>:</a:t>
            </a:r>
          </a:p>
          <a:p>
            <a:pPr marL="0" indent="0">
              <a:buNone/>
            </a:pPr>
            <a:r>
              <a:rPr lang="en-US" altLang="zh-TW" b="1" dirty="0" smtClean="0">
                <a:latin typeface="Consolas"/>
                <a:cs typeface="Consolas"/>
              </a:rPr>
              <a:t>	for </a:t>
            </a:r>
            <a:r>
              <a:rPr lang="en-US" altLang="zh-TW" b="1" dirty="0" smtClean="0">
                <a:solidFill>
                  <a:srgbClr val="00B00A"/>
                </a:solidFill>
                <a:latin typeface="Consolas"/>
                <a:cs typeface="Consolas"/>
              </a:rPr>
              <a:t>y</a:t>
            </a:r>
            <a:r>
              <a:rPr lang="en-US" altLang="zh-TW" b="1" dirty="0" smtClean="0">
                <a:latin typeface="Consolas"/>
                <a:cs typeface="Consolas"/>
              </a:rPr>
              <a:t> </a:t>
            </a:r>
            <a:r>
              <a:rPr lang="en-US" altLang="zh-TW" b="1" dirty="0">
                <a:latin typeface="Consolas"/>
                <a:cs typeface="Consolas"/>
              </a:rPr>
              <a:t>in </a:t>
            </a:r>
            <a:r>
              <a:rPr lang="en-US" altLang="zh-TW" b="1" dirty="0">
                <a:solidFill>
                  <a:srgbClr val="FB000B"/>
                </a:solidFill>
                <a:latin typeface="Consolas"/>
                <a:cs typeface="Consolas"/>
              </a:rPr>
              <a:t>[ </a:t>
            </a:r>
            <a:r>
              <a:rPr lang="en-US" altLang="zh-TW" b="1" dirty="0" smtClean="0">
                <a:solidFill>
                  <a:srgbClr val="FB000B"/>
                </a:solidFill>
                <a:latin typeface="Consolas"/>
                <a:cs typeface="Consolas"/>
              </a:rPr>
              <a:t>7, 8 </a:t>
            </a:r>
            <a:r>
              <a:rPr lang="en-US" altLang="zh-TW" b="1" dirty="0">
                <a:solidFill>
                  <a:srgbClr val="FB000B"/>
                </a:solidFill>
                <a:latin typeface="Consolas"/>
                <a:cs typeface="Consolas"/>
              </a:rPr>
              <a:t>]</a:t>
            </a:r>
            <a:r>
              <a:rPr lang="en-US" altLang="zh-TW" b="1" dirty="0">
                <a:latin typeface="Consolas"/>
                <a:cs typeface="Consolas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nsolas"/>
                <a:cs typeface="Consolas"/>
              </a:rPr>
              <a:t>	</a:t>
            </a:r>
            <a:r>
              <a:rPr lang="en-US" b="1" dirty="0" smtClean="0">
                <a:latin typeface="Consolas"/>
                <a:cs typeface="Consolas"/>
              </a:rPr>
              <a:t>	s </a:t>
            </a:r>
            <a:r>
              <a:rPr lang="en-US" b="1" dirty="0">
                <a:latin typeface="Consolas"/>
                <a:cs typeface="Consolas"/>
              </a:rPr>
              <a:t>= s + </a:t>
            </a:r>
            <a:r>
              <a:rPr lang="en-US" b="1" dirty="0" smtClean="0">
                <a:latin typeface="Consolas"/>
                <a:cs typeface="Consolas"/>
              </a:rPr>
              <a:t>x + y</a:t>
            </a:r>
            <a:endParaRPr lang="en-US" b="1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Equivalent to: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s = </a:t>
            </a:r>
            <a:r>
              <a:rPr lang="en-US" dirty="0" smtClean="0">
                <a:latin typeface="Consolas"/>
                <a:cs typeface="Consolas"/>
              </a:rPr>
              <a:t>0</a:t>
            </a: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x = </a:t>
            </a:r>
            <a:r>
              <a:rPr lang="en-US" dirty="0" smtClean="0">
                <a:latin typeface="Consolas"/>
                <a:cs typeface="Consolas"/>
              </a:rPr>
              <a:t>5</a:t>
            </a:r>
          </a:p>
          <a:p>
            <a:pPr marL="0" indent="0">
              <a:buNone/>
            </a:pPr>
            <a:r>
              <a:rPr lang="en-US" altLang="zh-TW" dirty="0">
                <a:latin typeface="Consolas"/>
                <a:cs typeface="Consolas"/>
              </a:rPr>
              <a:t>for </a:t>
            </a:r>
            <a:r>
              <a:rPr lang="en-US" altLang="zh-TW" dirty="0">
                <a:solidFill>
                  <a:srgbClr val="00B00A"/>
                </a:solidFill>
                <a:latin typeface="Consolas"/>
                <a:cs typeface="Consolas"/>
              </a:rPr>
              <a:t>y</a:t>
            </a:r>
            <a:r>
              <a:rPr lang="en-US" altLang="zh-TW" dirty="0">
                <a:latin typeface="Consolas"/>
                <a:cs typeface="Consolas"/>
              </a:rPr>
              <a:t> in </a:t>
            </a:r>
            <a:r>
              <a:rPr lang="en-US" altLang="zh-TW" dirty="0">
                <a:solidFill>
                  <a:srgbClr val="FB000B"/>
                </a:solidFill>
                <a:latin typeface="Consolas"/>
                <a:cs typeface="Consolas"/>
              </a:rPr>
              <a:t>[ 7, 8 ]</a:t>
            </a:r>
            <a:r>
              <a:rPr lang="en-US" altLang="zh-TW" dirty="0">
                <a:latin typeface="Consolas"/>
                <a:cs typeface="Consolas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nsolas"/>
                <a:cs typeface="Consolas"/>
              </a:rPr>
              <a:t>		s = s + x + y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x </a:t>
            </a:r>
            <a:r>
              <a:rPr lang="en-US" dirty="0">
                <a:latin typeface="Consolas"/>
                <a:cs typeface="Consolas"/>
              </a:rPr>
              <a:t>= </a:t>
            </a:r>
            <a:r>
              <a:rPr lang="en-US" dirty="0" smtClean="0">
                <a:latin typeface="Consolas"/>
                <a:cs typeface="Consolas"/>
              </a:rPr>
              <a:t>6</a:t>
            </a:r>
            <a:endParaRPr lang="en-US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altLang="zh-TW" dirty="0">
                <a:latin typeface="Consolas"/>
                <a:cs typeface="Consolas"/>
              </a:rPr>
              <a:t>for </a:t>
            </a:r>
            <a:r>
              <a:rPr lang="en-US" altLang="zh-TW" dirty="0">
                <a:solidFill>
                  <a:srgbClr val="00B00A"/>
                </a:solidFill>
                <a:latin typeface="Consolas"/>
                <a:cs typeface="Consolas"/>
              </a:rPr>
              <a:t>y</a:t>
            </a:r>
            <a:r>
              <a:rPr lang="en-US" altLang="zh-TW" dirty="0">
                <a:latin typeface="Consolas"/>
                <a:cs typeface="Consolas"/>
              </a:rPr>
              <a:t> in </a:t>
            </a:r>
            <a:r>
              <a:rPr lang="en-US" altLang="zh-TW" dirty="0">
                <a:solidFill>
                  <a:srgbClr val="FB000B"/>
                </a:solidFill>
                <a:latin typeface="Consolas"/>
                <a:cs typeface="Consolas"/>
              </a:rPr>
              <a:t>[ 7, 8 ]</a:t>
            </a:r>
            <a:r>
              <a:rPr lang="en-US" altLang="zh-TW" dirty="0">
                <a:latin typeface="Consolas"/>
                <a:cs typeface="Consolas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		s = s + x + y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49237" y="2981819"/>
            <a:ext cx="248810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s = 0</a:t>
            </a:r>
          </a:p>
          <a:p>
            <a:r>
              <a:rPr lang="en-US" dirty="0">
                <a:latin typeface="Consolas"/>
                <a:cs typeface="Consolas"/>
              </a:rPr>
              <a:t>x = 5</a:t>
            </a:r>
          </a:p>
          <a:p>
            <a:r>
              <a:rPr lang="en-US" dirty="0">
                <a:latin typeface="Consolas"/>
                <a:cs typeface="Consolas"/>
              </a:rPr>
              <a:t>y = 7</a:t>
            </a:r>
          </a:p>
          <a:p>
            <a:r>
              <a:rPr lang="en-US" dirty="0">
                <a:latin typeface="Consolas"/>
                <a:cs typeface="Consolas"/>
              </a:rPr>
              <a:t>s = s + x + y</a:t>
            </a:r>
          </a:p>
          <a:p>
            <a:r>
              <a:rPr lang="en-US" dirty="0" smtClean="0">
                <a:latin typeface="Consolas"/>
                <a:cs typeface="Consolas"/>
              </a:rPr>
              <a:t>y </a:t>
            </a:r>
            <a:r>
              <a:rPr lang="en-US" dirty="0">
                <a:latin typeface="Consolas"/>
                <a:cs typeface="Consolas"/>
              </a:rPr>
              <a:t>= 8</a:t>
            </a:r>
          </a:p>
          <a:p>
            <a:r>
              <a:rPr lang="en-US" dirty="0">
                <a:latin typeface="Consolas"/>
                <a:cs typeface="Consolas"/>
              </a:rPr>
              <a:t>s = s + x + y</a:t>
            </a:r>
          </a:p>
          <a:p>
            <a:r>
              <a:rPr lang="en-US" dirty="0">
                <a:latin typeface="Consolas"/>
                <a:cs typeface="Consolas"/>
              </a:rPr>
              <a:t>x = 6</a:t>
            </a:r>
          </a:p>
          <a:p>
            <a:r>
              <a:rPr lang="en-US" dirty="0">
                <a:latin typeface="Consolas"/>
                <a:cs typeface="Consolas"/>
              </a:rPr>
              <a:t>y = 7</a:t>
            </a:r>
          </a:p>
          <a:p>
            <a:r>
              <a:rPr lang="en-US" dirty="0">
                <a:latin typeface="Consolas"/>
                <a:cs typeface="Consolas"/>
              </a:rPr>
              <a:t>s = s + x + y</a:t>
            </a:r>
          </a:p>
          <a:p>
            <a:r>
              <a:rPr lang="en-US" dirty="0" smtClean="0">
                <a:latin typeface="Consolas"/>
                <a:cs typeface="Consolas"/>
              </a:rPr>
              <a:t>y </a:t>
            </a:r>
            <a:r>
              <a:rPr lang="en-US" dirty="0">
                <a:latin typeface="Consolas"/>
                <a:cs typeface="Consolas"/>
              </a:rPr>
              <a:t>= 8</a:t>
            </a:r>
          </a:p>
          <a:p>
            <a:r>
              <a:rPr lang="en-US" dirty="0">
                <a:latin typeface="Consolas"/>
                <a:cs typeface="Consolas"/>
              </a:rPr>
              <a:t>s = s + x +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49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Exercise</a:t>
            </a:r>
            <a:r>
              <a:rPr lang="en-US" altLang="zh-TW" dirty="0" smtClean="0"/>
              <a:t>: Handout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7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Exercise: Convert </a:t>
            </a:r>
            <a:r>
              <a:rPr lang="en-US" altLang="zh-TW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Making a speed conversion chart mph-&gt;</a:t>
            </a:r>
            <a:r>
              <a:rPr lang="en-US" altLang="zh-TW" dirty="0" err="1"/>
              <a:t>kph</a:t>
            </a:r>
            <a:endParaRPr lang="en-US" altLang="zh-TW" dirty="0"/>
          </a:p>
          <a:p>
            <a:pPr lvl="1"/>
            <a:r>
              <a:rPr lang="en-US" altLang="zh-TW" dirty="0"/>
              <a:t>Chart the conversion: 10, 30, 40, 60, 75, 100mph</a:t>
            </a:r>
          </a:p>
          <a:p>
            <a:pPr lvl="1"/>
            <a:r>
              <a:rPr lang="en-US" altLang="zh-TW" dirty="0"/>
              <a:t>Print out example: </a:t>
            </a:r>
          </a:p>
          <a:p>
            <a:pPr lvl="1">
              <a:buNone/>
            </a:pPr>
            <a:r>
              <a:rPr lang="en-US" altLang="zh-TW" dirty="0"/>
              <a:t>				</a:t>
            </a:r>
            <a:r>
              <a:rPr lang="en-US" b="1" dirty="0">
                <a:latin typeface="Consolas" pitchFamily="-72" charset="0"/>
                <a:ea typeface="新細明體" pitchFamily="-72" charset="-120"/>
              </a:rPr>
              <a:t>10mph </a:t>
            </a:r>
            <a:r>
              <a:rPr lang="en-US" b="1" dirty="0" smtClean="0">
                <a:latin typeface="Consolas" pitchFamily="-72" charset="0"/>
                <a:ea typeface="新細明體" pitchFamily="-72" charset="-120"/>
              </a:rPr>
              <a:t>16.093kph</a:t>
            </a:r>
            <a:endParaRPr lang="en-US" b="1" dirty="0">
              <a:latin typeface="Consolas" pitchFamily="-72" charset="0"/>
              <a:ea typeface="新細明體" pitchFamily="-72" charset="-120"/>
            </a:endParaRPr>
          </a:p>
          <a:p>
            <a:endParaRPr lang="en-US" altLang="zh-TW" dirty="0" smtClean="0"/>
          </a:p>
          <a:p>
            <a:r>
              <a:rPr lang="en-US" altLang="zh-TW" dirty="0" smtClean="0"/>
              <a:t>Now </a:t>
            </a:r>
            <a:r>
              <a:rPr lang="en-US" altLang="zh-TW" dirty="0"/>
              <a:t>try it using one for loop!</a:t>
            </a:r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             Much </a:t>
            </a:r>
            <a:r>
              <a:rPr lang="en-US" altLang="zh-TW" dirty="0"/>
              <a:t>more concise!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56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TW" dirty="0" smtClean="0">
                <a:solidFill>
                  <a:srgbClr val="9246B3"/>
                </a:solidFill>
              </a:rPr>
              <a:t>Exercise: Create a log table using loop</a:t>
            </a:r>
            <a:endParaRPr lang="zh-TW" altLang="en-US" sz="3600" b="0" dirty="0" smtClean="0">
              <a:solidFill>
                <a:srgbClr val="604A7B"/>
              </a:solidFill>
            </a:endParaRPr>
          </a:p>
        </p:txBody>
      </p:sp>
      <p:sp>
        <p:nvSpPr>
          <p:cNvPr id="39938" name="內容版面配置區 2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itchFamily="-72" charset="0"/>
              <a:buChar char="•"/>
            </a:pPr>
            <a:r>
              <a:rPr lang="en-US" altLang="zh-TW" sz="32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Numbers:</a:t>
            </a:r>
          </a:p>
          <a:p>
            <a:pPr marL="342900" indent="-342900">
              <a:spcBef>
                <a:spcPct val="20000"/>
              </a:spcBef>
              <a:buFont typeface="Arial" pitchFamily="-72" charset="0"/>
              <a:buNone/>
            </a:pPr>
            <a:r>
              <a:rPr lang="en-US" altLang="zh-TW" sz="32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	 </a:t>
            </a:r>
            <a:r>
              <a:rPr lang="en-US"/>
              <a:t>1, 2, 4, 8, 10, 20, 40, 80, 100, 200, 400, 800, 1000</a:t>
            </a:r>
            <a:endParaRPr lang="en-US" altLang="zh-TW" sz="320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 marL="342900" indent="-342900">
              <a:spcBef>
                <a:spcPct val="20000"/>
              </a:spcBef>
              <a:buFont typeface="Arial" pitchFamily="-72" charset="0"/>
              <a:buChar char="•"/>
            </a:pPr>
            <a:endParaRPr lang="en-US" altLang="zh-TW" sz="320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 marL="342900" indent="-342900">
              <a:spcBef>
                <a:spcPct val="20000"/>
              </a:spcBef>
              <a:buFont typeface="Arial" pitchFamily="-72" charset="0"/>
              <a:buChar char="•"/>
            </a:pPr>
            <a:r>
              <a:rPr lang="en-US" altLang="zh-TW" sz="32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Import</a:t>
            </a:r>
          </a:p>
          <a:p>
            <a:pPr marL="342900" indent="-342900">
              <a:spcBef>
                <a:spcPct val="20000"/>
              </a:spcBef>
              <a:buFont typeface="Arial" pitchFamily="-72" charset="0"/>
              <a:buNone/>
            </a:pPr>
            <a:r>
              <a:rPr lang="en-US" altLang="zh-TW" sz="32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		</a:t>
            </a:r>
            <a:r>
              <a:rPr lang="en-US" altLang="zh-TW" sz="28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- To not reinvent the wheel!</a:t>
            </a:r>
          </a:p>
          <a:p>
            <a:pPr marL="342900" indent="-342900">
              <a:spcBef>
                <a:spcPct val="20000"/>
              </a:spcBef>
              <a:buFont typeface="Arial" pitchFamily="-72" charset="0"/>
              <a:buNone/>
            </a:pPr>
            <a:r>
              <a:rPr lang="en-US" altLang="zh-TW" sz="280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		- Use the console to check usage quickly!</a:t>
            </a:r>
          </a:p>
        </p:txBody>
      </p:sp>
    </p:spTree>
    <p:extLst>
      <p:ext uri="{BB962C8B-B14F-4D97-AF65-F5344CB8AC3E}">
        <p14:creationId xmlns:p14="http://schemas.microsoft.com/office/powerpoint/2010/main" val="683175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72" charset="0"/>
              <a:buChar char="•"/>
            </a:pPr>
            <a:r>
              <a:rPr lang="en-US" altLang="zh-TW" dirty="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Don’t forget colon</a:t>
            </a:r>
          </a:p>
          <a:p>
            <a:pPr>
              <a:buFont typeface="Arial" pitchFamily="-72" charset="0"/>
              <a:buChar char="•"/>
            </a:pPr>
            <a:endParaRPr lang="en-US" altLang="zh-TW" dirty="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>
              <a:buFont typeface="Arial" pitchFamily="-72" charset="0"/>
              <a:buChar char="•"/>
            </a:pPr>
            <a:r>
              <a:rPr lang="en-US" altLang="zh-TW" dirty="0">
                <a:latin typeface="Calibri" pitchFamily="-72" charset="0"/>
                <a:ea typeface="新細明體" pitchFamily="-72" charset="-120"/>
                <a:cs typeface="新細明體" pitchFamily="-72" charset="-120"/>
              </a:rPr>
              <a:t>Careful about the indentation</a:t>
            </a:r>
          </a:p>
          <a:p>
            <a:pPr>
              <a:buFont typeface="Arial" pitchFamily="-72" charset="0"/>
              <a:buChar char="•"/>
            </a:pPr>
            <a:endParaRPr lang="en-US" altLang="zh-TW" dirty="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>
              <a:buNone/>
            </a:pPr>
            <a:endParaRPr lang="en-US" altLang="zh-TW" dirty="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>
              <a:buFont typeface="Arial" pitchFamily="-72" charset="0"/>
              <a:buChar char="•"/>
            </a:pPr>
            <a:endParaRPr lang="en-US" altLang="zh-TW" dirty="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pPr>
              <a:buFont typeface="Arial" pitchFamily="-72" charset="0"/>
              <a:buChar char="•"/>
            </a:pPr>
            <a:endParaRPr lang="en-US" altLang="zh-TW" sz="2800" dirty="0">
              <a:latin typeface="Calibri" pitchFamily="-72" charset="0"/>
              <a:ea typeface="新細明體" pitchFamily="-72" charset="-120"/>
              <a:cs typeface="新細明體" pitchFamily="-72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70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IDLE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6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9246B3"/>
                </a:solidFill>
              </a:rPr>
              <a:t>About me about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12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Today’s takeaway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4403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Command line environment</a:t>
            </a:r>
          </a:p>
          <a:p>
            <a:r>
              <a:rPr lang="en-US" altLang="zh-TW" dirty="0"/>
              <a:t>Print</a:t>
            </a:r>
          </a:p>
          <a:p>
            <a:r>
              <a:rPr lang="en-US" altLang="zh-TW" dirty="0"/>
              <a:t>Loop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53514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rgbClr val="9246B3"/>
                </a:solidFill>
              </a:rPr>
              <a:t>Now it’s time to team up!</a:t>
            </a:r>
            <a:endParaRPr lang="zh-TW" altLang="en-US" b="0" dirty="0" smtClean="0">
              <a:solidFill>
                <a:srgbClr val="604A7B"/>
              </a:solidFill>
            </a:endParaRPr>
          </a:p>
        </p:txBody>
      </p:sp>
      <p:sp>
        <p:nvSpPr>
          <p:cNvPr id="1741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Find </a:t>
            </a:r>
            <a:r>
              <a:rPr lang="en-US" altLang="zh-TW" dirty="0" smtClean="0"/>
              <a:t>partners! Group can be 2-4 people.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/>
              <a:t>Try to share as much as possible about what you think with your </a:t>
            </a:r>
            <a:r>
              <a:rPr lang="en-US" altLang="zh-TW" dirty="0" smtClean="0"/>
              <a:t>teammates!</a:t>
            </a:r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2276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Create an empty text file and save everything about what you try and what you get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also include your name and your teammate’s name in the file.</a:t>
            </a:r>
          </a:p>
          <a:p>
            <a:r>
              <a:rPr lang="en-US" dirty="0" smtClean="0"/>
              <a:t>Email this text file to TA after class if you still feel doubt about any part of the section. </a:t>
            </a:r>
          </a:p>
        </p:txBody>
      </p:sp>
    </p:spTree>
    <p:extLst>
      <p:ext uri="{BB962C8B-B14F-4D97-AF65-F5344CB8AC3E}">
        <p14:creationId xmlns:p14="http://schemas.microsoft.com/office/powerpoint/2010/main" val="2966593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Lines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Prompt in Windows</a:t>
            </a:r>
          </a:p>
          <a:p>
            <a:endParaRPr lang="en-US" dirty="0"/>
          </a:p>
          <a:p>
            <a:r>
              <a:rPr lang="en-US" dirty="0" smtClean="0"/>
              <a:t>Terminal in Mac/Linux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18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current directory/folder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wd</a:t>
            </a:r>
            <a:r>
              <a:rPr lang="en-US" dirty="0" smtClean="0"/>
              <a:t> (</a:t>
            </a:r>
            <a:r>
              <a:rPr lang="en-US" dirty="0"/>
              <a:t>on </a:t>
            </a:r>
            <a:r>
              <a:rPr lang="en-US" dirty="0" err="1"/>
              <a:t>unix</a:t>
            </a:r>
            <a:r>
              <a:rPr lang="en-US" dirty="0"/>
              <a:t>, </a:t>
            </a:r>
            <a:r>
              <a:rPr lang="en-US" dirty="0" err="1"/>
              <a:t>linux</a:t>
            </a:r>
            <a:r>
              <a:rPr lang="en-US" dirty="0"/>
              <a:t>, </a:t>
            </a:r>
            <a:r>
              <a:rPr lang="en-US" dirty="0" err="1"/>
              <a:t>osx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cho %cd% (on windows)</a:t>
            </a:r>
            <a:endParaRPr lang="en-US" dirty="0"/>
          </a:p>
          <a:p>
            <a:r>
              <a:rPr lang="en-US" dirty="0" smtClean="0"/>
              <a:t>List </a:t>
            </a:r>
            <a:r>
              <a:rPr lang="en-US" dirty="0"/>
              <a:t>contents in the current </a:t>
            </a:r>
            <a:r>
              <a:rPr lang="en-US" dirty="0" smtClean="0"/>
              <a:t>directory</a:t>
            </a:r>
            <a:r>
              <a:rPr lang="en-US" dirty="0"/>
              <a:t>/folder</a:t>
            </a:r>
            <a:endParaRPr lang="en-US" dirty="0" smtClean="0"/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(on </a:t>
            </a:r>
            <a:r>
              <a:rPr lang="en-US" dirty="0" err="1" smtClean="0"/>
              <a:t>unix</a:t>
            </a:r>
            <a:r>
              <a:rPr lang="en-US" dirty="0" smtClean="0"/>
              <a:t>, </a:t>
            </a:r>
            <a:r>
              <a:rPr lang="en-US" dirty="0" err="1" smtClean="0"/>
              <a:t>linux</a:t>
            </a:r>
            <a:r>
              <a:rPr lang="en-US" dirty="0" smtClean="0"/>
              <a:t>, </a:t>
            </a:r>
            <a:r>
              <a:rPr lang="en-US" dirty="0" err="1" smtClean="0"/>
              <a:t>osx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dir</a:t>
            </a:r>
            <a:r>
              <a:rPr lang="en-US" dirty="0" smtClean="0"/>
              <a:t> (mostly only on windows)</a:t>
            </a:r>
          </a:p>
          <a:p>
            <a:r>
              <a:rPr lang="en-US" dirty="0" smtClean="0"/>
              <a:t>/ </a:t>
            </a:r>
            <a:r>
              <a:rPr lang="en-US" dirty="0"/>
              <a:t>on </a:t>
            </a:r>
            <a:r>
              <a:rPr lang="en-US" dirty="0" err="1"/>
              <a:t>unix</a:t>
            </a:r>
            <a:r>
              <a:rPr lang="en-US" dirty="0"/>
              <a:t>, </a:t>
            </a:r>
            <a:r>
              <a:rPr lang="en-US" dirty="0" err="1"/>
              <a:t>linux</a:t>
            </a:r>
            <a:r>
              <a:rPr lang="en-US" dirty="0"/>
              <a:t>, </a:t>
            </a:r>
            <a:r>
              <a:rPr lang="en-US" dirty="0" err="1" smtClean="0"/>
              <a:t>osx</a:t>
            </a:r>
            <a:endParaRPr lang="en-US" dirty="0" smtClean="0"/>
          </a:p>
          <a:p>
            <a:r>
              <a:rPr lang="en-US" dirty="0" smtClean="0"/>
              <a:t>\ on windows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0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</a:t>
            </a:r>
            <a:r>
              <a:rPr lang="en-US" dirty="0" smtClean="0"/>
              <a:t>directory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d</a:t>
            </a:r>
          </a:p>
          <a:p>
            <a:pPr marL="457200" lvl="1" indent="0">
              <a:buNone/>
            </a:pPr>
            <a:r>
              <a:rPr lang="en-US" dirty="0" smtClean="0"/>
              <a:t>Use “tab” to loop through path!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Make directory</a:t>
            </a:r>
          </a:p>
          <a:p>
            <a:pPr lvl="1"/>
            <a:r>
              <a:rPr lang="en-US" dirty="0" err="1" smtClean="0"/>
              <a:t>mkdir</a:t>
            </a:r>
            <a:r>
              <a:rPr lang="en-US" dirty="0" smtClean="0"/>
              <a:t> </a:t>
            </a:r>
            <a:r>
              <a:rPr lang="en-US" dirty="0"/>
              <a:t>(on </a:t>
            </a:r>
            <a:r>
              <a:rPr lang="en-US" dirty="0" err="1"/>
              <a:t>unix</a:t>
            </a:r>
            <a:r>
              <a:rPr lang="en-US" dirty="0"/>
              <a:t>, </a:t>
            </a:r>
            <a:r>
              <a:rPr lang="en-US" dirty="0" err="1"/>
              <a:t>linux</a:t>
            </a:r>
            <a:r>
              <a:rPr lang="en-US" dirty="0"/>
              <a:t>, </a:t>
            </a:r>
            <a:r>
              <a:rPr lang="en-US" dirty="0" err="1"/>
              <a:t>osx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md (</a:t>
            </a:r>
            <a:r>
              <a:rPr lang="en-US" dirty="0"/>
              <a:t>on windows)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44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 with 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interpreter</a:t>
            </a:r>
          </a:p>
          <a:p>
            <a:r>
              <a:rPr lang="en-US" dirty="0" smtClean="0"/>
              <a:t>Using script</a:t>
            </a:r>
          </a:p>
          <a:p>
            <a:pPr lvl="1"/>
            <a:r>
              <a:rPr lang="en-US" dirty="0" smtClean="0"/>
              <a:t>python </a:t>
            </a:r>
            <a:r>
              <a:rPr lang="en-US" dirty="0"/>
              <a:t>myprogram.py</a:t>
            </a:r>
          </a:p>
          <a:p>
            <a:pPr lvl="1"/>
            <a:r>
              <a:rPr lang="en-US" dirty="0"/>
              <a:t>python </a:t>
            </a:r>
            <a:r>
              <a:rPr lang="en-US" dirty="0" smtClean="0"/>
              <a:t>myprogram.py </a:t>
            </a:r>
            <a:r>
              <a:rPr lang="en-US" i="1" dirty="0" smtClean="0"/>
              <a:t>argument1</a:t>
            </a:r>
            <a:r>
              <a:rPr lang="en-US" dirty="0" smtClean="0"/>
              <a:t> </a:t>
            </a:r>
            <a:r>
              <a:rPr lang="en-US" i="1" dirty="0" smtClean="0"/>
              <a:t>argument2</a:t>
            </a:r>
            <a:endParaRPr lang="en-US" i="1" dirty="0"/>
          </a:p>
          <a:p>
            <a:endParaRPr lang="en-US" dirty="0" smtClean="0"/>
          </a:p>
          <a:p>
            <a:r>
              <a:rPr lang="en-US" dirty="0" smtClean="0"/>
              <a:t>The operating system command shell/prompt </a:t>
            </a:r>
            <a:r>
              <a:rPr lang="en-US" dirty="0"/>
              <a:t>is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same as the Python interpreter</a:t>
            </a:r>
          </a:p>
        </p:txBody>
      </p:sp>
    </p:spTree>
    <p:extLst>
      <p:ext uri="{BB962C8B-B14F-4D97-AF65-F5344CB8AC3E}">
        <p14:creationId xmlns:p14="http://schemas.microsoft.com/office/powerpoint/2010/main" val="121991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9246B3"/>
                </a:solidFill>
              </a:rPr>
              <a:t>Exercise: Print a table</a:t>
            </a:r>
            <a:endParaRPr lang="zh-TW" altLang="en-US" b="0" smtClean="0">
              <a:solidFill>
                <a:srgbClr val="604A7B"/>
              </a:solidFill>
            </a:endParaRPr>
          </a:p>
        </p:txBody>
      </p:sp>
      <p:sp>
        <p:nvSpPr>
          <p:cNvPr id="2969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700" dirty="0"/>
              <a:t>Create a table using print about the simple</a:t>
            </a:r>
            <a:br>
              <a:rPr lang="en-US" altLang="zh-TW" sz="2700" dirty="0"/>
            </a:br>
            <a:r>
              <a:rPr lang="en-US" altLang="zh-TW" sz="2700" dirty="0"/>
              <a:t>info of your team.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700" dirty="0"/>
              <a:t>The required </a:t>
            </a:r>
            <a:r>
              <a:rPr lang="en-US" altLang="zh-TW" sz="2700" dirty="0">
                <a:solidFill>
                  <a:srgbClr val="FF0000"/>
                </a:solidFill>
              </a:rPr>
              <a:t>variable</a:t>
            </a:r>
            <a:r>
              <a:rPr lang="en-US" altLang="zh-TW" sz="2700" dirty="0"/>
              <a:t> fields are: First name, Last name, Month of birth in number, and Favorite color.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700" dirty="0"/>
              <a:t>Your code should start with:</a:t>
            </a:r>
          </a:p>
          <a:p>
            <a:pPr eaLnBrk="1" hangingPunct="1">
              <a:lnSpc>
                <a:spcPct val="90000"/>
              </a:lnSpc>
              <a:buFont typeface="Arial" pitchFamily="-72" charset="0"/>
              <a:buNone/>
            </a:pPr>
            <a:r>
              <a:rPr lang="en-US" altLang="zh-TW" sz="1500" dirty="0">
                <a:latin typeface="Consolas" pitchFamily="-72" charset="0"/>
                <a:ea typeface="Consolas" pitchFamily="-72" charset="0"/>
                <a:cs typeface="Consolas" pitchFamily="-72" charset="0"/>
              </a:rPr>
              <a:t>			</a:t>
            </a:r>
            <a:r>
              <a:rPr lang="en-US" altLang="zh-TW" sz="2100" b="1" dirty="0" err="1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first_name</a:t>
            </a:r>
            <a:r>
              <a:rPr lang="en-US" altLang="zh-TW" sz="2100" b="1" dirty="0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 = </a:t>
            </a:r>
            <a:r>
              <a:rPr lang="en-US" altLang="zh-TW" sz="2100" b="1" dirty="0" smtClean="0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“Michael”</a:t>
            </a:r>
            <a:endParaRPr lang="en-US" altLang="zh-TW" sz="2100" b="1" dirty="0">
              <a:solidFill>
                <a:schemeClr val="tx2"/>
              </a:solidFill>
              <a:latin typeface="Consolas" pitchFamily="-72" charset="0"/>
              <a:ea typeface="Consolas" pitchFamily="-72" charset="0"/>
              <a:cs typeface="Consolas" pitchFamily="-72" charset="0"/>
            </a:endParaRPr>
          </a:p>
          <a:p>
            <a:pPr eaLnBrk="1" hangingPunct="1">
              <a:lnSpc>
                <a:spcPct val="90000"/>
              </a:lnSpc>
              <a:buFont typeface="Arial" pitchFamily="-72" charset="0"/>
              <a:buNone/>
            </a:pPr>
            <a:r>
              <a:rPr lang="en-US" altLang="zh-TW" sz="2100" b="1" dirty="0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			</a:t>
            </a:r>
            <a:r>
              <a:rPr lang="en-US" altLang="zh-TW" sz="2100" b="1" dirty="0" err="1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last_name</a:t>
            </a:r>
            <a:r>
              <a:rPr lang="en-US" altLang="zh-TW" sz="2100" b="1" dirty="0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 = </a:t>
            </a:r>
            <a:r>
              <a:rPr lang="en-US" altLang="zh-TW" sz="2100" b="1" dirty="0" smtClean="0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“Ernst”</a:t>
            </a:r>
            <a:endParaRPr lang="en-US" altLang="zh-TW" sz="2100" b="1" dirty="0">
              <a:solidFill>
                <a:schemeClr val="tx2"/>
              </a:solidFill>
              <a:latin typeface="Consolas" pitchFamily="-72" charset="0"/>
              <a:ea typeface="Consolas" pitchFamily="-72" charset="0"/>
              <a:cs typeface="Consolas" pitchFamily="-72" charset="0"/>
            </a:endParaRPr>
          </a:p>
          <a:p>
            <a:pPr eaLnBrk="1" hangingPunct="1">
              <a:lnSpc>
                <a:spcPct val="90000"/>
              </a:lnSpc>
              <a:buFont typeface="Arial" pitchFamily="-72" charset="0"/>
              <a:buNone/>
            </a:pPr>
            <a:r>
              <a:rPr lang="en-US" altLang="zh-TW" sz="2100" b="1" dirty="0">
                <a:solidFill>
                  <a:schemeClr val="tx2"/>
                </a:solidFill>
                <a:latin typeface="Consolas" pitchFamily="-72" charset="0"/>
                <a:ea typeface="Consolas" pitchFamily="-72" charset="0"/>
                <a:cs typeface="Consolas" pitchFamily="-72" charset="0"/>
              </a:rPr>
              <a:t>			...</a:t>
            </a:r>
            <a:endParaRPr lang="en-US" altLang="zh-TW" sz="1500" dirty="0">
              <a:latin typeface="Consolas" pitchFamily="-72" charset="0"/>
              <a:ea typeface="Consolas" pitchFamily="-72" charset="0"/>
              <a:cs typeface="Consolas" pitchFamily="-7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700" dirty="0"/>
              <a:t>Example output: </a:t>
            </a:r>
          </a:p>
          <a:p>
            <a:pPr marL="457200" lvl="1" indent="0" eaLnBrk="1" hangingPunct="1">
              <a:lnSpc>
                <a:spcPct val="90000"/>
              </a:lnSpc>
              <a:buFont typeface="Arial" pitchFamily="-72" charset="0"/>
              <a:buNone/>
            </a:pPr>
            <a:r>
              <a:rPr lang="en-US" altLang="zh-TW" sz="2400" dirty="0" smtClean="0">
                <a:latin typeface="Consolas" pitchFamily="-72" charset="0"/>
                <a:ea typeface="Consolas" pitchFamily="-72" charset="0"/>
                <a:cs typeface="Consolas" pitchFamily="-72" charset="0"/>
              </a:rPr>
              <a:t>”Michael Ernst, </a:t>
            </a:r>
            <a:r>
              <a:rPr lang="en-US" altLang="zh-TW" sz="2400" dirty="0">
                <a:latin typeface="Consolas" pitchFamily="-72" charset="0"/>
                <a:ea typeface="Consolas" pitchFamily="-72" charset="0"/>
                <a:cs typeface="Consolas" pitchFamily="-72" charset="0"/>
              </a:rPr>
              <a:t>1, likes green"</a:t>
            </a:r>
            <a:br>
              <a:rPr lang="en-US" altLang="zh-TW" sz="2400" dirty="0">
                <a:latin typeface="Consolas" pitchFamily="-72" charset="0"/>
                <a:ea typeface="Consolas" pitchFamily="-72" charset="0"/>
                <a:cs typeface="Consolas" pitchFamily="-72" charset="0"/>
              </a:rPr>
            </a:br>
            <a:r>
              <a:rPr lang="en-US" altLang="zh-TW" sz="2400" dirty="0">
                <a:latin typeface="Consolas" pitchFamily="-72" charset="0"/>
                <a:ea typeface="Consolas" pitchFamily="-72" charset="0"/>
                <a:cs typeface="Consolas" pitchFamily="-72" charset="0"/>
              </a:rPr>
              <a:t>"Dun-Yu Hsiao, 5, likes red"</a:t>
            </a:r>
            <a:endParaRPr lang="zh-TW" altLang="en-US" sz="2400" dirty="0">
              <a:latin typeface="Consolas" pitchFamily="-72" charset="0"/>
              <a:ea typeface="Consolas" pitchFamily="-72" charset="0"/>
              <a:cs typeface="Consolas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19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479</Words>
  <Application>Microsoft Macintosh PowerPoint</Application>
  <PresentationFormat>On-screen Show (4:3)</PresentationFormat>
  <Paragraphs>143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UW CSE 140 Section</vt:lpstr>
      <vt:lpstr>About me about you</vt:lpstr>
      <vt:lpstr>Now it’s time to team up!</vt:lpstr>
      <vt:lpstr>During Section</vt:lpstr>
      <vt:lpstr>Command Lines Intro</vt:lpstr>
      <vt:lpstr>Command Line Basics</vt:lpstr>
      <vt:lpstr>PowerPoint Presentation</vt:lpstr>
      <vt:lpstr>Python with command line</vt:lpstr>
      <vt:lpstr>Exercise: Print a table</vt:lpstr>
      <vt:lpstr>Exercise: Print a table</vt:lpstr>
      <vt:lpstr>Exercise: Convert speed</vt:lpstr>
      <vt:lpstr>Loops: basics</vt:lpstr>
      <vt:lpstr>PowerPoint Presentation</vt:lpstr>
      <vt:lpstr>PowerPoint Presentation</vt:lpstr>
      <vt:lpstr>Exercise: Handout</vt:lpstr>
      <vt:lpstr>Exercise: Convert speed</vt:lpstr>
      <vt:lpstr>Exercise: Create a log table using loop</vt:lpstr>
      <vt:lpstr>Careful!</vt:lpstr>
      <vt:lpstr>IDLE Questions?</vt:lpstr>
      <vt:lpstr>Today’s takeaway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CSE 140 Section</dc:title>
  <dc:creator>Dun-Yu Hsiao</dc:creator>
  <cp:lastModifiedBy>Dun-Yu Hsiao</cp:lastModifiedBy>
  <cp:revision>26</cp:revision>
  <dcterms:created xsi:type="dcterms:W3CDTF">2013-01-09T03:23:27Z</dcterms:created>
  <dcterms:modified xsi:type="dcterms:W3CDTF">2013-01-10T22:19:00Z</dcterms:modified>
</cp:coreProperties>
</file>