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82" r:id="rId4"/>
    <p:sldId id="284" r:id="rId5"/>
    <p:sldId id="275" r:id="rId6"/>
    <p:sldId id="260" r:id="rId7"/>
    <p:sldId id="286" r:id="rId8"/>
    <p:sldId id="285" r:id="rId9"/>
    <p:sldId id="261" r:id="rId10"/>
    <p:sldId id="264" r:id="rId11"/>
    <p:sldId id="266" r:id="rId12"/>
    <p:sldId id="271" r:id="rId13"/>
    <p:sldId id="267" r:id="rId14"/>
    <p:sldId id="268" r:id="rId15"/>
    <p:sldId id="263" r:id="rId16"/>
    <p:sldId id="272" r:id="rId17"/>
    <p:sldId id="273" r:id="rId18"/>
    <p:sldId id="259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4165DA-552D-46AD-B101-BEFB2B9A7386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577AFF-980F-4D59-8DF6-919635D8DC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169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Practice:  also “teamwork” in some terms.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F1C4C7-A646-498B-B007-81351AC0CEFF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97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729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01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7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6427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87242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3718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043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310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21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714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42EEC6-93A8-4F85-8C30-E37968DB00AB}" type="datetimeFigureOut">
              <a:rPr lang="en-US" smtClean="0"/>
              <a:t>3/29/2013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F747-448A-4220-BD71-0B9781D355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930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140 </a:t>
            </a:r>
            <a:r>
              <a:rPr lang="en-US" dirty="0" err="1" smtClean="0"/>
              <a:t>wrapup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Michael Ernst</a:t>
            </a:r>
            <a:endParaRPr lang="en-US" dirty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</p:txBody>
      </p:sp>
    </p:spTree>
    <p:extLst>
      <p:ext uri="{BB962C8B-B14F-4D97-AF65-F5344CB8AC3E}">
        <p14:creationId xmlns:p14="http://schemas.microsoft.com/office/powerpoint/2010/main" val="1754275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structures:  managing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List</a:t>
            </a:r>
          </a:p>
          <a:p>
            <a:r>
              <a:rPr lang="en-US" dirty="0" smtClean="0"/>
              <a:t>Set</a:t>
            </a:r>
          </a:p>
          <a:p>
            <a:r>
              <a:rPr lang="en-US" dirty="0" smtClean="0"/>
              <a:t>Dictionary</a:t>
            </a:r>
          </a:p>
          <a:p>
            <a:r>
              <a:rPr lang="en-US" dirty="0" smtClean="0"/>
              <a:t>Tuple</a:t>
            </a:r>
          </a:p>
          <a:p>
            <a:r>
              <a:rPr lang="en-US" dirty="0" smtClean="0"/>
              <a:t>Graph</a:t>
            </a:r>
          </a:p>
          <a:p>
            <a:endParaRPr lang="en-US" dirty="0"/>
          </a:p>
          <a:p>
            <a:r>
              <a:rPr lang="en-US" dirty="0" smtClean="0"/>
              <a:t>List slicing (</a:t>
            </a:r>
            <a:r>
              <a:rPr lang="en-US" dirty="0" err="1" smtClean="0"/>
              <a:t>sublist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List comprehension:  shorthand for a loop</a:t>
            </a:r>
          </a:p>
          <a:p>
            <a:endParaRPr lang="en-US" dirty="0"/>
          </a:p>
          <a:p>
            <a:r>
              <a:rPr lang="en-US" dirty="0" smtClean="0"/>
              <a:t>Mutable and immutable data structures</a:t>
            </a:r>
          </a:p>
          <a:p>
            <a:pPr lvl="1"/>
            <a:r>
              <a:rPr lang="en-US" dirty="0" smtClean="0"/>
              <a:t>Immutable:  easier to reason about, less efficient</a:t>
            </a:r>
          </a:p>
          <a:p>
            <a:r>
              <a:rPr lang="en-US" dirty="0" smtClean="0"/>
              <a:t>Distinction between </a:t>
            </a:r>
            <a:r>
              <a:rPr lang="en-US" i="1" dirty="0" smtClean="0"/>
              <a:t>identity</a:t>
            </a:r>
            <a:r>
              <a:rPr lang="en-US" dirty="0" smtClean="0"/>
              <a:t> and </a:t>
            </a:r>
            <a:r>
              <a:rPr lang="en-US" i="1" dirty="0" smtClean="0"/>
              <a:t>value</a:t>
            </a:r>
          </a:p>
        </p:txBody>
      </p:sp>
    </p:spTree>
    <p:extLst>
      <p:ext uri="{BB962C8B-B14F-4D97-AF65-F5344CB8AC3E}">
        <p14:creationId xmlns:p14="http://schemas.microsoft.com/office/powerpoint/2010/main" val="262876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P</a:t>
            </a:r>
            <a:r>
              <a:rPr lang="en-US" dirty="0" smtClean="0"/>
              <a:t>rocedural abstraction</a:t>
            </a:r>
          </a:p>
          <a:p>
            <a:pPr lvl="1"/>
            <a:r>
              <a:rPr lang="en-US" dirty="0" smtClean="0"/>
              <a:t>avoid duplicated code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implementation does not matter to the client</a:t>
            </a:r>
          </a:p>
          <a:p>
            <a:r>
              <a:rPr lang="en-US" dirty="0" smtClean="0"/>
              <a:t>Using functions</a:t>
            </a:r>
          </a:p>
          <a:p>
            <a:r>
              <a:rPr lang="en-US" dirty="0" smtClean="0"/>
              <a:t>Defining functions</a:t>
            </a:r>
          </a:p>
          <a:p>
            <a:r>
              <a:rPr lang="en-US" dirty="0" smtClean="0"/>
              <a:t>A function is an ordinary value</a:t>
            </a:r>
          </a:p>
          <a:p>
            <a:pPr lvl="1"/>
            <a:r>
              <a:rPr lang="en-US" dirty="0" smtClean="0"/>
              <a:t>assign to variables</a:t>
            </a:r>
          </a:p>
          <a:p>
            <a:pPr lvl="1"/>
            <a:r>
              <a:rPr lang="en-US" dirty="0" smtClean="0"/>
              <a:t>in a call, use an expression as the function:   </a:t>
            </a:r>
            <a:r>
              <a:rPr lang="en-US" dirty="0" err="1" smtClean="0"/>
              <a:t>myfns</a:t>
            </a:r>
            <a:r>
              <a:rPr lang="en-US" dirty="0" smtClean="0"/>
              <a:t>[</a:t>
            </a:r>
            <a:r>
              <a:rPr lang="en-US" dirty="0" err="1" smtClean="0"/>
              <a:t>i</a:t>
            </a:r>
            <a:r>
              <a:rPr lang="en-US" dirty="0" smtClean="0"/>
              <a:t>](</a:t>
            </a:r>
            <a:r>
              <a:rPr lang="en-US" dirty="0" err="1" smtClean="0"/>
              <a:t>arg</a:t>
            </a:r>
            <a:r>
              <a:rPr lang="en-US" dirty="0" smtClean="0"/>
              <a:t>)</a:t>
            </a:r>
          </a:p>
          <a:p>
            <a:r>
              <a:rPr lang="en-US" dirty="0" smtClean="0"/>
              <a:t>Method syntax:  put first argument before a period (.)</a:t>
            </a:r>
          </a:p>
          <a:p>
            <a:pPr lvl="1"/>
            <a:r>
              <a:rPr lang="en-US" dirty="0" smtClean="0"/>
              <a:t>arg1.methodname(arg2, arg3)</a:t>
            </a:r>
          </a:p>
          <a:p>
            <a:pPr lvl="1"/>
            <a:r>
              <a:rPr lang="en-US" dirty="0" smtClean="0"/>
              <a:t>used for “objects”</a:t>
            </a:r>
          </a:p>
          <a:p>
            <a:pPr lvl="1"/>
            <a:r>
              <a:rPr lang="en-US" dirty="0" smtClean="0"/>
              <a:t>(period also means “look up variable in a namespace”)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43800" y="83246"/>
            <a:ext cx="144623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i="1" dirty="0" smtClean="0"/>
              <a:t>f</a:t>
            </a:r>
            <a:r>
              <a:rPr lang="en-US" sz="3200" dirty="0" smtClean="0"/>
              <a:t>(</a:t>
            </a:r>
            <a:r>
              <a:rPr lang="en-US" sz="3200" i="1" dirty="0" smtClean="0"/>
              <a:t>x</a:t>
            </a:r>
            <a:r>
              <a:rPr lang="en-US" sz="3200" dirty="0" smtClean="0"/>
              <a:t>) = </a:t>
            </a:r>
            <a:r>
              <a:rPr lang="en-US" sz="3200" i="1" dirty="0" smtClean="0"/>
              <a:t>x</a:t>
            </a:r>
            <a:r>
              <a:rPr lang="en-US" sz="3200" baseline="30000" dirty="0" smtClean="0"/>
              <a:t>2</a:t>
            </a:r>
            <a:endParaRPr lang="en-US" sz="3200" baseline="30000" dirty="0"/>
          </a:p>
        </p:txBody>
      </p:sp>
    </p:spTree>
    <p:extLst>
      <p:ext uri="{BB962C8B-B14F-4D97-AF65-F5344CB8AC3E}">
        <p14:creationId xmlns:p14="http://schemas.microsoft.com/office/powerpoint/2010/main" val="320903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Dual to procedural abstraction (functions)</a:t>
            </a:r>
          </a:p>
          <a:p>
            <a:pPr marL="0" indent="0">
              <a:buNone/>
            </a:pPr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module</a:t>
            </a:r>
            <a:r>
              <a:rPr lang="en-US" dirty="0" smtClean="0"/>
              <a:t> is:  operations</a:t>
            </a:r>
          </a:p>
          <a:p>
            <a:pPr marL="0" indent="0">
              <a:buNone/>
            </a:pPr>
            <a:r>
              <a:rPr lang="en-US" dirty="0" smtClean="0"/>
              <a:t>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 is:  data + operations</a:t>
            </a:r>
          </a:p>
          <a:p>
            <a:pPr marL="457200" lvl="1" indent="0">
              <a:buNone/>
            </a:pPr>
            <a:r>
              <a:rPr lang="en-US" dirty="0" smtClean="0"/>
              <a:t>Operations:  create, query, modify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Clients use the operations, never directly access data</a:t>
            </a:r>
          </a:p>
          <a:p>
            <a:pPr marL="457200" lvl="1" indent="0">
              <a:buNone/>
            </a:pPr>
            <a:r>
              <a:rPr lang="en-US" dirty="0" smtClean="0"/>
              <a:t>The representation of the data does not matter</a:t>
            </a:r>
          </a:p>
          <a:p>
            <a:pPr marL="457200" lvl="1" indent="0">
              <a:buNone/>
            </a:pPr>
            <a:r>
              <a:rPr lang="en-US" dirty="0" smtClean="0"/>
              <a:t>Programmer defines a </a:t>
            </a:r>
            <a:r>
              <a:rPr lang="en-US" dirty="0" smtClean="0">
                <a:solidFill>
                  <a:srgbClr val="FF0000"/>
                </a:solidFill>
              </a:rPr>
              <a:t>class</a:t>
            </a:r>
            <a:r>
              <a:rPr lang="en-US" dirty="0" smtClean="0"/>
              <a:t>.</a:t>
            </a:r>
            <a:br>
              <a:rPr lang="en-US" dirty="0" smtClean="0"/>
            </a:br>
            <a:r>
              <a:rPr lang="en-US" dirty="0" smtClean="0"/>
              <a:t>Each instance of a class is an </a:t>
            </a:r>
            <a:r>
              <a:rPr lang="en-US" dirty="0" smtClean="0">
                <a:solidFill>
                  <a:srgbClr val="FF0000"/>
                </a:solidFill>
              </a:rPr>
              <a:t>object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761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and debugging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9530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Write enough tests:</a:t>
            </a:r>
          </a:p>
          <a:p>
            <a:pPr lvl="1"/>
            <a:r>
              <a:rPr lang="en-US" dirty="0" smtClean="0"/>
              <a:t>Cover every branch of each boolean expression</a:t>
            </a:r>
          </a:p>
          <a:p>
            <a:pPr lvl="2"/>
            <a:r>
              <a:rPr lang="en-US" dirty="0" smtClean="0"/>
              <a:t>especially when used in a conditional expression (if statement)</a:t>
            </a:r>
          </a:p>
          <a:p>
            <a:pPr lvl="1"/>
            <a:r>
              <a:rPr lang="en-US" dirty="0" smtClean="0"/>
              <a:t>Cover special cases:</a:t>
            </a:r>
          </a:p>
          <a:p>
            <a:pPr lvl="2"/>
            <a:r>
              <a:rPr lang="en-US" dirty="0" smtClean="0"/>
              <a:t>numbers:  zero, positive, negative, int vs. float</a:t>
            </a:r>
          </a:p>
          <a:p>
            <a:pPr lvl="2"/>
            <a:r>
              <a:rPr lang="en-US" dirty="0" smtClean="0"/>
              <a:t>data structures:  empty, size 1, larger</a:t>
            </a:r>
          </a:p>
          <a:p>
            <a:pPr marL="0" indent="0">
              <a:buNone/>
            </a:pPr>
            <a:r>
              <a:rPr lang="en-US" dirty="0" smtClean="0"/>
              <a:t>Assertions are useful beyond tests</a:t>
            </a:r>
          </a:p>
          <a:p>
            <a:pPr marL="0" indent="0">
              <a:buNone/>
            </a:pPr>
            <a:r>
              <a:rPr lang="en-US" dirty="0" smtClean="0"/>
              <a:t>Debugging:  after you observe a failure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ivide and conquer</a:t>
            </a:r>
          </a:p>
          <a:p>
            <a:pPr lvl="2"/>
            <a:r>
              <a:rPr lang="en-US" dirty="0" smtClean="0"/>
              <a:t>In time, in data, in program text, in development history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his is also a key program design concept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he scientific method</a:t>
            </a:r>
          </a:p>
          <a:p>
            <a:pPr lvl="2"/>
            <a:r>
              <a:rPr lang="en-US" dirty="0" smtClean="0"/>
              <a:t>state a hypothesis; design an experiment; understand results</a:t>
            </a:r>
          </a:p>
          <a:p>
            <a:pPr marL="0" indent="0">
              <a:buNone/>
            </a:pPr>
            <a:r>
              <a:rPr lang="en-US" dirty="0" smtClean="0"/>
              <a:t>Think first</a:t>
            </a:r>
          </a:p>
          <a:p>
            <a:pPr lvl="1"/>
            <a:r>
              <a:rPr lang="en-US" dirty="0"/>
              <a:t>B</a:t>
            </a:r>
            <a:r>
              <a:rPr lang="en-US" dirty="0" smtClean="0"/>
              <a:t>e systematic:  record everything; have a reason for each action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20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Statistics</a:t>
            </a:r>
          </a:p>
          <a:p>
            <a:pPr lvl="1"/>
            <a:r>
              <a:rPr lang="en-US" dirty="0" smtClean="0"/>
              <a:t>Run many simulations</a:t>
            </a:r>
          </a:p>
          <a:p>
            <a:pPr lvl="1"/>
            <a:r>
              <a:rPr lang="en-US" dirty="0" smtClean="0"/>
              <a:t>How uncommon is what you actually saw?</a:t>
            </a:r>
          </a:p>
          <a:p>
            <a:pPr marL="0" indent="0">
              <a:buNone/>
            </a:pPr>
            <a:r>
              <a:rPr lang="en-US" dirty="0" smtClean="0"/>
              <a:t>Graphing/plotting 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83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Program 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 smtClean="0"/>
              <a:t>How to write a function: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Name, arguments, and documentation string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Tests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Body/implementation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How to write a program: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D</a:t>
            </a:r>
            <a:r>
              <a:rPr lang="en-US" dirty="0" smtClean="0"/>
              <a:t>ecompose into parts (functions, modules)</a:t>
            </a:r>
          </a:p>
          <a:p>
            <a:pPr lvl="2"/>
            <a:r>
              <a:rPr lang="en-US" dirty="0" smtClean="0"/>
              <a:t>Each part should be a logical unit, not too large or small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</a:t>
            </a:r>
            <a:r>
              <a:rPr lang="en-US" dirty="0" smtClean="0"/>
              <a:t>rite each part</a:t>
            </a:r>
          </a:p>
          <a:p>
            <a:pPr lvl="2"/>
            <a:r>
              <a:rPr lang="en-US" dirty="0" smtClean="0"/>
              <a:t>Define the problem</a:t>
            </a:r>
          </a:p>
          <a:p>
            <a:pPr lvl="2"/>
            <a:r>
              <a:rPr lang="en-US" dirty="0" smtClean="0"/>
              <a:t>Choose an algorithm</a:t>
            </a:r>
          </a:p>
          <a:p>
            <a:pPr lvl="2"/>
            <a:r>
              <a:rPr lang="en-US" dirty="0" smtClean="0"/>
              <a:t>In English first; test it via manual simulation</a:t>
            </a:r>
          </a:p>
          <a:p>
            <a:pPr lvl="2"/>
            <a:r>
              <a:rPr lang="en-US" dirty="0" smtClean="0"/>
              <a:t>Translate into code</a:t>
            </a:r>
          </a:p>
          <a:p>
            <a:pPr marL="0" indent="0">
              <a:buNone/>
            </a:pPr>
            <a:r>
              <a:rPr lang="en-US" dirty="0" smtClean="0"/>
              <a:t>When necessary, use </a:t>
            </a:r>
            <a:r>
              <a:rPr lang="en-US" i="1" dirty="0" smtClean="0"/>
              <a:t>wishful thinking</a:t>
            </a:r>
            <a:endParaRPr lang="en-US" dirty="0"/>
          </a:p>
          <a:p>
            <a:pPr lvl="1"/>
            <a:r>
              <a:rPr lang="en-US" dirty="0"/>
              <a:t>A</a:t>
            </a:r>
            <a:r>
              <a:rPr lang="en-US" dirty="0" smtClean="0"/>
              <a:t>ssume a function exists, then write it later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 test even before you write it, via a stub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1162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Recursion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Base case:  does all the work for a small problem</a:t>
            </a:r>
          </a:p>
          <a:p>
            <a:r>
              <a:rPr lang="en-US" dirty="0" smtClean="0"/>
              <a:t>Inductive case:</a:t>
            </a:r>
          </a:p>
          <a:p>
            <a:pPr lvl="1"/>
            <a:r>
              <a:rPr lang="en-US" dirty="0" smtClean="0"/>
              <a:t>passes the buck for </a:t>
            </a:r>
            <a:r>
              <a:rPr lang="en-US" i="1" dirty="0" smtClean="0"/>
              <a:t>most of </a:t>
            </a:r>
            <a:r>
              <a:rPr lang="en-US" dirty="0" smtClean="0"/>
              <a:t>a large problem</a:t>
            </a:r>
          </a:p>
          <a:p>
            <a:pPr lvl="1"/>
            <a:r>
              <a:rPr lang="en-US" dirty="0" smtClean="0"/>
              <a:t>does a small amount of work (or none) to the </a:t>
            </a:r>
            <a:r>
              <a:rPr lang="en-US" dirty="0" err="1" smtClean="0"/>
              <a:t>subanswer</a:t>
            </a:r>
            <a:endParaRPr lang="en-US" dirty="0" smtClean="0"/>
          </a:p>
          <a:p>
            <a:pPr lvl="1"/>
            <a:r>
              <a:rPr lang="en-US" dirty="0" smtClean="0"/>
              <a:t>returns whole result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9540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Speed of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Affected primarily by the number of times you iterate over data</a:t>
            </a:r>
          </a:p>
          <a:p>
            <a:pPr marL="0" indent="0">
              <a:buNone/>
            </a:pPr>
            <a:r>
              <a:rPr lang="en-US" dirty="0" smtClean="0"/>
              <a:t>“Constant factors” don’t matter (looping 2 times or 3 times)</a:t>
            </a:r>
          </a:p>
          <a:p>
            <a:pPr marL="0" indent="0">
              <a:buNone/>
            </a:pPr>
            <a:r>
              <a:rPr lang="en-US" dirty="0" smtClean="0"/>
              <a:t>Nested looping matters a 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8156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There is more to learn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Data analysis, data science, and data visualization</a:t>
            </a:r>
            <a:endParaRPr lang="en-US" dirty="0"/>
          </a:p>
          <a:p>
            <a:r>
              <a:rPr lang="en-US" dirty="0" smtClean="0"/>
              <a:t>Scaling up:</a:t>
            </a:r>
          </a:p>
          <a:p>
            <a:pPr lvl="1"/>
            <a:r>
              <a:rPr lang="en-US" dirty="0" smtClean="0"/>
              <a:t>Larger and more complex programs</a:t>
            </a:r>
          </a:p>
          <a:p>
            <a:pPr lvl="1"/>
            <a:r>
              <a:rPr lang="en-US" dirty="0" smtClean="0"/>
              <a:t>“Big data”:  out-of-memory data, parallel programming, …</a:t>
            </a:r>
          </a:p>
          <a:p>
            <a:r>
              <a:rPr lang="en-US" dirty="0" smtClean="0"/>
              <a:t>Ensuring correctness</a:t>
            </a:r>
          </a:p>
          <a:p>
            <a:pPr lvl="1"/>
            <a:r>
              <a:rPr lang="en-US" dirty="0" smtClean="0"/>
              <a:t>Principled, systematic design, testing, and programming</a:t>
            </a:r>
          </a:p>
          <a:p>
            <a:pPr lvl="1"/>
            <a:r>
              <a:rPr lang="en-US" dirty="0" smtClean="0"/>
              <a:t>Coding style</a:t>
            </a:r>
          </a:p>
          <a:p>
            <a:r>
              <a:rPr lang="en-US" dirty="0" smtClean="0"/>
              <a:t>Managing complexity</a:t>
            </a:r>
          </a:p>
          <a:p>
            <a:pPr lvl="1"/>
            <a:r>
              <a:rPr lang="en-US" dirty="0" smtClean="0"/>
              <a:t>Programming tools:  testing, version control, debugging, deployment</a:t>
            </a:r>
          </a:p>
          <a:p>
            <a:pPr lvl="1"/>
            <a:r>
              <a:rPr lang="en-US" dirty="0" smtClean="0"/>
              <a:t>GUIs, user interaction</a:t>
            </a:r>
          </a:p>
          <a:p>
            <a:pPr lvl="1"/>
            <a:r>
              <a:rPr lang="en-US" dirty="0" smtClean="0"/>
              <a:t>Data structures and algorithms</a:t>
            </a:r>
          </a:p>
          <a:p>
            <a:pPr lvl="1"/>
            <a:r>
              <a:rPr lang="en-US" dirty="0" smtClean="0"/>
              <a:t>Working in a team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8951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6868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What you have learned in CSE 140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Compare your skills today to 10 weeks ago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Theory:  abstraction, specification, design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Practice:  implementation, testing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Bottom line:  The assignments would be </a:t>
            </a:r>
            <a:r>
              <a:rPr lang="en-US" dirty="0" smtClean="0">
                <a:solidFill>
                  <a:srgbClr val="FF0000"/>
                </a:solidFill>
              </a:rPr>
              <a:t>easy</a:t>
            </a:r>
            <a:r>
              <a:rPr lang="en-US" dirty="0" smtClean="0">
                <a:solidFill>
                  <a:schemeClr val="tx1"/>
                </a:solidFill>
              </a:rPr>
              <a:t> for you today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This is a measure of how much you have learned</a:t>
            </a:r>
          </a:p>
          <a:p>
            <a:pPr>
              <a:lnSpc>
                <a:spcPct val="90000"/>
              </a:lnSpc>
              <a:buNone/>
            </a:pPr>
            <a:r>
              <a:rPr lang="en-US" b="1" dirty="0" smtClean="0">
                <a:solidFill>
                  <a:srgbClr val="FF0000"/>
                </a:solidFill>
              </a:rPr>
              <a:t>There is no such thing as a “born” programmer!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more ambitious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828800" y="5874603"/>
            <a:ext cx="6019800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Genius is 1% inspiration and 99% perspiration.</a:t>
            </a:r>
          </a:p>
          <a:p>
            <a:r>
              <a:rPr lang="en-US" sz="240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                                           Thomas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A. Edison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thomas_edis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5264254"/>
            <a:ext cx="1219199" cy="15948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85496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in 10 weeks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10 weeks ago</a:t>
            </a:r>
            <a:r>
              <a:rPr lang="en-US" dirty="0" smtClean="0"/>
              <a:t>: you knew no programming</a:t>
            </a:r>
          </a:p>
          <a:p>
            <a:pPr marL="0" indent="0">
              <a:buNone/>
            </a:pPr>
            <a:r>
              <a:rPr lang="en-US" dirty="0" smtClean="0"/>
              <a:t>Goals:</a:t>
            </a:r>
          </a:p>
          <a:p>
            <a:pPr lvl="1"/>
            <a:r>
              <a:rPr lang="en-US" b="1" dirty="0"/>
              <a:t>C</a:t>
            </a:r>
            <a:r>
              <a:rPr lang="en-US" b="1" dirty="0" smtClean="0"/>
              <a:t>omputational problem-solving</a:t>
            </a:r>
            <a:endParaRPr lang="en-US" dirty="0"/>
          </a:p>
          <a:p>
            <a:pPr lvl="1"/>
            <a:r>
              <a:rPr lang="en-US" b="1" dirty="0" smtClean="0"/>
              <a:t>Python</a:t>
            </a:r>
            <a:r>
              <a:rPr lang="en-US" dirty="0" smtClean="0"/>
              <a:t> </a:t>
            </a:r>
            <a:r>
              <a:rPr lang="en-US" dirty="0"/>
              <a:t>programming </a:t>
            </a:r>
            <a:r>
              <a:rPr lang="en-US" dirty="0" smtClean="0"/>
              <a:t>language</a:t>
            </a:r>
            <a:endParaRPr lang="en-US" dirty="0"/>
          </a:p>
          <a:p>
            <a:pPr lvl="1"/>
            <a:r>
              <a:rPr lang="en-US" dirty="0" smtClean="0"/>
              <a:t>Experience with</a:t>
            </a:r>
            <a:r>
              <a:rPr lang="en-US" dirty="0"/>
              <a:t> </a:t>
            </a:r>
            <a:r>
              <a:rPr lang="en-US" b="1" dirty="0"/>
              <a:t>real datasets</a:t>
            </a:r>
            <a:r>
              <a:rPr lang="en-US" dirty="0"/>
              <a:t> </a:t>
            </a:r>
          </a:p>
          <a:p>
            <a:pPr lvl="1"/>
            <a:r>
              <a:rPr lang="en-US" b="1" dirty="0" smtClean="0"/>
              <a:t>Fun</a:t>
            </a:r>
            <a:r>
              <a:rPr lang="en-US" dirty="0" smtClean="0"/>
              <a:t> of extracting </a:t>
            </a:r>
            <a:r>
              <a:rPr lang="en-US" dirty="0"/>
              <a:t>understanding and insight from </a:t>
            </a:r>
            <a:r>
              <a:rPr lang="en-US" dirty="0" smtClean="0"/>
              <a:t>data</a:t>
            </a:r>
            <a:r>
              <a:rPr lang="en-US" dirty="0"/>
              <a:t>, and of mastery over the </a:t>
            </a:r>
            <a:r>
              <a:rPr lang="en-US" dirty="0" smtClean="0"/>
              <a:t>computer</a:t>
            </a:r>
          </a:p>
          <a:p>
            <a:pPr lvl="1"/>
            <a:r>
              <a:rPr lang="en-US" dirty="0" smtClean="0"/>
              <a:t>Ability to go on to more advanced </a:t>
            </a:r>
            <a:r>
              <a:rPr lang="en-US" b="1" dirty="0" smtClean="0"/>
              <a:t>computing</a:t>
            </a:r>
            <a:r>
              <a:rPr lang="en-US" dirty="0" smtClean="0"/>
              <a:t> classes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Today</a:t>
            </a:r>
            <a:r>
              <a:rPr lang="en-US" dirty="0" smtClean="0"/>
              <a:t>: you can write a useful program to solve a real problem</a:t>
            </a:r>
          </a:p>
          <a:p>
            <a:pPr lvl="1"/>
            <a:r>
              <a:rPr lang="en-US" dirty="0" smtClean="0"/>
              <a:t>You can even pose the problem yourself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492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you will learn later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en-US" dirty="0" smtClean="0"/>
              <a:t>Your next project can be much more ambitious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Know your limits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Be humble (reality helps you with this)</a:t>
            </a:r>
          </a:p>
          <a:p>
            <a:pPr>
              <a:lnSpc>
                <a:spcPct val="90000"/>
              </a:lnSpc>
              <a:buNone/>
            </a:pPr>
            <a:r>
              <a:rPr lang="en-US" dirty="0" smtClean="0"/>
              <a:t>You will continue to learn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Building interesting systems is never easy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Like any worthwhile endeavor</a:t>
            </a:r>
          </a:p>
          <a:p>
            <a:pPr lvl="1">
              <a:lnSpc>
                <a:spcPct val="90000"/>
              </a:lnSpc>
              <a:buNone/>
            </a:pPr>
            <a:r>
              <a:rPr lang="en-US" dirty="0" smtClean="0"/>
              <a:t>Practice is a good teacher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Requires thoughtful introspection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Don’t learn </a:t>
            </a:r>
            <a:r>
              <a:rPr lang="en-US" i="1" dirty="0" smtClean="0"/>
              <a:t>only</a:t>
            </a:r>
            <a:r>
              <a:rPr lang="en-US" dirty="0" smtClean="0"/>
              <a:t> by trial and error!</a:t>
            </a:r>
          </a:p>
          <a:p>
            <a:pPr lvl="2">
              <a:lnSpc>
                <a:spcPct val="90000"/>
              </a:lnSpc>
              <a:buNone/>
            </a:pPr>
            <a:r>
              <a:rPr lang="en-US" dirty="0" smtClean="0"/>
              <a:t>Get lots of practice </a:t>
            </a:r>
            <a:r>
              <a:rPr lang="en-US" i="1" dirty="0" smtClean="0"/>
              <a:t>and</a:t>
            </a:r>
            <a:r>
              <a:rPr lang="en-US" dirty="0" smtClean="0"/>
              <a:t> feedback</a:t>
            </a:r>
          </a:p>
        </p:txBody>
      </p:sp>
    </p:spTree>
    <p:extLst>
      <p:ext uri="{BB962C8B-B14F-4D97-AF65-F5344CB8AC3E}">
        <p14:creationId xmlns:p14="http://schemas.microsoft.com/office/powerpoint/2010/main" val="1719136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What comes next?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46482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Classes</a:t>
            </a:r>
          </a:p>
          <a:p>
            <a:pPr lvl="1"/>
            <a:r>
              <a:rPr lang="en-US" dirty="0" smtClean="0"/>
              <a:t>Java:  CSE 142 (you might skip), CSE 143, CSE 143X</a:t>
            </a:r>
          </a:p>
          <a:p>
            <a:pPr lvl="1"/>
            <a:r>
              <a:rPr lang="en-US" dirty="0" smtClean="0"/>
              <a:t>HDCE 310:  Python fo</a:t>
            </a:r>
            <a:r>
              <a:rPr lang="en-US" dirty="0" smtClean="0"/>
              <a:t>r Internet </a:t>
            </a:r>
            <a:r>
              <a:rPr lang="en-US" dirty="0" err="1" smtClean="0"/>
              <a:t>mashups</a:t>
            </a:r>
            <a:endParaRPr lang="en-US" dirty="0" smtClean="0"/>
          </a:p>
          <a:p>
            <a:pPr lvl="1"/>
            <a:r>
              <a:rPr lang="en-US" dirty="0" smtClean="0"/>
              <a:t>MATLAB</a:t>
            </a:r>
            <a:r>
              <a:rPr lang="en-US" dirty="0" smtClean="0"/>
              <a:t>, other programming </a:t>
            </a:r>
            <a:r>
              <a:rPr lang="en-US" dirty="0" smtClean="0"/>
              <a:t>languages</a:t>
            </a:r>
          </a:p>
          <a:p>
            <a:pPr lvl="1"/>
            <a:r>
              <a:rPr lang="en-US" dirty="0" smtClean="0"/>
              <a:t>Self-study:  books &amp; websites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Data analysis:  classes, research, jobs</a:t>
            </a:r>
          </a:p>
          <a:p>
            <a:pPr lvl="1"/>
            <a:r>
              <a:rPr lang="en-US" dirty="0" smtClean="0"/>
              <a:t>In programming and software engineering</a:t>
            </a:r>
          </a:p>
          <a:p>
            <a:pPr lvl="1"/>
            <a:r>
              <a:rPr lang="en-US" dirty="0" smtClean="0"/>
              <a:t>In any topic that involves software</a:t>
            </a:r>
          </a:p>
          <a:p>
            <a:pPr>
              <a:buNone/>
            </a:pPr>
            <a:r>
              <a:rPr lang="en-US" dirty="0" smtClean="0"/>
              <a:t>Having an impact on the world</a:t>
            </a:r>
          </a:p>
          <a:p>
            <a:pPr lvl="1"/>
            <a:r>
              <a:rPr lang="en-US" dirty="0" smtClean="0"/>
              <a:t>Jobs (and job interviews)</a:t>
            </a:r>
          </a:p>
          <a:p>
            <a:pPr lvl="1"/>
            <a:r>
              <a:rPr lang="en-US" dirty="0" smtClean="0"/>
              <a:t>Larger programming projects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0" y="5562601"/>
            <a:ext cx="68580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purpose of computing is insight, not numbers.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Richard W. Hamming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Numerical Methods for Scientists and Engineers</a:t>
            </a:r>
            <a:endParaRPr lang="en-US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www.adeptis.ru/vinci/richard_hamming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5107" y="4965083"/>
            <a:ext cx="1638893" cy="19145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4225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Go forth and conquer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3000"/>
              </a:lnSpc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System building and scientific discovery are fun!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It’s even more fun when your system works</a:t>
            </a:r>
          </a:p>
          <a:p>
            <a:pPr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Pay attention to what matters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GB" dirty="0" smtClean="0"/>
              <a:t>Use the techniques and tools of CSE 140 effectively</a:t>
            </a:r>
          </a:p>
          <a:p>
            <a:pPr lvl="1">
              <a:buNone/>
              <a:tabLst>
                <a:tab pos="341313" algn="l"/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GB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518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 from lecture 0:</a:t>
            </a:r>
            <a:br>
              <a:rPr lang="en-US" dirty="0" smtClean="0"/>
            </a:br>
            <a:r>
              <a:rPr lang="en-US" dirty="0" smtClean="0"/>
              <a:t>Assessing treatment </a:t>
            </a:r>
            <a:r>
              <a:rPr lang="en-US" dirty="0"/>
              <a:t>e</a:t>
            </a:r>
            <a:r>
              <a:rPr lang="en-US" dirty="0" smtClean="0"/>
              <a:t>fficacy</a:t>
            </a:r>
            <a:endParaRPr lang="en-US" dirty="0"/>
          </a:p>
        </p:txBody>
      </p:sp>
      <p:pic>
        <p:nvPicPr>
          <p:cNvPr id="4" name="Picture 3" descr="Picture 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17638"/>
            <a:ext cx="9036084" cy="5181953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5820412" y="1607679"/>
            <a:ext cx="2539817" cy="1197040"/>
            <a:chOff x="5820412" y="1607679"/>
            <a:chExt cx="2539817" cy="1197040"/>
          </a:xfrm>
        </p:grpSpPr>
        <p:sp>
          <p:nvSpPr>
            <p:cNvPr id="5" name="Rounded Rectangle 4"/>
            <p:cNvSpPr/>
            <p:nvPr/>
          </p:nvSpPr>
          <p:spPr>
            <a:xfrm>
              <a:off x="7394570" y="1607679"/>
              <a:ext cx="965659" cy="317515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5820412" y="2407824"/>
              <a:ext cx="1878405" cy="396895"/>
            </a:xfrm>
            <a:prstGeom prst="rect">
              <a:avLst/>
            </a:prstGeom>
            <a:solidFill>
              <a:srgbClr val="FF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clinic</a:t>
              </a:r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6478653" y="1620909"/>
            <a:ext cx="2612435" cy="1825714"/>
            <a:chOff x="6478653" y="1620909"/>
            <a:chExt cx="2612435" cy="1825714"/>
          </a:xfrm>
        </p:grpSpPr>
        <p:sp>
          <p:nvSpPr>
            <p:cNvPr id="6" name="Rounded Rectangle 5"/>
            <p:cNvSpPr/>
            <p:nvPr/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6478653" y="3049728"/>
              <a:ext cx="2096396" cy="396895"/>
            </a:xfrm>
            <a:prstGeom prst="rect">
              <a:avLst/>
            </a:prstGeom>
            <a:solidFill>
              <a:srgbClr val="0000FF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/>
                <a:t>Zip code of patient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1604335" y="1607679"/>
            <a:ext cx="2827118" cy="1825715"/>
            <a:chOff x="6478653" y="1620909"/>
            <a:chExt cx="2612435" cy="1825715"/>
          </a:xfrm>
        </p:grpSpPr>
        <p:sp>
          <p:nvSpPr>
            <p:cNvPr id="13" name="Rounded Rectangle 12"/>
            <p:cNvSpPr/>
            <p:nvPr/>
          </p:nvSpPr>
          <p:spPr>
            <a:xfrm>
              <a:off x="8333773" y="1620909"/>
              <a:ext cx="757315" cy="317515"/>
            </a:xfrm>
            <a:prstGeom prst="roundRect">
              <a:avLst/>
            </a:prstGeom>
            <a:noFill/>
            <a:ln w="38100">
              <a:solidFill>
                <a:srgbClr val="008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6478653" y="2526893"/>
              <a:ext cx="2294616" cy="919731"/>
            </a:xfrm>
            <a:prstGeom prst="rect">
              <a:avLst/>
            </a:prstGeom>
            <a:solidFill>
              <a:srgbClr val="008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>
                  <a:solidFill>
                    <a:schemeClr val="bg1"/>
                  </a:solidFill>
                </a:rPr>
                <a:t>number of follow ups within 16 weeks after treatment enrollment. </a:t>
              </a:r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1269908" y="4789189"/>
            <a:ext cx="6124662" cy="1200328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i="1">
                <a:solidFill>
                  <a:srgbClr val="FFFFFF"/>
                </a:solidFill>
              </a:rPr>
              <a:t>Question: Does the distance between the patient’s home and clinic influence the number of follow ups, and therefore treatment efficacy?</a:t>
            </a:r>
          </a:p>
        </p:txBody>
      </p:sp>
    </p:spTree>
    <p:extLst>
      <p:ext uri="{BB962C8B-B14F-4D97-AF65-F5344CB8AC3E}">
        <p14:creationId xmlns:p14="http://schemas.microsoft.com/office/powerpoint/2010/main" val="1434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Python program to assess treatment efficacy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This program reads an Excel spreadsheet whose </a:t>
            </a:r>
            <a:r>
              <a:rPr lang="en-US" dirty="0" smtClean="0">
                <a:solidFill>
                  <a:srgbClr val="FF0000"/>
                </a:solidFill>
              </a:rPr>
              <a:t>penultimate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and antepenultimate columns are zip codes.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It adds a new last column for the distance between those </a:t>
            </a:r>
            <a:r>
              <a:rPr lang="en-US" dirty="0" smtClean="0">
                <a:solidFill>
                  <a:srgbClr val="FF0000"/>
                </a:solidFill>
              </a:rPr>
              <a:t>zip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rgbClr val="FF0000"/>
                </a:solidFill>
              </a:rPr>
              <a:t>codes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>
                <a:solidFill>
                  <a:srgbClr val="FF0000"/>
                </a:solidFill>
              </a:rPr>
              <a:t>and outputs in CSV (comma-separated values) format.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Call the program with two numeric values:  the first </a:t>
            </a:r>
            <a:r>
              <a:rPr lang="en-US" dirty="0" smtClean="0">
                <a:solidFill>
                  <a:srgbClr val="FF0000"/>
                </a:solidFill>
              </a:rPr>
              <a:t>and last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</a:t>
            </a:r>
            <a:r>
              <a:rPr lang="en-US" dirty="0" smtClean="0">
                <a:solidFill>
                  <a:srgbClr val="FF0000"/>
                </a:solidFill>
              </a:rPr>
              <a:t> row to include.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The </a:t>
            </a:r>
            <a:r>
              <a:rPr lang="en-US" dirty="0">
                <a:solidFill>
                  <a:srgbClr val="FF0000"/>
                </a:solidFill>
              </a:rPr>
              <a:t>output </a:t>
            </a:r>
            <a:r>
              <a:rPr lang="en-US" dirty="0" smtClean="0">
                <a:solidFill>
                  <a:srgbClr val="FF0000"/>
                </a:solidFill>
              </a:rPr>
              <a:t>contains </a:t>
            </a:r>
            <a:r>
              <a:rPr lang="en-US" dirty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column </a:t>
            </a:r>
            <a:r>
              <a:rPr lang="en-US" dirty="0">
                <a:solidFill>
                  <a:srgbClr val="FF0000"/>
                </a:solidFill>
              </a:rPr>
              <a:t>headers and </a:t>
            </a:r>
            <a:r>
              <a:rPr lang="en-US" dirty="0" smtClean="0">
                <a:solidFill>
                  <a:srgbClr val="FF0000"/>
                </a:solidFill>
              </a:rPr>
              <a:t>those </a:t>
            </a:r>
            <a:r>
              <a:rPr lang="en-US" dirty="0">
                <a:solidFill>
                  <a:srgbClr val="FF0000"/>
                </a:solidFill>
              </a:rPr>
              <a:t>rows.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Libraries to use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import</a:t>
            </a:r>
            <a:r>
              <a:rPr lang="en-US" dirty="0" smtClean="0"/>
              <a:t> </a:t>
            </a:r>
            <a:r>
              <a:rPr lang="en-US" dirty="0"/>
              <a:t>random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sys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xlrd</a:t>
            </a:r>
            <a:r>
              <a:rPr lang="en-US" dirty="0"/>
              <a:t>          </a:t>
            </a:r>
            <a:r>
              <a:rPr lang="en-US" dirty="0">
                <a:solidFill>
                  <a:srgbClr val="FF0000"/>
                </a:solidFill>
              </a:rPr>
              <a:t># library for working with Excel spreadsheets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time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from</a:t>
            </a:r>
            <a:r>
              <a:rPr lang="en-US" dirty="0" smtClean="0"/>
              <a:t> </a:t>
            </a:r>
            <a:r>
              <a:rPr lang="en-US" dirty="0" err="1"/>
              <a:t>gdapi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import</a:t>
            </a:r>
            <a:r>
              <a:rPr lang="en-US" dirty="0"/>
              <a:t> </a:t>
            </a:r>
            <a:r>
              <a:rPr lang="en-US" dirty="0" err="1"/>
              <a:t>GoogleDirections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# No key needed if few queries</a:t>
            </a:r>
          </a:p>
          <a:p>
            <a:pPr marL="0" indent="0">
              <a:buNone/>
            </a:pPr>
            <a:r>
              <a:rPr lang="en-US" dirty="0" err="1" smtClean="0"/>
              <a:t>gd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GoogleDirections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'dummy-Google-key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err="1" smtClean="0"/>
              <a:t>wb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xlrd.open_workbook</a:t>
            </a:r>
            <a:r>
              <a:rPr lang="en-US" dirty="0"/>
              <a:t>(</a:t>
            </a:r>
            <a:r>
              <a:rPr lang="en-US" dirty="0">
                <a:solidFill>
                  <a:srgbClr val="00B050"/>
                </a:solidFill>
              </a:rPr>
              <a:t>'mhip_zip_eScience_121611a.xls</a:t>
            </a:r>
            <a:r>
              <a:rPr lang="en-US" dirty="0" smtClean="0">
                <a:solidFill>
                  <a:srgbClr val="00B050"/>
                </a:solidFill>
              </a:rPr>
              <a:t>'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sheet </a:t>
            </a:r>
            <a:r>
              <a:rPr lang="en-US" dirty="0"/>
              <a:t>= </a:t>
            </a:r>
            <a:r>
              <a:rPr lang="en-US" dirty="0" err="1"/>
              <a:t>wb.sheet_by_index</a:t>
            </a:r>
            <a:r>
              <a:rPr lang="en-US" dirty="0"/>
              <a:t>(0)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# User input:  first row to process, first row not to process</a:t>
            </a:r>
          </a:p>
          <a:p>
            <a:pPr marL="0" indent="0">
              <a:buNone/>
            </a:pPr>
            <a:r>
              <a:rPr lang="en-US" dirty="0" err="1"/>
              <a:t>first_row</a:t>
            </a:r>
            <a:r>
              <a:rPr lang="en-US" dirty="0"/>
              <a:t> = </a:t>
            </a:r>
            <a:r>
              <a:rPr lang="en-US" dirty="0">
                <a:solidFill>
                  <a:srgbClr val="7030A0"/>
                </a:solidFill>
              </a:rPr>
              <a:t>max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[1]), 2)</a:t>
            </a:r>
          </a:p>
          <a:p>
            <a:pPr marL="0" indent="0">
              <a:buNone/>
            </a:pPr>
            <a:r>
              <a:rPr lang="en-US" dirty="0" err="1"/>
              <a:t>r</a:t>
            </a:r>
            <a:r>
              <a:rPr lang="en-US" dirty="0" err="1" smtClean="0"/>
              <a:t>ow_limit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>
                <a:solidFill>
                  <a:srgbClr val="7030A0"/>
                </a:solidFill>
              </a:rPr>
              <a:t>min</a:t>
            </a:r>
            <a:r>
              <a:rPr lang="en-US" dirty="0"/>
              <a:t>(</a:t>
            </a:r>
            <a:r>
              <a:rPr lang="en-US" dirty="0" err="1">
                <a:solidFill>
                  <a:srgbClr val="7030A0"/>
                </a:solidFill>
              </a:rPr>
              <a:t>int</a:t>
            </a:r>
            <a:r>
              <a:rPr lang="en-US" dirty="0"/>
              <a:t>(</a:t>
            </a:r>
            <a:r>
              <a:rPr lang="en-US" dirty="0" err="1"/>
              <a:t>sys.argv</a:t>
            </a:r>
            <a:r>
              <a:rPr lang="en-US" dirty="0"/>
              <a:t>[2</a:t>
            </a:r>
            <a:r>
              <a:rPr lang="en-US" dirty="0" smtClean="0"/>
              <a:t>]+1), </a:t>
            </a:r>
            <a:r>
              <a:rPr lang="en-US" dirty="0" err="1"/>
              <a:t>sheet.nrows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>
                <a:solidFill>
                  <a:schemeClr val="accent6"/>
                </a:solidFill>
              </a:rPr>
              <a:t>def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err="1"/>
              <a:t>comma_separated</a:t>
            </a:r>
            <a:r>
              <a:rPr lang="en-US" dirty="0"/>
              <a:t>(</a:t>
            </a:r>
            <a:r>
              <a:rPr lang="en-US" dirty="0" err="1"/>
              <a:t>lst</a:t>
            </a:r>
            <a:r>
              <a:rPr lang="en-US" dirty="0"/>
              <a:t>):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>
                <a:solidFill>
                  <a:schemeClr val="accent6"/>
                </a:solidFill>
              </a:rPr>
              <a:t>return</a:t>
            </a:r>
            <a:r>
              <a:rPr lang="en-US" dirty="0"/>
              <a:t> ",".join([</a:t>
            </a:r>
            <a:r>
              <a:rPr lang="en-US" dirty="0" err="1">
                <a:solidFill>
                  <a:srgbClr val="7030A0"/>
                </a:solidFill>
              </a:rPr>
              <a:t>str</a:t>
            </a:r>
            <a:r>
              <a:rPr lang="en-US" dirty="0"/>
              <a:t>(s) </a:t>
            </a:r>
            <a:r>
              <a:rPr lang="en-US" dirty="0">
                <a:solidFill>
                  <a:schemeClr val="accent6"/>
                </a:solidFill>
              </a:rPr>
              <a:t>for</a:t>
            </a:r>
            <a:r>
              <a:rPr lang="en-US" dirty="0"/>
              <a:t> s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err="1"/>
              <a:t>lst</a:t>
            </a:r>
            <a:r>
              <a:rPr lang="en-US" dirty="0"/>
              <a:t>])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648200" y="1287887"/>
            <a:ext cx="4495800" cy="5570113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en-US" dirty="0" smtClean="0"/>
              <a:t>headers </a:t>
            </a:r>
            <a:r>
              <a:rPr lang="en-US" dirty="0"/>
              <a:t>= </a:t>
            </a:r>
            <a:r>
              <a:rPr lang="en-US" dirty="0" err="1" smtClean="0"/>
              <a:t>sheet.row_values</a:t>
            </a:r>
            <a:r>
              <a:rPr lang="en-US" dirty="0" smtClean="0"/>
              <a:t>(0</a:t>
            </a:r>
            <a:r>
              <a:rPr lang="en-US" dirty="0"/>
              <a:t>) </a:t>
            </a:r>
            <a:r>
              <a:rPr lang="en-US" dirty="0" smtClean="0"/>
              <a:t>+ [</a:t>
            </a:r>
            <a:r>
              <a:rPr lang="en-US" dirty="0" smtClean="0">
                <a:solidFill>
                  <a:srgbClr val="00B050"/>
                </a:solidFill>
              </a:rPr>
              <a:t>"distance"</a:t>
            </a:r>
            <a:r>
              <a:rPr lang="en-US" dirty="0" smtClean="0"/>
              <a:t>]</a:t>
            </a:r>
            <a:endParaRPr lang="en-US" dirty="0"/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(headers)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chemeClr val="accent6"/>
                </a:solidFill>
              </a:rPr>
              <a:t>for</a:t>
            </a:r>
            <a:r>
              <a:rPr lang="en-US" dirty="0" smtClean="0"/>
              <a:t> </a:t>
            </a:r>
            <a:r>
              <a:rPr lang="en-US" dirty="0" err="1"/>
              <a:t>rownum</a:t>
            </a:r>
            <a:r>
              <a:rPr lang="en-US" dirty="0"/>
              <a:t> </a:t>
            </a:r>
            <a:r>
              <a:rPr lang="en-US" dirty="0">
                <a:solidFill>
                  <a:schemeClr val="accent6"/>
                </a:solidFill>
              </a:rPr>
              <a:t>in</a:t>
            </a:r>
            <a:r>
              <a:rPr lang="en-US" dirty="0"/>
              <a:t> </a:t>
            </a:r>
            <a:r>
              <a:rPr lang="en-US" dirty="0" smtClean="0">
                <a:solidFill>
                  <a:srgbClr val="7030A0"/>
                </a:solidFill>
              </a:rPr>
              <a:t>range</a:t>
            </a:r>
            <a:r>
              <a:rPr lang="en-US" dirty="0" smtClean="0"/>
              <a:t>(</a:t>
            </a:r>
            <a:r>
              <a:rPr lang="en-US" dirty="0" err="1" smtClean="0"/>
              <a:t>first_row,row_limit</a:t>
            </a:r>
            <a:r>
              <a:rPr lang="en-US" dirty="0" smtClean="0"/>
              <a:t>):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  row = </a:t>
            </a:r>
            <a:r>
              <a:rPr lang="en-US" dirty="0" err="1" smtClean="0"/>
              <a:t>sheet.row_values</a:t>
            </a:r>
            <a:r>
              <a:rPr lang="en-US" dirty="0" smtClean="0"/>
              <a:t>(</a:t>
            </a:r>
            <a:r>
              <a:rPr lang="en-US" dirty="0" err="1" smtClean="0"/>
              <a:t>rownum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    (zip1, zip2) = row[-3:-1]</a:t>
            </a:r>
          </a:p>
          <a:p>
            <a:pPr marL="0" indent="0">
              <a:buNone/>
            </a:pPr>
            <a:r>
              <a:rPr lang="en-US" dirty="0"/>
              <a:t>    </a:t>
            </a:r>
            <a:r>
              <a:rPr lang="en-US" dirty="0">
                <a:solidFill>
                  <a:schemeClr val="accent6"/>
                </a:solidFill>
              </a:rPr>
              <a:t>if</a:t>
            </a:r>
            <a:r>
              <a:rPr lang="en-US" dirty="0"/>
              <a:t> zip1 </a:t>
            </a:r>
            <a:r>
              <a:rPr lang="en-US" dirty="0">
                <a:solidFill>
                  <a:schemeClr val="accent6"/>
                </a:solidFill>
              </a:rPr>
              <a:t>and</a:t>
            </a:r>
            <a:r>
              <a:rPr lang="en-US" dirty="0"/>
              <a:t> zip2: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</a:t>
            </a:r>
            <a:r>
              <a:rPr lang="en-US" dirty="0">
                <a:solidFill>
                  <a:srgbClr val="FF0000"/>
                </a:solidFill>
              </a:rPr>
              <a:t># Clean the data</a:t>
            </a:r>
          </a:p>
          <a:p>
            <a:pPr marL="0" indent="0">
              <a:buNone/>
            </a:pPr>
            <a:r>
              <a:rPr lang="en-US" dirty="0" smtClean="0"/>
              <a:t>        zip1 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(zip1))</a:t>
            </a:r>
          </a:p>
          <a:p>
            <a:pPr marL="0" indent="0">
              <a:buNone/>
            </a:pPr>
            <a:r>
              <a:rPr lang="en-US" dirty="0" smtClean="0"/>
              <a:t>        zip2 </a:t>
            </a:r>
            <a:r>
              <a:rPr lang="en-US" dirty="0"/>
              <a:t>= </a:t>
            </a:r>
            <a:r>
              <a:rPr lang="en-US" dirty="0" err="1" smtClean="0">
                <a:solidFill>
                  <a:srgbClr val="7030A0"/>
                </a:solidFill>
              </a:rPr>
              <a:t>str</a:t>
            </a:r>
            <a:r>
              <a:rPr lang="en-US" dirty="0" smtClean="0"/>
              <a:t>(</a:t>
            </a:r>
            <a:r>
              <a:rPr lang="en-US" dirty="0" err="1" smtClean="0">
                <a:solidFill>
                  <a:srgbClr val="7030A0"/>
                </a:solidFill>
              </a:rPr>
              <a:t>int</a:t>
            </a:r>
            <a:r>
              <a:rPr lang="en-US" dirty="0" smtClean="0"/>
              <a:t>(zip2))</a:t>
            </a:r>
          </a:p>
          <a:p>
            <a:pPr marL="0" indent="0">
              <a:buNone/>
            </a:pPr>
            <a:r>
              <a:rPr lang="en-US" dirty="0" smtClean="0"/>
              <a:t>        row[-3:-1] = [zip1, zip2]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  # </a:t>
            </a:r>
            <a:r>
              <a:rPr lang="en-US" dirty="0">
                <a:solidFill>
                  <a:srgbClr val="FF0000"/>
                </a:solidFill>
              </a:rPr>
              <a:t>Compute the distance via Google Maps</a:t>
            </a:r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dirty="0">
                <a:solidFill>
                  <a:schemeClr val="accent6"/>
                </a:solidFill>
              </a:rPr>
              <a:t>try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      distance </a:t>
            </a:r>
            <a:r>
              <a:rPr lang="en-US" dirty="0"/>
              <a:t>= </a:t>
            </a:r>
            <a:r>
              <a:rPr lang="en-US" dirty="0" err="1"/>
              <a:t>gd.query</a:t>
            </a:r>
            <a:r>
              <a:rPr lang="en-US" dirty="0"/>
              <a:t>(zip1,zip2).distance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</a:t>
            </a:r>
            <a:r>
              <a:rPr lang="en-US" dirty="0" smtClean="0">
                <a:solidFill>
                  <a:schemeClr val="accent6"/>
                </a:solidFill>
              </a:rPr>
              <a:t>except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 smtClean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&gt;&gt; </a:t>
            </a:r>
            <a:r>
              <a:rPr lang="en-US" dirty="0" err="1"/>
              <a:t>sys.stderr</a:t>
            </a:r>
            <a:r>
              <a:rPr lang="en-US" dirty="0"/>
              <a:t>, </a:t>
            </a:r>
            <a:r>
              <a:rPr lang="en-US" dirty="0">
                <a:solidFill>
                  <a:srgbClr val="00B050"/>
                </a:solidFill>
              </a:rPr>
              <a:t>"Error computing </a:t>
            </a:r>
            <a:r>
              <a:rPr lang="en-US" dirty="0" smtClean="0">
                <a:solidFill>
                  <a:srgbClr val="00B050"/>
                </a:solidFill>
              </a:rPr>
              <a:t>distance:"</a:t>
            </a:r>
            <a:r>
              <a:rPr lang="en-US" dirty="0" smtClean="0"/>
              <a:t>, zip1</a:t>
            </a:r>
            <a:r>
              <a:rPr lang="en-US" dirty="0"/>
              <a:t>, zip2</a:t>
            </a:r>
          </a:p>
          <a:p>
            <a:pPr marL="0" indent="0">
              <a:buNone/>
            </a:pPr>
            <a:r>
              <a:rPr lang="en-US" dirty="0"/>
              <a:t>        </a:t>
            </a:r>
            <a:r>
              <a:rPr lang="en-US" dirty="0" smtClean="0"/>
              <a:t>    distance </a:t>
            </a:r>
            <a:r>
              <a:rPr lang="en-US" dirty="0"/>
              <a:t>= </a:t>
            </a:r>
            <a:r>
              <a:rPr lang="en-US" dirty="0">
                <a:solidFill>
                  <a:srgbClr val="00B050"/>
                </a:solidFill>
              </a:rPr>
              <a:t>""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# Print </a:t>
            </a:r>
            <a:r>
              <a:rPr lang="en-US" dirty="0" smtClean="0">
                <a:solidFill>
                  <a:srgbClr val="FF0000"/>
                </a:solidFill>
              </a:rPr>
              <a:t>the row with the </a:t>
            </a:r>
            <a:r>
              <a:rPr lang="en-US" dirty="0">
                <a:solidFill>
                  <a:srgbClr val="FF0000"/>
                </a:solidFill>
              </a:rPr>
              <a:t>distance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7030A0"/>
                </a:solidFill>
              </a:rPr>
              <a:t>print</a:t>
            </a:r>
            <a:r>
              <a:rPr lang="en-US" dirty="0"/>
              <a:t> </a:t>
            </a:r>
            <a:r>
              <a:rPr lang="en-US" dirty="0" err="1"/>
              <a:t>comma_separated</a:t>
            </a:r>
            <a:r>
              <a:rPr lang="en-US" dirty="0"/>
              <a:t>(row + [</a:t>
            </a:r>
            <a:r>
              <a:rPr lang="en-US" dirty="0" smtClean="0"/>
              <a:t>distance])</a:t>
            </a:r>
            <a:endParaRPr lang="en-US" dirty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      # Avoid too many Google queries in rapid succession</a:t>
            </a:r>
          </a:p>
          <a:p>
            <a:pPr marL="0" indent="0">
              <a:buNone/>
            </a:pPr>
            <a:r>
              <a:rPr lang="en-US" dirty="0" smtClean="0"/>
              <a:t>      </a:t>
            </a:r>
            <a:r>
              <a:rPr lang="en-US" dirty="0" err="1"/>
              <a:t>time.sleep</a:t>
            </a:r>
            <a:r>
              <a:rPr lang="en-US" dirty="0"/>
              <a:t>(</a:t>
            </a:r>
            <a:r>
              <a:rPr lang="en-US" dirty="0" err="1"/>
              <a:t>random.random</a:t>
            </a:r>
            <a:r>
              <a:rPr lang="en-US" dirty="0" smtClean="0"/>
              <a:t>()+0.5)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022761" y="6091707"/>
            <a:ext cx="36632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23 lines of executable code!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036199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A huge </a:t>
            </a:r>
            <a:r>
              <a:rPr lang="en-US" dirty="0" smtClean="0">
                <a:solidFill>
                  <a:srgbClr val="FF0000"/>
                </a:solidFill>
              </a:rPr>
              <a:t>thanks</a:t>
            </a:r>
            <a:r>
              <a:rPr lang="en-US" dirty="0" smtClean="0"/>
              <a:t> to the rest of the staff</a:t>
            </a:r>
            <a:endParaRPr lang="en-US" dirty="0"/>
          </a:p>
        </p:txBody>
      </p:sp>
      <p:pic>
        <p:nvPicPr>
          <p:cNvPr id="1028" name="Picture 4" descr="http://www.centerforgamescience.org/site/images/hsia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24148"/>
            <a:ext cx="1795464" cy="2762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" y="4865942"/>
            <a:ext cx="1795464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Dun-Yu Hsiao</a:t>
            </a:r>
          </a:p>
          <a:p>
            <a:pPr algn="ctr"/>
            <a:endParaRPr lang="en-US" dirty="0"/>
          </a:p>
        </p:txBody>
      </p:sp>
      <p:pic>
        <p:nvPicPr>
          <p:cNvPr id="4" name="Picture 2" descr="C:\cygwin\home\mernst\sync\robert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85721" y="2749334"/>
            <a:ext cx="1758279" cy="26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cygwin\home\mernst\sync\reynold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712058"/>
            <a:ext cx="1763592" cy="26453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Content Placeholder 4" descr="C:\cygwin\home\mernst\sync\mah.jpg"/>
          <p:cNvPicPr>
            <a:picLocks noGrp="1" noChangeAspect="1" noChangeArrowheads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717416"/>
            <a:ext cx="1798120" cy="2697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cygwin\home\mernst\sync\oborne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2749334"/>
            <a:ext cx="1758279" cy="2637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429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Why do you care about processing data?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world is awash in data</a:t>
            </a:r>
          </a:p>
          <a:p>
            <a:r>
              <a:rPr lang="en-US" dirty="0" smtClean="0"/>
              <a:t>Processing and analyzing it is the difference between </a:t>
            </a:r>
            <a:r>
              <a:rPr lang="en-US" dirty="0" smtClean="0">
                <a:solidFill>
                  <a:srgbClr val="FF0000"/>
                </a:solidFill>
              </a:rPr>
              <a:t>success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failure</a:t>
            </a:r>
          </a:p>
          <a:p>
            <a:pPr lvl="1"/>
            <a:r>
              <a:rPr lang="en-US" dirty="0" smtClean="0"/>
              <a:t>for a team or for an individual</a:t>
            </a:r>
          </a:p>
          <a:p>
            <a:r>
              <a:rPr lang="en-US" dirty="0" smtClean="0"/>
              <a:t>Manipulating and understanding data is essential to:</a:t>
            </a:r>
          </a:p>
          <a:p>
            <a:pPr lvl="1"/>
            <a:r>
              <a:rPr lang="en-US" dirty="0" smtClean="0"/>
              <a:t>Astronomers</a:t>
            </a:r>
          </a:p>
          <a:p>
            <a:pPr lvl="1"/>
            <a:r>
              <a:rPr lang="en-US" dirty="0" smtClean="0"/>
              <a:t>Biologists</a:t>
            </a:r>
          </a:p>
          <a:p>
            <a:pPr lvl="1"/>
            <a:r>
              <a:rPr lang="en-US" dirty="0" smtClean="0"/>
              <a:t>Chemists</a:t>
            </a:r>
          </a:p>
          <a:p>
            <a:pPr lvl="1"/>
            <a:r>
              <a:rPr lang="en-US" dirty="0" smtClean="0"/>
              <a:t>Economists</a:t>
            </a:r>
          </a:p>
          <a:p>
            <a:pPr lvl="1"/>
            <a:r>
              <a:rPr lang="en-US" dirty="0" smtClean="0"/>
              <a:t>Engineers</a:t>
            </a:r>
          </a:p>
          <a:p>
            <a:pPr lvl="1"/>
            <a:r>
              <a:rPr lang="en-US" dirty="0" smtClean="0"/>
              <a:t>Entrepreneurs</a:t>
            </a:r>
          </a:p>
          <a:p>
            <a:pPr lvl="1"/>
            <a:r>
              <a:rPr lang="en-US" dirty="0" smtClean="0"/>
              <a:t>Linguists</a:t>
            </a:r>
          </a:p>
          <a:p>
            <a:pPr lvl="1"/>
            <a:r>
              <a:rPr lang="en-US" dirty="0" smtClean="0"/>
              <a:t>Political scientists</a:t>
            </a:r>
          </a:p>
          <a:p>
            <a:pPr lvl="1"/>
            <a:r>
              <a:rPr lang="en-US" dirty="0" smtClean="0"/>
              <a:t>Zoologists</a:t>
            </a:r>
          </a:p>
          <a:p>
            <a:pPr lvl="1"/>
            <a:r>
              <a:rPr lang="en-US" dirty="0" smtClean="0"/>
              <a:t>… and many more!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11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the Python language?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28173240"/>
              </p:ext>
            </p:extLst>
          </p:nvPr>
        </p:nvGraphicFramePr>
        <p:xfrm>
          <a:off x="457200" y="1600200"/>
          <a:ext cx="8229599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1066800"/>
                <a:gridCol w="990600"/>
                <a:gridCol w="1219200"/>
                <a:gridCol w="990600"/>
                <a:gridCol w="914400"/>
                <a:gridCol w="990599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Python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Excel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MATLAB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C/C++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Java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Readable</a:t>
                      </a:r>
                      <a:r>
                        <a:rPr lang="en-US" baseline="0" dirty="0" smtClean="0"/>
                        <a:t> syntax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Easy to get started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 pitchFamily="2" charset="2"/>
                        </a:rPr>
                        <a:t>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Powerful libraries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</a:t>
                      </a:r>
                      <a:endParaRPr lang="en-US" dirty="0" smtClean="0">
                        <a:solidFill>
                          <a:srgbClr val="FFFF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B050"/>
                          </a:solidFill>
                          <a:sym typeface="Wingdings" pitchFamily="2" charset="2"/>
                        </a:rPr>
                        <a:t></a:t>
                      </a:r>
                      <a:endParaRPr lang="en-US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3266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 of Python with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Python </a:t>
            </a:r>
            <a:r>
              <a:rPr lang="en-US" dirty="0"/>
              <a:t>is better for learning programming</a:t>
            </a:r>
          </a:p>
          <a:p>
            <a:r>
              <a:rPr lang="en-US" dirty="0" smtClean="0"/>
              <a:t>Python </a:t>
            </a:r>
            <a:r>
              <a:rPr lang="en-US" dirty="0"/>
              <a:t>is better for small </a:t>
            </a:r>
            <a:r>
              <a:rPr lang="en-US" dirty="0" err="1"/>
              <a:t>prograams</a:t>
            </a:r>
            <a:endParaRPr lang="en-US" dirty="0"/>
          </a:p>
          <a:p>
            <a:r>
              <a:rPr lang="en-US" dirty="0" smtClean="0"/>
              <a:t>Java </a:t>
            </a:r>
            <a:r>
              <a:rPr lang="en-US" dirty="0"/>
              <a:t>is better for large </a:t>
            </a:r>
            <a:r>
              <a:rPr lang="en-US" dirty="0" smtClean="0"/>
              <a:t>programs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Main difference:  dynamic vs. static typing</a:t>
            </a:r>
          </a:p>
          <a:p>
            <a:r>
              <a:rPr lang="en-US" dirty="0" smtClean="0"/>
              <a:t>Dynamic typing:  put anything in any variable</a:t>
            </a:r>
          </a:p>
          <a:p>
            <a:r>
              <a:rPr lang="en-US" dirty="0" smtClean="0"/>
              <a:t>Static typing: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ource code states the type of the variable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annot run code if any assignment might violate the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915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Python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Assignments</a:t>
            </a:r>
          </a:p>
          <a:p>
            <a:r>
              <a:rPr lang="en-US" dirty="0" smtClean="0"/>
              <a:t>Variables</a:t>
            </a:r>
          </a:p>
          <a:p>
            <a:r>
              <a:rPr lang="en-US" dirty="0" smtClean="0"/>
              <a:t>Types</a:t>
            </a:r>
          </a:p>
          <a:p>
            <a:r>
              <a:rPr lang="en-US" dirty="0" smtClean="0"/>
              <a:t>Programs &amp; algorithms</a:t>
            </a:r>
          </a:p>
          <a:p>
            <a:r>
              <a:rPr lang="en-US" dirty="0" smtClean="0"/>
              <a:t>Control flow:  loops (for), conditionals (if)</a:t>
            </a:r>
          </a:p>
          <a:p>
            <a:r>
              <a:rPr lang="en-US" dirty="0" smtClean="0"/>
              <a:t>File I/O</a:t>
            </a:r>
          </a:p>
          <a:p>
            <a:r>
              <a:rPr lang="en-US" dirty="0" smtClean="0"/>
              <a:t>Python execution model</a:t>
            </a:r>
          </a:p>
          <a:p>
            <a:pPr lvl="1"/>
            <a:r>
              <a:rPr lang="en-US" dirty="0" smtClean="0"/>
              <a:t>How Python evaluates expressions, statements, and programs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9530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1396</Words>
  <Application>Microsoft Office PowerPoint</Application>
  <PresentationFormat>On-screen Show (4:3)</PresentationFormat>
  <Paragraphs>271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CSE 140 wrapup</vt:lpstr>
      <vt:lpstr>Progress in 10 weeks</vt:lpstr>
      <vt:lpstr>Example from lecture 0: Assessing treatment efficacy</vt:lpstr>
      <vt:lpstr>Python program to assess treatment efficacy</vt:lpstr>
      <vt:lpstr>A huge thanks to the rest of the staff</vt:lpstr>
      <vt:lpstr>Why do you care about processing data?</vt:lpstr>
      <vt:lpstr>Why the Python language?</vt:lpstr>
      <vt:lpstr>Comparison of Python with Java</vt:lpstr>
      <vt:lpstr>Python concepts</vt:lpstr>
      <vt:lpstr>Data structures:  managing data</vt:lpstr>
      <vt:lpstr>Functions</vt:lpstr>
      <vt:lpstr>Data abstraction</vt:lpstr>
      <vt:lpstr>Testing and debugging</vt:lpstr>
      <vt:lpstr>Data analysis</vt:lpstr>
      <vt:lpstr>Program design</vt:lpstr>
      <vt:lpstr>Recursion</vt:lpstr>
      <vt:lpstr>Speed of algorithms</vt:lpstr>
      <vt:lpstr>There is more to learn</vt:lpstr>
      <vt:lpstr>What you have learned in CSE 140</vt:lpstr>
      <vt:lpstr>What you will learn later</vt:lpstr>
      <vt:lpstr>What comes next?</vt:lpstr>
      <vt:lpstr>Go forth and conquer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190p wrapup</dc:title>
  <dc:creator>cse</dc:creator>
  <cp:lastModifiedBy>CSE</cp:lastModifiedBy>
  <cp:revision>19</cp:revision>
  <dcterms:created xsi:type="dcterms:W3CDTF">2012-08-17T15:39:44Z</dcterms:created>
  <dcterms:modified xsi:type="dcterms:W3CDTF">2013-03-30T04:00:37Z</dcterms:modified>
</cp:coreProperties>
</file>