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305" r:id="rId4"/>
    <p:sldId id="304" r:id="rId5"/>
    <p:sldId id="302" r:id="rId6"/>
    <p:sldId id="303" r:id="rId7"/>
    <p:sldId id="263" r:id="rId8"/>
    <p:sldId id="306" r:id="rId9"/>
    <p:sldId id="296" r:id="rId10"/>
    <p:sldId id="307" r:id="rId11"/>
    <p:sldId id="314" r:id="rId12"/>
    <p:sldId id="320" r:id="rId13"/>
    <p:sldId id="313" r:id="rId14"/>
    <p:sldId id="315" r:id="rId15"/>
    <p:sldId id="316" r:id="rId16"/>
    <p:sldId id="295" r:id="rId17"/>
    <p:sldId id="317" r:id="rId18"/>
    <p:sldId id="319" r:id="rId19"/>
    <p:sldId id="321" r:id="rId20"/>
    <p:sldId id="322" r:id="rId21"/>
    <p:sldId id="32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/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/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/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/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/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/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each word in filename to its frequency"""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 # set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to 0 if not set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"""Given a frequency dictionary, 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"""Given a frequency dictionary,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 top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 most frequent words,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sum([s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8200" y="762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wordcount</a:t>
            </a:r>
            <a:r>
              <a:rPr lang="en-US" dirty="0"/>
              <a:t> 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list),</a:t>
            </a:r>
            <a:br>
              <a:rPr lang="en-US" dirty="0"/>
            </a:br>
            <a:r>
              <a:rPr lang="en-US" dirty="0"/>
              <a:t>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515070"/>
            <a:ext cx="4724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 defines a data type</a:t>
            </a:r>
          </a:p>
          <a:p>
            <a:r>
              <a:rPr lang="en-US" dirty="0" smtClean="0"/>
              <a:t>A class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class is called a 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class type) as the first </a:t>
            </a:r>
            <a:r>
              <a:rPr lang="en-US" dirty="0" smtClean="0"/>
              <a:t>argument</a:t>
            </a:r>
          </a:p>
          <a:p>
            <a:r>
              <a:rPr lang="en-US" dirty="0" smtClean="0"/>
              <a:t>A class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object is a value of that type</a:t>
            </a:r>
          </a:p>
          <a:p>
            <a:pPr lvl="1"/>
            <a:r>
              <a:rPr lang="en-US" dirty="0" smtClean="0"/>
              <a:t>Compare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vs. 22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Recall the text analysis implementation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lnSpc>
                <a:spcPts val="1300"/>
              </a:lnSpc>
              <a:buFont typeface="Arial" pitchFamily="34" charset="0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 return sum([s for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w,s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967026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10)</a:t>
            </a:r>
          </a:p>
        </p:txBody>
      </p:sp>
    </p:spTree>
    <p:extLst>
      <p:ext uri="{BB962C8B-B14F-4D97-AF65-F5344CB8AC3E}">
        <p14:creationId xmlns:p14="http://schemas.microsoft.com/office/powerpoint/2010/main" val="32732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Brace 6"/>
          <p:cNvSpPr/>
          <p:nvPr/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from each word to its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sum([s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/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/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/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/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/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/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/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/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/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/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0" y="5780782"/>
            <a:ext cx="2358428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5486400" y="36990"/>
            <a:ext cx="36161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  <p:sp>
        <p:nvSpPr>
          <p:cNvPr id="58" name="Rectangular Callout 57"/>
          <p:cNvSpPr/>
          <p:nvPr/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/>
        </p:nvSpPr>
        <p:spPr>
          <a:xfrm>
            <a:off x="3438617" y="36990"/>
            <a:ext cx="1742983" cy="538609"/>
          </a:xfrm>
          <a:prstGeom prst="wedgeRectCallout">
            <a:avLst>
              <a:gd name="adj1" fmla="val 70972"/>
              <a:gd name="adj2" fmla="val 20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41" grpId="0" animBg="1"/>
      <p:bldP spid="57" grpId="0" animBg="1"/>
      <p:bldP spid="58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10)</a:t>
            </a:r>
          </a:p>
        </p:txBody>
      </p:sp>
      <p:sp>
        <p:nvSpPr>
          <p:cNvPr id="5" name="Right Brace 4"/>
          <p:cNvSpPr/>
          <p:nvPr/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namespace, like a module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/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6324600" y="1143000"/>
            <a:ext cx="1963075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a dictionary from words to their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sum([s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wc.topk(10)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/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/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/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743700" y="5638800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/>
        </p:nvCxnSpPr>
        <p:spPr>
          <a:xfrm flipV="1">
            <a:off x="7048500" y="6021309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/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/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/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924800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320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1439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2606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725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48600" y="53340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program?</a:t>
            </a:r>
          </a:p>
          <a:p>
            <a:pPr lvl="1"/>
            <a:r>
              <a:rPr lang="en-US" dirty="0" smtClean="0"/>
              <a:t>A sequence of instructions to achieve some particular purpose</a:t>
            </a:r>
          </a:p>
          <a:p>
            <a:r>
              <a:rPr lang="en-US" dirty="0" smtClean="0"/>
              <a:t>What is a library?</a:t>
            </a:r>
          </a:p>
          <a:p>
            <a:pPr lvl="1"/>
            <a:r>
              <a:rPr lang="en-US" dirty="0" smtClean="0"/>
              <a:t>A collection of routines that are helpful in multiple programs</a:t>
            </a:r>
            <a:endParaRPr lang="en-US" dirty="0"/>
          </a:p>
          <a:p>
            <a:r>
              <a:rPr lang="en-US" dirty="0" smtClean="0"/>
              <a:t>What is a data structure?</a:t>
            </a:r>
          </a:p>
          <a:p>
            <a:pPr lvl="1"/>
            <a:r>
              <a:rPr lang="en-US" dirty="0" smtClean="0"/>
              <a:t>A representation of data,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/>
              <a:t>Routines to manipulate the data</a:t>
            </a:r>
          </a:p>
          <a:p>
            <a:pPr lvl="2"/>
            <a:r>
              <a:rPr lang="en-US" dirty="0" smtClean="0"/>
              <a:t>Create, query, modify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break a program into parts?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to understand each part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:  When using a part, understand only its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 (documentation string); ignore its implementation</a:t>
            </a:r>
            <a:endParaRPr lang="en-US" dirty="0"/>
          </a:p>
          <a:p>
            <a:r>
              <a:rPr lang="en-US" dirty="0" smtClean="0"/>
              <a:t>Easier to test each part</a:t>
            </a:r>
          </a:p>
          <a:p>
            <a:r>
              <a:rPr lang="en-US" dirty="0" smtClean="0"/>
              <a:t>Reuse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a program into parts:</a:t>
            </a:r>
            <a:br>
              <a:rPr lang="en-US" dirty="0" smtClean="0"/>
            </a:br>
            <a:r>
              <a:rPr lang="en-US" dirty="0" smtClean="0"/>
              <a:t>the parts, and how to express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Organizing the program &amp; algorithm:</a:t>
            </a:r>
          </a:p>
          <a:p>
            <a:r>
              <a:rPr lang="en-US" dirty="0" smtClean="0"/>
              <a:t>Function (procedure)</a:t>
            </a:r>
          </a:p>
          <a:p>
            <a:r>
              <a:rPr lang="en-US" dirty="0" smtClean="0"/>
              <a:t>Library (collection of useful functions)</a:t>
            </a:r>
          </a:p>
          <a:p>
            <a:r>
              <a:rPr lang="en-US" dirty="0" smtClean="0"/>
              <a:t>Data structure (representation + methods)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Organizing the code (related but not the same!):</a:t>
            </a:r>
          </a:p>
          <a:p>
            <a:r>
              <a:rPr lang="en-US" dirty="0" smtClean="0"/>
              <a:t>Files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55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Disambiguates </a:t>
            </a:r>
            <a:r>
              <a:rPr lang="en-US" dirty="0"/>
              <a:t>duplicate </a:t>
            </a:r>
            <a:r>
              <a:rPr lang="en-US" dirty="0" smtClean="0"/>
              <a:t>variable names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File system directories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4999203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Accessing variables in a namespace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307968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3214511" y="3437634"/>
            <a:ext cx="152400" cy="2765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1972734" y="3042523"/>
            <a:ext cx="152400" cy="106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72832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module 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7283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alias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5105400"/>
            <a:ext cx="50329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50686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Graph and </a:t>
            </a:r>
            <a:r>
              <a:rPr lang="en-US" dirty="0" err="1">
                <a:solidFill>
                  <a:schemeClr val="accent2"/>
                </a:solidFill>
              </a:rPr>
              <a:t>DiGraph</a:t>
            </a:r>
            <a:r>
              <a:rPr lang="en-US" dirty="0">
                <a:solidFill>
                  <a:schemeClr val="accent2"/>
                </a:solidFill>
              </a:rPr>
              <a:t> are now available in the global namespace</a:t>
            </a:r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tuples of measurements</a:t>
            </a:r>
          </a:p>
          <a:p>
            <a:r>
              <a:rPr lang="en-US" dirty="0" smtClean="0"/>
              <a:t>Each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1366" y="3200400"/>
            <a:ext cx="1143000" cy="1099038"/>
          </a:xfrm>
          <a:prstGeom prst="rect">
            <a:avLst/>
          </a:prstGeom>
        </p:spPr>
      </p:pic>
      <p:pic>
        <p:nvPicPr>
          <p:cNvPr id="1026" name="Picture 2" descr="http://www.ibiblio.org/wm/paint/auth/monet/first/impression/impress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25" y="0"/>
            <a:ext cx="20202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field measurements: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dictionary mapping strings to lists, </a:t>
            </a:r>
            <a:r>
              <a:rPr lang="en-US" dirty="0" smtClean="0"/>
              <a:t>where the strings are sites and </a:t>
            </a:r>
            <a:r>
              <a:rPr lang="en-US" dirty="0"/>
              <a:t>each list has the same length and </a:t>
            </a:r>
            <a:r>
              <a:rPr lang="en-US" dirty="0" smtClean="0"/>
              <a:t>its elements corresponds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fields in the </a:t>
            </a:r>
            <a:r>
              <a:rPr lang="en-US" dirty="0" smtClean="0"/>
              <a:t>data file</a:t>
            </a:r>
            <a:r>
              <a:rPr lang="en-US" dirty="0"/>
              <a:t>.”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FieldMeasurements</a:t>
            </a:r>
            <a:r>
              <a:rPr lang="en-US" dirty="0"/>
              <a:t>”</a:t>
            </a:r>
          </a:p>
          <a:p>
            <a:r>
              <a:rPr lang="en-US" dirty="0" smtClean="0"/>
              <a:t>Which do you prefer?  Why?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(This must appear in the documentation string of every function related to field measurements!)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28995</TotalTime>
  <Words>2169</Words>
  <Application>Microsoft Office PowerPoint</Application>
  <PresentationFormat>On-screen Show (4:3)</PresentationFormat>
  <Paragraphs>419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Data Abstraction</vt:lpstr>
      <vt:lpstr>What is a program?</vt:lpstr>
      <vt:lpstr>Why break a program into parts?</vt:lpstr>
      <vt:lpstr>Breaking a program into parts: the parts, and how to express them</vt:lpstr>
      <vt:lpstr>Namespace</vt:lpstr>
      <vt:lpstr>Review: Accessing variables in a namespace</vt:lpstr>
      <vt:lpstr>Recall the design exercise</vt:lpstr>
      <vt:lpstr>Two types of abstraction</vt:lpstr>
      <vt:lpstr>Data abstraction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Recall the text analysis implementation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718</cp:revision>
  <cp:lastPrinted>2012-08-08T09:32:21Z</cp:lastPrinted>
  <dcterms:created xsi:type="dcterms:W3CDTF">2012-06-20T04:14:54Z</dcterms:created>
  <dcterms:modified xsi:type="dcterms:W3CDTF">2013-03-03T05:35:38Z</dcterms:modified>
</cp:coreProperties>
</file>