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0" r:id="rId5"/>
    <p:sldId id="260" r:id="rId6"/>
    <p:sldId id="261" r:id="rId7"/>
    <p:sldId id="271" r:id="rId8"/>
    <p:sldId id="262" r:id="rId9"/>
    <p:sldId id="274" r:id="rId10"/>
    <p:sldId id="265" r:id="rId11"/>
    <p:sldId id="273" r:id="rId12"/>
    <p:sldId id="266" r:id="rId13"/>
    <p:sldId id="263" r:id="rId14"/>
    <p:sldId id="267" r:id="rId15"/>
    <p:sldId id="269" r:id="rId16"/>
    <p:sldId id="268" r:id="rId17"/>
    <p:sldId id="264" r:id="rId18"/>
    <p:sldId id="258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9275-49F1-4A4B-9C9A-24A0DBAE84D9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2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9275-49F1-4A4B-9C9A-24A0DBAE84D9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5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9275-49F1-4A4B-9C9A-24A0DBAE84D9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6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9275-49F1-4A4B-9C9A-24A0DBAE84D9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69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9275-49F1-4A4B-9C9A-24A0DBAE84D9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57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9275-49F1-4A4B-9C9A-24A0DBAE84D9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1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9275-49F1-4A4B-9C9A-24A0DBAE84D9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5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9275-49F1-4A4B-9C9A-24A0DBAE84D9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9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9275-49F1-4A4B-9C9A-24A0DBAE84D9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91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9275-49F1-4A4B-9C9A-24A0DBAE84D9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77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9275-49F1-4A4B-9C9A-24A0DBAE84D9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7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E9275-49F1-4A4B-9C9A-24A0DBAE84D9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8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Testing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Michael Ernst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CSE 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</a:p>
        </p:txBody>
      </p:sp>
    </p:spTree>
    <p:extLst>
      <p:ext uri="{BB962C8B-B14F-4D97-AF65-F5344CB8AC3E}">
        <p14:creationId xmlns:p14="http://schemas.microsoft.com/office/powerpoint/2010/main" val="201832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write 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 entry:  are arguments legal?</a:t>
            </a:r>
          </a:p>
          <a:p>
            <a:pPr lvl="1"/>
            <a:r>
              <a:rPr lang="en-US" dirty="0" smtClean="0"/>
              <a:t>Place blame on the caller before the function fails</a:t>
            </a:r>
          </a:p>
          <a:p>
            <a:r>
              <a:rPr lang="en-US" dirty="0" smtClean="0"/>
              <a:t>Function exit:  is result correct?</a:t>
            </a:r>
          </a:p>
          <a:p>
            <a:r>
              <a:rPr lang="en-US" dirty="0" smtClean="0"/>
              <a:t>Places with tricky or interesting code</a:t>
            </a:r>
          </a:p>
          <a:p>
            <a:r>
              <a:rPr lang="en-US" dirty="0" smtClean="0"/>
              <a:t>Assertions are ordinary statements; e.g., can appear within a loop: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n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myNumbers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assert type(n) ==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or type(n) == float()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37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</a:t>
            </a:r>
            <a:r>
              <a:rPr lang="en-US" i="1" dirty="0" smtClean="0"/>
              <a:t>not</a:t>
            </a:r>
            <a:r>
              <a:rPr lang="en-US" dirty="0" smtClean="0"/>
              <a:t> to write 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Don’t clutter the </a:t>
            </a:r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(S</a:t>
            </a:r>
            <a:r>
              <a:rPr lang="en-US" dirty="0" smtClean="0"/>
              <a:t>ame </a:t>
            </a:r>
            <a:r>
              <a:rPr lang="en-US" dirty="0"/>
              <a:t>rule as for comments)</a:t>
            </a:r>
          </a:p>
          <a:p>
            <a:r>
              <a:rPr lang="en-US" dirty="0"/>
              <a:t>Don’t write assertions that are certain to succeed</a:t>
            </a:r>
          </a:p>
          <a:p>
            <a:pPr lvl="1"/>
            <a:r>
              <a:rPr lang="en-US" dirty="0"/>
              <a:t>The existence of an assertion tells a programmer that it might possibly fail</a:t>
            </a:r>
          </a:p>
          <a:p>
            <a:r>
              <a:rPr lang="en-US" dirty="0"/>
              <a:t>Don’t write an assertion if the following code would fail informatively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assert type(name) ==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… “Hello, ” + name …</a:t>
            </a:r>
          </a:p>
          <a:p>
            <a:r>
              <a:rPr lang="en-US" dirty="0"/>
              <a:t>Write assertions where they may be useful for debugging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19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write assertions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of computations</a:t>
            </a:r>
          </a:p>
          <a:p>
            <a:r>
              <a:rPr lang="en-US" dirty="0" smtClean="0"/>
              <a:t>Correctly-formed data structures</a:t>
            </a:r>
          </a:p>
          <a:p>
            <a:pPr marL="857250" lvl="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assert 0 &lt;= index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857250" lvl="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(list1) ==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(list2)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38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write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Two possibilities:</a:t>
            </a:r>
          </a:p>
          <a:p>
            <a:pPr lvl="1"/>
            <a:r>
              <a:rPr lang="en-US" dirty="0" smtClean="0"/>
              <a:t>Write code first, then write tests</a:t>
            </a:r>
          </a:p>
          <a:p>
            <a:pPr lvl="1"/>
            <a:r>
              <a:rPr lang="en-US" dirty="0" smtClean="0"/>
              <a:t>Write tests first, then write code</a:t>
            </a:r>
          </a:p>
          <a:p>
            <a:r>
              <a:rPr lang="en-US" dirty="0" smtClean="0"/>
              <a:t>It’s best to </a:t>
            </a:r>
            <a:r>
              <a:rPr lang="en-US" dirty="0" smtClean="0">
                <a:solidFill>
                  <a:srgbClr val="FF0000"/>
                </a:solidFill>
              </a:rPr>
              <a:t>write tests first</a:t>
            </a:r>
          </a:p>
          <a:p>
            <a:endParaRPr lang="en-US" dirty="0" smtClean="0"/>
          </a:p>
          <a:p>
            <a:r>
              <a:rPr lang="en-US" dirty="0" smtClean="0"/>
              <a:t>If you write the </a:t>
            </a:r>
            <a:r>
              <a:rPr lang="en-US" dirty="0" smtClean="0">
                <a:solidFill>
                  <a:srgbClr val="FF0000"/>
                </a:solidFill>
              </a:rPr>
              <a:t>code first</a:t>
            </a:r>
            <a:r>
              <a:rPr lang="en-US" dirty="0" smtClean="0"/>
              <a:t>, you remember the implementation while writing the tests</a:t>
            </a:r>
          </a:p>
          <a:p>
            <a:pPr lvl="1"/>
            <a:r>
              <a:rPr lang="en-US" dirty="0" smtClean="0"/>
              <a:t>You are likely to make the same mistakes in the implementation</a:t>
            </a:r>
          </a:p>
          <a:p>
            <a:r>
              <a:rPr lang="en-US" dirty="0" smtClean="0"/>
              <a:t>If you write the </a:t>
            </a:r>
            <a:r>
              <a:rPr lang="en-US" dirty="0" smtClean="0">
                <a:solidFill>
                  <a:srgbClr val="FF0000"/>
                </a:solidFill>
              </a:rPr>
              <a:t>tests first</a:t>
            </a:r>
            <a:r>
              <a:rPr lang="en-US" dirty="0" smtClean="0"/>
              <a:t>, you will think more about the functionality than about a particular implementation</a:t>
            </a:r>
          </a:p>
          <a:p>
            <a:pPr lvl="1"/>
            <a:r>
              <a:rPr lang="en-US" dirty="0" smtClean="0"/>
              <a:t>You might notice some aspect of behavior that you would have made a mistake about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18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the whole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common mistake: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Write the function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Make up test inputs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Run the function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Use the result as the oracle</a:t>
            </a:r>
          </a:p>
          <a:p>
            <a:r>
              <a:rPr lang="en-US" dirty="0" smtClean="0"/>
              <a:t>You didn’t write a test, but only half of a test</a:t>
            </a:r>
          </a:p>
          <a:p>
            <a:pPr lvl="1"/>
            <a:r>
              <a:rPr lang="en-US" dirty="0" smtClean="0"/>
              <a:t>Created the tests inputs, but not the oracle</a:t>
            </a:r>
          </a:p>
          <a:p>
            <a:r>
              <a:rPr lang="en-US" dirty="0" smtClean="0"/>
              <a:t>The test does not determine whether the function is correct</a:t>
            </a:r>
          </a:p>
          <a:p>
            <a:pPr lvl="1"/>
            <a:r>
              <a:rPr lang="en-US" dirty="0" smtClean="0"/>
              <a:t>Only determines that it continues to be as correct (or incorrect) as it was before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00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are for specified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roots(a, b, c):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Returns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 list of the two roots of ax**2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bx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...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Bad test of </a:t>
            </a:r>
            <a:r>
              <a:rPr lang="en-US" dirty="0"/>
              <a:t>implementation-specific </a:t>
            </a:r>
            <a:r>
              <a:rPr lang="en-US" dirty="0" smtClean="0"/>
              <a:t>behavior: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assert roots(1, 0, 1) == [1, -1]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Assertions inside a routine can be for implementation-specific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40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Tests prevent you from introducing errors when you change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Abstraction:  the implementation details do not matter</a:t>
            </a:r>
          </a:p>
          <a:p>
            <a:endParaRPr lang="en-US" dirty="0"/>
          </a:p>
          <a:p>
            <a:r>
              <a:rPr lang="en-US" dirty="0" smtClean="0"/>
              <a:t>Preventing introducing errors when you make a change is called “regression testing”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1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tests that cover all the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and test “corner cases”</a:t>
            </a:r>
          </a:p>
          <a:p>
            <a:pPr lvl="1"/>
            <a:r>
              <a:rPr lang="en-US" dirty="0" smtClean="0"/>
              <a:t>Empty list</a:t>
            </a:r>
          </a:p>
          <a:p>
            <a:pPr lvl="1"/>
            <a:r>
              <a:rPr lang="en-US" dirty="0" smtClean="0"/>
              <a:t>Zero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vs. </a:t>
            </a:r>
            <a:r>
              <a:rPr lang="en-US" smtClean="0"/>
              <a:t>float values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3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Tests might not reveal an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mean(numbers):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"""Returns the average of the argument list.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The argument must be a non-empty list of numbers."""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return sum(numbers)/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(numbers)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 Tests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assert mean([1, 2, 3, 4, 5]) == 3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assert mean([1, 2.1, 3.2]) == 2.1</a:t>
            </a:r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2800" dirty="0" smtClean="0"/>
              <a:t>This implementation is elegant, but </a:t>
            </a:r>
            <a:r>
              <a:rPr lang="en-US" sz="2800" dirty="0" smtClean="0">
                <a:solidFill>
                  <a:srgbClr val="FF0000"/>
                </a:solidFill>
              </a:rPr>
              <a:t>wrong</a:t>
            </a:r>
            <a:r>
              <a:rPr lang="en-US" sz="2800" dirty="0" smtClean="0"/>
              <a:t>!</a:t>
            </a:r>
            <a:endParaRPr lang="en-US" sz="2800" dirty="0"/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mean([1,2,3,4])</a:t>
            </a:r>
          </a:p>
          <a:p>
            <a:pPr marL="0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19370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write meaningless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mean(numbers):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"""Returns the average of the argument list.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The argument must be a non-empty list of numbers."""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return sum(numbers)/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(numbers)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/>
              <a:t>Unnecessary </a:t>
            </a:r>
            <a:r>
              <a:rPr lang="en-US" sz="2400" dirty="0"/>
              <a:t>tests.  </a:t>
            </a:r>
            <a:r>
              <a:rPr lang="en-US" sz="2400" dirty="0">
                <a:solidFill>
                  <a:srgbClr val="FF0000"/>
                </a:solidFill>
              </a:rPr>
              <a:t>Don’t write these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mean([1, 2, “hello”])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mean(“hello”)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mean([])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4779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Programming to analyze data is powerful</a:t>
            </a:r>
          </a:p>
          <a:p>
            <a:r>
              <a:rPr lang="en-US" dirty="0" smtClean="0"/>
              <a:t>It’s useless if the results are not correct</a:t>
            </a:r>
          </a:p>
          <a:p>
            <a:r>
              <a:rPr lang="en-US" dirty="0" smtClean="0"/>
              <a:t>Correctness is far more important than speed</a:t>
            </a:r>
          </a:p>
        </p:txBody>
      </p:sp>
    </p:spTree>
    <p:extLst>
      <p:ext uri="{BB962C8B-B14F-4D97-AF65-F5344CB8AC3E}">
        <p14:creationId xmlns:p14="http://schemas.microsoft.com/office/powerpoint/2010/main" val="345126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= double-checking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 you know your program is right?</a:t>
            </a:r>
          </a:p>
          <a:p>
            <a:pPr lvl="1"/>
            <a:r>
              <a:rPr lang="en-US" dirty="0" smtClean="0"/>
              <a:t>Compare its output to a correct output</a:t>
            </a:r>
          </a:p>
          <a:p>
            <a:r>
              <a:rPr lang="en-US" dirty="0" smtClean="0"/>
              <a:t>How do you know a correct output?</a:t>
            </a:r>
          </a:p>
          <a:p>
            <a:pPr lvl="1"/>
            <a:r>
              <a:rPr lang="en-US" dirty="0" smtClean="0"/>
              <a:t>Real </a:t>
            </a:r>
            <a:r>
              <a:rPr lang="en-US" dirty="0"/>
              <a:t>data is </a:t>
            </a:r>
            <a:r>
              <a:rPr lang="en-US" dirty="0" smtClean="0"/>
              <a:t>big</a:t>
            </a:r>
            <a:endParaRPr lang="en-US" dirty="0"/>
          </a:p>
          <a:p>
            <a:pPr lvl="1"/>
            <a:r>
              <a:rPr lang="en-US" dirty="0" smtClean="0"/>
              <a:t>You wrote </a:t>
            </a:r>
            <a:r>
              <a:rPr lang="en-US" dirty="0"/>
              <a:t>a computer program </a:t>
            </a:r>
            <a:r>
              <a:rPr lang="en-US" dirty="0" smtClean="0"/>
              <a:t>because it is not convenient to compute it by hand</a:t>
            </a:r>
          </a:p>
          <a:p>
            <a:r>
              <a:rPr lang="en-US" dirty="0" smtClean="0"/>
              <a:t>Use small inputs so you can compute by hand</a:t>
            </a:r>
            <a:endParaRPr lang="en-US" dirty="0"/>
          </a:p>
          <a:p>
            <a:r>
              <a:rPr lang="en-US" dirty="0" smtClean="0"/>
              <a:t>Example:  standard deviation</a:t>
            </a:r>
          </a:p>
          <a:p>
            <a:pPr lvl="1"/>
            <a:r>
              <a:rPr lang="en-US" dirty="0" smtClean="0"/>
              <a:t>What are good tests for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std_dev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1026" name="Picture 2" descr="standard deviation formu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632" y="4985656"/>
            <a:ext cx="203835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21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≠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Testing:  determining </a:t>
            </a:r>
            <a:r>
              <a:rPr lang="en-US" dirty="0" smtClean="0">
                <a:solidFill>
                  <a:srgbClr val="FF0000"/>
                </a:solidFill>
              </a:rPr>
              <a:t>whether</a:t>
            </a:r>
            <a:r>
              <a:rPr lang="en-US" dirty="0" smtClean="0"/>
              <a:t> your program is correct</a:t>
            </a:r>
          </a:p>
          <a:p>
            <a:pPr lvl="1"/>
            <a:r>
              <a:rPr lang="en-US" dirty="0" smtClean="0"/>
              <a:t>Doesn’t say </a:t>
            </a:r>
            <a:r>
              <a:rPr lang="en-US" dirty="0" smtClean="0">
                <a:solidFill>
                  <a:srgbClr val="FF0000"/>
                </a:solidFill>
              </a:rPr>
              <a:t>where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your program is incorrect</a:t>
            </a:r>
          </a:p>
          <a:p>
            <a:r>
              <a:rPr lang="en-US" dirty="0" smtClean="0"/>
              <a:t>Debugging:  locating the specific defect in your program, and fixing it</a:t>
            </a:r>
          </a:p>
          <a:p>
            <a:pPr marL="457200" lvl="1" indent="0">
              <a:buNone/>
            </a:pPr>
            <a:r>
              <a:rPr lang="en-US" dirty="0" smtClean="0"/>
              <a:t>2 key ideas:</a:t>
            </a:r>
          </a:p>
          <a:p>
            <a:pPr lvl="1"/>
            <a:r>
              <a:rPr lang="en-US" dirty="0" smtClean="0"/>
              <a:t>divide and conquer</a:t>
            </a:r>
          </a:p>
          <a:p>
            <a:pPr lvl="1"/>
            <a:r>
              <a:rPr lang="en-US" dirty="0" smtClean="0"/>
              <a:t>the scientific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23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test consists of:</a:t>
            </a:r>
          </a:p>
          <a:p>
            <a:pPr lvl="1"/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input</a:t>
            </a:r>
            <a:r>
              <a:rPr lang="en-US" dirty="0"/>
              <a:t> </a:t>
            </a:r>
            <a:r>
              <a:rPr lang="en-US" dirty="0" smtClean="0"/>
              <a:t>(sometimes </a:t>
            </a:r>
            <a:r>
              <a:rPr lang="en-US" dirty="0"/>
              <a:t>called “test data”)</a:t>
            </a:r>
          </a:p>
          <a:p>
            <a:pPr lvl="1"/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oracle</a:t>
            </a:r>
            <a:r>
              <a:rPr lang="en-US" dirty="0"/>
              <a:t> (a predicate (</a:t>
            </a:r>
            <a:r>
              <a:rPr lang="en-US" dirty="0" err="1"/>
              <a:t>boolean</a:t>
            </a:r>
            <a:r>
              <a:rPr lang="en-US" dirty="0"/>
              <a:t> expression) of the output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Example test for </a:t>
            </a:r>
            <a:r>
              <a:rPr lang="en-US" dirty="0" smtClean="0">
                <a:solidFill>
                  <a:srgbClr val="FF0000"/>
                </a:solidFill>
              </a:rPr>
              <a:t>sum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input:  [1, 2, 3]</a:t>
            </a:r>
          </a:p>
          <a:p>
            <a:pPr lvl="1"/>
            <a:r>
              <a:rPr lang="en-US" dirty="0" smtClean="0"/>
              <a:t>oracle:  result is 6</a:t>
            </a:r>
          </a:p>
          <a:p>
            <a:pPr lvl="1"/>
            <a:r>
              <a:rPr lang="en-US" dirty="0" smtClean="0"/>
              <a:t>write the test as: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sum([1, 2, 3]) == 6</a:t>
            </a:r>
          </a:p>
          <a:p>
            <a:r>
              <a:rPr lang="en-US" dirty="0" smtClean="0"/>
              <a:t>Example test for </a:t>
            </a:r>
            <a:r>
              <a:rPr lang="en-US" dirty="0" err="1" smtClean="0">
                <a:solidFill>
                  <a:srgbClr val="FF0000"/>
                </a:solidFill>
              </a:rPr>
              <a:t>sqrt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input:  3.14</a:t>
            </a:r>
          </a:p>
          <a:p>
            <a:pPr lvl="1"/>
            <a:r>
              <a:rPr lang="en-US" dirty="0" smtClean="0"/>
              <a:t>oracle:  result is within 0.00001 of 1.772</a:t>
            </a:r>
          </a:p>
          <a:p>
            <a:pPr lvl="1"/>
            <a:r>
              <a:rPr lang="en-US" dirty="0" smtClean="0"/>
              <a:t>ways to write the test: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(3.14) – 1.772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0.00001  and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(3.14) –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1.772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-0.00001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-0.00001 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(3.14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–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1.772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 0.00001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math.abs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(3.14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– 1.772) &lt; 0.00001</a:t>
            </a: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48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test </a:t>
            </a:r>
            <a:r>
              <a:rPr lang="en-US" sz="2400" dirty="0">
                <a:solidFill>
                  <a:srgbClr val="FF0000"/>
                </a:solidFill>
              </a:rPr>
              <a:t>passes</a:t>
            </a:r>
            <a:r>
              <a:rPr lang="en-US" sz="2400" dirty="0"/>
              <a:t> if the </a:t>
            </a:r>
            <a:r>
              <a:rPr lang="en-US" sz="2400" dirty="0" smtClean="0"/>
              <a:t>boolean expression </a:t>
            </a:r>
            <a:r>
              <a:rPr lang="en-US" sz="2400" dirty="0"/>
              <a:t>evaluates to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en-US" sz="2400" dirty="0"/>
              <a:t>The test </a:t>
            </a:r>
            <a:r>
              <a:rPr lang="en-US" sz="2400" dirty="0">
                <a:solidFill>
                  <a:srgbClr val="FF0000"/>
                </a:solidFill>
              </a:rPr>
              <a:t>fails</a:t>
            </a:r>
            <a:r>
              <a:rPr lang="en-US" sz="2400" dirty="0"/>
              <a:t> if the boolean </a:t>
            </a:r>
            <a:r>
              <a:rPr lang="en-US" sz="2400" dirty="0" smtClean="0"/>
              <a:t>expression evaluates </a:t>
            </a:r>
            <a:r>
              <a:rPr lang="en-US" sz="2400" dirty="0"/>
              <a:t>to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r>
              <a:rPr lang="en-US" sz="2400" dirty="0" smtClean="0"/>
              <a:t>Use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en-US" sz="2400" dirty="0" smtClean="0"/>
              <a:t> statement: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assert sum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([1, 2, 3]) == 6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math.abs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(3.14) – 1.772) &lt; 0.00001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assert True </a:t>
            </a:r>
            <a:r>
              <a:rPr lang="en-US" sz="2400" dirty="0" smtClean="0"/>
              <a:t>does nothing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assert False </a:t>
            </a:r>
            <a:r>
              <a:rPr lang="en-US" sz="2400" dirty="0" smtClean="0"/>
              <a:t>crashes the program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nd prints a message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8081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write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At the top level:  is run every time you load your program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hypotenuse(a, b):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assert hypotenuse(3, 4) == 5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assert hypotenuse(5, 12) == 13</a:t>
            </a:r>
          </a:p>
          <a:p>
            <a:r>
              <a:rPr lang="en-US" dirty="0" smtClean="0"/>
              <a:t>In a test function:  is run when you invoke the function </a:t>
            </a:r>
            <a:endParaRPr lang="en-US" dirty="0"/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hypotenuse(a, b):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test_hypotenuse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assert hypotenuse(3, 4) == 5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assert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hypotenuse(5, 12) == 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45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Assertions are not just for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Use assertions throughout your code</a:t>
            </a:r>
          </a:p>
          <a:p>
            <a:r>
              <a:rPr lang="en-US" dirty="0" smtClean="0"/>
              <a:t>Documents what you think is true about your algorithm</a:t>
            </a:r>
          </a:p>
          <a:p>
            <a:r>
              <a:rPr lang="en-US" dirty="0" smtClean="0"/>
              <a:t>Lets you know immediately when something goes wrong</a:t>
            </a:r>
          </a:p>
          <a:p>
            <a:pPr lvl="1"/>
            <a:r>
              <a:rPr lang="en-US" dirty="0"/>
              <a:t>The longer between </a:t>
            </a:r>
            <a:r>
              <a:rPr lang="en-US" dirty="0" smtClean="0"/>
              <a:t>a code mistake and the programmer noticing, the harder it is to debug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11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Assertions make debugging easier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Common, but unfortunate, course of events:</a:t>
            </a:r>
          </a:p>
          <a:p>
            <a:pPr lvl="1"/>
            <a:r>
              <a:rPr lang="en-US" dirty="0"/>
              <a:t>Code contains a mistake (incorrect assumption or algorithm)</a:t>
            </a:r>
          </a:p>
          <a:p>
            <a:pPr lvl="1"/>
            <a:r>
              <a:rPr lang="en-US" dirty="0"/>
              <a:t>Intermediate value (e.g., in local variable, or result of a function call) is incorrect</a:t>
            </a:r>
          </a:p>
          <a:p>
            <a:pPr lvl="1"/>
            <a:r>
              <a:rPr lang="en-US" dirty="0"/>
              <a:t>That value is used in other computations, or copied into other variables</a:t>
            </a:r>
          </a:p>
          <a:p>
            <a:pPr lvl="1"/>
            <a:r>
              <a:rPr lang="en-US" dirty="0"/>
              <a:t>Eventually, the user notices that the overall program produces a wrong result</a:t>
            </a:r>
          </a:p>
          <a:p>
            <a:pPr lvl="1"/>
            <a:r>
              <a:rPr lang="en-US" dirty="0"/>
              <a:t>Where is the mistake in the program?  It could be anywhere.</a:t>
            </a:r>
          </a:p>
          <a:p>
            <a:r>
              <a:rPr lang="en-US" dirty="0"/>
              <a:t>Suppose you had 10 assertions evenly distributed in your code</a:t>
            </a:r>
          </a:p>
          <a:p>
            <a:pPr lvl="1"/>
            <a:r>
              <a:rPr lang="en-US" dirty="0"/>
              <a:t>When one fails, you can localize the mistake to 1/10 of your code (the part between the last assertion that passes and the first one that fails)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6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1127</Words>
  <Application>Microsoft Office PowerPoint</Application>
  <PresentationFormat>On-screen Show (4:3)</PresentationFormat>
  <Paragraphs>157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Testing</vt:lpstr>
      <vt:lpstr>Testing</vt:lpstr>
      <vt:lpstr>Testing = double-checking results</vt:lpstr>
      <vt:lpstr>Testing ≠ debugging</vt:lpstr>
      <vt:lpstr>What is a test?</vt:lpstr>
      <vt:lpstr>Test results</vt:lpstr>
      <vt:lpstr>Where to write test cases</vt:lpstr>
      <vt:lpstr>Assertions are not just for test cases</vt:lpstr>
      <vt:lpstr>Assertions make debugging easier</vt:lpstr>
      <vt:lpstr>Where to write assertions</vt:lpstr>
      <vt:lpstr>Where not to write assertions</vt:lpstr>
      <vt:lpstr>What to write assertions about</vt:lpstr>
      <vt:lpstr>When to write tests</vt:lpstr>
      <vt:lpstr>Write the whole test</vt:lpstr>
      <vt:lpstr>Tests are for specified behavior</vt:lpstr>
      <vt:lpstr>Tests prevent you from introducing errors when you change a function</vt:lpstr>
      <vt:lpstr>Write tests that cover all the functionality</vt:lpstr>
      <vt:lpstr>Tests might not reveal an error</vt:lpstr>
      <vt:lpstr>Don’t write meaningless tests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Michael D Ernst</dc:creator>
  <cp:lastModifiedBy>CSE</cp:lastModifiedBy>
  <cp:revision>32</cp:revision>
  <dcterms:created xsi:type="dcterms:W3CDTF">2012-07-07T05:23:46Z</dcterms:created>
  <dcterms:modified xsi:type="dcterms:W3CDTF">2013-02-22T22:20:33Z</dcterms:modified>
</cp:coreProperties>
</file>