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23A8A"/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67000"/>
            <a:ext cx="54102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</a:t>
            </a:r>
            <a:r>
              <a:rPr lang="en-US" dirty="0" smtClean="0">
                <a:solidFill>
                  <a:schemeClr val="tx1"/>
                </a:solidFill>
              </a:rPr>
              <a:t>140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Winter 2013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matplotlib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Strives </a:t>
            </a:r>
            <a:r>
              <a:rPr lang="en-US" dirty="0"/>
              <a:t>to emulate </a:t>
            </a:r>
            <a:r>
              <a:rPr lang="en-US" dirty="0" smtClean="0"/>
              <a:t>MATLAB</a:t>
            </a:r>
          </a:p>
          <a:p>
            <a:pPr lvl="1"/>
            <a:r>
              <a:rPr lang="en-US" dirty="0" smtClean="0"/>
              <a:t>Pro:  familiar to MATLAB users</a:t>
            </a:r>
          </a:p>
          <a:p>
            <a:pPr lvl="1"/>
            <a:r>
              <a:rPr lang="en-US" dirty="0" smtClean="0"/>
              <a:t>Pro:  powerful</a:t>
            </a:r>
          </a:p>
          <a:p>
            <a:pPr lvl="1"/>
            <a:r>
              <a:rPr lang="en-US" dirty="0" smtClean="0"/>
              <a:t>Con:  not the best design for a </a:t>
            </a:r>
            <a:r>
              <a:rPr lang="en-US" dirty="0" smtClean="0"/>
              <a:t>plotting </a:t>
            </a:r>
            <a:r>
              <a:rPr lang="en-US" dirty="0" smtClean="0"/>
              <a:t>library</a:t>
            </a:r>
            <a:endParaRPr lang="en-US" dirty="0"/>
          </a:p>
          <a:p>
            <a:r>
              <a:rPr lang="en-US" dirty="0" smtClean="0"/>
              <a:t>One </a:t>
            </a:r>
            <a:r>
              <a:rPr lang="en-US" dirty="0"/>
              <a:t>important function for HW6: </a:t>
            </a:r>
          </a:p>
          <a:p>
            <a:pPr marL="0" indent="0">
              <a:buNone/>
            </a:pPr>
            <a:endParaRPr lang="en-US" sz="24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plot(</a:t>
            </a:r>
            <a:r>
              <a:rPr lang="en-US" sz="2400" b="1" dirty="0" err="1">
                <a:latin typeface="Courier New"/>
                <a:cs typeface="Courier New"/>
              </a:rPr>
              <a:t>xvalues</a:t>
            </a:r>
            <a:r>
              <a:rPr lang="en-US" sz="2400" b="1" dirty="0">
                <a:latin typeface="Courier New"/>
                <a:cs typeface="Courier New"/>
              </a:rPr>
              <a:t>, </a:t>
            </a:r>
            <a:r>
              <a:rPr lang="en-US" sz="2400" b="1" dirty="0" err="1">
                <a:latin typeface="Courier New"/>
                <a:cs typeface="Courier New"/>
              </a:rPr>
              <a:t>yvalues</a:t>
            </a:r>
            <a:r>
              <a:rPr lang="en-US" sz="2400" b="1" dirty="0">
                <a:latin typeface="Courier New"/>
                <a:cs typeface="Courier New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87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Plot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676400"/>
            <a:ext cx="6096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matplotlib.pyplot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[1,2,3,4,5]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[x**2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x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ys.append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(x**2)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90600" y="4201184"/>
            <a:ext cx="4267200" cy="1132816"/>
            <a:chOff x="990600" y="4201184"/>
            <a:chExt cx="4267200" cy="1132816"/>
          </a:xfrm>
        </p:grpSpPr>
        <p:sp>
          <p:nvSpPr>
            <p:cNvPr id="5" name="TextBox 4"/>
            <p:cNvSpPr txBox="1"/>
            <p:nvPr/>
          </p:nvSpPr>
          <p:spPr>
            <a:xfrm>
              <a:off x="1752600" y="4810780"/>
              <a:ext cx="3505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accent2"/>
                  </a:solidFill>
                </a:rPr>
                <a:t>no return value?</a:t>
              </a:r>
            </a:p>
          </p:txBody>
        </p:sp>
        <p:cxnSp>
          <p:nvCxnSpPr>
            <p:cNvPr id="7" name="Curved Connector 6"/>
            <p:cNvCxnSpPr>
              <a:stCxn id="5" idx="1"/>
            </p:cNvCxnSpPr>
            <p:nvPr/>
          </p:nvCxnSpPr>
          <p:spPr>
            <a:xfrm rot="10800000">
              <a:off x="990600" y="4201184"/>
              <a:ext cx="762000" cy="871206"/>
            </a:xfrm>
            <a:prstGeom prst="curvedConnector2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381000" y="561969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Has a side effect on the figure </a:t>
            </a:r>
            <a:r>
              <a:rPr lang="en-US" sz="2000" dirty="0" smtClean="0">
                <a:solidFill>
                  <a:schemeClr val="accent2"/>
                </a:solidFill>
              </a:rPr>
              <a:t>(like “print” statement)</a:t>
            </a:r>
          </a:p>
        </p:txBody>
      </p:sp>
    </p:spTree>
    <p:extLst>
      <p:ext uri="{BB962C8B-B14F-4D97-AF65-F5344CB8AC3E}">
        <p14:creationId xmlns:p14="http://schemas.microsoft.com/office/powerpoint/2010/main" val="318782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>
                <a:solidFill>
                  <a:srgbClr val="A23A8A"/>
                </a:solidFill>
                <a:latin typeface="Courier New"/>
                <a:cs typeface="Courier New"/>
              </a:rPr>
              <a:t>import </a:t>
            </a:r>
            <a:r>
              <a:rPr lang="en-US" b="1">
                <a:latin typeface="Courier New"/>
                <a:cs typeface="Courier New"/>
              </a:rPr>
              <a:t>matplotlib.pyplot </a:t>
            </a:r>
            <a:r>
              <a:rPr lang="en-US" b="1">
                <a:solidFill>
                  <a:srgbClr val="A23A8A"/>
                </a:solidFill>
                <a:latin typeface="Courier New"/>
                <a:cs typeface="Courier New"/>
              </a:rPr>
              <a:t>as</a:t>
            </a:r>
            <a:r>
              <a:rPr lang="en-US" b="1">
                <a:latin typeface="Courier New"/>
                <a:cs typeface="Courier New"/>
              </a:rPr>
              <a:t> plt</a:t>
            </a:r>
          </a:p>
          <a:p>
            <a:pPr marL="0" indent="0">
              <a:buNone/>
            </a:pPr>
            <a:endParaRPr lang="en-US" b="1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>
                <a:latin typeface="Courier New"/>
                <a:cs typeface="Courier New"/>
              </a:rPr>
              <a:t>xs = range(-100,100,10)</a:t>
            </a:r>
          </a:p>
          <a:p>
            <a:pPr marL="0" indent="0">
              <a:buNone/>
            </a:pPr>
            <a:r>
              <a:rPr lang="en-US" b="1">
                <a:latin typeface="Courier New"/>
                <a:cs typeface="Courier New"/>
              </a:rPr>
              <a:t>x2 = [x**2 </a:t>
            </a:r>
            <a:r>
              <a:rPr lang="en-US" b="1">
                <a:solidFill>
                  <a:srgbClr val="859040"/>
                </a:solidFill>
                <a:latin typeface="Courier New"/>
                <a:cs typeface="Courier New"/>
              </a:rPr>
              <a:t>for</a:t>
            </a:r>
            <a:r>
              <a:rPr lang="en-US" b="1">
                <a:latin typeface="Courier New"/>
                <a:cs typeface="Courier New"/>
              </a:rPr>
              <a:t> x </a:t>
            </a:r>
            <a:r>
              <a:rPr lang="en-US" b="1">
                <a:solidFill>
                  <a:srgbClr val="859040"/>
                </a:solidFill>
                <a:latin typeface="Courier New"/>
                <a:cs typeface="Courier New"/>
              </a:rPr>
              <a:t>in</a:t>
            </a:r>
            <a:r>
              <a:rPr lang="en-US" b="1">
                <a:latin typeface="Courier New"/>
                <a:cs typeface="Courier New"/>
              </a:rPr>
              <a:t> xs]</a:t>
            </a:r>
          </a:p>
          <a:p>
            <a:pPr marL="0" indent="0">
              <a:buNone/>
            </a:pPr>
            <a:r>
              <a:rPr lang="en-US" b="1">
                <a:latin typeface="Courier New"/>
                <a:cs typeface="Courier New"/>
              </a:rPr>
              <a:t>negx2 = [-x**2 </a:t>
            </a:r>
            <a:r>
              <a:rPr lang="en-US" b="1">
                <a:solidFill>
                  <a:srgbClr val="859040"/>
                </a:solidFill>
                <a:latin typeface="Courier New"/>
                <a:cs typeface="Courier New"/>
              </a:rPr>
              <a:t>for</a:t>
            </a:r>
            <a:r>
              <a:rPr lang="en-US" b="1">
                <a:latin typeface="Courier New"/>
                <a:cs typeface="Courier New"/>
              </a:rPr>
              <a:t> x </a:t>
            </a:r>
            <a:r>
              <a:rPr lang="en-US" b="1">
                <a:solidFill>
                  <a:srgbClr val="859040"/>
                </a:solidFill>
                <a:latin typeface="Courier New"/>
                <a:cs typeface="Courier New"/>
              </a:rPr>
              <a:t>in</a:t>
            </a:r>
            <a:r>
              <a:rPr lang="en-US" b="1">
                <a:latin typeface="Courier New"/>
                <a:cs typeface="Courier New"/>
              </a:rPr>
              <a:t> xs]</a:t>
            </a:r>
          </a:p>
          <a:p>
            <a:pPr marL="0" indent="0">
              <a:buNone/>
            </a:pPr>
            <a:endParaRPr lang="en-US" b="1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>
                <a:latin typeface="Courier New"/>
                <a:cs typeface="Courier New"/>
              </a:rPr>
              <a:t>plt.plot(xs, x2)</a:t>
            </a:r>
          </a:p>
          <a:p>
            <a:pPr marL="0" indent="0">
              <a:buNone/>
            </a:pPr>
            <a:r>
              <a:rPr lang="en-US" b="1">
                <a:latin typeface="Courier New"/>
                <a:cs typeface="Courier New"/>
              </a:rPr>
              <a:t>plt.plot(xs, negx2)</a:t>
            </a:r>
          </a:p>
          <a:p>
            <a:pPr marL="0" indent="0">
              <a:buNone/>
            </a:pPr>
            <a:r>
              <a:rPr lang="en-US" b="1">
                <a:latin typeface="Courier New"/>
                <a:cs typeface="Courier New"/>
              </a:rPr>
              <a:t>plt.xlabel("x”)</a:t>
            </a:r>
          </a:p>
          <a:p>
            <a:pPr marL="0" indent="0">
              <a:buNone/>
            </a:pPr>
            <a:r>
              <a:rPr lang="en-US" b="1">
                <a:latin typeface="Courier New"/>
                <a:cs typeface="Courier New"/>
              </a:rPr>
              <a:t>plt.ylabel("y”)</a:t>
            </a:r>
          </a:p>
          <a:p>
            <a:pPr marL="0" indent="0">
              <a:buNone/>
            </a:pPr>
            <a:r>
              <a:rPr lang="en-US" b="1">
                <a:latin typeface="Courier New"/>
                <a:cs typeface="Courier New"/>
              </a:rPr>
              <a:t>plt.ylim(-2000, 2000)</a:t>
            </a:r>
          </a:p>
          <a:p>
            <a:pPr marL="0" indent="0">
              <a:buNone/>
            </a:pPr>
            <a:r>
              <a:rPr lang="en-US" b="1">
                <a:latin typeface="Courier New"/>
                <a:cs typeface="Courier New"/>
              </a:rPr>
              <a:t>plt.axhline(0) </a:t>
            </a:r>
            <a:r>
              <a:rPr lang="en-US" b="1">
                <a:solidFill>
                  <a:srgbClr val="0000FF"/>
                </a:solidFill>
                <a:latin typeface="Courier New"/>
                <a:cs typeface="Courier New"/>
              </a:rPr>
              <a:t># horiz line</a:t>
            </a:r>
          </a:p>
          <a:p>
            <a:pPr marL="0" indent="0">
              <a:buNone/>
            </a:pPr>
            <a:r>
              <a:rPr lang="en-US" b="1">
                <a:latin typeface="Courier New"/>
                <a:cs typeface="Courier New"/>
              </a:rPr>
              <a:t>plt.axvline(0) </a:t>
            </a:r>
            <a:r>
              <a:rPr lang="en-US" b="1">
                <a:solidFill>
                  <a:srgbClr val="0000FF"/>
                </a:solidFill>
                <a:latin typeface="Courier New"/>
                <a:cs typeface="Courier New"/>
              </a:rPr>
              <a:t># vert line</a:t>
            </a:r>
            <a:endParaRPr lang="en-US" b="1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>
                <a:latin typeface="Courier New"/>
                <a:cs typeface="Courier New"/>
              </a:rPr>
              <a:t>plt.savefig(“quad.png”)</a:t>
            </a:r>
          </a:p>
          <a:p>
            <a:pPr marL="0" indent="0">
              <a:buNone/>
            </a:pPr>
            <a:r>
              <a:rPr lang="en-US" b="1">
                <a:latin typeface="Courier New"/>
                <a:cs typeface="Courier New"/>
              </a:rPr>
              <a:t>plt.show()</a:t>
            </a:r>
          </a:p>
          <a:p>
            <a:pPr marL="0" indent="0">
              <a:buNone/>
            </a:pPr>
            <a:endParaRPr lang="en-US" b="1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3620869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Incrementally modify the figure.</a:t>
            </a:r>
          </a:p>
        </p:txBody>
      </p:sp>
      <p:sp>
        <p:nvSpPr>
          <p:cNvPr id="5" name="Right Brace 4"/>
          <p:cNvSpPr/>
          <p:nvPr/>
        </p:nvSpPr>
        <p:spPr>
          <a:xfrm>
            <a:off x="5943600" y="2667000"/>
            <a:ext cx="457200" cy="26670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77000" y="5734756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Show it on the screen</a:t>
            </a:r>
          </a:p>
        </p:txBody>
      </p:sp>
      <p:sp>
        <p:nvSpPr>
          <p:cNvPr id="7" name="Right Brace 6"/>
          <p:cNvSpPr/>
          <p:nvPr/>
        </p:nvSpPr>
        <p:spPr>
          <a:xfrm>
            <a:off x="5943600" y="5785555"/>
            <a:ext cx="457200" cy="3048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5943600" y="5415845"/>
            <a:ext cx="457200" cy="3048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54423" y="5342466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Save your figure to a file</a:t>
            </a:r>
          </a:p>
        </p:txBody>
      </p:sp>
    </p:spTree>
    <p:extLst>
      <p:ext uri="{BB962C8B-B14F-4D97-AF65-F5344CB8AC3E}">
        <p14:creationId xmlns:p14="http://schemas.microsoft.com/office/powerpoint/2010/main" val="150642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8743555" cy="4495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5715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We can group these options into functions as usual, but remember that they are operating on a global, hidden </a:t>
            </a:r>
            <a:r>
              <a:rPr lang="en-US" dirty="0" smtClean="0">
                <a:solidFill>
                  <a:schemeClr val="accent2"/>
                </a:solidFill>
              </a:rPr>
              <a:t>variable (the figure)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69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academic.pgcc.edu/~kroberts/Lecture/Chapter%2014/14-18_CholeraMap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-76200"/>
            <a:ext cx="7162800" cy="736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417" y="228600"/>
            <a:ext cx="4027193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dirty="0" smtClean="0"/>
              <a:t>1854 London cholera epidemic</a:t>
            </a:r>
          </a:p>
          <a:p>
            <a:r>
              <a:rPr lang="en-US" sz="2400" dirty="0" smtClean="0"/>
              <a:t>Map by Dr</a:t>
            </a:r>
            <a:r>
              <a:rPr lang="en-US" sz="2400" dirty="0"/>
              <a:t>. John </a:t>
            </a:r>
            <a:r>
              <a:rPr lang="en-US" sz="2400" dirty="0" smtClean="0"/>
              <a:t>Snow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317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Napoleon’s Russian Campaign of 1812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Graphic by </a:t>
            </a:r>
            <a:r>
              <a:rPr lang="en-US" dirty="0"/>
              <a:t>Charles Joseph </a:t>
            </a:r>
            <a:r>
              <a:rPr lang="en-US" dirty="0" err="1"/>
              <a:t>Minard</a:t>
            </a:r>
            <a:endParaRPr lang="en-US" dirty="0"/>
          </a:p>
        </p:txBody>
      </p:sp>
      <p:pic>
        <p:nvPicPr>
          <p:cNvPr id="6146" name="Picture 2" descr="http://www.edwardtufte.com/tufte/graphics/minard_l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8" y="2247900"/>
            <a:ext cx="9525000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2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27252</TotalTime>
  <Words>229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Visualization</vt:lpstr>
      <vt:lpstr>matplotlib</vt:lpstr>
      <vt:lpstr>Plot</vt:lpstr>
      <vt:lpstr>PowerPoint Presentation</vt:lpstr>
      <vt:lpstr>PowerPoint Presentation</vt:lpstr>
      <vt:lpstr>PowerPoint Presentation</vt:lpstr>
      <vt:lpstr>Napoleon’s Russian Campaign of 1812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619</cp:revision>
  <cp:lastPrinted>2012-07-23T05:21:44Z</cp:lastPrinted>
  <dcterms:created xsi:type="dcterms:W3CDTF">2012-06-20T04:14:54Z</dcterms:created>
  <dcterms:modified xsi:type="dcterms:W3CDTF">2013-02-11T23:27:08Z</dcterms:modified>
</cp:coreProperties>
</file>