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42" r:id="rId2"/>
    <p:sldId id="344" r:id="rId3"/>
    <p:sldId id="345" r:id="rId4"/>
    <p:sldId id="351" r:id="rId5"/>
    <p:sldId id="352" r:id="rId6"/>
    <p:sldId id="348" r:id="rId7"/>
    <p:sldId id="341" r:id="rId8"/>
    <p:sldId id="353" r:id="rId9"/>
    <p:sldId id="346" r:id="rId10"/>
    <p:sldId id="347" r:id="rId11"/>
    <p:sldId id="343" r:id="rId12"/>
    <p:sldId id="350" r:id="rId13"/>
    <p:sldId id="349" r:id="rId14"/>
    <p:sldId id="321" r:id="rId15"/>
    <p:sldId id="323" r:id="rId16"/>
    <p:sldId id="330" r:id="rId17"/>
    <p:sldId id="315" r:id="rId18"/>
    <p:sldId id="316" r:id="rId19"/>
    <p:sldId id="317" r:id="rId20"/>
    <p:sldId id="33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03" autoAdjust="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TODO: show the exact output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50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22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does this remind you of?</a:t>
            </a:r>
          </a:p>
          <a:p>
            <a:r>
              <a:rPr lang="en-US" dirty="0" smtClean="0"/>
              <a:t>Do you have any questions for me?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32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will learn about tuples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even discuss</a:t>
            </a:r>
            <a:r>
              <a:rPr lang="en-US" baseline="0" dirty="0" smtClean="0"/>
              <a:t> these functions?  Students shouldn’t use them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id(</a:t>
            </a:r>
            <a:r>
              <a:rPr lang="en-US" dirty="0" err="1" smtClean="0"/>
              <a:t>obj</a:t>
            </a:r>
            <a:r>
              <a:rPr lang="en-US" dirty="0" smtClean="0"/>
              <a:t>) returns the object’s identity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type(</a:t>
            </a:r>
            <a:r>
              <a:rPr lang="en-US" dirty="0" err="1" smtClean="0"/>
              <a:t>obj</a:t>
            </a:r>
            <a:r>
              <a:rPr lang="en-US" dirty="0" smtClean="0"/>
              <a:t>) returns the object’s type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63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Sharing, mutability, and immutability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Michael Ernst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17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Constructors</a:t>
            </a:r>
          </a:p>
          <a:p>
            <a:pPr marL="857250" lvl="1" indent="-457200"/>
            <a:r>
              <a:rPr lang="en-US" dirty="0" smtClean="0"/>
              <a:t>Literals:  Just like lists, but round the square brackets</a:t>
            </a:r>
          </a:p>
          <a:p>
            <a:pPr marL="400050" lvl="1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("four", "score", "and", "seven", "years")</a:t>
            </a:r>
          </a:p>
          <a:p>
            <a:pPr marL="857250" lvl="1" indent="-457200"/>
            <a:r>
              <a:rPr lang="en-US" dirty="0" smtClean="0"/>
              <a:t>Also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(3, 1) + (4, 1)  </a:t>
            </a:r>
            <a:r>
              <a:rPr lang="en-US" dirty="0" smtClean="0"/>
              <a:t>=&gt;  (3, 1, 4, 1),  etc.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Queries</a:t>
            </a:r>
          </a:p>
          <a:p>
            <a:pPr marL="857250" lvl="1" indent="-457200"/>
            <a:r>
              <a:rPr lang="en-US" dirty="0" smtClean="0"/>
              <a:t>Just like lists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Mutators</a:t>
            </a:r>
            <a:endParaRPr lang="en-US" dirty="0" smtClean="0"/>
          </a:p>
          <a:p>
            <a:pPr marL="857250" lvl="1" indent="-457200"/>
            <a:r>
              <a:rPr lang="en-US" dirty="0" smtClean="0">
                <a:solidFill>
                  <a:srgbClr val="FF0000"/>
                </a:solidFill>
              </a:rPr>
              <a:t>None!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74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Immutable </a:t>
            </a:r>
            <a:r>
              <a:rPr lang="en-US" dirty="0" err="1" smtClean="0"/>
              <a:t>datatype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 immutable </a:t>
            </a:r>
            <a:r>
              <a:rPr lang="en-US" dirty="0" err="1" smtClean="0"/>
              <a:t>datatype</a:t>
            </a:r>
            <a:r>
              <a:rPr lang="en-US" dirty="0" smtClean="0"/>
              <a:t> is one that doesn’t have any functions in the third category:</a:t>
            </a:r>
          </a:p>
          <a:p>
            <a:pPr lvl="1"/>
            <a:r>
              <a:rPr lang="en-US" dirty="0" smtClean="0"/>
              <a:t>Constructors</a:t>
            </a:r>
          </a:p>
          <a:p>
            <a:pPr lvl="1"/>
            <a:r>
              <a:rPr lang="en-US" dirty="0" smtClean="0"/>
              <a:t>Queries</a:t>
            </a:r>
          </a:p>
          <a:p>
            <a:pPr lvl="1"/>
            <a:r>
              <a:rPr lang="en-US" dirty="0" err="1" smtClean="0"/>
              <a:t>Mutators</a:t>
            </a:r>
            <a:r>
              <a:rPr lang="en-US" dirty="0" smtClean="0"/>
              <a:t>:  </a:t>
            </a:r>
            <a:r>
              <a:rPr lang="en-US" dirty="0" smtClean="0">
                <a:solidFill>
                  <a:srgbClr val="FF0000"/>
                </a:solidFill>
              </a:rPr>
              <a:t>None!</a:t>
            </a:r>
          </a:p>
          <a:p>
            <a:r>
              <a:rPr lang="en-US" dirty="0" smtClean="0"/>
              <a:t>Immutable </a:t>
            </a:r>
            <a:r>
              <a:rPr lang="en-US" dirty="0" err="1" smtClean="0"/>
              <a:t>datatypes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, float, </a:t>
            </a:r>
            <a:r>
              <a:rPr lang="en-US" dirty="0" err="1" smtClean="0"/>
              <a:t>boolean</a:t>
            </a:r>
            <a:r>
              <a:rPr lang="en-US" dirty="0" smtClean="0"/>
              <a:t>, string, function, tuple, </a:t>
            </a:r>
            <a:r>
              <a:rPr lang="en-US" i="1" dirty="0" err="1" smtClean="0"/>
              <a:t>frozenset</a:t>
            </a:r>
            <a:endParaRPr lang="en-US" i="1" dirty="0" smtClean="0"/>
          </a:p>
          <a:p>
            <a:r>
              <a:rPr lang="en-US" dirty="0" smtClean="0"/>
              <a:t>Mutable </a:t>
            </a:r>
            <a:r>
              <a:rPr lang="en-US" dirty="0" err="1" smtClean="0"/>
              <a:t>datatypes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list, dictionary,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57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 every value may be placed in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Set elements must </a:t>
            </a:r>
            <a:r>
              <a:rPr lang="en-US" dirty="0"/>
              <a:t>be immutable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 smtClean="0"/>
              <a:t>Goal:  only set operations change the set</a:t>
            </a:r>
          </a:p>
          <a:p>
            <a:pPr lvl="1"/>
            <a:r>
              <a:rPr lang="en-US" dirty="0" smtClean="0"/>
              <a:t>after 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dirty="0" smtClean="0">
                <a:cs typeface="Courier New" pitchFamily="49" charset="0"/>
              </a:rPr>
              <a:t>”, 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x in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700" dirty="0" smtClean="0"/>
              <a:t> </a:t>
            </a:r>
            <a:r>
              <a:rPr lang="en-US" dirty="0">
                <a:sym typeface="Symbol"/>
              </a:rPr>
              <a:t>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True</a:t>
            </a:r>
            <a:endParaRPr lang="en-US" sz="2500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dirty="0" smtClean="0">
                <a:sym typeface="Symbol"/>
              </a:rPr>
              <a:t>  always evaluates to the same value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Both conditions should hold until </a:t>
            </a:r>
            <a:r>
              <a:rPr lang="en-US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myset</a:t>
            </a:r>
            <a:r>
              <a:rPr lang="en-US" sz="25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/>
              <a:t>Mutable elements </a:t>
            </a:r>
            <a:r>
              <a:rPr lang="en-US" dirty="0"/>
              <a:t>can violate these goals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["a", "b"]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list3 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["a", "b"]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{ list1 }</a:t>
            </a:r>
            <a:r>
              <a:rPr lang="en-US" sz="2600" dirty="0" smtClean="0">
                <a:sym typeface="Symbol"/>
              </a:rPr>
              <a:t> 		 Hypothetical; actually illegal in Python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list1 in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True </a:t>
            </a: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True 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list2.append("c")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21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every value is allowed to be a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Keys must be immutable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 smtClean="0"/>
              <a:t>Goal:  only dictionary operations change the keyset</a:t>
            </a:r>
            <a:endParaRPr lang="en-US" dirty="0"/>
          </a:p>
          <a:p>
            <a:pPr lvl="1"/>
            <a:r>
              <a:rPr lang="en-US" dirty="0"/>
              <a:t>after 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 = y</a:t>
            </a:r>
            <a:r>
              <a:rPr lang="en-US" dirty="0">
                <a:cs typeface="Courier New" pitchFamily="49" charset="0"/>
              </a:rPr>
              <a:t>”,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</a:t>
            </a:r>
            <a:r>
              <a:rPr lang="en-US" sz="2000" dirty="0"/>
              <a:t> </a:t>
            </a:r>
            <a:r>
              <a:rPr lang="en-US" dirty="0">
                <a:sym typeface="Symbol"/>
              </a:rPr>
              <a:t> y</a:t>
            </a:r>
          </a:p>
          <a:p>
            <a:pPr lvl="1"/>
            <a:r>
              <a:rPr lang="en-US" dirty="0">
                <a:sym typeface="Symbol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a == b</a:t>
            </a:r>
            <a:r>
              <a:rPr lang="en-US" dirty="0">
                <a:sym typeface="Symbol"/>
              </a:rPr>
              <a:t>, then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[a] ==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[b]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These conditions </a:t>
            </a:r>
            <a:r>
              <a:rPr lang="en-US" dirty="0">
                <a:solidFill>
                  <a:prstClr val="black"/>
                </a:solidFill>
                <a:sym typeface="Symbol"/>
              </a:rPr>
              <a:t>should hold until </a:t>
            </a:r>
            <a:r>
              <a:rPr lang="en-US" sz="25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sz="25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/>
              <a:t>Mutable keys can violate these goals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list1 = ["a", "b"]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= ["a", "b"]</a:t>
            </a: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[list1] = "z"</a:t>
            </a:r>
            <a:r>
              <a:rPr lang="en-US" sz="2600" dirty="0">
                <a:sym typeface="Symbol"/>
              </a:rPr>
              <a:t>		 Hypothetical; actually illegal in Python</a:t>
            </a: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[list3] </a:t>
            </a:r>
            <a:r>
              <a:rPr lang="en-US" sz="2600" dirty="0">
                <a:sym typeface="Symbol"/>
              </a:rPr>
              <a:t> 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  <a:sym typeface="Symbol"/>
              </a:rPr>
              <a:t>"z"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list2.append("c")</a:t>
            </a:r>
          </a:p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[list1]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[list3] </a:t>
            </a:r>
            <a:r>
              <a:rPr lang="en-US" sz="2600" dirty="0" smtClean="0">
                <a:sym typeface="Symbol"/>
              </a:rPr>
              <a:t> ???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60874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Python’s </a:t>
            </a:r>
            <a:r>
              <a:rPr lang="en-US" i="1" dirty="0"/>
              <a:t>Data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Everything is an </a:t>
            </a:r>
            <a:r>
              <a:rPr lang="en-US" i="1" dirty="0"/>
              <a:t>object</a:t>
            </a:r>
          </a:p>
          <a:p>
            <a:r>
              <a:rPr lang="en-US" dirty="0"/>
              <a:t>Each object </a:t>
            </a:r>
            <a:r>
              <a:rPr lang="en-US" dirty="0" smtClean="0"/>
              <a:t>has:</a:t>
            </a:r>
          </a:p>
          <a:p>
            <a:pPr lvl="1"/>
            <a:r>
              <a:rPr lang="en-US" dirty="0" smtClean="0"/>
              <a:t>an </a:t>
            </a:r>
            <a:r>
              <a:rPr lang="en-US" i="1" dirty="0" smtClean="0"/>
              <a:t>identity</a:t>
            </a:r>
          </a:p>
          <a:p>
            <a:pPr lvl="2"/>
            <a:r>
              <a:rPr lang="en-US" dirty="0" smtClean="0"/>
              <a:t>Never changes</a:t>
            </a:r>
          </a:p>
          <a:p>
            <a:pPr lvl="2"/>
            <a:r>
              <a:rPr lang="en-US" dirty="0" smtClean="0"/>
              <a:t>Test with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is</a:t>
            </a:r>
            <a:r>
              <a:rPr lang="en-US"/>
              <a:t> </a:t>
            </a:r>
            <a:r>
              <a:rPr lang="en-US" smtClean="0"/>
              <a:t>(</a:t>
            </a:r>
            <a:r>
              <a:rPr lang="en-US" dirty="0" smtClean="0"/>
              <a:t>but you rarely need to </a:t>
            </a:r>
            <a:r>
              <a:rPr lang="en-US" smtClean="0"/>
              <a:t>do so)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type</a:t>
            </a:r>
          </a:p>
          <a:p>
            <a:pPr lvl="2"/>
            <a:r>
              <a:rPr lang="en-US" dirty="0" smtClean="0"/>
              <a:t>Never changes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value</a:t>
            </a:r>
          </a:p>
          <a:p>
            <a:pPr lvl="2"/>
            <a:r>
              <a:rPr lang="en-US" dirty="0" smtClean="0"/>
              <a:t>Can change for </a:t>
            </a:r>
            <a:r>
              <a:rPr lang="en-US" i="1" dirty="0" smtClean="0"/>
              <a:t>mutable </a:t>
            </a:r>
            <a:r>
              <a:rPr lang="en-US" dirty="0" smtClean="0"/>
              <a:t>objects</a:t>
            </a:r>
          </a:p>
          <a:p>
            <a:pPr lvl="2"/>
            <a:r>
              <a:rPr lang="en-US" dirty="0" smtClean="0"/>
              <a:t>Cannot change for </a:t>
            </a:r>
            <a:r>
              <a:rPr lang="en-US" i="1" dirty="0" smtClean="0"/>
              <a:t>immutable </a:t>
            </a:r>
            <a:r>
              <a:rPr lang="en-US" dirty="0" smtClean="0"/>
              <a:t>objects</a:t>
            </a:r>
          </a:p>
          <a:p>
            <a:pPr lvl="2"/>
            <a:r>
              <a:rPr lang="en-US" dirty="0" smtClean="0"/>
              <a:t>Test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37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190500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 = [1]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B = [1]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 == B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B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False 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C = A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A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C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????</a:t>
            </a:r>
          </a:p>
        </p:txBody>
      </p:sp>
      <p:sp>
        <p:nvSpPr>
          <p:cNvPr id="6" name="Rectangle 5"/>
          <p:cNvSpPr/>
          <p:nvPr/>
        </p:nvSpPr>
        <p:spPr>
          <a:xfrm>
            <a:off x="4267200" y="1905000"/>
            <a:ext cx="4572000" cy="175432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 = [1]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B = [1]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 == B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B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False 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27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948689"/>
            <a:ext cx="8763000" cy="5016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&gt;&gt;&gt; conjugations = 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“see”:[“saw”, “sees”],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“walk”:[”walked”, “walks”]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“do”:[”did”, “does”]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“be”:[“was”, “is”]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&gt;&gt;&gt; conjugations[“see”]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???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&gt;&gt;&gt; conjugations[“walk”][1]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???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&gt;&gt;&gt; conjugations[“walk”][1][0]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???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&gt;&gt;&gt; [word[0] 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word 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conjugations[“be”]]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???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&gt;&gt;&gt; [pair 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pair 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conjugations.items()][0]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???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&gt;&gt;&gt; [(pair[0][0], pair[1][0][0]) 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pair 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conjugations.items()][1]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???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&gt;&gt;&gt; {pair[0]:pair[1] 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pair 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conjugations.items()}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313680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Mutable and Immutable Types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6764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(uniquewords, word):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“““increment the count for word”””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  uniquewords[word] = uniquewords.setdefault(word, 1) + 1</a:t>
            </a: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mywords = dict()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31859C"/>
                </a:solidFill>
                <a:latin typeface="Courier New" pitchFamily="49" charset="0"/>
                <a:cs typeface="Courier New" pitchFamily="49" charset="0"/>
              </a:rPr>
              <a:t> 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(mywords, “school”)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print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mywords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{'school': 2}</a:t>
            </a: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(value):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“““increment the value???”””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  value = value + 1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myval = 5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increment(myval)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print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myval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52996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Tuples are </a:t>
            </a:r>
            <a:r>
              <a:rPr lang="en-US" dirty="0" err="1" smtClean="0"/>
              <a:t>immuatble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Lists are mutable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76400"/>
            <a:ext cx="86868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(record, position, value):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“““change the value at the given position”””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record[position] = value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mylist = [1,2,3]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mytuple = (1,2,3)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(mylist, 1, 10)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mylist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(mytuple, 1, 10)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mytuple</a:t>
            </a:r>
          </a:p>
        </p:txBody>
      </p:sp>
    </p:spTree>
    <p:extLst>
      <p:ext uri="{BB962C8B-B14F-4D97-AF65-F5344CB8AC3E}">
        <p14:creationId xmlns:p14="http://schemas.microsoft.com/office/powerpoint/2010/main" val="58262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Mutable and Immutable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Immutable</a:t>
            </a:r>
          </a:p>
          <a:p>
            <a:pPr lvl="1"/>
            <a:r>
              <a:rPr lang="en-US"/>
              <a:t>numbers, strings, tuples</a:t>
            </a:r>
          </a:p>
          <a:p>
            <a:r>
              <a:rPr lang="en-US"/>
              <a:t>Mutable</a:t>
            </a:r>
          </a:p>
          <a:p>
            <a:pPr lvl="1"/>
            <a:r>
              <a:rPr lang="en-US"/>
              <a:t>lists and dictionaries</a:t>
            </a:r>
          </a:p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4724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Note: a set is mutable, but a </a:t>
            </a:r>
            <a:r>
              <a:rPr lang="en-US" sz="2400" i="1">
                <a:solidFill>
                  <a:srgbClr val="FF0000"/>
                </a:solidFill>
              </a:rPr>
              <a:t>frozenset</a:t>
            </a:r>
            <a:r>
              <a:rPr lang="en-US" sz="2400">
                <a:solidFill>
                  <a:srgbClr val="FF0000"/>
                </a:solidFill>
              </a:rPr>
              <a:t> is immutable </a:t>
            </a:r>
          </a:p>
        </p:txBody>
      </p:sp>
    </p:spTree>
    <p:extLst>
      <p:ext uri="{BB962C8B-B14F-4D97-AF65-F5344CB8AC3E}">
        <p14:creationId xmlns:p14="http://schemas.microsoft.com/office/powerpoint/2010/main" val="960786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Copying and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724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list1 = ["e1", "e2", "e3", "e4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"]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list3 = list(list1) </a:t>
            </a:r>
            <a:r>
              <a:rPr lang="en-US" dirty="0" smtClean="0"/>
              <a:t>   # make a copy; also “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list1[:]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list1, list2, list3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list1.append("e5")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list2.append("e6")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ist3.append("e7")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list1, list2,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list3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ist1 = list3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ist1.append("e8")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list1, list2, list3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549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Mutable and Immutable Types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6764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(uniquewords, word):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“““increment the count for word”””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  uniquewords[word] = uniquewords.setdefault(word, 1) + 1</a:t>
            </a: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mywords = dict()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31859C"/>
                </a:solidFill>
                <a:latin typeface="Courier New" pitchFamily="49" charset="0"/>
                <a:cs typeface="Courier New" pitchFamily="49" charset="0"/>
              </a:rPr>
              <a:t> 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(mywords, “school”)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print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mywords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{'school': 2}</a:t>
            </a: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(value):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“““increment the value???”””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  value = value + 1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myval = 5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increment(myval)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print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myval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326905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Variable reassignment</a:t>
            </a:r>
            <a:br>
              <a:rPr lang="en-US" dirty="0" smtClean="0"/>
            </a:br>
            <a:r>
              <a:rPr lang="en-US" dirty="0" smtClean="0"/>
              <a:t>vs. object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Reassigning a variable does not change (mutate) any object</a:t>
            </a:r>
          </a:p>
          <a:p>
            <a:pPr lvl="1"/>
            <a:r>
              <a:rPr lang="en-US" dirty="0" smtClean="0"/>
              <a:t>Always done via the syntax</a:t>
            </a:r>
            <a:br>
              <a:rPr lang="en-US" dirty="0" smtClean="0"/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i="1" dirty="0" err="1" smtClean="0">
                <a:latin typeface="Courier New" pitchFamily="49" charset="0"/>
                <a:cs typeface="Courier New" pitchFamily="49" charset="0"/>
              </a:rPr>
              <a:t>expr</a:t>
            </a:r>
            <a:endParaRPr lang="en-US" b="1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Mutating (changing) an object does not change any variable binding</a:t>
            </a:r>
          </a:p>
          <a:p>
            <a:pPr lvl="1"/>
            <a:r>
              <a:rPr lang="en-US" dirty="0" smtClean="0"/>
              <a:t>Two syntaxes:</a:t>
            </a:r>
            <a:br>
              <a:rPr lang="en-US" dirty="0" smtClean="0"/>
            </a:br>
            <a:r>
              <a:rPr lang="en-US" b="1" i="1" dirty="0" err="1" smtClean="0">
                <a:latin typeface="Courier New" pitchFamily="49" charset="0"/>
                <a:cs typeface="Courier New" pitchFamily="49" charset="0"/>
              </a:rPr>
              <a:t>left_expr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i="1" dirty="0" err="1" smtClean="0">
                <a:latin typeface="Courier New" pitchFamily="49" charset="0"/>
                <a:cs typeface="Courier New" pitchFamily="49" charset="0"/>
              </a:rPr>
              <a:t>right_expr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i="1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i="1" dirty="0" err="1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i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…)</a:t>
            </a:r>
          </a:p>
          <a:p>
            <a:pPr lvl="1"/>
            <a:r>
              <a:rPr lang="en-US" dirty="0" smtClean="0"/>
              <a:t>Examples: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[3]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3377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and old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Every expression evaluates to a value</a:t>
            </a:r>
          </a:p>
          <a:p>
            <a:pPr lvl="1"/>
            <a:r>
              <a:rPr lang="en-US" dirty="0"/>
              <a:t>It might be a new value</a:t>
            </a:r>
          </a:p>
          <a:p>
            <a:pPr lvl="1"/>
            <a:r>
              <a:rPr lang="en-US" dirty="0" smtClean="0"/>
              <a:t>It might be a value that already exists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 evaluates to a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value</a:t>
            </a:r>
          </a:p>
          <a:p>
            <a:pPr marL="457200" lvl="1" indent="0">
              <a:buNone/>
            </a:pPr>
            <a:r>
              <a:rPr lang="en-US" dirty="0" smtClean="0"/>
              <a:t>[3, 1, 4, 1, 5, 9]</a:t>
            </a:r>
          </a:p>
          <a:p>
            <a:pPr marL="457200" lvl="1" indent="0">
              <a:buNone/>
            </a:pPr>
            <a:r>
              <a:rPr lang="en-US" dirty="0"/>
              <a:t>[3, 1, </a:t>
            </a:r>
            <a:r>
              <a:rPr lang="en-US" dirty="0" smtClean="0"/>
              <a:t>4] + [1</a:t>
            </a:r>
            <a:r>
              <a:rPr lang="en-US" dirty="0"/>
              <a:t>, 5, </a:t>
            </a:r>
            <a:r>
              <a:rPr lang="en-US" dirty="0" smtClean="0"/>
              <a:t>9]</a:t>
            </a:r>
          </a:p>
          <a:p>
            <a:pPr marL="457200" lvl="1" indent="0">
              <a:buNone/>
            </a:pPr>
            <a:r>
              <a:rPr lang="en-US" dirty="0"/>
              <a:t>[3, 1, 4, 1, 5, 9</a:t>
            </a:r>
            <a:r>
              <a:rPr lang="en-US" dirty="0" smtClean="0"/>
              <a:t>]</a:t>
            </a:r>
          </a:p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access</a:t>
            </a:r>
            <a:r>
              <a:rPr lang="en-US" dirty="0" smtClean="0"/>
              <a:t> expression evaluates to an </a:t>
            </a:r>
            <a:r>
              <a:rPr lang="en-US" dirty="0" smtClean="0">
                <a:solidFill>
                  <a:srgbClr val="FF0000"/>
                </a:solidFill>
              </a:rPr>
              <a:t>existing</a:t>
            </a:r>
            <a:r>
              <a:rPr lang="en-US" dirty="0" smtClean="0"/>
              <a:t> value</a:t>
            </a:r>
          </a:p>
          <a:p>
            <a:pPr marL="457200" lvl="1" indent="0">
              <a:buNone/>
            </a:pPr>
            <a:r>
              <a:rPr lang="en-US" dirty="0" err="1"/>
              <a:t>m</a:t>
            </a:r>
            <a:r>
              <a:rPr lang="en-US" dirty="0" err="1" smtClean="0"/>
              <a:t>ylist</a:t>
            </a:r>
            <a:r>
              <a:rPr lang="en-US" dirty="0" smtClean="0"/>
              <a:t> = [[3, 1], [4, 1]]</a:t>
            </a:r>
          </a:p>
          <a:p>
            <a:pPr marL="457200" lvl="1" indent="0">
              <a:buNone/>
            </a:pPr>
            <a:r>
              <a:rPr lang="en-US" dirty="0" err="1"/>
              <a:t>m</a:t>
            </a:r>
            <a:r>
              <a:rPr lang="en-US" dirty="0" err="1" smtClean="0"/>
              <a:t>ylist</a:t>
            </a:r>
            <a:r>
              <a:rPr lang="en-US" dirty="0" smtClean="0"/>
              <a:t>[1]</a:t>
            </a:r>
          </a:p>
          <a:p>
            <a:r>
              <a:rPr lang="en-US" dirty="0" smtClean="0"/>
              <a:t>What does a function call evaluate to?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62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aside:  List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Possibly misleading notation: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More accurate, but more verbose, notation: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3449" y="2438400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2438400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74752" y="2438400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2546" y="2439990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4270" y="2438400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23449" y="4124878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“four”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0200" y="4124878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“score”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74752" y="4124878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“and”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2546" y="4126468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“seven”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14270" y="4124878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“years”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4734478"/>
            <a:ext cx="77675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600200" y="4734478"/>
            <a:ext cx="87171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474752" y="4734478"/>
            <a:ext cx="7256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02546" y="4736068"/>
            <a:ext cx="9117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14270" y="4734478"/>
            <a:ext cx="8703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226575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036992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837576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658407" y="4336897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549453" y="434181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2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 object’s identity never changes</a:t>
            </a:r>
          </a:p>
          <a:p>
            <a:r>
              <a:rPr lang="en-US" dirty="0" smtClean="0"/>
              <a:t>Its value (the thing it represents) may change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[1, 2, 3]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therlist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(4)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otherlist</a:t>
            </a:r>
            <a:r>
              <a:rPr lang="en-US" dirty="0" smtClean="0"/>
              <a:t>	 	⇒   True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[1, 2, 3, 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	</a:t>
            </a:r>
            <a:r>
              <a:rPr lang="en-US" dirty="0" smtClean="0"/>
              <a:t>⇒   True</a:t>
            </a:r>
            <a:endParaRPr lang="en-US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is [1, 2, 3, 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	</a:t>
            </a:r>
            <a:r>
              <a:rPr lang="en-US" dirty="0" smtClean="0"/>
              <a:t>⇒   False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object identity test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</a:t>
            </a:r>
            <a:r>
              <a:rPr lang="en-US" dirty="0" smtClean="0"/>
              <a:t>” is rarely used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86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type and variable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object’s type never changes</a:t>
            </a:r>
          </a:p>
          <a:p>
            <a:r>
              <a:rPr lang="en-US" dirty="0" smtClean="0"/>
              <a:t>A variable can get rebound to a value of a different type</a:t>
            </a:r>
          </a:p>
          <a:p>
            <a:endParaRPr lang="en-US" dirty="0"/>
          </a:p>
          <a:p>
            <a:r>
              <a:rPr lang="en-US" dirty="0" smtClean="0"/>
              <a:t>A type indicates: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operations are allowed</a:t>
            </a:r>
          </a:p>
          <a:p>
            <a:pPr lvl="1"/>
            <a:r>
              <a:rPr lang="en-US" dirty="0"/>
              <a:t>the set </a:t>
            </a:r>
            <a:r>
              <a:rPr lang="en-US" dirty="0" smtClean="0"/>
              <a:t>of representable values</a:t>
            </a:r>
          </a:p>
        </p:txBody>
      </p:sp>
    </p:spTree>
    <p:extLst>
      <p:ext uri="{BB962C8B-B14F-4D97-AF65-F5344CB8AC3E}">
        <p14:creationId xmlns:p14="http://schemas.microsoft.com/office/powerpoint/2010/main" val="378484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Aside:  how did tuples get their name?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sing</a:t>
            </a:r>
            <a:r>
              <a:rPr lang="en-US" b="1" dirty="0" smtClean="0"/>
              <a:t>leton</a:t>
            </a:r>
          </a:p>
          <a:p>
            <a:r>
              <a:rPr lang="en-US" b="1" dirty="0" smtClean="0"/>
              <a:t>pair</a:t>
            </a:r>
          </a:p>
          <a:p>
            <a:r>
              <a:rPr lang="en-US" dirty="0" smtClean="0"/>
              <a:t>d</a:t>
            </a:r>
            <a:r>
              <a:rPr lang="en-US" b="1" dirty="0" smtClean="0"/>
              <a:t>ouble</a:t>
            </a:r>
          </a:p>
          <a:p>
            <a:r>
              <a:rPr lang="en-US" dirty="0" smtClean="0"/>
              <a:t>tr</a:t>
            </a:r>
            <a:r>
              <a:rPr lang="en-US" b="1" dirty="0" smtClean="0"/>
              <a:t>iple</a:t>
            </a:r>
          </a:p>
          <a:p>
            <a:r>
              <a:rPr lang="en-US" dirty="0" smtClean="0"/>
              <a:t>quad</a:t>
            </a:r>
            <a:r>
              <a:rPr lang="en-US" b="1" dirty="0" smtClean="0"/>
              <a:t>ruple</a:t>
            </a:r>
          </a:p>
          <a:p>
            <a:r>
              <a:rPr lang="en-US" dirty="0" smtClean="0"/>
              <a:t>quin</a:t>
            </a:r>
            <a:r>
              <a:rPr lang="en-US" b="1" dirty="0" smtClean="0"/>
              <a:t>tuple</a:t>
            </a:r>
          </a:p>
          <a:p>
            <a:r>
              <a:rPr lang="en-US" dirty="0" smtClean="0"/>
              <a:t>sex</a:t>
            </a:r>
            <a:r>
              <a:rPr lang="en-US" b="1" dirty="0" smtClean="0"/>
              <a:t>tuple</a:t>
            </a:r>
          </a:p>
          <a:p>
            <a:r>
              <a:rPr lang="en-US" dirty="0" err="1" smtClean="0"/>
              <a:t>sep</a:t>
            </a:r>
            <a:r>
              <a:rPr lang="en-US" b="1" dirty="0" err="1" smtClean="0"/>
              <a:t>tuple</a:t>
            </a:r>
            <a:endParaRPr lang="en-US" b="1" dirty="0" smtClean="0"/>
          </a:p>
          <a:p>
            <a:r>
              <a:rPr lang="en-US" dirty="0" err="1" smtClean="0"/>
              <a:t>oc</a:t>
            </a:r>
            <a:r>
              <a:rPr lang="en-US" b="1" dirty="0" err="1" smtClean="0"/>
              <a:t>tuple</a:t>
            </a:r>
            <a:endParaRPr lang="en-US" b="1" dirty="0" smtClean="0"/>
          </a:p>
          <a:p>
            <a:r>
              <a:rPr lang="en-US" dirty="0" err="1" smtClean="0"/>
              <a:t>no</a:t>
            </a:r>
            <a:r>
              <a:rPr lang="en-US" b="1" dirty="0" err="1" smtClean="0"/>
              <a:t>nuple</a:t>
            </a:r>
            <a:endParaRPr lang="en-US" b="1" dirty="0" smtClean="0"/>
          </a:p>
          <a:p>
            <a:r>
              <a:rPr lang="en-US" dirty="0" smtClean="0"/>
              <a:t>de</a:t>
            </a:r>
            <a:r>
              <a:rPr lang="en-US" b="1" dirty="0" smtClean="0"/>
              <a:t>cuple</a:t>
            </a:r>
            <a:endParaRPr lang="en-US" b="1" dirty="0"/>
          </a:p>
        </p:txBody>
      </p:sp>
      <p:sp>
        <p:nvSpPr>
          <p:cNvPr id="4" name="Right Brace 3"/>
          <p:cNvSpPr/>
          <p:nvPr/>
        </p:nvSpPr>
        <p:spPr>
          <a:xfrm>
            <a:off x="3124200" y="1600200"/>
            <a:ext cx="228600" cy="449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05200" y="32766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Notice that the last 5 letters in these words are always </a:t>
            </a:r>
            <a:r>
              <a:rPr lang="en-US" sz="2400" b="1" dirty="0" smtClean="0"/>
              <a:t>tuple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867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</a:t>
            </a:r>
            <a:r>
              <a:rPr lang="en-US" dirty="0" err="1" smtClean="0"/>
              <a:t>datatype</a:t>
            </a:r>
            <a:r>
              <a:rPr lang="en-US" dirty="0" smtClean="0"/>
              <a:t>:  tuple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tuple represents </a:t>
            </a:r>
            <a:r>
              <a:rPr lang="en-US" dirty="0"/>
              <a:t>an ordered sequence of </a:t>
            </a:r>
            <a:r>
              <a:rPr lang="en-US" dirty="0" smtClean="0"/>
              <a:t>values</a:t>
            </a:r>
          </a:p>
          <a:p>
            <a:pPr marL="0" indent="0">
              <a:buNone/>
            </a:pPr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3449" y="3058078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3058078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74752" y="3058078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2546" y="3059668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4270" y="3058078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2905678"/>
            <a:ext cx="4026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tuple</a:t>
            </a:r>
            <a:endParaRPr lang="en-US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823449" y="4124878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“four”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4124878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“score”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74752" y="4124878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“and”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2546" y="4126468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“seven”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270" y="4124878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“years”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4734478"/>
            <a:ext cx="77675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00200" y="4734478"/>
            <a:ext cx="87171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74752" y="4734478"/>
            <a:ext cx="7256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02546" y="4736068"/>
            <a:ext cx="9117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14270" y="4734478"/>
            <a:ext cx="8703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226575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036992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837576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658407" y="4336897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549453" y="434181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38200" y="3975556"/>
            <a:ext cx="4026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tuple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37931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8814</TotalTime>
  <Words>1227</Words>
  <Application>Microsoft Office PowerPoint</Application>
  <PresentationFormat>On-screen Show (4:3)</PresentationFormat>
  <Paragraphs>271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Sharing, mutability, and immutability</vt:lpstr>
      <vt:lpstr>Copying and mutation</vt:lpstr>
      <vt:lpstr>Variable reassignment vs. object mutation</vt:lpstr>
      <vt:lpstr>New and old values</vt:lpstr>
      <vt:lpstr>An aside:  List notation</vt:lpstr>
      <vt:lpstr>Object identity</vt:lpstr>
      <vt:lpstr>Object type and variable type</vt:lpstr>
      <vt:lpstr>Aside:  how did tuples get their name?</vt:lpstr>
      <vt:lpstr>New datatype:  tuple</vt:lpstr>
      <vt:lpstr>Tuple operations</vt:lpstr>
      <vt:lpstr>Immutable datatype</vt:lpstr>
      <vt:lpstr>Not every value may be placed in a set</vt:lpstr>
      <vt:lpstr>Not every value is allowed to be a key</vt:lpstr>
      <vt:lpstr>Python’s Data Model</vt:lpstr>
      <vt:lpstr>Identity</vt:lpstr>
      <vt:lpstr>PowerPoint Presentation</vt:lpstr>
      <vt:lpstr>Mutable and Immutable Types</vt:lpstr>
      <vt:lpstr>Tuples are immuatble Lists are mutable</vt:lpstr>
      <vt:lpstr>Mutable and Immutable Types</vt:lpstr>
      <vt:lpstr>Mutable and Immutable Types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454</cp:revision>
  <cp:lastPrinted>2012-06-29T06:16:33Z</cp:lastPrinted>
  <dcterms:created xsi:type="dcterms:W3CDTF">2012-06-20T04:14:54Z</dcterms:created>
  <dcterms:modified xsi:type="dcterms:W3CDTF">2013-03-30T00:17:28Z</dcterms:modified>
</cp:coreProperties>
</file>