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91" r:id="rId4"/>
    <p:sldId id="257" r:id="rId5"/>
    <p:sldId id="258" r:id="rId6"/>
    <p:sldId id="260" r:id="rId7"/>
    <p:sldId id="259" r:id="rId8"/>
    <p:sldId id="289" r:id="rId9"/>
    <p:sldId id="280" r:id="rId10"/>
    <p:sldId id="261" r:id="rId11"/>
    <p:sldId id="262" r:id="rId12"/>
    <p:sldId id="264" r:id="rId13"/>
    <p:sldId id="265" r:id="rId14"/>
    <p:sldId id="263" r:id="rId15"/>
    <p:sldId id="288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AF83F-79D3-494C-9D76-94936AC86264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F28CF-3801-4243-9054-A14BEDCB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goal is to</a:t>
            </a:r>
            <a:r>
              <a:rPr lang="en-US" baseline="0" dirty="0" smtClean="0"/>
              <a:t> understand what the program is doing and to make these two things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of these, discuss how it can be useful.</a:t>
            </a:r>
          </a:p>
          <a:p>
            <a:r>
              <a:rPr lang="en-US" dirty="0" smtClean="0"/>
              <a:t>Another </a:t>
            </a:r>
            <a:r>
              <a:rPr lang="en-US" dirty="0" smtClean="0"/>
              <a:t>good strategy:  take a break.</a:t>
            </a:r>
          </a:p>
          <a:p>
            <a:r>
              <a:rPr lang="en-US" dirty="0" smtClean="0"/>
              <a:t>The debugger:</a:t>
            </a:r>
            <a:r>
              <a:rPr lang="en-US" baseline="0" dirty="0" smtClean="0"/>
              <a:t>  It’s very useful, but has a steep learning curve.  If you end up doing a lot of Python programming, it’s essential. For this class, it’s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C7C5-BED2-4128-8B1B-3DEB874F5A08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ventwithpython.com/appendixd.html" TargetMode="External"/><Relationship Id="rId2" Type="http://schemas.openxmlformats.org/officeDocument/2006/relationships/hyperlink" Target="http://docs.python.org/2/library/except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arizona.edu/people/mccann/errors-pyth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Michael Ernst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CSE 140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</p:txBody>
      </p:sp>
      <p:pic>
        <p:nvPicPr>
          <p:cNvPr id="1026" name="Picture 2" descr="iconmicroscope.jpg (438×45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pub.com/gaul3pr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Where is the defect (or “bug”)?</a:t>
            </a:r>
          </a:p>
          <a:p>
            <a:r>
              <a:rPr lang="en-US" dirty="0" smtClean="0"/>
              <a:t>Your goal is to find the one place that it is</a:t>
            </a:r>
          </a:p>
          <a:p>
            <a:r>
              <a:rPr lang="en-US" dirty="0" smtClean="0"/>
              <a:t>Finding a defect is often harder than fixing it</a:t>
            </a:r>
          </a:p>
          <a:p>
            <a:endParaRPr lang="en-US" dirty="0" smtClean="0"/>
          </a:p>
          <a:p>
            <a:r>
              <a:rPr lang="en-US" dirty="0" smtClean="0"/>
              <a:t>Initially, the defect might be </a:t>
            </a:r>
            <a:r>
              <a:rPr lang="en-US" dirty="0" smtClean="0">
                <a:solidFill>
                  <a:srgbClr val="FF0000"/>
                </a:solidFill>
              </a:rPr>
              <a:t>anywhere in your program</a:t>
            </a:r>
          </a:p>
          <a:p>
            <a:pPr lvl="1"/>
            <a:r>
              <a:rPr lang="en-US" dirty="0" smtClean="0"/>
              <a:t>It is impractical to find it if you have to look everywhere</a:t>
            </a:r>
          </a:p>
          <a:p>
            <a:r>
              <a:rPr lang="en-US" dirty="0" smtClean="0"/>
              <a:t>Idea:  bit by bit </a:t>
            </a:r>
            <a:r>
              <a:rPr lang="en-US" dirty="0" smtClean="0">
                <a:solidFill>
                  <a:srgbClr val="FF0000"/>
                </a:solidFill>
              </a:rPr>
              <a:t>reduce the scope </a:t>
            </a:r>
            <a:r>
              <a:rPr lang="en-US" dirty="0" smtClean="0"/>
              <a:t>of your search</a:t>
            </a:r>
          </a:p>
          <a:p>
            <a:r>
              <a:rPr lang="en-US" dirty="0" smtClean="0"/>
              <a:t>Eventually, the defect is localized to a few lines or one line</a:t>
            </a:r>
          </a:p>
          <a:p>
            <a:pPr lvl="1"/>
            <a:r>
              <a:rPr lang="en-US" dirty="0" smtClean="0"/>
              <a:t>Then you can understand and fix it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ways to divide and conquer:</a:t>
            </a:r>
          </a:p>
          <a:p>
            <a:pPr lvl="1"/>
            <a:r>
              <a:rPr lang="en-US" dirty="0" smtClean="0"/>
              <a:t>In the program code</a:t>
            </a:r>
          </a:p>
          <a:p>
            <a:pPr lvl="1"/>
            <a:r>
              <a:rPr lang="en-US" dirty="0"/>
              <a:t>In test cases</a:t>
            </a:r>
          </a:p>
          <a:p>
            <a:pPr lvl="1"/>
            <a:r>
              <a:rPr lang="en-US" dirty="0" smtClean="0"/>
              <a:t>During the program execution</a:t>
            </a:r>
          </a:p>
          <a:p>
            <a:pPr lvl="1"/>
            <a:r>
              <a:rPr lang="en-US" dirty="0" smtClean="0"/>
              <a:t>During the development history</a:t>
            </a:r>
          </a:p>
        </p:txBody>
      </p:sp>
      <p:pic>
        <p:nvPicPr>
          <p:cNvPr id="4" name="Picture 4" descr="http://www.athenapub.com/gaul3pr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00" y="0"/>
            <a:ext cx="18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Divide and conquer in the program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Localize the defect to </a:t>
            </a:r>
            <a:r>
              <a:rPr lang="en-US" dirty="0" smtClean="0">
                <a:solidFill>
                  <a:srgbClr val="FF0000"/>
                </a:solidFill>
              </a:rPr>
              <a:t>part of the program</a:t>
            </a:r>
          </a:p>
          <a:p>
            <a:pPr lvl="1"/>
            <a:r>
              <a:rPr lang="en-US" dirty="0" smtClean="0"/>
              <a:t>e.g., one function, or one part of a function</a:t>
            </a:r>
          </a:p>
          <a:p>
            <a:r>
              <a:rPr lang="en-US" dirty="0" smtClean="0"/>
              <a:t>Code that isn’t executed cannot contain the defect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approaches:</a:t>
            </a:r>
          </a:p>
          <a:p>
            <a:r>
              <a:rPr lang="en-US" dirty="0" smtClean="0"/>
              <a:t>Test one function at a time</a:t>
            </a:r>
          </a:p>
          <a:p>
            <a:r>
              <a:rPr lang="en-US" dirty="0" smtClean="0"/>
              <a:t>Add assertions or print statements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defect is executed before the failing assertion (and maybe after a succeeding assertion)</a:t>
            </a:r>
          </a:p>
          <a:p>
            <a:r>
              <a:rPr lang="en-US" dirty="0" smtClean="0"/>
              <a:t>Split complex expressions into simpler ones</a:t>
            </a:r>
          </a:p>
          <a:p>
            <a:pPr marL="457200" lvl="1" indent="0">
              <a:buNone/>
            </a:pPr>
            <a:r>
              <a:rPr lang="en-US" dirty="0" smtClean="0"/>
              <a:t>Example: Failure in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set({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(user)})</a:t>
            </a:r>
          </a:p>
          <a:p>
            <a:pPr marL="457200" lvl="1" indent="0">
              <a:buNone/>
            </a:pPr>
            <a:r>
              <a:rPr lang="en-US" dirty="0" smtClean="0"/>
              <a:t>Change it to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The error occurs </a:t>
            </a:r>
            <a:r>
              <a:rPr lang="en-US" dirty="0"/>
              <a:t>on the </a:t>
            </a:r>
            <a:r>
              <a:rPr lang="en-US" dirty="0" smtClean="0"/>
              <a:t>“</a:t>
            </a:r>
            <a:r>
              <a:rPr lang="en-US" dirty="0" err="1" smtClean="0"/>
              <a:t>nbors_set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err="1" smtClean="0"/>
              <a:t>nbors</a:t>
            </a:r>
            <a:r>
              <a:rPr lang="en-US" dirty="0" smtClean="0"/>
              <a:t>}"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 in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Your program fails when run on some large input</a:t>
            </a:r>
          </a:p>
          <a:p>
            <a:pPr lvl="1"/>
            <a:r>
              <a:rPr lang="en-US" dirty="0" smtClean="0"/>
              <a:t>It’s hard to comprehend the error message</a:t>
            </a:r>
          </a:p>
          <a:p>
            <a:pPr lvl="1"/>
            <a:r>
              <a:rPr lang="en-US" dirty="0" smtClean="0"/>
              <a:t>The log of print statement output is overwhelming</a:t>
            </a:r>
          </a:p>
          <a:p>
            <a:r>
              <a:rPr lang="en-US" dirty="0" smtClean="0"/>
              <a:t>Try a smaller input</a:t>
            </a:r>
          </a:p>
          <a:p>
            <a:pPr lvl="1"/>
            <a:r>
              <a:rPr lang="en-US" dirty="0" smtClean="0"/>
              <a:t>Choose an input with some but not all characteristics of the large input</a:t>
            </a:r>
          </a:p>
          <a:p>
            <a:pPr lvl="1"/>
            <a:r>
              <a:rPr lang="en-US" dirty="0" smtClean="0"/>
              <a:t>Example:  Unicode characters, duplicates, zeroes in data,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 and conquer in execution time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via print (or “logging”)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sequence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is a record of the execution of your program</a:t>
            </a:r>
          </a:p>
          <a:p>
            <a:r>
              <a:rPr lang="en-US" dirty="0" smtClean="0"/>
              <a:t>The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let you see and search multiple moments in time</a:t>
            </a:r>
          </a:p>
          <a:p>
            <a:r>
              <a:rPr lang="en-US" dirty="0" smtClean="0"/>
              <a:t>Print statements are a useful technique, in moderation</a:t>
            </a:r>
          </a:p>
          <a:p>
            <a:r>
              <a:rPr lang="en-US" dirty="0" smtClean="0"/>
              <a:t>Be disciplined</a:t>
            </a:r>
          </a:p>
          <a:p>
            <a:pPr lvl="1"/>
            <a:r>
              <a:rPr lang="en-US" dirty="0" smtClean="0"/>
              <a:t>Too much output is overwhelming rather than informative</a:t>
            </a:r>
          </a:p>
          <a:p>
            <a:pPr lvl="1"/>
            <a:r>
              <a:rPr lang="en-US" dirty="0" smtClean="0"/>
              <a:t>Remember the scientific method:  have a reason (a hypothesis to be tested) for each print statement</a:t>
            </a:r>
          </a:p>
          <a:p>
            <a:pPr lvl="1"/>
            <a:r>
              <a:rPr lang="en-US" dirty="0" smtClean="0"/>
              <a:t>Don’t </a:t>
            </a:r>
            <a:r>
              <a:rPr lang="en-US" i="1" dirty="0" smtClean="0"/>
              <a:t>only</a:t>
            </a:r>
            <a:r>
              <a:rPr lang="en-US" dirty="0" smtClean="0"/>
              <a:t> use print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Divide and conquer</a:t>
            </a:r>
            <a:br>
              <a:rPr lang="en-US" dirty="0" smtClean="0"/>
            </a:br>
            <a:r>
              <a:rPr lang="en-US" dirty="0" smtClean="0"/>
              <a:t>in development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code used to work (for some test case)</a:t>
            </a:r>
          </a:p>
          <a:p>
            <a:r>
              <a:rPr lang="en-US" dirty="0" smtClean="0"/>
              <a:t>The code now fails</a:t>
            </a:r>
          </a:p>
          <a:p>
            <a:r>
              <a:rPr lang="en-US" dirty="0" smtClean="0"/>
              <a:t>The defect is related to some line you changed</a:t>
            </a:r>
          </a:p>
          <a:p>
            <a:endParaRPr lang="en-US" dirty="0"/>
          </a:p>
          <a:p>
            <a:r>
              <a:rPr lang="en-US" dirty="0" smtClean="0"/>
              <a:t>This is useful only if you kept a version of the code that worked (use good names!)</a:t>
            </a:r>
          </a:p>
          <a:p>
            <a:r>
              <a:rPr lang="en-US" dirty="0" smtClean="0"/>
              <a:t>This is most useful if you have made few changes</a:t>
            </a:r>
          </a:p>
          <a:p>
            <a:r>
              <a:rPr lang="en-US" dirty="0" smtClean="0"/>
              <a:t>Moral:  </a:t>
            </a:r>
            <a:r>
              <a:rPr lang="en-US" dirty="0" smtClean="0">
                <a:solidFill>
                  <a:srgbClr val="FF0000"/>
                </a:solidFill>
              </a:rPr>
              <a:t>test often!</a:t>
            </a:r>
          </a:p>
          <a:p>
            <a:pPr lvl="1"/>
            <a:r>
              <a:rPr lang="en-US" dirty="0" smtClean="0"/>
              <a:t>Fewer lines to compare</a:t>
            </a:r>
          </a:p>
          <a:p>
            <a:pPr lvl="1"/>
            <a:r>
              <a:rPr lang="en-US" dirty="0" smtClean="0"/>
              <a:t>You remember what you were thinking/doing recently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 metaphor about </a:t>
            </a:r>
            <a:r>
              <a:rPr lang="en-US" sz="3600" dirty="0"/>
              <a:t>d</a:t>
            </a:r>
            <a:r>
              <a:rPr lang="en-US" sz="3600" dirty="0" smtClean="0"/>
              <a:t>ebugging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smtClean="0"/>
              <a:t>your code doesn’t </a:t>
            </a:r>
            <a:r>
              <a:rPr lang="en-US" sz="2000" dirty="0"/>
              <a:t>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Don’t press on into unexplored territory -- go back the way you came</a:t>
            </a:r>
            <a:r>
              <a:rPr lang="en-US" sz="2000" dirty="0" smtClean="0"/>
              <a:t>!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</p:spTree>
    <p:extLst>
      <p:ext uri="{BB962C8B-B14F-4D97-AF65-F5344CB8AC3E}">
        <p14:creationId xmlns:p14="http://schemas.microsoft.com/office/powerpoint/2010/main" val="24779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Autofit/>
          </a:bodyPr>
          <a:lstStyle/>
          <a:p>
            <a:r>
              <a:rPr lang="en-US" sz="2800"/>
              <a:t>My Favorite Time-Saving Trick: Make 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359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bad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works, so celebrate a little</a:t>
            </a:r>
          </a:p>
          <a:p>
            <a:r>
              <a:rPr lang="en-US"/>
              <a:t>Now try B</a:t>
            </a:r>
          </a:p>
          <a:p>
            <a:r>
              <a:rPr lang="en-US"/>
              <a:t>B doesn’t work</a:t>
            </a:r>
          </a:p>
          <a:p>
            <a:r>
              <a:rPr lang="en-US"/>
              <a:t>Change B and try again</a:t>
            </a:r>
          </a:p>
          <a:p>
            <a:r>
              <a:rPr lang="en-US"/>
              <a:t>Change B and try again </a:t>
            </a:r>
          </a:p>
          <a:p>
            <a:r>
              <a:rPr lang="en-US"/>
              <a:t>Change B and try again</a:t>
            </a:r>
          </a:p>
          <a:p>
            <a:pPr marL="0" indent="0">
              <a:buNone/>
            </a:pPr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2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/>
              <a:t>A works, so celebrate a little</a:t>
            </a:r>
          </a:p>
          <a:p>
            <a:r>
              <a:rPr lang="en-US" sz="2400"/>
              <a:t>Now try B</a:t>
            </a:r>
          </a:p>
          <a:p>
            <a:r>
              <a:rPr lang="en-US" sz="2400"/>
              <a:t>B doesn’t work</a:t>
            </a:r>
          </a:p>
          <a:p>
            <a:r>
              <a:rPr lang="en-US" sz="2400" i="1"/>
              <a:t>Rollback to A</a:t>
            </a:r>
          </a:p>
          <a:p>
            <a:r>
              <a:rPr lang="en-US" sz="2400"/>
              <a:t>Does A still work?  </a:t>
            </a:r>
          </a:p>
          <a:p>
            <a:pPr lvl="1"/>
            <a:r>
              <a:rPr lang="en-US" sz="2000"/>
              <a:t>Yes: Find A’ that is somewhere between A and B</a:t>
            </a:r>
          </a:p>
          <a:p>
            <a:pPr lvl="1"/>
            <a:r>
              <a:rPr lang="en-US" sz="2000"/>
              <a:t>No: You have unintentionally changed something else, and there’s no point futzing with B at all!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</p:spTree>
    <p:extLst>
      <p:ext uri="{BB962C8B-B14F-4D97-AF65-F5344CB8AC3E}">
        <p14:creationId xmlns:p14="http://schemas.microsoft.com/office/powerpoint/2010/main" val="1729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northernheckler.files.wordpress.com/2011/03/the-think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33700" cy="4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oisypost.com/wp-content/uploads/2011/06/thought-bubb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12815" cy="1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62599" y="1752600"/>
            <a:ext cx="3611217" cy="3352800"/>
            <a:chOff x="609600" y="-1600200"/>
            <a:chExt cx="9525000" cy="8115301"/>
          </a:xfrm>
        </p:grpSpPr>
        <p:pic>
          <p:nvPicPr>
            <p:cNvPr id="1032" name="Picture 8" descr="http://images.wisegeek.com/laptop-comput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-1600200"/>
              <a:ext cx="9525000" cy="81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inuxjournal.com/files/linuxjournal.com/ufiles/imagecache/slideshow-400/11174f2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187">
              <a:off x="4724400" y="-236514"/>
              <a:ext cx="31623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39785" y="6019800"/>
            <a:ext cx="260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you want</a:t>
            </a:r>
            <a:br>
              <a:rPr lang="en-US" sz="2400" dirty="0" smtClean="0"/>
            </a:br>
            <a:r>
              <a:rPr lang="en-US" sz="2400" dirty="0" smtClean="0"/>
              <a:t>your program to do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6019799"/>
            <a:ext cx="33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your program does</a:t>
            </a:r>
            <a:endParaRPr lang="en-US" sz="2400" dirty="0"/>
          </a:p>
        </p:txBody>
      </p:sp>
      <p:sp>
        <p:nvSpPr>
          <p:cNvPr id="6" name="Left-Right Arrow 5"/>
          <p:cNvSpPr/>
          <p:nvPr/>
        </p:nvSpPr>
        <p:spPr>
          <a:xfrm>
            <a:off x="3048000" y="2743200"/>
            <a:ext cx="30480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the same!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06542" y="3420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☹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Once you have </a:t>
            </a:r>
            <a:r>
              <a:rPr lang="en-US">
                <a:solidFill>
                  <a:srgbClr val="0000FF"/>
                </a:solidFill>
              </a:rPr>
              <a:t>something that works </a:t>
            </a:r>
            <a:r>
              <a:rPr lang="en-US"/>
              <a:t>and </a:t>
            </a:r>
            <a:r>
              <a:rPr lang="en-US">
                <a:solidFill>
                  <a:srgbClr val="FF0000"/>
                </a:solidFill>
              </a:rPr>
              <a:t>something that doesn’t work</a:t>
            </a:r>
            <a:r>
              <a:rPr lang="en-US"/>
              <a:t>, it’s only a matter of time</a:t>
            </a:r>
          </a:p>
          <a:p>
            <a:r>
              <a:rPr lang="en-US"/>
              <a:t>You just need to incrementally change the working code into the non-working code, and the problem will reveal itself.</a:t>
            </a:r>
          </a:p>
          <a:p>
            <a:r>
              <a:rPr lang="en-US"/>
              <a:t>Variation: Perhaps your code works with one input, but fails with another.  Incrementally change the good input into the bad input to expose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73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 dirty="0"/>
              <a:t>shows what’s happening whether there’s a problem or not</a:t>
            </a:r>
          </a:p>
          <a:p>
            <a:pPr lvl="1"/>
            <a:r>
              <a:rPr lang="en-US" sz="2400" dirty="0"/>
              <a:t>does not stop execution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 dirty="0"/>
              <a:t>Raises an exception if some condition is not met</a:t>
            </a:r>
          </a:p>
          <a:p>
            <a:pPr lvl="1"/>
            <a:r>
              <a:rPr lang="en-US" sz="2400" dirty="0"/>
              <a:t>Does nothing if everything </a:t>
            </a:r>
            <a:r>
              <a:rPr lang="en-US" sz="2400" dirty="0" smtClean="0"/>
              <a:t>works</a:t>
            </a:r>
          </a:p>
          <a:p>
            <a:pPr lvl="1"/>
            <a:r>
              <a:rPr lang="en-US" sz="2400" dirty="0" smtClean="0"/>
              <a:t>Example:   </a:t>
            </a:r>
            <a:r>
              <a:rPr lang="en-US" sz="22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rj.edges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()) ==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/>
              <a:t>Use this liberally!  Not just for debugging! 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859040"/>
                </a:solidFill>
              </a:rPr>
              <a:t>raw_input</a:t>
            </a:r>
            <a:endParaRPr lang="en-US" sz="2800" dirty="0">
              <a:solidFill>
                <a:srgbClr val="859040"/>
              </a:solidFill>
            </a:endParaRPr>
          </a:p>
          <a:p>
            <a:pPr lvl="1"/>
            <a:r>
              <a:rPr lang="en-US" sz="2400" dirty="0"/>
              <a:t>Stops execution </a:t>
            </a:r>
          </a:p>
          <a:p>
            <a:pPr lvl="1"/>
            <a:r>
              <a:rPr lang="en-US" sz="2400" dirty="0"/>
              <a:t>(Designed to accept user input, but I rarely use it for this.)</a:t>
            </a:r>
          </a:p>
        </p:txBody>
      </p:sp>
    </p:spTree>
    <p:extLst>
      <p:ext uri="{BB962C8B-B14F-4D97-AF65-F5344CB8AC3E}">
        <p14:creationId xmlns:p14="http://schemas.microsoft.com/office/powerpoint/2010/main" val="1599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error message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dirty="0"/>
              <a:t>Python interpreter</a:t>
            </a:r>
          </a:p>
          <a:p>
            <a:r>
              <a:rPr lang="en-US" dirty="0" smtClean="0"/>
              <a:t>Python </a:t>
            </a:r>
            <a:r>
              <a:rPr lang="en-US" dirty="0"/>
              <a:t>Tutor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http://pythontutor.com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Python debugger</a:t>
            </a:r>
          </a:p>
          <a:p>
            <a:r>
              <a:rPr lang="en-US" dirty="0" smtClean="0"/>
              <a:t>Best tool:  </a:t>
            </a:r>
            <a:endParaRPr lang="en-US" dirty="0"/>
          </a:p>
        </p:txBody>
      </p:sp>
      <p:pic>
        <p:nvPicPr>
          <p:cNvPr id="2050" name="Picture 2" descr="http://us.123rf.com/400wm/400/400/mspurny/mspurny0801/mspurny080100033/2470180-br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Two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scientific </a:t>
            </a:r>
            <a:r>
              <a:rPr lang="en-US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/>
              <a:t>and conquer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master those, you will find debugging easy, and possibly enjoyable</a:t>
            </a:r>
          </a:p>
          <a:p>
            <a:endParaRPr lang="en-US" dirty="0"/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thenapub.com/gaul3pr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an experiment to test that hypothesis</a:t>
            </a:r>
          </a:p>
          <a:p>
            <a:pPr lvl="1"/>
            <a:r>
              <a:rPr lang="en-US" dirty="0" smtClean="0"/>
              <a:t>Ensure that it yields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result of your experiment</a:t>
            </a:r>
          </a:p>
          <a:p>
            <a:pPr lvl="1"/>
            <a:r>
              <a:rPr lang="en-US" dirty="0" smtClean="0"/>
              <a:t>If you don’t understand, then possibly suspend your main line of work to understand that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Be systematic</a:t>
            </a:r>
          </a:p>
          <a:p>
            <a:pPr lvl="1"/>
            <a:r>
              <a:rPr lang="en-US" dirty="0" smtClean="0"/>
              <a:t>Never do anything if you don't have a reason</a:t>
            </a:r>
          </a:p>
          <a:p>
            <a:pPr lvl="1"/>
            <a:r>
              <a:rPr lang="en-US" dirty="0" smtClean="0"/>
              <a:t>Don’t just flail</a:t>
            </a:r>
          </a:p>
          <a:p>
            <a:pPr lvl="2"/>
            <a:r>
              <a:rPr lang="en-US" dirty="0" smtClean="0"/>
              <a:t>Random guessing is likely to dig you into a deeper hole</a:t>
            </a:r>
          </a:p>
          <a:p>
            <a:r>
              <a:rPr lang="en-US" dirty="0" smtClean="0"/>
              <a:t>Don’t make assumptions (verify them)</a:t>
            </a:r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4" y="0"/>
            <a:ext cx="189055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alternate implementation of a function</a:t>
            </a:r>
          </a:p>
          <a:p>
            <a:pPr lvl="1"/>
            <a:r>
              <a:rPr lang="en-US" dirty="0" smtClean="0"/>
              <a:t>Run all your test cases afterward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new, simpler test case</a:t>
            </a:r>
          </a:p>
          <a:p>
            <a:pPr lvl="1"/>
            <a:r>
              <a:rPr lang="en-US" dirty="0" smtClean="0"/>
              <a:t>Examples:  smaller input, or test a function in isolation</a:t>
            </a:r>
          </a:p>
          <a:p>
            <a:pPr lvl="1"/>
            <a:r>
              <a:rPr lang="en-US" dirty="0" smtClean="0"/>
              <a:t>Can help you understand the reason for a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scientific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Record everything you do</a:t>
            </a:r>
          </a:p>
          <a:p>
            <a:r>
              <a:rPr lang="en-US" dirty="0" smtClean="0"/>
              <a:t>Specific inputs and outputs (both expected and actual)</a:t>
            </a:r>
          </a:p>
          <a:p>
            <a:r>
              <a:rPr lang="en-US" dirty="0" smtClean="0"/>
              <a:t>Specific versions of the program</a:t>
            </a:r>
          </a:p>
          <a:p>
            <a:pPr lvl="1"/>
            <a:r>
              <a:rPr lang="en-US" dirty="0" smtClean="0"/>
              <a:t>If you get stuck, you can return to something that works</a:t>
            </a:r>
          </a:p>
          <a:p>
            <a:pPr lvl="1"/>
            <a:r>
              <a:rPr lang="en-US" dirty="0" smtClean="0"/>
              <a:t>You can write multiple implementations of a function</a:t>
            </a:r>
          </a:p>
          <a:p>
            <a:r>
              <a:rPr lang="en-US" dirty="0" smtClean="0"/>
              <a:t>What you have already tried</a:t>
            </a:r>
          </a:p>
          <a:p>
            <a:r>
              <a:rPr lang="en-US" dirty="0" smtClean="0"/>
              <a:t>What you are in the middle of doing now</a:t>
            </a:r>
          </a:p>
          <a:p>
            <a:pPr lvl="1"/>
            <a:r>
              <a:rPr lang="en-US" dirty="0" smtClean="0"/>
              <a:t>This may look like a stack!</a:t>
            </a:r>
          </a:p>
          <a:p>
            <a:r>
              <a:rPr lang="en-US" dirty="0" smtClean="0"/>
              <a:t>What you are sure of, and why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notebook also helps if you need to get help or reproduce your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error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41, in &lt;module&gt;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myval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30, in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= friends(graph, user)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25, in friends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set(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(user))#  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"/Library/Frameworks/…/graph.py", line 978, in neighbors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list(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self.adj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[n])</a:t>
            </a:r>
          </a:p>
          <a:p>
            <a:pPr marL="0" indent="0"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unhashable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type: 'list'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700" dirty="0" smtClean="0"/>
              <a:t>List of all exceptions (errors):</a:t>
            </a:r>
          </a:p>
          <a:p>
            <a:pPr marL="0" indent="0">
              <a:buNone/>
            </a:pP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</a:t>
            </a:r>
            <a:r>
              <a:rPr lang="en-US" sz="1700" dirty="0" smtClean="0">
                <a:hlinkClick r:id="rId2"/>
              </a:rPr>
              <a:t>docs.python.org/2/library/exceptions.html#bltin-exceptions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Two other resources, with more details about a few of the errors:</a:t>
            </a:r>
          </a:p>
          <a:p>
            <a:pPr marL="0" indent="0">
              <a:buNone/>
            </a:pPr>
            <a:r>
              <a:rPr lang="en-US" sz="1700" dirty="0">
                <a:hlinkClick r:id="rId3"/>
              </a:rPr>
              <a:t>http://</a:t>
            </a:r>
            <a:r>
              <a:rPr lang="en-US" sz="1700" dirty="0" smtClean="0">
                <a:hlinkClick r:id="rId3"/>
              </a:rPr>
              <a:t>inventwithpython.com/appendixd.html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>
                <a:hlinkClick r:id="rId4"/>
              </a:rPr>
              <a:t>http://</a:t>
            </a:r>
            <a:r>
              <a:rPr lang="en-US" sz="1700" dirty="0" smtClean="0">
                <a:hlinkClick r:id="rId4"/>
              </a:rPr>
              <a:t>www.cs.arizona.edu/people/mccann/errors-python</a:t>
            </a:r>
            <a:endParaRPr lang="en-US" sz="17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6324600" y="1905000"/>
            <a:ext cx="533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6927" y="2672834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stack or </a:t>
            </a:r>
            <a:r>
              <a:rPr lang="en-US" dirty="0" err="1" smtClean="0"/>
              <a:t>traceback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05787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function that was called 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&lt;module&gt; </a:t>
            </a:r>
            <a:r>
              <a:rPr lang="en-US" dirty="0" smtClean="0"/>
              <a:t>means the interpreter)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2582" y="2026503"/>
            <a:ext cx="17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function that was called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36576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function that was called (this one suffered an error)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1"/>
          </p:cNvCxnSpPr>
          <p:nvPr/>
        </p:nvCxnSpPr>
        <p:spPr>
          <a:xfrm flipH="1">
            <a:off x="5543551" y="1519535"/>
            <a:ext cx="1162049" cy="5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5276850" y="1812666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6191250" y="2349668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</p:cNvCxnSpPr>
          <p:nvPr/>
        </p:nvCxnSpPr>
        <p:spPr>
          <a:xfrm flipH="1">
            <a:off x="6542968" y="2349669"/>
            <a:ext cx="839614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5126935" y="3352800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5543552" y="3657600"/>
            <a:ext cx="1466848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91300" y="4572000"/>
            <a:ext cx="2552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error message:</a:t>
            </a:r>
            <a:br>
              <a:rPr lang="en-US" dirty="0" smtClean="0"/>
            </a:br>
            <a:r>
              <a:rPr lang="en-US" dirty="0" smtClean="0"/>
              <a:t>daunting but </a:t>
            </a:r>
            <a:r>
              <a:rPr lang="en-US" dirty="0" smtClean="0"/>
              <a:t>useful.</a:t>
            </a:r>
            <a:br>
              <a:rPr lang="en-US" dirty="0" smtClean="0"/>
            </a:br>
            <a:r>
              <a:rPr lang="en-US" dirty="0" smtClean="0"/>
              <a:t>You need to understand: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literal meaning of the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underlying problems certain errors tend to suggest</a:t>
            </a:r>
            <a:endParaRPr lang="en-US" dirty="0"/>
          </a:p>
        </p:txBody>
      </p:sp>
      <p:cxnSp>
        <p:nvCxnSpPr>
          <p:cNvPr id="25" name="Straight Connector 24"/>
          <p:cNvCxnSpPr>
            <a:stCxn id="24" idx="1"/>
          </p:cNvCxnSpPr>
          <p:nvPr/>
        </p:nvCxnSpPr>
        <p:spPr>
          <a:xfrm flipH="1" flipV="1">
            <a:off x="4495802" y="3879001"/>
            <a:ext cx="2095498" cy="184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3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2" grpId="0" animBg="1"/>
      <p:bldP spid="16" grpId="0" animBg="1"/>
      <p:bldP spid="19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AssertionError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an assert statement fails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IndexError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 sequence subscript is out of range</a:t>
            </a:r>
            <a:r>
              <a:rPr lang="en-US" dirty="0" smtClean="0"/>
              <a:t>.</a:t>
            </a:r>
          </a:p>
          <a:p>
            <a:r>
              <a:rPr lang="en-US" dirty="0" err="1"/>
              <a:t>KeyError</a:t>
            </a:r>
            <a:endParaRPr lang="en-US" dirty="0"/>
          </a:p>
          <a:p>
            <a:pPr lvl="1"/>
            <a:r>
              <a:rPr lang="en-US" dirty="0"/>
              <a:t>Raised when a mapping (dictionary) key is not found in the set of existing keys.</a:t>
            </a:r>
          </a:p>
          <a:p>
            <a:r>
              <a:rPr lang="en-US" dirty="0" err="1"/>
              <a:t>KeyboardInterrupt</a:t>
            </a:r>
            <a:endParaRPr lang="en-US" dirty="0"/>
          </a:p>
          <a:p>
            <a:pPr lvl="1"/>
            <a:r>
              <a:rPr lang="en-US" dirty="0"/>
              <a:t>Raised when the user hits the interrupt key (normally Control-C or Delete). </a:t>
            </a:r>
          </a:p>
          <a:p>
            <a:r>
              <a:rPr lang="en-US" dirty="0" err="1"/>
              <a:t>NameError</a:t>
            </a:r>
            <a:endParaRPr lang="en-US" dirty="0"/>
          </a:p>
          <a:p>
            <a:pPr lvl="1"/>
            <a:r>
              <a:rPr lang="en-US" dirty="0"/>
              <a:t>Raised when a local or global name is not found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err="1"/>
              <a:t>SyntaxError</a:t>
            </a:r>
            <a:endParaRPr lang="en-US" dirty="0"/>
          </a:p>
          <a:p>
            <a:pPr lvl="1"/>
            <a:r>
              <a:rPr lang="en-US" dirty="0"/>
              <a:t>Raised when the parser encounters a syntax error. </a:t>
            </a:r>
          </a:p>
          <a:p>
            <a:r>
              <a:rPr lang="en-US" dirty="0" err="1"/>
              <a:t>IndentationError</a:t>
            </a:r>
            <a:endParaRPr lang="en-US" dirty="0"/>
          </a:p>
          <a:p>
            <a:pPr lvl="1"/>
            <a:r>
              <a:rPr lang="en-US" dirty="0"/>
              <a:t>Base class for syntax errors related to incorrect indentation.</a:t>
            </a:r>
          </a:p>
          <a:p>
            <a:r>
              <a:rPr lang="en-US" dirty="0" err="1"/>
              <a:t>TypeError</a:t>
            </a:r>
            <a:endParaRPr lang="en-US" dirty="0"/>
          </a:p>
          <a:p>
            <a:pPr lvl="1"/>
            <a:r>
              <a:rPr lang="en-US" dirty="0"/>
              <a:t>Raised when an operation or function is applied to an object of inappropriate type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232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1505</Words>
  <Application>Microsoft Office PowerPoint</Application>
  <PresentationFormat>On-screen Show (4:3)</PresentationFormat>
  <Paragraphs>216</Paragraphs>
  <Slides>21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Debugging</vt:lpstr>
      <vt:lpstr>The problem</vt:lpstr>
      <vt:lpstr>Debugging tools</vt:lpstr>
      <vt:lpstr>Two key ideas</vt:lpstr>
      <vt:lpstr>The scientific method</vt:lpstr>
      <vt:lpstr>Example experiments</vt:lpstr>
      <vt:lpstr>Your scientific notebook</vt:lpstr>
      <vt:lpstr>Read the error message</vt:lpstr>
      <vt:lpstr>Common Error Types</vt:lpstr>
      <vt:lpstr>Divide and conquer</vt:lpstr>
      <vt:lpstr>Divide and conquer in the program code</vt:lpstr>
      <vt:lpstr>Divide and conquer in test cases</vt:lpstr>
      <vt:lpstr>Divide and conquer in execution time via print (or “logging”) statements</vt:lpstr>
      <vt:lpstr>Divide and conquer in development history</vt:lpstr>
      <vt:lpstr>PowerPoint Presentation</vt:lpstr>
      <vt:lpstr>A metaphor about debugging</vt:lpstr>
      <vt:lpstr>My Favorite Time-Saving Trick: Make Sure you’re Debugging the Right Problem</vt:lpstr>
      <vt:lpstr>A bad timeline</vt:lpstr>
      <vt:lpstr>A better timeline</vt:lpstr>
      <vt:lpstr>Once you’re on solid ground you can set out again</vt:lpstr>
      <vt:lpstr>Simple Debugging Tools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cse</dc:creator>
  <cp:lastModifiedBy>CSE</cp:lastModifiedBy>
  <cp:revision>20</cp:revision>
  <dcterms:created xsi:type="dcterms:W3CDTF">2012-08-01T15:53:59Z</dcterms:created>
  <dcterms:modified xsi:type="dcterms:W3CDTF">2013-01-27T02:55:52Z</dcterms:modified>
</cp:coreProperties>
</file>