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4" r:id="rId3"/>
    <p:sldId id="285" r:id="rId4"/>
    <p:sldId id="290" r:id="rId5"/>
    <p:sldId id="299" r:id="rId6"/>
    <p:sldId id="289" r:id="rId7"/>
    <p:sldId id="296" r:id="rId8"/>
    <p:sldId id="297" r:id="rId9"/>
    <p:sldId id="298" r:id="rId10"/>
    <p:sldId id="257" r:id="rId11"/>
    <p:sldId id="303" r:id="rId12"/>
    <p:sldId id="305" r:id="rId13"/>
    <p:sldId id="300" r:id="rId14"/>
    <p:sldId id="30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27950-BF07-4089-B9DD-A33A9182C231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E505A-CB4B-45DF-A70A-D79C8FA7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2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don’t have to memorize these.  I’m just listing them to familiarize</a:t>
            </a:r>
            <a:r>
              <a:rPr lang="en-US" baseline="0" dirty="0" smtClean="0"/>
              <a:t> you with what is available, and then you can look in the documentation for details.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17C5-2A57-4B6C-8DF7-7C624627C73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1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17C5-2A57-4B6C-8DF7-7C624627C73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17C5-2A57-4B6C-8DF7-7C624627C73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17C5-2A57-4B6C-8DF7-7C624627C73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3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17C5-2A57-4B6C-8DF7-7C624627C73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3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17C5-2A57-4B6C-8DF7-7C624627C73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2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17C5-2A57-4B6C-8DF7-7C624627C73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6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17C5-2A57-4B6C-8DF7-7C624627C73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4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17C5-2A57-4B6C-8DF7-7C624627C73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17C5-2A57-4B6C-8DF7-7C624627C73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6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17C5-2A57-4B6C-8DF7-7C624627C73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17C5-2A57-4B6C-8DF7-7C624627C73E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0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ular Callout 4"/>
          <p:cNvSpPr/>
          <p:nvPr/>
        </p:nvSpPr>
        <p:spPr>
          <a:xfrm>
            <a:off x="51371" y="4721352"/>
            <a:ext cx="1066800" cy="612648"/>
          </a:xfrm>
          <a:prstGeom prst="wedgeRectCallout">
            <a:avLst>
              <a:gd name="adj1" fmla="val 61671"/>
              <a:gd name="adj2" fmla="val -69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Index expression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evaluate a list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two new forms of expression:</a:t>
            </a:r>
          </a:p>
          <a:p>
            <a:r>
              <a:rPr lang="en-US" dirty="0" smtClean="0"/>
              <a:t>[a, b, c, d]		list </a:t>
            </a:r>
            <a:r>
              <a:rPr lang="en-US" dirty="0" smtClean="0">
                <a:solidFill>
                  <a:srgbClr val="FF0000"/>
                </a:solidFill>
              </a:rPr>
              <a:t>creation</a:t>
            </a:r>
          </a:p>
          <a:p>
            <a:pPr lvl="1"/>
            <a:r>
              <a:rPr lang="en-US" dirty="0" smtClean="0"/>
              <a:t>To evaluate:</a:t>
            </a:r>
          </a:p>
          <a:p>
            <a:pPr lvl="2"/>
            <a:r>
              <a:rPr lang="en-US" dirty="0" smtClean="0"/>
              <a:t>evaluate each element to a value, from left to right</a:t>
            </a:r>
          </a:p>
          <a:p>
            <a:pPr lvl="2"/>
            <a:r>
              <a:rPr lang="en-US" dirty="0" smtClean="0"/>
              <a:t>make a list of the values</a:t>
            </a:r>
          </a:p>
          <a:p>
            <a:pPr lvl="1"/>
            <a:r>
              <a:rPr lang="en-US" dirty="0" smtClean="0"/>
              <a:t>The elements can be arbitrary values, including lists</a:t>
            </a:r>
          </a:p>
          <a:p>
            <a:pPr lvl="2"/>
            <a:r>
              <a:rPr lang="en-US" dirty="0" smtClean="0"/>
              <a:t>["a", 3, 3.14*r*r, </a:t>
            </a:r>
            <a:r>
              <a:rPr lang="en-US" dirty="0" err="1" smtClean="0"/>
              <a:t>fahr_to_cent</a:t>
            </a:r>
            <a:r>
              <a:rPr lang="en-US" dirty="0" smtClean="0"/>
              <a:t>(-40), [3+4, 5*6]]</a:t>
            </a:r>
          </a:p>
          <a:p>
            <a:endParaRPr lang="en-US" dirty="0" smtClean="0"/>
          </a:p>
          <a:p>
            <a:r>
              <a:rPr lang="en-US" dirty="0" smtClean="0"/>
              <a:t>a[b</a:t>
            </a:r>
            <a:r>
              <a:rPr lang="en-US" dirty="0"/>
              <a:t>] 		list </a:t>
            </a:r>
            <a:r>
              <a:rPr lang="en-US" dirty="0" smtClean="0">
                <a:solidFill>
                  <a:srgbClr val="FF0000"/>
                </a:solidFill>
              </a:rPr>
              <a:t>indexing</a:t>
            </a:r>
            <a:r>
              <a:rPr lang="en-US" dirty="0" smtClean="0"/>
              <a:t> or dereferencing</a:t>
            </a:r>
          </a:p>
          <a:p>
            <a:pPr lvl="1"/>
            <a:r>
              <a:rPr lang="en-US" dirty="0" smtClean="0"/>
              <a:t>To evaluate:</a:t>
            </a:r>
          </a:p>
          <a:p>
            <a:pPr lvl="2"/>
            <a:r>
              <a:rPr lang="en-US" dirty="0" smtClean="0"/>
              <a:t>evaluate the list expression to a value</a:t>
            </a:r>
          </a:p>
          <a:p>
            <a:pPr lvl="2"/>
            <a:r>
              <a:rPr lang="en-US" dirty="0" smtClean="0"/>
              <a:t>evaluate the index expression to a value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f the list value is not a list, execution terminates with an error</a:t>
            </a:r>
          </a:p>
          <a:p>
            <a:pPr lvl="2"/>
            <a:r>
              <a:rPr lang="en-US" dirty="0" smtClean="0"/>
              <a:t>if the element is not in range (not a valid index), execution terminates with an error</a:t>
            </a:r>
          </a:p>
          <a:p>
            <a:pPr lvl="2"/>
            <a:r>
              <a:rPr lang="en-US" dirty="0" smtClean="0"/>
              <a:t>the value is the given element of the list value (counting from </a:t>
            </a:r>
            <a:r>
              <a:rPr lang="en-US" dirty="0" smtClean="0">
                <a:solidFill>
                  <a:srgbClr val="FF0000"/>
                </a:solidFill>
              </a:rPr>
              <a:t>zero</a:t>
            </a:r>
            <a:r>
              <a:rPr lang="en-US" dirty="0" smtClean="0"/>
              <a:t>)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1371" y="3578352"/>
            <a:ext cx="1066800" cy="612648"/>
          </a:xfrm>
          <a:prstGeom prst="wedgeRectCallout">
            <a:avLst>
              <a:gd name="adj1" fmla="val 37313"/>
              <a:gd name="adj2" fmla="val 809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List expression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057400" y="198120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95400" y="434340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9800" y="2133600"/>
            <a:ext cx="4952999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62799" y="2438400"/>
            <a:ext cx="1901687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Same tokens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/>
              <a:t>” with two </a:t>
            </a:r>
            <a:r>
              <a:rPr lang="en-US" i="1" dirty="0" smtClean="0">
                <a:solidFill>
                  <a:srgbClr val="FF0000"/>
                </a:solidFill>
              </a:rPr>
              <a:t>distinct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meanings</a:t>
            </a:r>
            <a:endParaRPr lang="en-US" i="1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447800" y="3124200"/>
            <a:ext cx="5714999" cy="121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59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smtClean="0"/>
              <a:t>expression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does this mean (or is it an error)?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four", "score", "and", "seven", "years"][2]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"years"][0,2,3]</a:t>
            </a: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"][[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0,2,3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]]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["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four", "score", "and", "seven", "years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"][[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0,2,3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][1]]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37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 list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sz="3400" dirty="0" smtClean="0"/>
              <a:t>Examples: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lvl="1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["four", "score", "and", "seven", "years", "ago"]</a:t>
            </a:r>
          </a:p>
          <a:p>
            <a:pPr marL="5143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"and") </a:t>
            </a:r>
            <a:r>
              <a:rPr lang="en-US" sz="3000" dirty="0"/>
              <a:t>=&gt; 2</a:t>
            </a:r>
          </a:p>
          <a:p>
            <a:pPr marL="5143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"years") </a:t>
            </a:r>
            <a:r>
              <a:rPr lang="en-US" sz="3000" dirty="0"/>
              <a:t>=&gt; 4</a:t>
            </a:r>
          </a:p>
          <a:p>
            <a:pPr marL="0" indent="0">
              <a:buNone/>
            </a:pPr>
            <a:r>
              <a:rPr lang="en-US" sz="3400" dirty="0"/>
              <a:t>Fact: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)] == x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 list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 == value: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+ 1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4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 convert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[-40, 0, 20, 37, 100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Assume a function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celsius_to_fahrenheit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exists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celsius_to_farenheit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ftemps.append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3966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list is an ordered sequence </a:t>
            </a:r>
            <a:r>
              <a:rPr lang="en-US" dirty="0"/>
              <a:t>of </a:t>
            </a:r>
            <a:r>
              <a:rPr lang="en-US" dirty="0" smtClean="0"/>
              <a:t>values</a:t>
            </a:r>
          </a:p>
          <a:p>
            <a:endParaRPr lang="en-US" dirty="0"/>
          </a:p>
          <a:p>
            <a:r>
              <a:rPr lang="en-US" dirty="0"/>
              <a:t>What operations should a list support efficiently and conveniently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Querying</a:t>
            </a:r>
          </a:p>
          <a:p>
            <a:pPr lvl="1"/>
            <a:r>
              <a:rPr lang="en-US" dirty="0" smtClean="0"/>
              <a:t>Modification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2020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3706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5392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07078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08764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50500" y="2286000"/>
            <a:ext cx="8137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64249" y="2286000"/>
            <a:ext cx="8685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32756" y="2286000"/>
            <a:ext cx="7224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55198" y="2286000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66922" y="2286000"/>
            <a:ext cx="867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3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[ 3, 1, 2*2, 1, 10/2, 10-1 ]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202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3706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5392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07078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08764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70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querying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Extracting part of the list:</a:t>
            </a:r>
          </a:p>
          <a:p>
            <a:pPr lvl="1"/>
            <a:r>
              <a:rPr lang="en-US" dirty="0" smtClean="0"/>
              <a:t>Single element: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[index]</a:t>
            </a:r>
          </a:p>
          <a:p>
            <a:pPr lvl="1"/>
            <a:r>
              <a:rPr lang="en-US" dirty="0" err="1" smtClean="0"/>
              <a:t>Sublist</a:t>
            </a:r>
            <a:r>
              <a:rPr lang="en-US" dirty="0" smtClean="0"/>
              <a:t> (“slicing”):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startidx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dirty="0" smtClean="0"/>
              <a:t>Find/lookup </a:t>
            </a:r>
            <a:r>
              <a:rPr lang="en-US" dirty="0"/>
              <a:t>in </a:t>
            </a:r>
            <a:r>
              <a:rPr lang="en-US" dirty="0" smtClean="0"/>
              <a:t>a list</a:t>
            </a:r>
            <a:endParaRPr lang="en-US" dirty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800" dirty="0" smtClean="0">
                <a:cs typeface="Courier New" pitchFamily="49" charset="0"/>
              </a:rPr>
              <a:t>Evaluates to a </a:t>
            </a:r>
            <a:r>
              <a:rPr lang="en-US" sz="2800" dirty="0" err="1" smtClean="0">
                <a:cs typeface="Courier New" pitchFamily="49" charset="0"/>
              </a:rPr>
              <a:t>boolean</a:t>
            </a:r>
            <a:r>
              <a:rPr lang="en-US" sz="2800" dirty="0" smtClean="0">
                <a:cs typeface="Courier New" pitchFamily="49" charset="0"/>
              </a:rPr>
              <a:t> value</a:t>
            </a:r>
            <a:endParaRPr lang="en-US" sz="2800" dirty="0"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mylist.index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 smtClean="0"/>
              <a:t>Return </a:t>
            </a:r>
            <a:r>
              <a:rPr lang="en-US" sz="2600" dirty="0"/>
              <a:t>the </a:t>
            </a:r>
            <a:r>
              <a:rPr lang="en-US" sz="2600" dirty="0" err="1" smtClean="0"/>
              <a:t>int</a:t>
            </a:r>
            <a:r>
              <a:rPr lang="en-US" sz="2600" dirty="0" smtClean="0"/>
              <a:t> index </a:t>
            </a:r>
            <a:r>
              <a:rPr lang="en-US" sz="2600" dirty="0"/>
              <a:t>in the list of the first item whose value is </a:t>
            </a:r>
            <a:r>
              <a:rPr lang="en-US" sz="2600" smtClean="0"/>
              <a:t>x.  It </a:t>
            </a:r>
            <a:r>
              <a:rPr lang="en-US" sz="2600" dirty="0"/>
              <a:t>is an error if there is no such item</a:t>
            </a:r>
            <a:r>
              <a:rPr lang="en-US" sz="2600" dirty="0" smtClean="0"/>
              <a:t>.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3500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/>
              <a:t>Return the number of times x appears in the list.</a:t>
            </a:r>
          </a:p>
          <a:p>
            <a:pPr lvl="1"/>
            <a:endParaRPr lang="en-US" sz="3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4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Insertion</a:t>
            </a:r>
          </a:p>
          <a:p>
            <a:r>
              <a:rPr lang="en-US" sz="2400" dirty="0" smtClean="0"/>
              <a:t>Removal</a:t>
            </a:r>
          </a:p>
          <a:p>
            <a:r>
              <a:rPr lang="en-US" sz="2400" dirty="0" smtClean="0"/>
              <a:t>Replacement</a:t>
            </a:r>
          </a:p>
          <a:p>
            <a:r>
              <a:rPr lang="en-US" sz="2400" dirty="0" smtClean="0"/>
              <a:t>Rearrangement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myist.append</a:t>
            </a:r>
            <a:r>
              <a:rPr lang="en-US" sz="2000" dirty="0" smtClean="0"/>
              <a:t>(x)</a:t>
            </a:r>
          </a:p>
          <a:p>
            <a:pPr lvl="1"/>
            <a:r>
              <a:rPr lang="en-US" sz="1600" dirty="0" smtClean="0"/>
              <a:t>Extend the list by inserting x at the end</a:t>
            </a:r>
          </a:p>
          <a:p>
            <a:r>
              <a:rPr lang="en-US" sz="2000" dirty="0" err="1" smtClean="0"/>
              <a:t>mylist.extend</a:t>
            </a:r>
            <a:r>
              <a:rPr lang="en-US" sz="2000" dirty="0" smtClean="0"/>
              <a:t>(L</a:t>
            </a:r>
            <a:r>
              <a:rPr lang="en-US" sz="2000" dirty="0"/>
              <a:t>)</a:t>
            </a:r>
          </a:p>
          <a:p>
            <a:pPr lvl="1"/>
            <a:r>
              <a:rPr lang="en-US" sz="1600" dirty="0"/>
              <a:t>Extend the list by appending all the items in the </a:t>
            </a:r>
            <a:r>
              <a:rPr lang="en-US" sz="1600" dirty="0" smtClean="0"/>
              <a:t>argument list</a:t>
            </a:r>
            <a:endParaRPr lang="en-US" sz="2000" dirty="0"/>
          </a:p>
          <a:p>
            <a:r>
              <a:rPr lang="en-US" sz="2000" dirty="0" err="1" smtClean="0"/>
              <a:t>mylist.insert</a:t>
            </a:r>
            <a:r>
              <a:rPr lang="en-US" sz="2000" dirty="0" smtClean="0"/>
              <a:t>(</a:t>
            </a:r>
            <a:r>
              <a:rPr lang="en-US" sz="2000" dirty="0" err="1" smtClean="0"/>
              <a:t>i</a:t>
            </a:r>
            <a:r>
              <a:rPr lang="en-US" sz="2000" dirty="0"/>
              <a:t>, x)</a:t>
            </a:r>
          </a:p>
          <a:p>
            <a:pPr lvl="1"/>
            <a:r>
              <a:rPr lang="en-US" sz="1600" dirty="0"/>
              <a:t>Insert an item </a:t>
            </a:r>
            <a:r>
              <a:rPr lang="en-US" sz="1600" dirty="0" smtClean="0"/>
              <a:t>before the a </a:t>
            </a:r>
            <a:r>
              <a:rPr lang="en-US" sz="1600" dirty="0"/>
              <a:t>given </a:t>
            </a:r>
            <a:r>
              <a:rPr lang="en-US" sz="1600" dirty="0" smtClean="0"/>
              <a:t>position.</a:t>
            </a:r>
          </a:p>
          <a:p>
            <a:pPr lvl="1"/>
            <a:r>
              <a:rPr lang="en-US" sz="1600" dirty="0" err="1" smtClean="0"/>
              <a:t>a.insert</a:t>
            </a:r>
            <a:r>
              <a:rPr lang="en-US" sz="1600" dirty="0" smtClean="0"/>
              <a:t>(0</a:t>
            </a:r>
            <a:r>
              <a:rPr lang="en-US" sz="1600" dirty="0"/>
              <a:t>, x) inserts at the front of the </a:t>
            </a:r>
            <a:r>
              <a:rPr lang="en-US" sz="1600" dirty="0" smtClean="0"/>
              <a:t>list</a:t>
            </a:r>
          </a:p>
          <a:p>
            <a:pPr lvl="1"/>
            <a:r>
              <a:rPr lang="en-US" sz="1600" dirty="0" err="1" smtClean="0"/>
              <a:t>a.insert</a:t>
            </a:r>
            <a:r>
              <a:rPr lang="en-US" sz="1600" dirty="0" smtClean="0"/>
              <a:t>(</a:t>
            </a:r>
            <a:r>
              <a:rPr lang="en-US" sz="1600" dirty="0" err="1" smtClean="0"/>
              <a:t>len</a:t>
            </a:r>
            <a:r>
              <a:rPr lang="en-US" sz="1600" dirty="0" smtClean="0"/>
              <a:t>(a</a:t>
            </a:r>
            <a:r>
              <a:rPr lang="en-US" sz="1600" dirty="0"/>
              <a:t>), x) is equivalent to </a:t>
            </a:r>
            <a:r>
              <a:rPr lang="en-US" sz="1600" dirty="0" err="1"/>
              <a:t>a.append</a:t>
            </a:r>
            <a:r>
              <a:rPr lang="en-US" sz="1600" dirty="0"/>
              <a:t>(x</a:t>
            </a:r>
            <a:r>
              <a:rPr lang="en-US" sz="1600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/>
        </p:nvSpPr>
        <p:spPr>
          <a:xfrm>
            <a:off x="2057400" y="4267200"/>
            <a:ext cx="4419600" cy="1371600"/>
          </a:xfrm>
          <a:prstGeom prst="wedgeRectCallout">
            <a:avLst>
              <a:gd name="adj1" fmla="val -54638"/>
              <a:gd name="adj2" fmla="val -13809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Notation from </a:t>
            </a:r>
            <a:r>
              <a:rPr lang="en-US" sz="1600" dirty="0">
                <a:solidFill>
                  <a:schemeClr val="tx1"/>
                </a:solidFill>
              </a:rPr>
              <a:t>the Python Library </a:t>
            </a:r>
            <a:r>
              <a:rPr lang="en-US" sz="1600" dirty="0" smtClean="0">
                <a:solidFill>
                  <a:schemeClr val="tx1"/>
                </a:solidFill>
              </a:rPr>
              <a:t>Reference: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square brackets </a:t>
            </a:r>
            <a:r>
              <a:rPr lang="en-US" sz="1600" dirty="0" smtClean="0">
                <a:solidFill>
                  <a:schemeClr val="tx1"/>
                </a:solidFill>
              </a:rPr>
              <a:t>around the parameter, “[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]”, means </a:t>
            </a: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</a:rPr>
              <a:t>argument is </a:t>
            </a:r>
            <a:r>
              <a:rPr lang="en-US" sz="1600" i="1" dirty="0" smtClean="0">
                <a:solidFill>
                  <a:srgbClr val="FF0000"/>
                </a:solidFill>
              </a:rPr>
              <a:t>optional</a:t>
            </a:r>
            <a:r>
              <a:rPr lang="en-US" sz="1600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It does </a:t>
            </a:r>
            <a:r>
              <a:rPr lang="en-US" sz="1600" i="1" dirty="0" smtClean="0">
                <a:solidFill>
                  <a:schemeClr val="tx1"/>
                </a:solidFill>
              </a:rPr>
              <a:t>not</a:t>
            </a:r>
            <a:r>
              <a:rPr lang="en-US" sz="1600" dirty="0" smtClean="0">
                <a:solidFill>
                  <a:schemeClr val="tx1"/>
                </a:solidFill>
              </a:rPr>
              <a:t> mean you should type square </a:t>
            </a:r>
            <a:r>
              <a:rPr lang="en-US" sz="1600" dirty="0">
                <a:solidFill>
                  <a:schemeClr val="tx1"/>
                </a:solidFill>
              </a:rPr>
              <a:t>brackets at that </a:t>
            </a:r>
            <a:r>
              <a:rPr lang="en-US" sz="1600" dirty="0" smtClean="0">
                <a:solidFill>
                  <a:schemeClr val="tx1"/>
                </a:solidFill>
              </a:rPr>
              <a:t>position.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removal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list.remove</a:t>
            </a:r>
            <a:r>
              <a:rPr lang="en-US" sz="2000" dirty="0" smtClean="0"/>
              <a:t>(x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Remove the first item from the list whose value is </a:t>
            </a:r>
            <a:r>
              <a:rPr lang="en-US" sz="2000" dirty="0" smtClean="0"/>
              <a:t>x</a:t>
            </a:r>
          </a:p>
          <a:p>
            <a:pPr lvl="1"/>
            <a:r>
              <a:rPr lang="en-US" sz="2000" dirty="0" smtClean="0"/>
              <a:t>It </a:t>
            </a:r>
            <a:r>
              <a:rPr lang="en-US" sz="2000" dirty="0"/>
              <a:t>is an error if there is no such </a:t>
            </a:r>
            <a:r>
              <a:rPr lang="en-US" sz="2000" dirty="0" smtClean="0"/>
              <a:t>item</a:t>
            </a:r>
            <a:endParaRPr lang="en-US" sz="2000" dirty="0"/>
          </a:p>
          <a:p>
            <a:r>
              <a:rPr lang="en-US" sz="2000" dirty="0" err="1"/>
              <a:t>list.pop</a:t>
            </a:r>
            <a:r>
              <a:rPr lang="en-US" sz="2000" dirty="0"/>
              <a:t>([</a:t>
            </a:r>
            <a:r>
              <a:rPr lang="en-US" sz="2000" dirty="0" err="1"/>
              <a:t>i</a:t>
            </a:r>
            <a:r>
              <a:rPr lang="en-US" sz="2000" dirty="0"/>
              <a:t>])</a:t>
            </a:r>
          </a:p>
          <a:p>
            <a:pPr lvl="1"/>
            <a:r>
              <a:rPr lang="en-US" sz="1600" dirty="0"/>
              <a:t>Remove the item at the given position in the list, and return </a:t>
            </a:r>
            <a:r>
              <a:rPr lang="en-US" sz="1600" dirty="0" smtClean="0"/>
              <a:t>it.</a:t>
            </a:r>
          </a:p>
          <a:p>
            <a:pPr lvl="1"/>
            <a:r>
              <a:rPr lang="en-US" sz="1600" dirty="0" smtClean="0"/>
              <a:t>If </a:t>
            </a:r>
            <a:r>
              <a:rPr lang="en-US" sz="1600" dirty="0"/>
              <a:t>no index is specified, </a:t>
            </a:r>
            <a:r>
              <a:rPr lang="en-US" sz="1600" dirty="0" err="1"/>
              <a:t>a.pop</a:t>
            </a:r>
            <a:r>
              <a:rPr lang="en-US" sz="1600" dirty="0"/>
              <a:t>() removes and returns the last item in the </a:t>
            </a:r>
            <a:r>
              <a:rPr lang="en-US" sz="1600" dirty="0" smtClean="0"/>
              <a:t>list.</a:t>
            </a:r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mylist</a:t>
            </a:r>
            <a:r>
              <a:rPr lang="en-US" sz="2000" dirty="0" smtClean="0"/>
              <a:t>[index] = </a:t>
            </a:r>
            <a:r>
              <a:rPr lang="en-US" sz="2000" dirty="0" err="1" smtClean="0"/>
              <a:t>newvalue</a:t>
            </a:r>
            <a:endParaRPr lang="en-US" sz="2000" dirty="0" smtClean="0"/>
          </a:p>
          <a:p>
            <a:r>
              <a:rPr lang="en-US" sz="2000" dirty="0" err="1" smtClean="0"/>
              <a:t>mylist</a:t>
            </a:r>
            <a:r>
              <a:rPr lang="en-US" sz="2000" dirty="0" smtClean="0"/>
              <a:t>[start : end] = </a:t>
            </a:r>
            <a:r>
              <a:rPr lang="en-US" sz="2000" dirty="0" err="1" smtClean="0"/>
              <a:t>newsublist</a:t>
            </a:r>
            <a:endParaRPr lang="en-US" sz="2000" dirty="0" smtClean="0"/>
          </a:p>
          <a:p>
            <a:pPr lvl="1"/>
            <a:r>
              <a:rPr lang="en-US" sz="1600" dirty="0" smtClean="0"/>
              <a:t>Can change the length of the list</a:t>
            </a:r>
          </a:p>
          <a:p>
            <a:pPr lvl="1"/>
            <a:r>
              <a:rPr lang="en-US" sz="1600" dirty="0" err="1" smtClean="0"/>
              <a:t>mylist</a:t>
            </a:r>
            <a:r>
              <a:rPr lang="en-US" sz="1600" dirty="0" smtClean="0"/>
              <a:t>[ start : end ] = [] removes multiple elements</a:t>
            </a:r>
          </a:p>
          <a:p>
            <a:pPr lvl="1"/>
            <a:r>
              <a:rPr lang="en-US" sz="1600" dirty="0" smtClean="0"/>
              <a:t>a[</a:t>
            </a:r>
            <a:r>
              <a:rPr lang="en-US" sz="1600" dirty="0" err="1" smtClean="0"/>
              <a:t>len</a:t>
            </a:r>
            <a:r>
              <a:rPr lang="en-US" sz="1600" dirty="0" smtClean="0"/>
              <a:t>(a</a:t>
            </a:r>
            <a:r>
              <a:rPr lang="en-US" sz="1600" dirty="0"/>
              <a:t>):] = </a:t>
            </a:r>
            <a:r>
              <a:rPr lang="en-US" sz="1600" dirty="0" smtClean="0"/>
              <a:t>L is equivalent to </a:t>
            </a:r>
            <a:r>
              <a:rPr lang="en-US" sz="1600" dirty="0" err="1" smtClean="0"/>
              <a:t>a.extend</a:t>
            </a:r>
            <a:r>
              <a:rPr lang="en-US" sz="1600" dirty="0" smtClean="0"/>
              <a:t>(L)</a:t>
            </a:r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rearrangement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list.sort</a:t>
            </a:r>
            <a:r>
              <a:rPr lang="en-US" sz="2000" dirty="0"/>
              <a:t>()</a:t>
            </a:r>
          </a:p>
          <a:p>
            <a:pPr lvl="1"/>
            <a:r>
              <a:rPr lang="en-US" sz="1600" dirty="0"/>
              <a:t>Sort the items of the list, in place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“in place” means by modifying the original list, not by creating a new list.</a:t>
            </a:r>
          </a:p>
          <a:p>
            <a:r>
              <a:rPr lang="en-US" sz="2000" dirty="0" err="1"/>
              <a:t>list.reverse</a:t>
            </a:r>
            <a:r>
              <a:rPr lang="en-US" sz="2000" dirty="0"/>
              <a:t>()</a:t>
            </a:r>
          </a:p>
          <a:p>
            <a:pPr lvl="1"/>
            <a:r>
              <a:rPr lang="en-US" sz="1600" dirty="0"/>
              <a:t>Reverse the elements of the list, in place</a:t>
            </a:r>
            <a:r>
              <a:rPr lang="en-US" sz="1600" dirty="0" smtClean="0"/>
              <a:t>.</a:t>
            </a:r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638</Words>
  <Application>Microsoft Office PowerPoint</Application>
  <PresentationFormat>On-screen Show (4:3)</PresentationFormat>
  <Paragraphs>140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Lists</vt:lpstr>
      <vt:lpstr>What is a list?</vt:lpstr>
      <vt:lpstr>List creation</vt:lpstr>
      <vt:lpstr>List querying</vt:lpstr>
      <vt:lpstr>List mutation</vt:lpstr>
      <vt:lpstr>List insertion</vt:lpstr>
      <vt:lpstr>List removal</vt:lpstr>
      <vt:lpstr>List replacement</vt:lpstr>
      <vt:lpstr>List rearrangement</vt:lpstr>
      <vt:lpstr>How to evaluate a list expression</vt:lpstr>
      <vt:lpstr>List expression examples</vt:lpstr>
      <vt:lpstr>Exercise:  list lookup</vt:lpstr>
      <vt:lpstr>Exercise:  list lookup</vt:lpstr>
      <vt:lpstr>Exercise:  convert units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CSE</cp:lastModifiedBy>
  <cp:revision>29</cp:revision>
  <dcterms:created xsi:type="dcterms:W3CDTF">2012-11-24T16:40:47Z</dcterms:created>
  <dcterms:modified xsi:type="dcterms:W3CDTF">2013-03-29T23:34:33Z</dcterms:modified>
</cp:coreProperties>
</file>