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6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769-5FF9-4961-9289-8F2AC9983FC8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32E3-85BE-43F4-A289-B6C0583A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 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</p:txBody>
      </p:sp>
    </p:spTree>
    <p:extLst>
      <p:ext uri="{BB962C8B-B14F-4D97-AF65-F5344CB8AC3E}">
        <p14:creationId xmlns:p14="http://schemas.microsoft.com/office/powerpoint/2010/main" val="9342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Digression:  two meanings of period (.)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816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Namespace management</a:t>
            </a:r>
            <a:r>
              <a:rPr lang="en-US" dirty="0" smtClean="0"/>
              <a:t>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Purpose:  avoid polluting the global environment frame with too many names</a:t>
            </a:r>
          </a:p>
          <a:p>
            <a:pPr lvl="1"/>
            <a:r>
              <a:rPr lang="en-US" dirty="0" smtClean="0"/>
              <a:t>Example problem:</a:t>
            </a:r>
            <a:endParaRPr lang="en-US" dirty="0" smtClean="0"/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is in the global namespace</a:t>
            </a:r>
          </a:p>
          <a:p>
            <a:pPr lvl="2"/>
            <a:r>
              <a:rPr lang="en-US" dirty="0" smtClean="0"/>
              <a:t>When writing a program about bodybuilding, you might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for “abdominals”</a:t>
            </a:r>
          </a:p>
          <a:p>
            <a:pPr lvl="2"/>
            <a:r>
              <a:rPr lang="en-US" dirty="0" smtClean="0"/>
              <a:t>Suddenly, all code that depends on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fails!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draw() </a:t>
            </a:r>
            <a:r>
              <a:rPr lang="en-US" dirty="0" smtClean="0"/>
              <a:t>function for pictures, for cowboys, and for curtains</a:t>
            </a:r>
          </a:p>
          <a:p>
            <a:pPr lvl="1"/>
            <a:r>
              <a:rPr lang="en-US" dirty="0" smtClean="0"/>
              <a:t>Solution:  A different namespace or module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“Method syntax” for a function call</a:t>
            </a:r>
            <a:r>
              <a:rPr lang="en-US" dirty="0" smtClean="0"/>
              <a:t>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new_elt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append() </a:t>
            </a:r>
            <a:r>
              <a:rPr lang="en-US" dirty="0" smtClean="0"/>
              <a:t>takes </a:t>
            </a:r>
            <a:r>
              <a:rPr lang="en-US" i="1" dirty="0" smtClean="0"/>
              <a:t>two</a:t>
            </a:r>
            <a:r>
              <a:rPr lang="en-US" dirty="0" smtClean="0"/>
              <a:t> arguments</a:t>
            </a:r>
          </a:p>
          <a:p>
            <a:pPr lvl="1"/>
            <a:r>
              <a:rPr lang="en-US" dirty="0" smtClean="0"/>
              <a:t>First argument may appear before a period</a:t>
            </a:r>
          </a:p>
          <a:p>
            <a:pPr lvl="1"/>
            <a:endParaRPr lang="en-US" dirty="0"/>
          </a:p>
          <a:p>
            <a:r>
              <a:rPr lang="en-US" dirty="0" smtClean="0"/>
              <a:t>These are </a:t>
            </a:r>
            <a:r>
              <a:rPr lang="en-US" i="1" dirty="0" smtClean="0"/>
              <a:t>distinct</a:t>
            </a:r>
            <a:r>
              <a:rPr lang="en-US" dirty="0" smtClean="0"/>
              <a:t> meanings of a single token, </a:t>
            </a:r>
            <a:r>
              <a:rPr lang="en-US" dirty="0" smtClean="0"/>
              <a:t>“.”</a:t>
            </a:r>
          </a:p>
          <a:p>
            <a:pPr lvl="1"/>
            <a:r>
              <a:rPr lang="en-US" dirty="0" smtClean="0"/>
              <a:t>Determine which by whether the expression before the dot is a type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blog.itechtalk.com/wp-content/2009/07/ARN-240x3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09800"/>
            <a:ext cx="67056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ontent5.videojug.com/9c/9cd611d7-fd5c-6487-8f5f-ff0008ced94f/how-to-draw-the-powerpuff-girls.WidePlay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599" y="3933824"/>
            <a:ext cx="1270001" cy="7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SdE4qDFasJr3zxzY16ZT0hjRaH2Q6b3KP0wc27t8KLc3mlNK76a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1437"/>
            <a:ext cx="659022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hQQERQUEhQVFRQWGBgXFhUUFBUVFBQVFBUWFRUQFRQXHCYeFxkkGRQUHy8gIycpLC0sFR8xNTAqNSYrLCkBCQoKDgwOGg8PGiklHyUuKiksLCwpLCwsKi0sMCoqLC0pLCwsLCwsLCwwLCwsLCksLCwsLSwsLSwpKSopLCkvLP/AABEIALEBHQMBIgACEQEDEQH/xAAaAAACAwEBAAAAAAAAAAAAAAADBAACBQEG/8QARxAAAQICBQgHBAcHBAIDAAAAAQACAxEEEiExcQUiMkFRYYGxExQjM5GhwUJSctEGJGKCkrLwFTRDU6LC4WNzs9Kj8UST4v/EABsBAAMBAQEBAQAAAAAAAAAAAAABAwIEBQYH/8QANhEAAgEBBAgFAwMDBQAAAAAAAAECEQMhMUESUWFxgZHB8AQiMrHRE6HhM0LxBVJyI2KCkqL/2gAMAwEAAhEDEQA/AMAHMdDIrAGrL3hKbZby0gg7QUJja7Q0uMxbDiDSltxFzmm9Dp0UNqRDoOAhxNgB7uIcCSDucVyMCybwC4A9o0aQI/jM+1K8e0LcfGofoLkk2nljuyfeq4W6R7HVSQx+r+VFG1vundb6rvXwDUiNqk6rBPeAZtdwTzg2MwXOabQRr+006juSj6OQ2q6T2faEwPiF4O8JVWYtCSXld3fdfsCMNh0XAbiLPC30QnUDYYfiR6rkSgjUSBscOkZwdpBBOTp3AH4Iv9riE1TWSlpZx+/4CGhFpmSyWsVyZg2EWlLQmSeGkyripW2PZnQ38jxV/wBk/wCm/jVPqq0qAasrnCUrQZOba02E6h5BUi9pzzi8dGnfXApEaZynULnEtOqHHGnDP2XX8UNra7jIVIo0mAyJOt8J3pcU5Ec2KwPcM14qxB7j22V8Rymgug1yIcXvG6DwZdIBcQ7U+UsVqvffeZGUL7sHh3k9X/XJAXRQ+fSsr7XsADx/uQ9Z3hXo9CB7iMD9mZaRi0oj3Ed6CZfxGCT27nt9V3qgiWirFG0SrDEXjgChu7unfI0oX63tufNfneMN6y2+twLT5GS71mNrLvwN/wCyU6Asue9m4k/3KwjxP5/iQptV1cjoUmsdLn/A2HRXa4ng0fNOUCC7OaQZnObWM85toF24DisyHFiH+I53wsJ9SEzQQ9kRpdZqznNrGd0mt3yvWWisJVauffM1aTGERjXTlK1r9bJ3F32TonYZ8KRWF4JEmxBY4G1jtgdu2OFvJCiGpFLLg+cSHsn/ABYW/W6WublUxehLST2Rsa+/o5/wn7WbDquKKairmr9Lc9j7z57AQ6U61rZzGlBiSmN7HGxw8MV3rrH5rgRK9ptl912cPFO0uitiATmCLnDSbh7zUjHo8wBEAcPZfaPwvFrTuSqmDjOOde/t7bijqK06Lm4OnzNvmqmhP1D8MQ/5Q4lClc7hEEjwiN9UN1Bcf5n3Hh49SmktZFt/2hjQ4v2v/s//AChRKDE9p7Wje8/MIPUTrMXiH+gVhkvX0ZO9139clpUX8E3V5ff4QuaPBBteYrtkMVvO4Ltd7jVY3owfZYZxHfE/2RgjPqtsc8fBDznYTFg8So2E9+a0dG0+yD2jh9t3shbrm/v33rIOGS+3V/ngwDWkOqQpGJcXjQgg3hu120olEg1iKhMrWwybyT3tJPCYGK7Ua4GGwhsId7EFxAvYzdtOtGjxakMkCq58ocNvuN+YFp3zTr333zMqCxeC7u+c3TJAKzXOc65gzW7ocL5mQ4q1Go8UzfCiBwcZkNddPVuVCGsaGzIbYKwEw0N1ncXT8ArmgTzgJ/bhk/22+MkmzUU6/mna4DXWo4vrfhDuRXRSYp1u4MA5lKtiPGjGODiCrNpUWffA7gCT4ArDW46FP/LmvkcFGe6+tLa4+lg80RnRwrZ263XnAOMg3gEp0UQ3zH2omaODRnFHg0aqRVBfE1OdYG72tuaN5tWMMyqbeC5996w5phMhVIraLBpv+04nRbvPgm+kEOwgvcbTVbMDYADcL5bbSqUSjCHNxNZ7r3HXuGxgQ4ZMQVmvcxpNha0ExNrzMWN1N3AnWEXMrfHG96u7u9eJ2QQ9kSE660fddceBWZk+kxGhzL40HNI/mwhoy+0BcfmmMq07oIkN50XOqOwcL+BAK5laAQ5saHpM0pe0z/C0rlfmRlSTrHGNz3PDl8rMGywdLRs5jrXw9+stHsu2hNwaU2La01Xb78CNaRbDqv6WFoxNNuqfvjYdu/yM8tLjOx2uyX4hqxWZtPv3KWVUu6b1v1BogqnOBG9l3FupCdR2vuc043+iO2YFhs32t4FDiwJ3s8LVMs0Bdkqepv4nIEbJwhgmbG7bSTZaDwKIaOdTT5qhyaXXtOFw461tMhKCauiJ0OLUiFpsZF8GxNXA/q9We0T6KJYD3bjqI/hE6iNR/RHT4DWmpMW7LmHUCdX/AK2IjCI8MteJvbY4SznAXRGj3hs13bFfG84L1WH8bV1/igR0Yw7IoLgLOkb3jdzx7Q3q4ye2JnMLX72mo7iNqFR6UWgMjGbZZkZtuafe2t/ViLGyYJ1m67nw7jiFh3HRDzLCux4rvthG0eK2wOiAbCK3qrtbE9534AOaHCjxG2F58fQo3WHH2z4BSbOiKjtLijvdeXnF0h5KOhNFkxPY0Td46lwMB0nOdutR2mqM1obvPyCzUqkiZRo5jwAW2RGmsw62vbqS1HymHQ+kcJsObHZKfRuuL5a2HWOO1N0SKWuIcbHWidhnhs+SRpUPq8bpG93EsiDUHbZbCrRd1CFrFp/UW59H87HsCCtR5Fs4kA2iRm6GDsPtNTcOI2IJscLdWo4tWfRoToDpMmYTrWi+oT7I2g6tuKKGMJm2TT4A/IrE6VNWTaVPtq3PVqDPAbYQW/1M/wAIZoQda2qcDLkjhzrr9zvQ60GLABvYQdywWaBuoD/tcHn1CGckON4J+J9nJdlK4u8ShRILne95k+di0mRlFPIj2w4Ok4A+7DE3HdO9Da10XNl0cO8tnnOHvRHahuRWUFsMVnyYPeNrzualqTEMUFoBhwp263vJuB3nU1VjfhzOe0rFUfJdXq5cS0AiK4NZ3TDfKx7m65e42/wQI1IER5fOTG5rMPafifltRKXEqNEJljnDOkbGMvqT8yf8JeiBsQlkrKuYLq8pzG4m2W8DYqJZnLKV6jn1yW5e9MxprqhPSiQNz2+wNTHjW3ejjJvtQ/xQjYcWoFFjVQIcQ5v8OLeKp9l42cj5ldQXQ3TYSzAmod42Kcrjps71hX3QYCLrc4/FDmishxDrdwAbytVGUx+t3kD5ogcXaUQy3WclJs6opbS4ght5kfxPOCYY0NEzmtvIJtO9x14IUMBui37zkKLBrntCSPdunjsCyVwwOOi9PMk1aO21zjZ0kvZ3MGvbcqU7LUOFVMRhNcTawWFjBY0uGonZqkAqRHdK/OsgQrSLg9wtAP2Rf4bVfJ9CEatGitmYhzRsYLB4q60Urzjf1JNqGLzezpkuLA/TRnYA7C08wj5LpdaDCmbXDNnrlMVfAK/0qh1qITsAPg4LKoLK0Ggj/VPk562oqVmk9fQ5Z2krLxTazivenU0wyoSWDMOkzW07RuRYjmPaKwusDxpDcUGG9z4sRovZKTheQROThrXRFE5nMJ1+ycRqUGmj0Yzi8ChgRGWsdXH2bHcW3Hgq/tR7bw3jmH0TBgA2izeLW+IuVDDii5xluIP5pJJ6wcWsGwf7bfqEPi+fkEKLFivE3OIbu7Nn4jnHgjBkU63eLRymqOEOGZxXTdqY0lzidk7+S2thKWlTzN023AYVDDwQAA0aTyJNb8LTe7e7wWZFjjpJwiQWmTXE95L2cd/+FsGBEpJk4dFBaJ1BfuDjvts3JfJ8GHN8cjsoYLIW/wB542kmwYq0bq1OG1vaUeeGGa1Jc60yLUZ4jNJYLb3wriHa3wz7Lt1xXIE22wnEbQB+eF6tWQ+M4RK7TJ19n5d4WxRcqQqRIROzie9qd/nwKJQavQ7G3jN6LdHyru1buQ1Byr78MO3wyD4tNoRf2tC9xwxYgxoD26UnjUS2v52OCCYg90cHxG+RKhcd+lNZ80OftVuprvANHihNprnmTGzP2bZYvNgQ2SN0Np35z+aaaHStNUbBIeACzcjacpZkh0OVsR1t4a3bqJKL0oeCDIkWObtG5BcyQtNQeLzwSlIp8OGJzqyuAkYjtx2DFCTlchynGzVXhmMM7OzShnROtv2T8keOxjwCTVd74udjtWXDy42c3ZhP3mOxlcU7Bisda0gT1EzYcCnKMo4mLO1s5qkXUq5sWHdnN2ttHFhtHBRmVyPZBwMvIoxgaxNp8uBCG9sTWKw3ta5KqNtSWDZY5aP8s8XCSC/KkV9jQ1vwziO+QXA13uAYQR6q/V3ETiOqt11iB4NEh4laVCbc3mxToputrPfsBrPwraLBhauUykdBIWGL7LRoQgbyN+1xVaZlxkMFlHFuuIeQ/QCVyFCZGL2xbS8Snr/96+CuoOmlLA4LS2jpfTs3VvPL8vaP0LIVaGS86YILtZPySNHopdDIFkWE6RxFzsD6LcyHHcWPgP7yEZfFLQdgRYlMpHoYzI40HyZE/tceXBCbq499tBKENCNotz72PqCgxOlYXAWjvGe0Ha4jQdutuvFWg0h0MZpDmbHTLMAb2HcUxSslODxFgEB2sanDYpCqxSS2cKMNKGbJ7xtHiMFh0pUvBNOjx993wEblSH7cNwOAc3gQrftSF7IPBoHNKOzdJgn96H5tNUqMe0+wDjEc4eE1NpHSpz1rkHdlAuMmNt3WuG8m5qNBo0rYhBdqaLQN7jr5KkIOlKxjdwl5XldewAWzA2Xvd8gsbiiriwcRoiZv8MWuPvmc6oxKcfSakgBPcLhsCzzlICIyGBnm5o0WCU6zjrK0qUBDDRrItO0rVHmTVonXQd6uezYUyjD6ShnfDPKfosvJEPsKEdkQ+boi18lPr0SGfsy5hKZCg/V6ONjz5RnKydItbfk5ZQU7SM9cesWMZMEo8c/D+VFfBDnQwROTHO8gB+dVhNqxIp2hp8AR6JhjJzlfUYwYm/8AKFOp0KN1Nr96mPEoAbDc8FzXFziJEiysQ0YSE+KLRqLEc5rBFdo1nXWTsaLtZn+Eo2UyAA0XCXg0SCPkZsoRiG+KZjcwWMHhM/eWq3VJqCUlFe4vScmC2tEeQL5ukJcFk5DobXxHx6sobc2GNZNxdvOrijZbpLo0RtGh3uOefdbrnwWwSyjQp3MhtzRtI9rGfmVqrjHayLjG0ta/tji9v4x5COVnuk2jsMokWZeR7DbnHgM0cVi5ZpYm2DD0IdmJHy5kpp1IdDDnu7+Nb/tw/Zbj64LEc3OVoRocXiLVvj9lkt7xfIM+8JaE2ZKbe1KwLzgqLA5JK9DNHp0SG2bHkDYbR4FPUf6RRJTLWnxHJZkTQVqNoFYlCLVWi1nb2sHSMngajfpQ51ghji4paN9IIs5Cq3AW+KQomkVx4z0KzgngEvF28o+ph6XHfIzcfGSC8ZiNSm5pQXaC3HAjNtt11HaXcFyIZAEWYWK1LuHBVjDNamsjMsWHZlCLDbNrzheE3+3IwbObTi0LPijs0SIMwYKbjF5F421pHCTw1jAy1GeDnBuAASLojnuz3F2JV6K2wqjBnLSSVaIxO0nNLSbZeI2XgpQXECYsIMwVaOOSrQrij9pn96Nx9LmGUlmlDzYzReWazwvG7Ba1IgNjMIvhxRMEanETMvzDivJ5LpxhRTrabHDaFv5JiiE8wCZwn58F2zWWYg24KM40w7/g9Lw9qp+rB3Pfh/6995zIFLIrQIneQjL4m6itPKWTRGhkgZ7RmkWGYtAB3ylxWX9IqK5hbSGacOQeB7TPe4cjuWtkrKAiNDgbD5HYpy/vR1WWdhPLDasuWBjtfFaWVXh7XCYri3CYtTPTRhWHRtmG1tJ1okTZ+EodKZ0UVzNQPSM+F5mQMHVh4LXgtmWu+6cDaPXxWXTUbs9N3KT73mfDgRXymWsBE80TOEys59FrUd5cSXdIGz3dK1vJbsKwMGxpH4S0eqWgQJwjviB3/kreiIugThpKjeTM2JRp5RbsbCB8qvqi/S2k1HQwNh9EzBZOmvOyFCHjP5LG+nEbt2jY3mVVLSnFbDjtH9KwtJa5P3p0Nn6JxK1Dl7riPOfqjZKbJjRsivH/AJieRWd9B39nHhn2XA+Nh5LTyfpubsig/iax3OazaKkmi/hpaVlZvZTvkcym+q152gjxsHNOiy3eT4ZoWZ9IHSZ99n5wtCmxajDu9L/MqVLkdSfnlw6mPTmGNEENvtGROxt73eE/JN5dyo2BDzbLKrBskOQC41zaPDdEfY5wt2gXhg3m8/4WVkqhOpcYxoo7NlzdRN4ZgLzw2qsUne8Ecs5STpH1S+y1j30ayYYbDFiacS0zvay8NxN6TynlQRDXPdMMmN/mxBr+BqYyvlLpazWkiC3vYgvcf5TNpN25edptJ6SqZVQLGtFzWi5oVIx0npM5La1jZw+nDBfd/Feb2JlaRGc41nEkumSf1qQgLb9iJSRKrguSzgrLA86WN5QCx1psVSLBvRWjNehuFjVpGWiRGSPBdmbpq1IGcMFHjOCQ6XsoxxAJCI5tztaowZpRhawIY4qoNzyQZlctlLUusGa7gutFn63IDEG5tk5qzwbLV1wzOK7HFgRUVCsSd07FHE2Wm7gr0gWeCrEFrcEIbV5HkiycrAqtBneiUjT8FxozkZA1eUaCQZlcmQJAojNA4qsQXIqKlxVhIJ2rRoEesyo90rZsfrhv1O+E68UgwWuRIFrSEpG7NuL5ns8l07pmljwBEZmvZqM75bWkWhYcEmhUgsM+hfaw7AfUGwpegUpzi2qZRmaBN0RmuC70K3orGU+ARovBuN8OILwdxuPiuemi78GepGbtopx9Sw261v8Aw8C+WoVdjYgtMO/fDdeeBDT4ouTY1Zkv1ZaFkZBym5juhi2ETAnusMMrSgwehiVRoOtb/wBcRd4KclS46rKak9NZ47GGpsSq9n2i7+ptbm1FDZQ+LUplyzof90D+l3oU/wDwzi3msvBFlfKS7wFaGydJin/ab4MB/uXkfpZFrUqJukPAL2OSROJEO15/oAZ/avHdVNJjx3fb9T8leyuk28keb41OVnGEc237s2fo22pTaSza0u/qB/uWnRbKS4bWtd+GuD/alaFAq5Qcfegk8Q5jSm3NlSYZ+xEB8AQsTdXwL2CcYtapP7v8kyhR+lLW7XNJwa4OPkEWnPaM95AYyZxd8p+iu1wE3G4BJCD0x6SJZDboNOuXtkazsCmtp1SzpixE0Z9Jd0jxJvsMOr/Uf8lel0sFhZDdUgMsfE1uOtjNribzqmr5QpdYSM2Qt1j4pF7W7BtcsSLSzFY4yDWtsawaLRsG/erRVbzgtZqFUsXjt+F2ilLpFdgqiqwTqsFw3na47Uk7QbimQ3shgeaA8ZjcSro8ydXe9XwEpo0cFUjtAiZRGhwVSO1CFgEl5nvRVozYiG4ZrEdozYmKE4ZrP1rTRlq7h1O0sZwwUiDPCtTRnjALsQZ4QnchtXveDgjNcrQtArtHGY7FchaDkMFluJBb2bl1gzPFEgt7JyrCHZjis1NJYbgRHZ8VeOMxqkuyOIV6SOzanUVLnuK0sWeCo4ZzMAjU5tnhyQ3DPZwQsByXm5EpI7QLjO8KJSx2oVYQ7QordwE15uJRg7M4rkYaPBEaOydj6qscWt4IWImriQhnOXaNc5dgDOeuUa93FDzBZcSUMZx4rUyfTHRHVmkNjtsmbGxmj2HbHWWFZ+T22uwKpRRpYj1SlfUpZycaHo6TAZShWALXiyI257XC58tou3iWxXodJJ7GNY8WsfqdK5w37Qs2g08vdaasVtjYhueP5cX/ALals1W0htV4LIgt2EO95p9da55KlzPUspfU80cff8hso0euxhN7HtceAIPk7yTQOY7gfBwS1CjmZhxdMWT1PG3FdpTy2DFleIb/ABDSpbDsqknJd0OZEfKDX2hz/wARc71WJ9DYXZPefafyH+St2BCqwHN2QiPBhCQ+jFHq0Zm/O/EbPKSpXyy2s5tFu2s9kX0RusbRzEBm5r6jgJ2irNhddvq+aJEyQHlrmRASJ8ZtIlZ8tSyS76zCG1sUf0g/2q0Zs3s3Ek8GOHMhY1HQmr7s/gej5HdYDIgWkA3nisjKtOqWEW6m4a56h580/EpD5SDnCY23T12rzOUmHpnE62NI8bR4pwVWT8RNwhWIoyO6JFcXGZlwAlcBqCHRG9k9WoY7R2C7Qh2UTH5rpfwePG93/wC4qB2LePNLRNBnHmm2jsG8eaVi6DOPNaj1JzwW5dA+UxocFQDtgi5VGhw5KjR24SXp5jmvPxRGtzIuKA8ZsP8AWtNtHZxcSlogzYaa75CmruHU7Tx2g4LsQdoF2njtG8F2J3g4oWCE/U96K0UZjsUOEc1yNQ9B+KBDuKebFkhyE3sHIUEdmOPNNNb9XKXgDshx5rGveVapTcUaOxdiFelDsWKrB2LsUWljsGfrWnnxFTyvd1OZRFgwHJBeO0ZwTGUxmjAckB/eM+76IjgFovNyLUwdsFWjjtTxRKd3zcVSiDtjxR+3gJ/qcSNb2LsfVUpAtbwRmjsHfF6odJGc3gmsRSVy3IlFGc/9a0ODpHijUTSifrWgM0inrFkuI3kxungg0MaeI9U1ktua/BLUMaeI9Vit7KUujxLUMZzsDyT2RsoEMk8za02G8tGzaW8vJJ0LTdgeStk4dnExRK+vA1YycWmtp7CHAMZoIEyLnD56wmnZGe9pBkKwIMzO+wmxYf0fivZCZaRYTwnm+q0KZGe6Gc4mwG8+y4E+QXLSjoe3GWlDSaxRpxaDDY11eIAKrpyvqyMzK3VNLQxAY1rW1y0AAXXACWxJUx0qPGOyG/zaR6olHZNowHJGQVTnTZ8isQ/WqPjE/wCJybdeT+rwkorvrVH+KJ/xOTrva4JywRmz9U9/RFKQZO/WxZWVWAtra2mRwdIjzC0Ke/OKzoj64it+w1wxaXD1CI6zNo61jrMehd6cFegDsomPzVKEe0OCLQB2UXH5rpl8HkWeX/Iq0fVxx5pKLoM480+z93H3khF0Gceacepi0wW5dBvLA0eHJDh9+39akbLHs8OSDB79v61JR9PMc/1OKCgdnGxKUfoQ8U6B2cb4ik3aMLFOPfIU8t3UJlAdo3gpF7wcV3KPet4LkfvBxTWC3Cl6nvRKDoPxSzLimaDoPxSzNaebMP0xNYD6vxPJKQO6HHmnv/j8TySUDuhxUlg950SxW4rC7h/61otKH1dn61ocHuXo1JH1dn61rTx4mV6X/j1OZVGaMByS7u9h/d9E3lYZgwbySp72H930RH08wtfXyL5Q74YqtD748eSvlLvRj6qtB748eSP28BP9XiWA7B3xeqFStJuIRwPq5+I80Gl6TcQmseYp+lbkdoWnEw9Uv7R4pignPfh6pc6R4rSxZh+lb2aeSh2b8PVKUP28R6p7JXdvwSVD/iYj1U85F3hDiWoPeORckw6zHjaZeJkhUHvHJz6ODOI+1yRN0T4GrCNZxW822yAkLhm/hs9E2wTA4jy/ysiiUmswHbb4mfqtaC6xuK5mqHsQnpXi+UzKiR/gPnIJmhibfDklMrH6rH+H+4BM0R8m+Cb9K49DK/Ve5e8hKN+8QPjd/wAb0+bziFnRXdvB+M/ken26X3gk8EFn6pb+iEcouzis6iu+sNHvMeDhIEeYT2UDagZLgzj1tgkON60rkSmm7RU1ox6O2rFcNkx4ItA7uL8RXaWyrSXjbI+IC5QdCJ8RV26qu482mjNx1ORIX7uPvLPiHMZx5rRgdwOKzH6DePNaji95K1wW74H8sGxuA5INHPbt4ckXK1zcByQaJ3zeHJEfSE/1eKGm93G+J3JInQhYp5ndxsXckhPNh4oj3yC0y3dQ+Uu9bgFSkd4FfKXetwQ6Sc8YJxyFPGW8tQjmvxS7Eeh6D8UCGnmybwibB7j9bElA7ocU5/BSUE9l4qaw4nTPFbiQT2T0ek/u7P1rS9HPZvTFI/d24BN48TEfS9xbKugMG8kpPtWYt9E3lTuxgElPtGfd9EQw5ha+vkGyoe0GPquUDvjgeSmVNMYqZP744Hkn+zgJ/q8Qrf3c/EeaWpZtamWdwfiPNLUw2sRHHmO09K3I7QtN+HqgHSKPQtJ+CX9orSxZF+lcTXyb3bsEnRL4mPzTeT9ByToptiKazOl4Q4lqEe0KZyVNsKkOGoOliR/kJOhnPK28j0adHiWaRd4Tl6JWjp9inhY6UrtUvgDQzmjAS8Fu0Z2YMRyKwKI2TQDeLPkt2jnM8FCZ6HhwWV/3aL93/kajQLkHKZ7CL93/AJGolGNiX7UUX6j3LqJxzKLBP+oB4hw9VoQzncfQrLpj8+F/us5rTh3njyQ8EKD80uBnU+9doWaFKQZrsK5PISvnUyMqH6zi0HmPRCoRzInxFUyvSWikGZlJo9UGiU5ga+bhabF0qLcFwPJtLSKtpVebG6N3I4rMecxvHmm4FOYIUqwnbYs50dtUW6ytxi6s5rW0jRX5fBp5SNjcByQqJ3rcPRUp1MY4CTgbPRUotLaIjSXCUvRCi9EcrSP1MVkaELQi4nks+eazFMwqcyrEFYWky32JAUhtVttxRGL1BaWkbr12x/KPeNwQqUc9uC5TaYxz2kOBEkKlUppcJEXIincKc4+a/MPQzmvQYalGpTQ10yLUNlIbtWqO8xpxorzan2SRgHsvFFOUIfRyrCaUg0tohkTE7VNRdMC87SNVesAlHOY7imY/7u3ALOg0poa4TCZiU1hgtFYT2LUouvExC0jou/Ibyj3fAJCeez7qPTaeww5BwJkEn1ltdhmLJIhF0wHa2kdLFZDeUznDFdoHenA8kvT6WxzrHArtCpjBEJLgBIo0Xoi+pH6larEdh9w74jzStM9hWZTWdE4VhOZs4pel0ppqyISjF1HaWkdHFYINQjnOwQZ2qUSlNBdMi0IXWGzvC3R1JacaK82qCcwpSi6URWotPYGmbglqPS2Bz5uFtymou+46HaR8t6L0U55XpMlOlCA1GZ/qK8nApTQ+c16bJMQOhNlbf+YrFsmkdP8ATpJyaTyfuisVknHFatFOacBzCQi3p2iusdgudno2d0mDyo7sX73MHjEai0cWJXK7pQsYjPzj5JmA5PJDr53uXUxspUmUWCNZiNPAOC22xAK0/wBWLxXVjMEkki0Ekzs3rXjZYc4SDS20TkQcZTC6Z+Hkkkjx/D/1KzcpSndhQYplMAOs4AlAdl+HDsNYnYBd4qkaMybha4SzNYDrb9U7lk9STs7BS9RjxXj3ZP8A02m+dBTKtJEWK57QQDKw32AD0SlQrW6ku9SXckkqI8Gc3OTk8XeZFQqVFsdSU6kmYMeoVOjK2epKdSQBj9GVOjK2OprvUkAY3RFToitnqa71NAGL0RXehK2epqdTQBjdCVOhK2upqdTQMxegK70BW11NTqaBGL0BU6Arb6op1RAGJ1crvVytvqinVEAYnVyp1Yrb6ou9UQBidWKnVitvqq71VAGH1UrvVStvqoU6qgDE6qV6DI2U2QoVRwdOZMwJi04ofVVOrLE4Kaozo8P4ifh5acMcB92UmG0Eme53yWnQY4Iv1ELDokJrXZ06uuU/GxGhxy1rSDNxNokDYJ375yXDaWLToj6Hw3joyjpzaWsb+kEarBJ/1GeRn6JuhxQR4LKp9J6VobKQnMzN5w4peHWaJNc4DYHELcPDtxVTntv6lCNrLRvVEUUUUXafPnVFFE8wIuriiQjoUK4omB1dUUQBFFFEAdUUUQaIooogyRRRRAzqiiiAIooogRFFFEDIooogRFFFEARRRRMCKLqiAOLgUUQDOqKKI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data:image/jpeg;base64,/9j/4AAQSkZJRgABAQAAAQABAAD/2wCEAAkGBhQQERQUEhQVFRQWGBgXFhUUFBUVFBQVFBUWFRUQFRQXHCYeFxkkGRQUHy8gIycpLC0sFR8xNTAqNSYrLCkBCQoKDgwOGg8PGiklHyUuKiksLCwpLCwsKi0sMCoqLC0pLCwsLCwsLCwwLCwsLCksLCwsLSwsLSwpKSopLCkvLP/AABEIALEBHQMBIgACEQEDEQH/xAAaAAACAwEBAAAAAAAAAAAAAAADBAACBQEG/8QARxAAAQICBQgHBAcHBAIDAAAAAQACAxEEEiExcQUiMkFRYYGxExQjM5GhwUJSctEGJGKCkrLwFTRDU6LC4WNzs9Kj8UST4v/EABsBAAMBAQEBAQAAAAAAAAAAAAABAwIEBQYH/8QANhEAAgEBBAgFAwMDBQAAAAAAAAECEQMhMUESUWFxgZHB8AQiMrHRE6HhM0LxBVJyI2KCkqL/2gAMAwEAAhEDEQA/AMAHMdDIrAGrL3hKbZby0gg7QUJja7Q0uMxbDiDSltxFzmm9Dp0UNqRDoOAhxNgB7uIcCSDucVyMCybwC4A9o0aQI/jM+1K8e0LcfGofoLkk2nljuyfeq4W6R7HVSQx+r+VFG1vundb6rvXwDUiNqk6rBPeAZtdwTzg2MwXOabQRr+006juSj6OQ2q6T2faEwPiF4O8JVWYtCSXld3fdfsCMNh0XAbiLPC30QnUDYYfiR6rkSgjUSBscOkZwdpBBOTp3AH4Iv9riE1TWSlpZx+/4CGhFpmSyWsVyZg2EWlLQmSeGkyripW2PZnQ38jxV/wBk/wCm/jVPqq0qAasrnCUrQZOba02E6h5BUi9pzzi8dGnfXApEaZynULnEtOqHHGnDP2XX8UNra7jIVIo0mAyJOt8J3pcU5Ec2KwPcM14qxB7j22V8Rymgug1yIcXvG6DwZdIBcQ7U+UsVqvffeZGUL7sHh3k9X/XJAXRQ+fSsr7XsADx/uQ9Z3hXo9CB7iMD9mZaRi0oj3Ed6CZfxGCT27nt9V3qgiWirFG0SrDEXjgChu7unfI0oX63tufNfneMN6y2+twLT5GS71mNrLvwN/wCyU6Asue9m4k/3KwjxP5/iQptV1cjoUmsdLn/A2HRXa4ng0fNOUCC7OaQZnObWM85toF24DisyHFiH+I53wsJ9SEzQQ9kRpdZqznNrGd0mt3yvWWisJVauffM1aTGERjXTlK1r9bJ3F32TonYZ8KRWF4JEmxBY4G1jtgdu2OFvJCiGpFLLg+cSHsn/ABYW/W6WublUxehLST2Rsa+/o5/wn7WbDquKKairmr9Lc9j7z57AQ6U61rZzGlBiSmN7HGxw8MV3rrH5rgRK9ptl912cPFO0uitiATmCLnDSbh7zUjHo8wBEAcPZfaPwvFrTuSqmDjOOde/t7bijqK06Lm4OnzNvmqmhP1D8MQ/5Q4lClc7hEEjwiN9UN1Bcf5n3Hh49SmktZFt/2hjQ4v2v/s//AChRKDE9p7Wje8/MIPUTrMXiH+gVhkvX0ZO9139clpUX8E3V5ff4QuaPBBteYrtkMVvO4Ltd7jVY3owfZYZxHfE/2RgjPqtsc8fBDznYTFg8So2E9+a0dG0+yD2jh9t3shbrm/v33rIOGS+3V/ngwDWkOqQpGJcXjQgg3hu120olEg1iKhMrWwybyT3tJPCYGK7Ua4GGwhsId7EFxAvYzdtOtGjxakMkCq58ocNvuN+YFp3zTr333zMqCxeC7u+c3TJAKzXOc65gzW7ocL5mQ4q1Go8UzfCiBwcZkNddPVuVCGsaGzIbYKwEw0N1ncXT8ArmgTzgJ/bhk/22+MkmzUU6/mna4DXWo4vrfhDuRXRSYp1u4MA5lKtiPGjGODiCrNpUWffA7gCT4ArDW46FP/LmvkcFGe6+tLa4+lg80RnRwrZ263XnAOMg3gEp0UQ3zH2omaODRnFHg0aqRVBfE1OdYG72tuaN5tWMMyqbeC5996w5phMhVIraLBpv+04nRbvPgm+kEOwgvcbTVbMDYADcL5bbSqUSjCHNxNZ7r3HXuGxgQ4ZMQVmvcxpNha0ExNrzMWN1N3AnWEXMrfHG96u7u9eJ2QQ9kSE660fddceBWZk+kxGhzL40HNI/mwhoy+0BcfmmMq07oIkN50XOqOwcL+BAK5laAQ5saHpM0pe0z/C0rlfmRlSTrHGNz3PDl8rMGywdLRs5jrXw9+stHsu2hNwaU2La01Xb78CNaRbDqv6WFoxNNuqfvjYdu/yM8tLjOx2uyX4hqxWZtPv3KWVUu6b1v1BogqnOBG9l3FupCdR2vuc043+iO2YFhs32t4FDiwJ3s8LVMs0Bdkqepv4nIEbJwhgmbG7bSTZaDwKIaOdTT5qhyaXXtOFw461tMhKCauiJ0OLUiFpsZF8GxNXA/q9We0T6KJYD3bjqI/hE6iNR/RHT4DWmpMW7LmHUCdX/AK2IjCI8MteJvbY4SznAXRGj3hs13bFfG84L1WH8bV1/igR0Yw7IoLgLOkb3jdzx7Q3q4ye2JnMLX72mo7iNqFR6UWgMjGbZZkZtuafe2t/ViLGyYJ1m67nw7jiFh3HRDzLCux4rvthG0eK2wOiAbCK3qrtbE9534AOaHCjxG2F58fQo3WHH2z4BSbOiKjtLijvdeXnF0h5KOhNFkxPY0Td46lwMB0nOdutR2mqM1obvPyCzUqkiZRo5jwAW2RGmsw62vbqS1HymHQ+kcJsObHZKfRuuL5a2HWOO1N0SKWuIcbHWidhnhs+SRpUPq8bpG93EsiDUHbZbCrRd1CFrFp/UW59H87HsCCtR5Fs4kA2iRm6GDsPtNTcOI2IJscLdWo4tWfRoToDpMmYTrWi+oT7I2g6tuKKGMJm2TT4A/IrE6VNWTaVPtq3PVqDPAbYQW/1M/wAIZoQda2qcDLkjhzrr9zvQ60GLABvYQdywWaBuoD/tcHn1CGckON4J+J9nJdlK4u8ShRILne95k+di0mRlFPIj2w4Ok4A+7DE3HdO9Da10XNl0cO8tnnOHvRHahuRWUFsMVnyYPeNrzualqTEMUFoBhwp263vJuB3nU1VjfhzOe0rFUfJdXq5cS0AiK4NZ3TDfKx7m65e42/wQI1IER5fOTG5rMPafifltRKXEqNEJljnDOkbGMvqT8yf8JeiBsQlkrKuYLq8pzG4m2W8DYqJZnLKV6jn1yW5e9MxprqhPSiQNz2+wNTHjW3ejjJvtQ/xQjYcWoFFjVQIcQ5v8OLeKp9l42cj5ldQXQ3TYSzAmod42Kcrjps71hX3QYCLrc4/FDmishxDrdwAbytVGUx+t3kD5ogcXaUQy3WclJs6opbS4ght5kfxPOCYY0NEzmtvIJtO9x14IUMBui37zkKLBrntCSPdunjsCyVwwOOi9PMk1aO21zjZ0kvZ3MGvbcqU7LUOFVMRhNcTawWFjBY0uGonZqkAqRHdK/OsgQrSLg9wtAP2Rf4bVfJ9CEatGitmYhzRsYLB4q60Urzjf1JNqGLzezpkuLA/TRnYA7C08wj5LpdaDCmbXDNnrlMVfAK/0qh1qITsAPg4LKoLK0Ggj/VPk562oqVmk9fQ5Z2krLxTazivenU0wyoSWDMOkzW07RuRYjmPaKwusDxpDcUGG9z4sRovZKTheQROThrXRFE5nMJ1+ycRqUGmj0Yzi8ChgRGWsdXH2bHcW3Hgq/tR7bw3jmH0TBgA2izeLW+IuVDDii5xluIP5pJJ6wcWsGwf7bfqEPi+fkEKLFivE3OIbu7Nn4jnHgjBkU63eLRymqOEOGZxXTdqY0lzidk7+S2thKWlTzN023AYVDDwQAA0aTyJNb8LTe7e7wWZFjjpJwiQWmTXE95L2cd/+FsGBEpJk4dFBaJ1BfuDjvts3JfJ8GHN8cjsoYLIW/wB542kmwYq0bq1OG1vaUeeGGa1Jc60yLUZ4jNJYLb3wriHa3wz7Lt1xXIE22wnEbQB+eF6tWQ+M4RK7TJ19n5d4WxRcqQqRIROzie9qd/nwKJQavQ7G3jN6LdHyru1buQ1Byr78MO3wyD4tNoRf2tC9xwxYgxoD26UnjUS2v52OCCYg90cHxG+RKhcd+lNZ80OftVuprvANHihNprnmTGzP2bZYvNgQ2SN0Np35z+aaaHStNUbBIeACzcjacpZkh0OVsR1t4a3bqJKL0oeCDIkWObtG5BcyQtNQeLzwSlIp8OGJzqyuAkYjtx2DFCTlchynGzVXhmMM7OzShnROtv2T8keOxjwCTVd74udjtWXDy42c3ZhP3mOxlcU7Bisda0gT1EzYcCnKMo4mLO1s5qkXUq5sWHdnN2ttHFhtHBRmVyPZBwMvIoxgaxNp8uBCG9sTWKw3ta5KqNtSWDZY5aP8s8XCSC/KkV9jQ1vwziO+QXA13uAYQR6q/V3ETiOqt11iB4NEh4laVCbc3mxToputrPfsBrPwraLBhauUykdBIWGL7LRoQgbyN+1xVaZlxkMFlHFuuIeQ/QCVyFCZGL2xbS8Snr/96+CuoOmlLA4LS2jpfTs3VvPL8vaP0LIVaGS86YILtZPySNHopdDIFkWE6RxFzsD6LcyHHcWPgP7yEZfFLQdgRYlMpHoYzI40HyZE/tceXBCbq499tBKENCNotz72PqCgxOlYXAWjvGe0Ha4jQdutuvFWg0h0MZpDmbHTLMAb2HcUxSslODxFgEB2sanDYpCqxSS2cKMNKGbJ7xtHiMFh0pUvBNOjx993wEblSH7cNwOAc3gQrftSF7IPBoHNKOzdJgn96H5tNUqMe0+wDjEc4eE1NpHSpz1rkHdlAuMmNt3WuG8m5qNBo0rYhBdqaLQN7jr5KkIOlKxjdwl5XldewAWzA2Xvd8gsbiiriwcRoiZv8MWuPvmc6oxKcfSakgBPcLhsCzzlICIyGBnm5o0WCU6zjrK0qUBDDRrItO0rVHmTVonXQd6uezYUyjD6ShnfDPKfosvJEPsKEdkQ+boi18lPr0SGfsy5hKZCg/V6ONjz5RnKydItbfk5ZQU7SM9cesWMZMEo8c/D+VFfBDnQwROTHO8gB+dVhNqxIp2hp8AR6JhjJzlfUYwYm/8AKFOp0KN1Nr96mPEoAbDc8FzXFziJEiysQ0YSE+KLRqLEc5rBFdo1nXWTsaLtZn+Eo2UyAA0XCXg0SCPkZsoRiG+KZjcwWMHhM/eWq3VJqCUlFe4vScmC2tEeQL5ukJcFk5DobXxHx6sobc2GNZNxdvOrijZbpLo0RtGh3uOefdbrnwWwSyjQp3MhtzRtI9rGfmVqrjHayLjG0ta/tji9v4x5COVnuk2jsMokWZeR7DbnHgM0cVi5ZpYm2DD0IdmJHy5kpp1IdDDnu7+Nb/tw/Zbj64LEc3OVoRocXiLVvj9lkt7xfIM+8JaE2ZKbe1KwLzgqLA5JK9DNHp0SG2bHkDYbR4FPUf6RRJTLWnxHJZkTQVqNoFYlCLVWi1nb2sHSMngajfpQ51ghji4paN9IIs5Cq3AW+KQomkVx4z0KzgngEvF28o+ph6XHfIzcfGSC8ZiNSm5pQXaC3HAjNtt11HaXcFyIZAEWYWK1LuHBVjDNamsjMsWHZlCLDbNrzheE3+3IwbObTi0LPijs0SIMwYKbjF5F421pHCTw1jAy1GeDnBuAASLojnuz3F2JV6K2wqjBnLSSVaIxO0nNLSbZeI2XgpQXECYsIMwVaOOSrQrij9pn96Nx9LmGUlmlDzYzReWazwvG7Ba1IgNjMIvhxRMEanETMvzDivJ5LpxhRTrabHDaFv5JiiE8wCZwn58F2zWWYg24KM40w7/g9Lw9qp+rB3Pfh/6995zIFLIrQIneQjL4m6itPKWTRGhkgZ7RmkWGYtAB3ylxWX9IqK5hbSGacOQeB7TPe4cjuWtkrKAiNDgbD5HYpy/vR1WWdhPLDasuWBjtfFaWVXh7XCYri3CYtTPTRhWHRtmG1tJ1okTZ+EodKZ0UVzNQPSM+F5mQMHVh4LXgtmWu+6cDaPXxWXTUbs9N3KT73mfDgRXymWsBE80TOEys59FrUd5cSXdIGz3dK1vJbsKwMGxpH4S0eqWgQJwjviB3/kreiIugThpKjeTM2JRp5RbsbCB8qvqi/S2k1HQwNh9EzBZOmvOyFCHjP5LG+nEbt2jY3mVVLSnFbDjtH9KwtJa5P3p0Nn6JxK1Dl7riPOfqjZKbJjRsivH/AJieRWd9B39nHhn2XA+Nh5LTyfpubsig/iax3OazaKkmi/hpaVlZvZTvkcym+q152gjxsHNOiy3eT4ZoWZ9IHSZ99n5wtCmxajDu9L/MqVLkdSfnlw6mPTmGNEENvtGROxt73eE/JN5dyo2BDzbLKrBskOQC41zaPDdEfY5wt2gXhg3m8/4WVkqhOpcYxoo7NlzdRN4ZgLzw2qsUne8Ecs5STpH1S+y1j30ayYYbDFiacS0zvay8NxN6TynlQRDXPdMMmN/mxBr+BqYyvlLpazWkiC3vYgvcf5TNpN25edptJ6SqZVQLGtFzWi5oVIx0npM5La1jZw+nDBfd/Feb2JlaRGc41nEkumSf1qQgLb9iJSRKrguSzgrLA86WN5QCx1psVSLBvRWjNehuFjVpGWiRGSPBdmbpq1IGcMFHjOCQ6XsoxxAJCI5tztaowZpRhawIY4qoNzyQZlctlLUusGa7gutFn63IDEG5tk5qzwbLV1wzOK7HFgRUVCsSd07FHE2Wm7gr0gWeCrEFrcEIbV5HkiycrAqtBneiUjT8FxozkZA1eUaCQZlcmQJAojNA4qsQXIqKlxVhIJ2rRoEesyo90rZsfrhv1O+E68UgwWuRIFrSEpG7NuL5ns8l07pmljwBEZmvZqM75bWkWhYcEmhUgsM+hfaw7AfUGwpegUpzi2qZRmaBN0RmuC70K3orGU+ARovBuN8OILwdxuPiuemi78GepGbtopx9Sw261v8Aw8C+WoVdjYgtMO/fDdeeBDT4ouTY1Zkv1ZaFkZBym5juhi2ETAnusMMrSgwehiVRoOtb/wBcRd4KclS46rKak9NZ47GGpsSq9n2i7+ptbm1FDZQ+LUplyzof90D+l3oU/wDwzi3msvBFlfKS7wFaGydJin/ab4MB/uXkfpZFrUqJukPAL2OSROJEO15/oAZ/avHdVNJjx3fb9T8leyuk28keb41OVnGEc237s2fo22pTaSza0u/qB/uWnRbKS4bWtd+GuD/alaFAq5Qcfegk8Q5jSm3NlSYZ+xEB8AQsTdXwL2CcYtapP7v8kyhR+lLW7XNJwa4OPkEWnPaM95AYyZxd8p+iu1wE3G4BJCD0x6SJZDboNOuXtkazsCmtp1SzpixE0Z9Jd0jxJvsMOr/Uf8lel0sFhZDdUgMsfE1uOtjNribzqmr5QpdYSM2Qt1j4pF7W7BtcsSLSzFY4yDWtsawaLRsG/erRVbzgtZqFUsXjt+F2ilLpFdgqiqwTqsFw3na47Uk7QbimQ3shgeaA8ZjcSro8ydXe9XwEpo0cFUjtAiZRGhwVSO1CFgEl5nvRVozYiG4ZrEdozYmKE4ZrP1rTRlq7h1O0sZwwUiDPCtTRnjALsQZ4QnchtXveDgjNcrQtArtHGY7FchaDkMFluJBb2bl1gzPFEgt7JyrCHZjis1NJYbgRHZ8VeOMxqkuyOIV6SOzanUVLnuK0sWeCo4ZzMAjU5tnhyQ3DPZwQsByXm5EpI7QLjO8KJSx2oVYQ7QordwE15uJRg7M4rkYaPBEaOydj6qscWt4IWImriQhnOXaNc5dgDOeuUa93FDzBZcSUMZx4rUyfTHRHVmkNjtsmbGxmj2HbHWWFZ+T22uwKpRRpYj1SlfUpZycaHo6TAZShWALXiyI257XC58tou3iWxXodJJ7GNY8WsfqdK5w37Qs2g08vdaasVtjYhueP5cX/ALals1W0htV4LIgt2EO95p9da55KlzPUspfU80cff8hso0euxhN7HtceAIPk7yTQOY7gfBwS1CjmZhxdMWT1PG3FdpTy2DFleIb/ABDSpbDsqknJd0OZEfKDX2hz/wARc71WJ9DYXZPefafyH+St2BCqwHN2QiPBhCQ+jFHq0Zm/O/EbPKSpXyy2s5tFu2s9kX0RusbRzEBm5r6jgJ2irNhddvq+aJEyQHlrmRASJ8ZtIlZ8tSyS76zCG1sUf0g/2q0Zs3s3Ek8GOHMhY1HQmr7s/gej5HdYDIgWkA3nisjKtOqWEW6m4a56h580/EpD5SDnCY23T12rzOUmHpnE62NI8bR4pwVWT8RNwhWIoyO6JFcXGZlwAlcBqCHRG9k9WoY7R2C7Qh2UTH5rpfwePG93/wC4qB2LePNLRNBnHmm2jsG8eaVi6DOPNaj1JzwW5dA+UxocFQDtgi5VGhw5KjR24SXp5jmvPxRGtzIuKA8ZsP8AWtNtHZxcSlogzYaa75CmruHU7Tx2g4LsQdoF2njtG8F2J3g4oWCE/U96K0UZjsUOEc1yNQ9B+KBDuKebFkhyE3sHIUEdmOPNNNb9XKXgDshx5rGveVapTcUaOxdiFelDsWKrB2LsUWljsGfrWnnxFTyvd1OZRFgwHJBeO0ZwTGUxmjAckB/eM+76IjgFovNyLUwdsFWjjtTxRKd3zcVSiDtjxR+3gJ/qcSNb2LsfVUpAtbwRmjsHfF6odJGc3gmsRSVy3IlFGc/9a0ODpHijUTSifrWgM0inrFkuI3kxungg0MaeI9U1ktua/BLUMaeI9Vit7KUujxLUMZzsDyT2RsoEMk8za02G8tGzaW8vJJ0LTdgeStk4dnExRK+vA1YycWmtp7CHAMZoIEyLnD56wmnZGe9pBkKwIMzO+wmxYf0fivZCZaRYTwnm+q0KZGe6Gc4mwG8+y4E+QXLSjoe3GWlDSaxRpxaDDY11eIAKrpyvqyMzK3VNLQxAY1rW1y0AAXXACWxJUx0qPGOyG/zaR6olHZNowHJGQVTnTZ8isQ/WqPjE/wCJybdeT+rwkorvrVH+KJ/xOTrva4JywRmz9U9/RFKQZO/WxZWVWAtra2mRwdIjzC0Ke/OKzoj64it+w1wxaXD1CI6zNo61jrMehd6cFegDsomPzVKEe0OCLQB2UXH5rpl8HkWeX/Iq0fVxx5pKLoM480+z93H3khF0Gceacepi0wW5dBvLA0eHJDh9+39akbLHs8OSDB79v61JR9PMc/1OKCgdnGxKUfoQ8U6B2cb4ik3aMLFOPfIU8t3UJlAdo3gpF7wcV3KPet4LkfvBxTWC3Cl6nvRKDoPxSzLimaDoPxSzNaebMP0xNYD6vxPJKQO6HHmnv/j8TySUDuhxUlg950SxW4rC7h/61otKH1dn61ocHuXo1JH1dn61rTx4mV6X/j1OZVGaMByS7u9h/d9E3lYZgwbySp72H930RH08wtfXyL5Q74YqtD748eSvlLvRj6qtB748eSP28BP9XiWA7B3xeqFStJuIRwPq5+I80Gl6TcQmseYp+lbkdoWnEw9Uv7R4pignPfh6pc6R4rSxZh+lb2aeSh2b8PVKUP28R6p7JXdvwSVD/iYj1U85F3hDiWoPeORckw6zHjaZeJkhUHvHJz6ODOI+1yRN0T4GrCNZxW822yAkLhm/hs9E2wTA4jy/ysiiUmswHbb4mfqtaC6xuK5mqHsQnpXi+UzKiR/gPnIJmhibfDklMrH6rH+H+4BM0R8m+Cb9K49DK/Ve5e8hKN+8QPjd/wAb0+bziFnRXdvB+M/ken26X3gk8EFn6pb+iEcouzis6iu+sNHvMeDhIEeYT2UDagZLgzj1tgkON60rkSmm7RU1ox6O2rFcNkx4ItA7uL8RXaWyrSXjbI+IC5QdCJ8RV26qu482mjNx1ORIX7uPvLPiHMZx5rRgdwOKzH6DePNaji95K1wW74H8sGxuA5INHPbt4ckXK1zcByQaJ3zeHJEfSE/1eKGm93G+J3JInQhYp5ndxsXckhPNh4oj3yC0y3dQ+Uu9bgFSkd4FfKXetwQ6Sc8YJxyFPGW8tQjmvxS7Eeh6D8UCGnmybwibB7j9bElA7ocU5/BSUE9l4qaw4nTPFbiQT2T0ek/u7P1rS9HPZvTFI/d24BN48TEfS9xbKugMG8kpPtWYt9E3lTuxgElPtGfd9EQw5ha+vkGyoe0GPquUDvjgeSmVNMYqZP744Hkn+zgJ/q8Qrf3c/EeaWpZtamWdwfiPNLUw2sRHHmO09K3I7QtN+HqgHSKPQtJ+CX9orSxZF+lcTXyb3bsEnRL4mPzTeT9ByToptiKazOl4Q4lqEe0KZyVNsKkOGoOliR/kJOhnPK28j0adHiWaRd4Tl6JWjp9inhY6UrtUvgDQzmjAS8Fu0Z2YMRyKwKI2TQDeLPkt2jnM8FCZ6HhwWV/3aL93/kajQLkHKZ7CL93/AJGolGNiX7UUX6j3LqJxzKLBP+oB4hw9VoQzncfQrLpj8+F/us5rTh3njyQ8EKD80uBnU+9doWaFKQZrsK5PISvnUyMqH6zi0HmPRCoRzInxFUyvSWikGZlJo9UGiU5ga+bhabF0qLcFwPJtLSKtpVebG6N3I4rMecxvHmm4FOYIUqwnbYs50dtUW6ytxi6s5rW0jRX5fBp5SNjcByQqJ3rcPRUp1MY4CTgbPRUotLaIjSXCUvRCi9EcrSP1MVkaELQi4nks+eazFMwqcyrEFYWky32JAUhtVttxRGL1BaWkbr12x/KPeNwQqUc9uC5TaYxz2kOBEkKlUppcJEXIincKc4+a/MPQzmvQYalGpTQ10yLUNlIbtWqO8xpxorzan2SRgHsvFFOUIfRyrCaUg0tohkTE7VNRdMC87SNVesAlHOY7imY/7u3ALOg0poa4TCZiU1hgtFYT2LUouvExC0jou/Ibyj3fAJCeez7qPTaeww5BwJkEn1ltdhmLJIhF0wHa2kdLFZDeUznDFdoHenA8kvT6WxzrHArtCpjBEJLgBIo0Xoi+pH6larEdh9w74jzStM9hWZTWdE4VhOZs4pel0ppqyISjF1HaWkdHFYINQjnOwQZ2qUSlNBdMi0IXWGzvC3R1JacaK82qCcwpSi6URWotPYGmbglqPS2Bz5uFtymou+46HaR8t6L0U55XpMlOlCA1GZ/qK8nApTQ+c16bJMQOhNlbf+YrFsmkdP8ATpJyaTyfuisVknHFatFOacBzCQi3p2iusdgudno2d0mDyo7sX73MHjEai0cWJXK7pQsYjPzj5JmA5PJDr53uXUxspUmUWCNZiNPAOC22xAK0/wBWLxXVjMEkki0Ekzs3rXjZYc4SDS20TkQcZTC6Z+Hkkkjx/D/1KzcpSndhQYplMAOs4AlAdl+HDsNYnYBd4qkaMybha4SzNYDrb9U7lk9STs7BS9RjxXj3ZP8A02m+dBTKtJEWK57QQDKw32AD0SlQrW6ku9SXckkqI8Gc3OTk8XeZFQqVFsdSU6kmYMeoVOjK2epKdSQBj9GVOjK2OprvUkAY3RFToitnqa71NAGL0RXehK2epqdTQBjdCVOhK2upqdTQMxegK70BW11NTqaBGL0BU6Arb6op1RAGJ1crvVytvqinVEAYnVyp1Yrb6ou9UQBidWKnVitvqq71VAGH1UrvVStvqoU6qgDE6qV6DI2U2QoVRwdOZMwJi04ofVVOrLE4Kaozo8P4ifh5acMcB92UmG0Eme53yWnQY4Iv1ELDokJrXZ06uuU/GxGhxy1rSDNxNokDYJ375yXDaWLToj6Hw3joyjpzaWsb+kEarBJ/1GeRn6JuhxQR4LKp9J6VobKQnMzN5w4peHWaJNc4DYHELcPDtxVTntv6lCNrLRvVEUUUUXafPnVFFE8wIuriiQjoUK4omB1dUUQBFFFEAdUUUQaIooogyRRRRAzqiiiAIooogRFFFEDIooogRFFFEARRRRMCKLqiAOLgUUQDOqKKI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eg;base64,/9j/4AAQSkZJRgABAQAAAQABAAD/2wCEAAkGBhQQERQUEhQVFRQWGBgXFhUUFBUVFBQVFBUWFRUQFRQXHCYeFxkkGRQUHy8gIycpLC0sFR8xNTAqNSYrLCkBCQoKDgwOGg8PGiklHyUuKiksLCwpLCwsKi0sMCoqLC0pLCwsLCwsLCwwLCwsLCksLCwsLSwsLSwpKSopLCkvLP/AABEIALEBHQMBIgACEQEDEQH/xAAaAAACAwEBAAAAAAAAAAAAAAADBAACBQEG/8QARxAAAQICBQgHBAcHBAIDAAAAAQACAxEEEiExcQUiMkFRYYGxExQjM5GhwUJSctEGJGKCkrLwFTRDU6LC4WNzs9Kj8UST4v/EABsBAAMBAQEBAQAAAAAAAAAAAAABAwIEBQYH/8QANhEAAgEBBAgFAwMDBQAAAAAAAAECEQMhMUESUWFxgZHB8AQiMrHRE6HhM0LxBVJyI2KCkqL/2gAMAwEAAhEDEQA/AMAHMdDIrAGrL3hKbZby0gg7QUJja7Q0uMxbDiDSltxFzmm9Dp0UNqRDoOAhxNgB7uIcCSDucVyMCybwC4A9o0aQI/jM+1K8e0LcfGofoLkk2nljuyfeq4W6R7HVSQx+r+VFG1vundb6rvXwDUiNqk6rBPeAZtdwTzg2MwXOabQRr+006juSj6OQ2q6T2faEwPiF4O8JVWYtCSXld3fdfsCMNh0XAbiLPC30QnUDYYfiR6rkSgjUSBscOkZwdpBBOTp3AH4Iv9riE1TWSlpZx+/4CGhFpmSyWsVyZg2EWlLQmSeGkyripW2PZnQ38jxV/wBk/wCm/jVPqq0qAasrnCUrQZOba02E6h5BUi9pzzi8dGnfXApEaZynULnEtOqHHGnDP2XX8UNra7jIVIo0mAyJOt8J3pcU5Ec2KwPcM14qxB7j22V8Rymgug1yIcXvG6DwZdIBcQ7U+UsVqvffeZGUL7sHh3k9X/XJAXRQ+fSsr7XsADx/uQ9Z3hXo9CB7iMD9mZaRi0oj3Ed6CZfxGCT27nt9V3qgiWirFG0SrDEXjgChu7unfI0oX63tufNfneMN6y2+twLT5GS71mNrLvwN/wCyU6Asue9m4k/3KwjxP5/iQptV1cjoUmsdLn/A2HRXa4ng0fNOUCC7OaQZnObWM85toF24DisyHFiH+I53wsJ9SEzQQ9kRpdZqznNrGd0mt3yvWWisJVauffM1aTGERjXTlK1r9bJ3F32TonYZ8KRWF4JEmxBY4G1jtgdu2OFvJCiGpFLLg+cSHsn/ABYW/W6WublUxehLST2Rsa+/o5/wn7WbDquKKairmr9Lc9j7z57AQ6U61rZzGlBiSmN7HGxw8MV3rrH5rgRK9ptl912cPFO0uitiATmCLnDSbh7zUjHo8wBEAcPZfaPwvFrTuSqmDjOOde/t7bijqK06Lm4OnzNvmqmhP1D8MQ/5Q4lClc7hEEjwiN9UN1Bcf5n3Hh49SmktZFt/2hjQ4v2v/s//AChRKDE9p7Wje8/MIPUTrMXiH+gVhkvX0ZO9139clpUX8E3V5ff4QuaPBBteYrtkMVvO4Ltd7jVY3owfZYZxHfE/2RgjPqtsc8fBDznYTFg8So2E9+a0dG0+yD2jh9t3shbrm/v33rIOGS+3V/ngwDWkOqQpGJcXjQgg3hu120olEg1iKhMrWwybyT3tJPCYGK7Ua4GGwhsId7EFxAvYzdtOtGjxakMkCq58ocNvuN+YFp3zTr333zMqCxeC7u+c3TJAKzXOc65gzW7ocL5mQ4q1Go8UzfCiBwcZkNddPVuVCGsaGzIbYKwEw0N1ncXT8ArmgTzgJ/bhk/22+MkmzUU6/mna4DXWo4vrfhDuRXRSYp1u4MA5lKtiPGjGODiCrNpUWffA7gCT4ArDW46FP/LmvkcFGe6+tLa4+lg80RnRwrZ263XnAOMg3gEp0UQ3zH2omaODRnFHg0aqRVBfE1OdYG72tuaN5tWMMyqbeC5996w5phMhVIraLBpv+04nRbvPgm+kEOwgvcbTVbMDYADcL5bbSqUSjCHNxNZ7r3HXuGxgQ4ZMQVmvcxpNha0ExNrzMWN1N3AnWEXMrfHG96u7u9eJ2QQ9kSE660fddceBWZk+kxGhzL40HNI/mwhoy+0BcfmmMq07oIkN50XOqOwcL+BAK5laAQ5saHpM0pe0z/C0rlfmRlSTrHGNz3PDl8rMGywdLRs5jrXw9+stHsu2hNwaU2La01Xb78CNaRbDqv6WFoxNNuqfvjYdu/yM8tLjOx2uyX4hqxWZtPv3KWVUu6b1v1BogqnOBG9l3FupCdR2vuc043+iO2YFhs32t4FDiwJ3s8LVMs0Bdkqepv4nIEbJwhgmbG7bSTZaDwKIaOdTT5qhyaXXtOFw461tMhKCauiJ0OLUiFpsZF8GxNXA/q9We0T6KJYD3bjqI/hE6iNR/RHT4DWmpMW7LmHUCdX/AK2IjCI8MteJvbY4SznAXRGj3hs13bFfG84L1WH8bV1/igR0Yw7IoLgLOkb3jdzx7Q3q4ye2JnMLX72mo7iNqFR6UWgMjGbZZkZtuafe2t/ViLGyYJ1m67nw7jiFh3HRDzLCux4rvthG0eK2wOiAbCK3qrtbE9534AOaHCjxG2F58fQo3WHH2z4BSbOiKjtLijvdeXnF0h5KOhNFkxPY0Td46lwMB0nOdutR2mqM1obvPyCzUqkiZRo5jwAW2RGmsw62vbqS1HymHQ+kcJsObHZKfRuuL5a2HWOO1N0SKWuIcbHWidhnhs+SRpUPq8bpG93EsiDUHbZbCrRd1CFrFp/UW59H87HsCCtR5Fs4kA2iRm6GDsPtNTcOI2IJscLdWo4tWfRoToDpMmYTrWi+oT7I2g6tuKKGMJm2TT4A/IrE6VNWTaVPtq3PVqDPAbYQW/1M/wAIZoQda2qcDLkjhzrr9zvQ60GLABvYQdywWaBuoD/tcHn1CGckON4J+J9nJdlK4u8ShRILne95k+di0mRlFPIj2w4Ok4A+7DE3HdO9Da10XNl0cO8tnnOHvRHahuRWUFsMVnyYPeNrzualqTEMUFoBhwp263vJuB3nU1VjfhzOe0rFUfJdXq5cS0AiK4NZ3TDfKx7m65e42/wQI1IER5fOTG5rMPafifltRKXEqNEJljnDOkbGMvqT8yf8JeiBsQlkrKuYLq8pzG4m2W8DYqJZnLKV6jn1yW5e9MxprqhPSiQNz2+wNTHjW3ejjJvtQ/xQjYcWoFFjVQIcQ5v8OLeKp9l42cj5ldQXQ3TYSzAmod42Kcrjps71hX3QYCLrc4/FDmishxDrdwAbytVGUx+t3kD5ogcXaUQy3WclJs6opbS4ght5kfxPOCYY0NEzmtvIJtO9x14IUMBui37zkKLBrntCSPdunjsCyVwwOOi9PMk1aO21zjZ0kvZ3MGvbcqU7LUOFVMRhNcTawWFjBY0uGonZqkAqRHdK/OsgQrSLg9wtAP2Rf4bVfJ9CEatGitmYhzRsYLB4q60Urzjf1JNqGLzezpkuLA/TRnYA7C08wj5LpdaDCmbXDNnrlMVfAK/0qh1qITsAPg4LKoLK0Ggj/VPk562oqVmk9fQ5Z2krLxTazivenU0wyoSWDMOkzW07RuRYjmPaKwusDxpDcUGG9z4sRovZKTheQROThrXRFE5nMJ1+ycRqUGmj0Yzi8ChgRGWsdXH2bHcW3Hgq/tR7bw3jmH0TBgA2izeLW+IuVDDii5xluIP5pJJ6wcWsGwf7bfqEPi+fkEKLFivE3OIbu7Nn4jnHgjBkU63eLRymqOEOGZxXTdqY0lzidk7+S2thKWlTzN023AYVDDwQAA0aTyJNb8LTe7e7wWZFjjpJwiQWmTXE95L2cd/+FsGBEpJk4dFBaJ1BfuDjvts3JfJ8GHN8cjsoYLIW/wB542kmwYq0bq1OG1vaUeeGGa1Jc60yLUZ4jNJYLb3wriHa3wz7Lt1xXIE22wnEbQB+eF6tWQ+M4RK7TJ19n5d4WxRcqQqRIROzie9qd/nwKJQavQ7G3jN6LdHyru1buQ1Byr78MO3wyD4tNoRf2tC9xwxYgxoD26UnjUS2v52OCCYg90cHxG+RKhcd+lNZ80OftVuprvANHihNprnmTGzP2bZYvNgQ2SN0Np35z+aaaHStNUbBIeACzcjacpZkh0OVsR1t4a3bqJKL0oeCDIkWObtG5BcyQtNQeLzwSlIp8OGJzqyuAkYjtx2DFCTlchynGzVXhmMM7OzShnROtv2T8keOxjwCTVd74udjtWXDy42c3ZhP3mOxlcU7Bisda0gT1EzYcCnKMo4mLO1s5qkXUq5sWHdnN2ttHFhtHBRmVyPZBwMvIoxgaxNp8uBCG9sTWKw3ta5KqNtSWDZY5aP8s8XCSC/KkV9jQ1vwziO+QXA13uAYQR6q/V3ETiOqt11iB4NEh4laVCbc3mxToputrPfsBrPwraLBhauUykdBIWGL7LRoQgbyN+1xVaZlxkMFlHFuuIeQ/QCVyFCZGL2xbS8Snr/96+CuoOmlLA4LS2jpfTs3VvPL8vaP0LIVaGS86YILtZPySNHopdDIFkWE6RxFzsD6LcyHHcWPgP7yEZfFLQdgRYlMpHoYzI40HyZE/tceXBCbq499tBKENCNotz72PqCgxOlYXAWjvGe0Ha4jQdutuvFWg0h0MZpDmbHTLMAb2HcUxSslODxFgEB2sanDYpCqxSS2cKMNKGbJ7xtHiMFh0pUvBNOjx993wEblSH7cNwOAc3gQrftSF7IPBoHNKOzdJgn96H5tNUqMe0+wDjEc4eE1NpHSpz1rkHdlAuMmNt3WuG8m5qNBo0rYhBdqaLQN7jr5KkIOlKxjdwl5XldewAWzA2Xvd8gsbiiriwcRoiZv8MWuPvmc6oxKcfSakgBPcLhsCzzlICIyGBnm5o0WCU6zjrK0qUBDDRrItO0rVHmTVonXQd6uezYUyjD6ShnfDPKfosvJEPsKEdkQ+boi18lPr0SGfsy5hKZCg/V6ONjz5RnKydItbfk5ZQU7SM9cesWMZMEo8c/D+VFfBDnQwROTHO8gB+dVhNqxIp2hp8AR6JhjJzlfUYwYm/8AKFOp0KN1Nr96mPEoAbDc8FzXFziJEiysQ0YSE+KLRqLEc5rBFdo1nXWTsaLtZn+Eo2UyAA0XCXg0SCPkZsoRiG+KZjcwWMHhM/eWq3VJqCUlFe4vScmC2tEeQL5ukJcFk5DobXxHx6sobc2GNZNxdvOrijZbpLo0RtGh3uOefdbrnwWwSyjQp3MhtzRtI9rGfmVqrjHayLjG0ta/tji9v4x5COVnuk2jsMokWZeR7DbnHgM0cVi5ZpYm2DD0IdmJHy5kpp1IdDDnu7+Nb/tw/Zbj64LEc3OVoRocXiLVvj9lkt7xfIM+8JaE2ZKbe1KwLzgqLA5JK9DNHp0SG2bHkDYbR4FPUf6RRJTLWnxHJZkTQVqNoFYlCLVWi1nb2sHSMngajfpQ51ghji4paN9IIs5Cq3AW+KQomkVx4z0KzgngEvF28o+ph6XHfIzcfGSC8ZiNSm5pQXaC3HAjNtt11HaXcFyIZAEWYWK1LuHBVjDNamsjMsWHZlCLDbNrzheE3+3IwbObTi0LPijs0SIMwYKbjF5F421pHCTw1jAy1GeDnBuAASLojnuz3F2JV6K2wqjBnLSSVaIxO0nNLSbZeI2XgpQXECYsIMwVaOOSrQrij9pn96Nx9LmGUlmlDzYzReWazwvG7Ba1IgNjMIvhxRMEanETMvzDivJ5LpxhRTrabHDaFv5JiiE8wCZwn58F2zWWYg24KM40w7/g9Lw9qp+rB3Pfh/6995zIFLIrQIneQjL4m6itPKWTRGhkgZ7RmkWGYtAB3ylxWX9IqK5hbSGacOQeB7TPe4cjuWtkrKAiNDgbD5HYpy/vR1WWdhPLDasuWBjtfFaWVXh7XCYri3CYtTPTRhWHRtmG1tJ1okTZ+EodKZ0UVzNQPSM+F5mQMHVh4LXgtmWu+6cDaPXxWXTUbs9N3KT73mfDgRXymWsBE80TOEys59FrUd5cSXdIGz3dK1vJbsKwMGxpH4S0eqWgQJwjviB3/kreiIugThpKjeTM2JRp5RbsbCB8qvqi/S2k1HQwNh9EzBZOmvOyFCHjP5LG+nEbt2jY3mVVLSnFbDjtH9KwtJa5P3p0Nn6JxK1Dl7riPOfqjZKbJjRsivH/AJieRWd9B39nHhn2XA+Nh5LTyfpubsig/iax3OazaKkmi/hpaVlZvZTvkcym+q152gjxsHNOiy3eT4ZoWZ9IHSZ99n5wtCmxajDu9L/MqVLkdSfnlw6mPTmGNEENvtGROxt73eE/JN5dyo2BDzbLKrBskOQC41zaPDdEfY5wt2gXhg3m8/4WVkqhOpcYxoo7NlzdRN4ZgLzw2qsUne8Ecs5STpH1S+y1j30ayYYbDFiacS0zvay8NxN6TynlQRDXPdMMmN/mxBr+BqYyvlLpazWkiC3vYgvcf5TNpN25edptJ6SqZVQLGtFzWi5oVIx0npM5La1jZw+nDBfd/Feb2JlaRGc41nEkumSf1qQgLb9iJSRKrguSzgrLA86WN5QCx1psVSLBvRWjNehuFjVpGWiRGSPBdmbpq1IGcMFHjOCQ6XsoxxAJCI5tztaowZpRhawIY4qoNzyQZlctlLUusGa7gutFn63IDEG5tk5qzwbLV1wzOK7HFgRUVCsSd07FHE2Wm7gr0gWeCrEFrcEIbV5HkiycrAqtBneiUjT8FxozkZA1eUaCQZlcmQJAojNA4qsQXIqKlxVhIJ2rRoEesyo90rZsfrhv1O+E68UgwWuRIFrSEpG7NuL5ns8l07pmljwBEZmvZqM75bWkWhYcEmhUgsM+hfaw7AfUGwpegUpzi2qZRmaBN0RmuC70K3orGU+ARovBuN8OILwdxuPiuemi78GepGbtopx9Sw261v8Aw8C+WoVdjYgtMO/fDdeeBDT4ouTY1Zkv1ZaFkZBym5juhi2ETAnusMMrSgwehiVRoOtb/wBcRd4KclS46rKak9NZ47GGpsSq9n2i7+ptbm1FDZQ+LUplyzof90D+l3oU/wDwzi3msvBFlfKS7wFaGydJin/ab4MB/uXkfpZFrUqJukPAL2OSROJEO15/oAZ/avHdVNJjx3fb9T8leyuk28keb41OVnGEc237s2fo22pTaSza0u/qB/uWnRbKS4bWtd+GuD/alaFAq5Qcfegk8Q5jSm3NlSYZ+xEB8AQsTdXwL2CcYtapP7v8kyhR+lLW7XNJwa4OPkEWnPaM95AYyZxd8p+iu1wE3G4BJCD0x6SJZDboNOuXtkazsCmtp1SzpixE0Z9Jd0jxJvsMOr/Uf8lel0sFhZDdUgMsfE1uOtjNribzqmr5QpdYSM2Qt1j4pF7W7BtcsSLSzFY4yDWtsawaLRsG/erRVbzgtZqFUsXjt+F2ilLpFdgqiqwTqsFw3na47Uk7QbimQ3shgeaA8ZjcSro8ydXe9XwEpo0cFUjtAiZRGhwVSO1CFgEl5nvRVozYiG4ZrEdozYmKE4ZrP1rTRlq7h1O0sZwwUiDPCtTRnjALsQZ4QnchtXveDgjNcrQtArtHGY7FchaDkMFluJBb2bl1gzPFEgt7JyrCHZjis1NJYbgRHZ8VeOMxqkuyOIV6SOzanUVLnuK0sWeCo4ZzMAjU5tnhyQ3DPZwQsByXm5EpI7QLjO8KJSx2oVYQ7QordwE15uJRg7M4rkYaPBEaOydj6qscWt4IWImriQhnOXaNc5dgDOeuUa93FDzBZcSUMZx4rUyfTHRHVmkNjtsmbGxmj2HbHWWFZ+T22uwKpRRpYj1SlfUpZycaHo6TAZShWALXiyI257XC58tou3iWxXodJJ7GNY8WsfqdK5w37Qs2g08vdaasVtjYhueP5cX/ALals1W0htV4LIgt2EO95p9da55KlzPUspfU80cff8hso0euxhN7HtceAIPk7yTQOY7gfBwS1CjmZhxdMWT1PG3FdpTy2DFleIb/ABDSpbDsqknJd0OZEfKDX2hz/wARc71WJ9DYXZPefafyH+St2BCqwHN2QiPBhCQ+jFHq0Zm/O/EbPKSpXyy2s5tFu2s9kX0RusbRzEBm5r6jgJ2irNhddvq+aJEyQHlrmRASJ8ZtIlZ8tSyS76zCG1sUf0g/2q0Zs3s3Ek8GOHMhY1HQmr7s/gej5HdYDIgWkA3nisjKtOqWEW6m4a56h580/EpD5SDnCY23T12rzOUmHpnE62NI8bR4pwVWT8RNwhWIoyO6JFcXGZlwAlcBqCHRG9k9WoY7R2C7Qh2UTH5rpfwePG93/wC4qB2LePNLRNBnHmm2jsG8eaVi6DOPNaj1JzwW5dA+UxocFQDtgi5VGhw5KjR24SXp5jmvPxRGtzIuKA8ZsP8AWtNtHZxcSlogzYaa75CmruHU7Tx2g4LsQdoF2njtG8F2J3g4oWCE/U96K0UZjsUOEc1yNQ9B+KBDuKebFkhyE3sHIUEdmOPNNNb9XKXgDshx5rGveVapTcUaOxdiFelDsWKrB2LsUWljsGfrWnnxFTyvd1OZRFgwHJBeO0ZwTGUxmjAckB/eM+76IjgFovNyLUwdsFWjjtTxRKd3zcVSiDtjxR+3gJ/qcSNb2LsfVUpAtbwRmjsHfF6odJGc3gmsRSVy3IlFGc/9a0ODpHijUTSifrWgM0inrFkuI3kxungg0MaeI9U1ktua/BLUMaeI9Vit7KUujxLUMZzsDyT2RsoEMk8za02G8tGzaW8vJJ0LTdgeStk4dnExRK+vA1YycWmtp7CHAMZoIEyLnD56wmnZGe9pBkKwIMzO+wmxYf0fivZCZaRYTwnm+q0KZGe6Gc4mwG8+y4E+QXLSjoe3GWlDSaxRpxaDDY11eIAKrpyvqyMzK3VNLQxAY1rW1y0AAXXACWxJUx0qPGOyG/zaR6olHZNowHJGQVTnTZ8isQ/WqPjE/wCJybdeT+rwkorvrVH+KJ/xOTrva4JywRmz9U9/RFKQZO/WxZWVWAtra2mRwdIjzC0Ke/OKzoj64it+w1wxaXD1CI6zNo61jrMehd6cFegDsomPzVKEe0OCLQB2UXH5rpl8HkWeX/Iq0fVxx5pKLoM480+z93H3khF0Gceacepi0wW5dBvLA0eHJDh9+39akbLHs8OSDB79v61JR9PMc/1OKCgdnGxKUfoQ8U6B2cb4ik3aMLFOPfIU8t3UJlAdo3gpF7wcV3KPet4LkfvBxTWC3Cl6nvRKDoPxSzLimaDoPxSzNaebMP0xNYD6vxPJKQO6HHmnv/j8TySUDuhxUlg950SxW4rC7h/61otKH1dn61ocHuXo1JH1dn61rTx4mV6X/j1OZVGaMByS7u9h/d9E3lYZgwbySp72H930RH08wtfXyL5Q74YqtD748eSvlLvRj6qtB748eSP28BP9XiWA7B3xeqFStJuIRwPq5+I80Gl6TcQmseYp+lbkdoWnEw9Uv7R4pignPfh6pc6R4rSxZh+lb2aeSh2b8PVKUP28R6p7JXdvwSVD/iYj1U85F3hDiWoPeORckw6zHjaZeJkhUHvHJz6ODOI+1yRN0T4GrCNZxW822yAkLhm/hs9E2wTA4jy/ysiiUmswHbb4mfqtaC6xuK5mqHsQnpXi+UzKiR/gPnIJmhibfDklMrH6rH+H+4BM0R8m+Cb9K49DK/Ve5e8hKN+8QPjd/wAb0+bziFnRXdvB+M/ken26X3gk8EFn6pb+iEcouzis6iu+sNHvMeDhIEeYT2UDagZLgzj1tgkON60rkSmm7RU1ox6O2rFcNkx4ItA7uL8RXaWyrSXjbI+IC5QdCJ8RV26qu482mjNx1ORIX7uPvLPiHMZx5rRgdwOKzH6DePNaji95K1wW74H8sGxuA5INHPbt4ckXK1zcByQaJ3zeHJEfSE/1eKGm93G+J3JInQhYp5ndxsXckhPNh4oj3yC0y3dQ+Uu9bgFSkd4FfKXetwQ6Sc8YJxyFPGW8tQjmvxS7Eeh6D8UCGnmybwibB7j9bElA7ocU5/BSUE9l4qaw4nTPFbiQT2T0ek/u7P1rS9HPZvTFI/d24BN48TEfS9xbKugMG8kpPtWYt9E3lTuxgElPtGfd9EQw5ha+vkGyoe0GPquUDvjgeSmVNMYqZP744Hkn+zgJ/q8Qrf3c/EeaWpZtamWdwfiPNLUw2sRHHmO09K3I7QtN+HqgHSKPQtJ+CX9orSxZF+lcTXyb3bsEnRL4mPzTeT9ByToptiKazOl4Q4lqEe0KZyVNsKkOGoOliR/kJOhnPK28j0adHiWaRd4Tl6JWjp9inhY6UrtUvgDQzmjAS8Fu0Z2YMRyKwKI2TQDeLPkt2jnM8FCZ6HhwWV/3aL93/kajQLkHKZ7CL93/AJGolGNiX7UUX6j3LqJxzKLBP+oB4hw9VoQzncfQrLpj8+F/us5rTh3njyQ8EKD80uBnU+9doWaFKQZrsK5PISvnUyMqH6zi0HmPRCoRzInxFUyvSWikGZlJo9UGiU5ga+bhabF0qLcFwPJtLSKtpVebG6N3I4rMecxvHmm4FOYIUqwnbYs50dtUW6ytxi6s5rW0jRX5fBp5SNjcByQqJ3rcPRUp1MY4CTgbPRUotLaIjSXCUvRCi9EcrSP1MVkaELQi4nks+eazFMwqcyrEFYWky32JAUhtVttxRGL1BaWkbr12x/KPeNwQqUc9uC5TaYxz2kOBEkKlUppcJEXIincKc4+a/MPQzmvQYalGpTQ10yLUNlIbtWqO8xpxorzan2SRgHsvFFOUIfRyrCaUg0tohkTE7VNRdMC87SNVesAlHOY7imY/7u3ALOg0poa4TCZiU1hgtFYT2LUouvExC0jou/Ibyj3fAJCeez7qPTaeww5BwJkEn1ltdhmLJIhF0wHa2kdLFZDeUznDFdoHenA8kvT6WxzrHArtCpjBEJLgBIo0Xoi+pH6larEdh9w74jzStM9hWZTWdE4VhOZs4pel0ppqyISjF1HaWkdHFYINQjnOwQZ2qUSlNBdMi0IXWGzvC3R1JacaK82qCcwpSi6URWotPYGmbglqPS2Bz5uFtymou+46HaR8t6L0U55XpMlOlCA1GZ/qK8nApTQ+c16bJMQOhNlbf+YrFsmkdP8ATpJyaTyfuisVknHFatFOacBzCQi3p2iusdgudno2d0mDyo7sX73MHjEai0cWJXK7pQsYjPzj5JmA5PJDr53uXUxspUmUWCNZiNPAOC22xAK0/wBWLxXVjMEkki0Ekzs3rXjZYc4SDS20TkQcZTC6Z+Hkkkjx/D/1KzcpSndhQYplMAOs4AlAdl+HDsNYnYBd4qkaMybha4SzNYDrb9U7lk9STs7BS9RjxXj3ZP8A02m+dBTKtJEWK57QQDKw32AD0SlQrW6ku9SXckkqI8Gc3OTk8XeZFQqVFsdSU6kmYMeoVOjK2epKdSQBj9GVOjK2OprvUkAY3RFToitnqa71NAGL0RXehK2epqdTQBjdCVOhK2upqdTQMxegK70BW11NTqaBGL0BU6Arb6op1RAGJ1crvVytvqinVEAYnVyp1Yrb6ou9UQBidWKnVitvqq71VAGH1UrvVStvqoU6qgDE6qV6DI2U2QoVRwdOZMwJi04ofVVOrLE4Kaozo8P4ifh5acMcB92UmG0Eme53yWnQY4Iv1ELDokJrXZ06uuU/GxGhxy1rSDNxNokDYJ375yXDaWLToj6Hw3joyjpzaWsb+kEarBJ/1GeRn6JuhxQR4LKp9J6VobKQnMzN5w4peHWaJNc4DYHELcPDtxVTntv6lCNrLRvVEUUUUXafPnVFFE8wIuriiQjoUK4omB1dUUQBFFFEAdUUUQaIooogyRRRRAzqiiiAIooogRFFFEDIooogRFFFEARRRRMCKLqiAOLgUUQDOqKKIA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www.iamchristyeller.com/wp-content/uploads/2012/08/red-curtain-larg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34" y="3929062"/>
            <a:ext cx="1282803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3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3733800" y="4256314"/>
            <a:ext cx="2667000" cy="612648"/>
          </a:xfrm>
          <a:prstGeom prst="wedgeRectCallout">
            <a:avLst>
              <a:gd name="adj1" fmla="val -127057"/>
              <a:gd name="adj2" fmla="val 758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ums</a:t>
            </a:r>
            <a:r>
              <a:rPr lang="en-US" dirty="0" smtClean="0">
                <a:solidFill>
                  <a:schemeClr val="tx1"/>
                </a:solidFill>
              </a:rPr>
              <a:t> is </a:t>
            </a:r>
            <a:r>
              <a:rPr lang="en-US" i="1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a type, so this is method call syntax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call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Ordinary function call:  </a:t>
            </a: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arg1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arg2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arg3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400" dirty="0" smtClean="0"/>
          </a:p>
          <a:p>
            <a:pPr lvl="1"/>
            <a:r>
              <a:rPr lang="en-US" sz="3400" i="1" dirty="0" smtClean="0"/>
              <a:t>Any</a:t>
            </a:r>
            <a:r>
              <a:rPr lang="en-US" sz="3400" dirty="0" smtClean="0"/>
              <a:t> Python function can be invoked this way</a:t>
            </a:r>
          </a:p>
          <a:p>
            <a:r>
              <a:rPr lang="en-US" sz="3400" dirty="0" smtClean="0"/>
              <a:t>“Method syntax”:  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arg1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.fn(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arg2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arg3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3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400" dirty="0" smtClean="0"/>
              <a:t>First argument may appear before a period</a:t>
            </a:r>
          </a:p>
          <a:p>
            <a:pPr lvl="1"/>
            <a:r>
              <a:rPr lang="en-US" sz="3400" i="1" dirty="0" smtClean="0"/>
              <a:t>Some</a:t>
            </a:r>
            <a:r>
              <a:rPr lang="en-US" sz="3400" dirty="0" smtClean="0"/>
              <a:t> Python functions can be invoked this way</a:t>
            </a:r>
          </a:p>
          <a:p>
            <a:pPr lvl="2"/>
            <a:r>
              <a:rPr lang="en-US" sz="2600" dirty="0" smtClean="0"/>
              <a:t>Only works </a:t>
            </a:r>
            <a:r>
              <a:rPr lang="en-US" sz="2600" dirty="0"/>
              <a:t>for </a:t>
            </a:r>
            <a:r>
              <a:rPr lang="en-US" sz="2600" dirty="0" smtClean="0"/>
              <a:t>a function </a:t>
            </a:r>
            <a:r>
              <a:rPr lang="en-US" sz="2600" dirty="0"/>
              <a:t>defined in a type’s </a:t>
            </a:r>
            <a:r>
              <a:rPr lang="en-US" sz="2600" dirty="0" smtClean="0"/>
              <a:t>namespace</a:t>
            </a:r>
          </a:p>
          <a:p>
            <a:pPr lvl="2"/>
            <a:r>
              <a:rPr lang="en-US" sz="2600" dirty="0" smtClean="0"/>
              <a:t>Such a function is called a “method”</a:t>
            </a:r>
          </a:p>
          <a:p>
            <a:pPr lvl="2"/>
            <a:r>
              <a:rPr lang="en-US" sz="2600" dirty="0" smtClean="0"/>
              <a:t>We will not learn how to create methods in CSE 140, but we will use them</a:t>
            </a:r>
          </a:p>
          <a:p>
            <a:endParaRPr lang="en-US" dirty="0" smtClean="0"/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[3,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5)	</a:t>
            </a:r>
            <a:r>
              <a:rPr lang="en-US" dirty="0" smtClean="0"/>
              <a:t># append is defined in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namespace</a:t>
            </a:r>
          </a:p>
          <a:p>
            <a:pPr marL="40005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append(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9)</a:t>
            </a:r>
            <a:r>
              <a:rPr lang="en-US" dirty="0" smtClean="0"/>
              <a:t>		# </a:t>
            </a:r>
            <a:r>
              <a:rPr lang="en-US" dirty="0" err="1" smtClean="0"/>
              <a:t>NameError</a:t>
            </a:r>
            <a:r>
              <a:rPr lang="en-US" dirty="0"/>
              <a:t>: name 'append' is not </a:t>
            </a:r>
            <a:r>
              <a:rPr lang="en-US" dirty="0" smtClean="0"/>
              <a:t>defined</a:t>
            </a:r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# a function that takes 2 arguments</a:t>
            </a:r>
            <a:endParaRPr lang="en-US" dirty="0"/>
          </a:p>
          <a:p>
            <a:pPr marL="40005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nums.append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# the </a:t>
            </a:r>
            <a:r>
              <a:rPr lang="en-US" i="1" dirty="0" smtClean="0"/>
              <a:t>same</a:t>
            </a:r>
            <a:r>
              <a:rPr lang="en-US" dirty="0" smtClean="0"/>
              <a:t> function (1 </a:t>
            </a:r>
            <a:r>
              <a:rPr lang="en-US" dirty="0" err="1" smtClean="0"/>
              <a:t>arg</a:t>
            </a:r>
            <a:r>
              <a:rPr lang="en-US" dirty="0" smtClean="0"/>
              <a:t> is already given)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5029200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5334000"/>
            <a:ext cx="1524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6705600" y="4471634"/>
            <a:ext cx="2286000" cy="612648"/>
          </a:xfrm>
          <a:prstGeom prst="wedgeRectCallout">
            <a:avLst>
              <a:gd name="adj1" fmla="val -269404"/>
              <a:gd name="adj2" fmla="val 864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is</a:t>
            </a:r>
            <a:r>
              <a:rPr lang="en-US" dirty="0" smtClean="0">
                <a:solidFill>
                  <a:schemeClr val="tx1"/>
                </a:solidFill>
              </a:rPr>
              <a:t> a type, so this is namespace lookup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2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function is invoked differently, depending on where it is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nums.index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nums.len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	  </a:t>
            </a:r>
            <a:r>
              <a:rPr lang="en-US" sz="2400" dirty="0" smtClean="0"/>
              <a:t># </a:t>
            </a:r>
            <a:r>
              <a:rPr lang="en-US" sz="2400" dirty="0" err="1"/>
              <a:t>AttributeError</a:t>
            </a:r>
            <a:r>
              <a:rPr lang="en-US" sz="2400" dirty="0"/>
              <a:t>: 'list' object has no attribute </a:t>
            </a:r>
            <a:r>
              <a:rPr lang="en-US" sz="2400" dirty="0" smtClean="0"/>
              <a:t>'</a:t>
            </a:r>
            <a:r>
              <a:rPr lang="en-US" sz="2400" dirty="0" err="1" smtClean="0"/>
              <a:t>len</a:t>
            </a:r>
            <a:r>
              <a:rPr lang="en-US" sz="2400" dirty="0" smtClean="0"/>
              <a:t>‘</a:t>
            </a:r>
          </a:p>
          <a:p>
            <a:pPr marL="0" indent="0">
              <a:buNone/>
            </a:pPr>
            <a:r>
              <a:rPr lang="en-US" sz="2400" dirty="0" smtClean="0"/>
              <a:t>Reason: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 smtClean="0"/>
              <a:t> is defined at the top level, not in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400" dirty="0" smtClean="0"/>
              <a:t> namespace</a:t>
            </a:r>
            <a:endParaRPr lang="en-US" sz="2400" dirty="0"/>
          </a:p>
          <a:p>
            <a:pPr marL="0" lvl="1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nums.sort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# </a:t>
            </a:r>
            <a:r>
              <a:rPr lang="en-US" sz="2400" dirty="0" err="1" smtClean="0"/>
              <a:t>NameError</a:t>
            </a:r>
            <a:r>
              <a:rPr lang="en-US" sz="2400" dirty="0"/>
              <a:t>: name 'sort' is not </a:t>
            </a:r>
            <a:r>
              <a:rPr lang="en-US" sz="2400" dirty="0" smtClean="0"/>
              <a:t>defined</a:t>
            </a:r>
          </a:p>
          <a:p>
            <a:pPr marL="0" lvl="1" indent="0">
              <a:buNone/>
            </a:pPr>
            <a:r>
              <a:rPr lang="en-US" sz="2400" dirty="0" smtClean="0"/>
              <a:t>Reason: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is defined in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400" dirty="0" smtClean="0"/>
              <a:t> namespace, not at the top level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3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268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Method syntax</vt:lpstr>
      <vt:lpstr>Digression:  two meanings of period (.)</vt:lpstr>
      <vt:lpstr>Method call syntax</vt:lpstr>
      <vt:lpstr>A function is invoked differently, depending on where it is defined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syntax</dc:title>
  <dc:creator>Michael D Ernst</dc:creator>
  <cp:lastModifiedBy>CSE</cp:lastModifiedBy>
  <cp:revision>8</cp:revision>
  <dcterms:created xsi:type="dcterms:W3CDTF">2012-07-10T00:53:09Z</dcterms:created>
  <dcterms:modified xsi:type="dcterms:W3CDTF">2013-01-19T19:52:45Z</dcterms:modified>
</cp:coreProperties>
</file>