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9" r:id="rId3"/>
    <p:sldId id="281" r:id="rId4"/>
    <p:sldId id="279" r:id="rId5"/>
    <p:sldId id="283" r:id="rId6"/>
    <p:sldId id="272" r:id="rId7"/>
    <p:sldId id="284" r:id="rId8"/>
    <p:sldId id="282" r:id="rId9"/>
    <p:sldId id="274" r:id="rId10"/>
    <p:sldId id="276" r:id="rId11"/>
    <p:sldId id="265" r:id="rId12"/>
    <p:sldId id="268" r:id="rId13"/>
    <p:sldId id="267" r:id="rId14"/>
    <p:sldId id="287" r:id="rId15"/>
    <p:sldId id="285" r:id="rId16"/>
    <p:sldId id="286" r:id="rId17"/>
    <p:sldId id="258" r:id="rId18"/>
    <p:sldId id="259" r:id="rId19"/>
    <p:sldId id="266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tell what this means, but the computer cannot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02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multiple ways to correct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Question:  why don’t we ever</a:t>
            </a:r>
            <a:r>
              <a:rPr lang="en-US" baseline="0" dirty="0" smtClean="0"/>
              <a:t> accidentally print “mesosphere” when height is 220?  “height &gt; 50” is true in that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7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hate this example.</a:t>
            </a:r>
            <a:r>
              <a:rPr lang="en-US" baseline="0" dirty="0" smtClean="0"/>
              <a:t>  Come up with a real-world example where one branch always fails but isn’t always executed.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14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79FE5D-4A83-4095-8235-CEA9DAF1EDC5}" type="datetimeFigureOut">
              <a:rPr lang="en-US" smtClean="0"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667000"/>
            <a:ext cx="48006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2013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8200" y="228600"/>
            <a:ext cx="4067900" cy="19613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553" y="-32327"/>
            <a:ext cx="2870447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Key idea: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Assign each sequence element to the loop variable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Duplicate the body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 loops through the transformation approach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843278"/>
            <a:ext cx="3079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for j in [2,3]: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Inner", j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3843278"/>
            <a:ext cx="280397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in [2,3]: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Inner", j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in [2,3]: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Inner",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35227" y="3843278"/>
            <a:ext cx="280397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 = 2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 Inner",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 = 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 Inner",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"Outer",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 in [2,3]: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Inner",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384330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8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9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0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4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4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8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0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5" grpId="1" uiExpand="1" build="allAtOnce"/>
      <p:bldP spid="6" grpId="0" uiExpand="1" build="allAtOnce"/>
      <p:bldP spid="6" grpId="1" uiExpand="1" build="allAtOnce"/>
      <p:bldP spid="9" grpId="0" uiExpand="1" build="allAtOnce"/>
      <p:bldP spid="9" grpId="1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this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Goal:  print 1, 2, 3, …, 48, 49, 50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[0, 1, 2, 3, 4]: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 2, 3, 4, 5, 6, 7, 8, 9]: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tens_digit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 10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ones_digit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does it actually print?</a:t>
            </a:r>
          </a:p>
          <a:p>
            <a:pPr marL="0" indent="0">
              <a:buNone/>
            </a:pPr>
            <a:r>
              <a:rPr lang="en-US" dirty="0" smtClean="0"/>
              <a:t>How can we change it to correct its output?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Moral:  Watch out for </a:t>
            </a:r>
            <a:r>
              <a:rPr lang="en-US" i="1" dirty="0" smtClean="0"/>
              <a:t>edge conditions</a:t>
            </a:r>
            <a:r>
              <a:rPr lang="en-US" dirty="0" smtClean="0"/>
              <a:t> (beginning or end of loop)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87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/>
        </p:nvSpPr>
        <p:spPr>
          <a:xfrm>
            <a:off x="4151244" y="4168676"/>
            <a:ext cx="2209800" cy="609600"/>
          </a:xfrm>
          <a:prstGeom prst="wedgeRectCallout">
            <a:avLst>
              <a:gd name="adj1" fmla="val -142801"/>
              <a:gd name="adj2" fmla="val 20347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Reusing loop variable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(don’t </a:t>
            </a:r>
            <a:r>
              <a:rPr lang="en-US" smtClean="0">
                <a:solidFill>
                  <a:schemeClr val="tx1"/>
                </a:solidFill>
              </a:rPr>
              <a:t>do this!)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your understanding of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1: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Puzzle 2:</a:t>
            </a:r>
          </a:p>
          <a:p>
            <a:pPr marL="400050" lvl="1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5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in []: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Puzzle 3:</a:t>
            </a:r>
            <a:endParaRPr lang="en-US" dirty="0"/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[2,3]:</a:t>
            </a: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 Inner",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5464855" y="5334000"/>
            <a:ext cx="161412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4577964" y="6040290"/>
            <a:ext cx="155448" cy="3794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33412" y="5791200"/>
            <a:ext cx="676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nner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26267" y="5558135"/>
            <a:ext cx="698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outer</a:t>
            </a:r>
            <a:br>
              <a:rPr lang="en-US" dirty="0" smtClean="0"/>
            </a:br>
            <a:r>
              <a:rPr lang="en-US" dirty="0" smtClean="0"/>
              <a:t>loop</a:t>
            </a:r>
            <a:br>
              <a:rPr lang="en-US" dirty="0" smtClean="0"/>
            </a:br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010400" y="4473476"/>
            <a:ext cx="114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Outer </a:t>
            </a:r>
            <a:r>
              <a:rPr lang="en-US" dirty="0"/>
              <a:t>0</a:t>
            </a:r>
          </a:p>
          <a:p>
            <a:r>
              <a:rPr lang="en-US" dirty="0" smtClean="0"/>
              <a:t>  Inner </a:t>
            </a:r>
            <a:r>
              <a:rPr lang="en-US" dirty="0"/>
              <a:t>2</a:t>
            </a:r>
          </a:p>
          <a:p>
            <a:r>
              <a:rPr lang="en-US" dirty="0" smtClean="0"/>
              <a:t>  Inner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1</a:t>
            </a:r>
          </a:p>
          <a:p>
            <a:r>
              <a:rPr lang="en-US" dirty="0" smtClean="0"/>
              <a:t>  Inner </a:t>
            </a:r>
            <a:r>
              <a:rPr lang="en-US" dirty="0"/>
              <a:t>2</a:t>
            </a:r>
          </a:p>
          <a:p>
            <a:r>
              <a:rPr lang="en-US" dirty="0" smtClean="0"/>
              <a:t>  Inner </a:t>
            </a:r>
            <a:r>
              <a:rPr lang="en-US" dirty="0"/>
              <a:t>3</a:t>
            </a:r>
          </a:p>
          <a:p>
            <a:r>
              <a:rPr lang="en-US" dirty="0" smtClean="0"/>
              <a:t>Outer </a:t>
            </a:r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010400" y="1828800"/>
            <a:ext cx="1143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0</a:t>
            </a:r>
          </a:p>
          <a:p>
            <a:r>
              <a:rPr lang="en-US" dirty="0" smtClean="0"/>
              <a:t>1</a:t>
            </a:r>
          </a:p>
          <a:p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10400" y="1143000"/>
            <a:ext cx="1295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/>
              <a:t>Output:</a:t>
            </a:r>
            <a:endParaRPr lang="en-US" sz="2400" u="sng" dirty="0"/>
          </a:p>
        </p:txBody>
      </p:sp>
      <p:sp>
        <p:nvSpPr>
          <p:cNvPr id="13" name="Rectangle 12"/>
          <p:cNvSpPr/>
          <p:nvPr/>
        </p:nvSpPr>
        <p:spPr>
          <a:xfrm>
            <a:off x="7010400" y="3440668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(no output)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range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typical for loop does not use an explicit list: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range(5):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body …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>
                <a:cs typeface="Courier New" pitchFamily="49" charset="0"/>
              </a:rPr>
              <a:t> = </a:t>
            </a:r>
            <a:r>
              <a:rPr lang="en-US" dirty="0" smtClean="0">
                <a:cs typeface="Courier New" pitchFamily="49" charset="0"/>
              </a:rPr>
              <a:t>[0,1,2,3,4</a:t>
            </a:r>
            <a:r>
              <a:rPr lang="en-US" dirty="0"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range(1,5)</a:t>
            </a:r>
            <a:r>
              <a:rPr lang="en-US" dirty="0">
                <a:cs typeface="Courier New" pitchFamily="49" charset="0"/>
              </a:rPr>
              <a:t> = [1,2,3,4]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range(1,10,2)</a:t>
            </a:r>
            <a:r>
              <a:rPr lang="en-US" dirty="0" smtClean="0">
                <a:cs typeface="Courier New" pitchFamily="49" charset="0"/>
              </a:rPr>
              <a:t> = [1,3,5,7,9]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410200" y="2133600"/>
            <a:ext cx="1143000" cy="549212"/>
          </a:xfrm>
          <a:prstGeom prst="wedgeRectCallout">
            <a:avLst>
              <a:gd name="adj1" fmla="val -117304"/>
              <a:gd name="adj2" fmla="val -34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list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[0,1,2,3,4]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2971800" y="3048000"/>
            <a:ext cx="1295400" cy="543585"/>
          </a:xfrm>
          <a:prstGeom prst="wedgeRectCallout">
            <a:avLst>
              <a:gd name="adj1" fmla="val -110455"/>
              <a:gd name="adj2" fmla="val 978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Upper limit (</a:t>
            </a:r>
            <a:r>
              <a:rPr lang="en-US" i="1" dirty="0" smtClean="0">
                <a:solidFill>
                  <a:schemeClr val="tx1"/>
                </a:solidFill>
              </a:rPr>
              <a:t>exclusive)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2438400" y="4333215"/>
            <a:ext cx="1295400" cy="543585"/>
          </a:xfrm>
          <a:prstGeom prst="wedgeRectCallout">
            <a:avLst>
              <a:gd name="adj1" fmla="val -69920"/>
              <a:gd name="adj2" fmla="val 578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Lower limit (</a:t>
            </a:r>
            <a:r>
              <a:rPr lang="en-US" i="1" dirty="0" smtClean="0">
                <a:solidFill>
                  <a:schemeClr val="tx1"/>
                </a:solidFill>
              </a:rPr>
              <a:t>inclusive)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2324100" y="5334000"/>
            <a:ext cx="2019300" cy="543585"/>
          </a:xfrm>
          <a:prstGeom prst="wedgeRectCallout">
            <a:avLst>
              <a:gd name="adj1" fmla="val -3982"/>
              <a:gd name="adj2" fmla="val 8285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tep (distance between elements)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21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Decomposing a list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To compute a value for a list:</a:t>
            </a:r>
          </a:p>
          <a:p>
            <a:pPr lvl="1"/>
            <a:r>
              <a:rPr lang="en-US" dirty="0" smtClean="0"/>
              <a:t>Compute a partial result for all but the last element</a:t>
            </a:r>
          </a:p>
          <a:p>
            <a:pPr lvl="1"/>
            <a:r>
              <a:rPr lang="en-US" dirty="0" smtClean="0"/>
              <a:t>Combine the partial result with the last element</a:t>
            </a:r>
          </a:p>
          <a:p>
            <a:pPr marL="57150" indent="0">
              <a:buNone/>
            </a:pPr>
            <a:r>
              <a:rPr lang="en-US" dirty="0" smtClean="0"/>
              <a:t>Example:  sum of a list:</a:t>
            </a:r>
          </a:p>
          <a:p>
            <a:pPr marL="57150" indent="0">
              <a:buNone/>
            </a:pPr>
            <a:r>
              <a:rPr lang="en-US" dirty="0" smtClean="0"/>
              <a:t>  [ 3, 1, 4, 1, 5, 9, 2, 6, 5 ]</a:t>
            </a:r>
          </a:p>
          <a:p>
            <a:pPr lvl="1"/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 rot="5400000">
            <a:off x="2383716" y="4474284"/>
            <a:ext cx="337968" cy="3124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rot="5400000">
            <a:off x="2590800" y="4736068"/>
            <a:ext cx="304800" cy="3505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15588" y="6096000"/>
            <a:ext cx="674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11699" y="6488668"/>
            <a:ext cx="663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77243" y="5181600"/>
            <a:ext cx="27747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um(List a) = sum(List a) + 5</a:t>
            </a:r>
          </a:p>
          <a:p>
            <a:r>
              <a:rPr lang="en-US" dirty="0"/>
              <a:t>sum(List </a:t>
            </a:r>
            <a:r>
              <a:rPr lang="en-US" dirty="0" smtClean="0"/>
              <a:t>b) </a:t>
            </a:r>
            <a:r>
              <a:rPr lang="en-US" dirty="0"/>
              <a:t>= sum(List </a:t>
            </a:r>
            <a:r>
              <a:rPr lang="en-US" dirty="0" smtClean="0"/>
              <a:t>c) </a:t>
            </a:r>
            <a:r>
              <a:rPr lang="en-US" dirty="0"/>
              <a:t>+ 6</a:t>
            </a:r>
            <a:endParaRPr lang="en-US" dirty="0" smtClean="0"/>
          </a:p>
          <a:p>
            <a:r>
              <a:rPr lang="en-US" dirty="0" smtClean="0"/>
              <a:t>…</a:t>
            </a:r>
          </a:p>
          <a:p>
            <a:r>
              <a:rPr lang="en-US" dirty="0"/>
              <a:t>s</a:t>
            </a:r>
            <a:r>
              <a:rPr lang="en-US" dirty="0" smtClean="0"/>
              <a:t>um(List y) = sum(List z) + 3</a:t>
            </a:r>
            <a:endParaRPr lang="en-US" dirty="0"/>
          </a:p>
          <a:p>
            <a:r>
              <a:rPr lang="en-US" dirty="0" smtClean="0"/>
              <a:t>sum(empty </a:t>
            </a:r>
            <a:r>
              <a:rPr lang="en-US" dirty="0"/>
              <a:t>list) = 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Right Brace 9"/>
          <p:cNvSpPr/>
          <p:nvPr/>
        </p:nvSpPr>
        <p:spPr>
          <a:xfrm rot="5400000">
            <a:off x="2209800" y="4267200"/>
            <a:ext cx="304800" cy="2743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037912" y="5658465"/>
            <a:ext cx="650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c</a:t>
            </a:r>
            <a:endParaRPr lang="en-US" dirty="0"/>
          </a:p>
        </p:txBody>
      </p:sp>
      <p:sp>
        <p:nvSpPr>
          <p:cNvPr id="12" name="Right Brace 11"/>
          <p:cNvSpPr/>
          <p:nvPr/>
        </p:nvSpPr>
        <p:spPr>
          <a:xfrm rot="5400000">
            <a:off x="801329" y="4458929"/>
            <a:ext cx="302342" cy="76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52805" y="5046406"/>
            <a:ext cx="656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y</a:t>
            </a:r>
            <a:endParaRPr lang="en-US" dirty="0"/>
          </a:p>
        </p:txBody>
      </p:sp>
      <p:sp>
        <p:nvSpPr>
          <p:cNvPr id="14" name="Right Brace 13"/>
          <p:cNvSpPr/>
          <p:nvPr/>
        </p:nvSpPr>
        <p:spPr>
          <a:xfrm rot="5400000">
            <a:off x="1028700" y="4838700"/>
            <a:ext cx="304800" cy="381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30617" y="4512384"/>
            <a:ext cx="643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 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13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process a list:</a:t>
            </a:r>
            <a:br>
              <a:rPr lang="en-US" dirty="0" smtClean="0"/>
            </a:br>
            <a:r>
              <a:rPr lang="en-US" dirty="0" smtClean="0"/>
              <a:t>One element at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common pattern when processing a list: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esult = </a:t>
            </a:r>
            <a:r>
              <a:rPr lang="en-US" sz="2600" b="1" i="1" dirty="0" err="1" smtClean="0">
                <a:latin typeface="Times New Roman" pitchFamily="18" charset="0"/>
                <a:cs typeface="Times New Roman" pitchFamily="18" charset="0"/>
              </a:rPr>
              <a:t>initial_value</a:t>
            </a:r>
            <a:endParaRPr lang="en-US" sz="2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or element in 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result = 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updated result</a:t>
            </a:r>
          </a:p>
          <a:p>
            <a:pPr marL="400050" lvl="1" indent="0">
              <a:buNone/>
            </a:pPr>
            <a:r>
              <a:rPr lang="en-US" sz="2600" b="1" i="1" smtClean="0">
                <a:latin typeface="Times New Roman" pitchFamily="18" charset="0"/>
                <a:cs typeface="Times New Roman" pitchFamily="18" charset="0"/>
              </a:rPr>
              <a:t>… use 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result</a:t>
            </a:r>
          </a:p>
          <a:p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initial_value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is a correct result for an empty list</a:t>
            </a:r>
          </a:p>
          <a:p>
            <a:r>
              <a:rPr lang="en-US" dirty="0" smtClean="0"/>
              <a:t>As </a:t>
            </a:r>
            <a:r>
              <a:rPr lang="en-US" dirty="0" smtClean="0"/>
              <a:t>each element is processed,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  is a correct result for a prefix of the </a:t>
            </a:r>
            <a:r>
              <a:rPr lang="en-US" dirty="0" smtClean="0"/>
              <a:t>list</a:t>
            </a:r>
          </a:p>
          <a:p>
            <a:r>
              <a:rPr lang="en-US" dirty="0" smtClean="0"/>
              <a:t>When </a:t>
            </a:r>
            <a:r>
              <a:rPr lang="en-US" dirty="0" smtClean="0"/>
              <a:t>all elements have been processed,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dirty="0" smtClean="0"/>
              <a:t>  is a correct result for the whole list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00600" y="2209800"/>
            <a:ext cx="4343400" cy="132343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Sum of a list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result = result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24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list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Product of </a:t>
            </a:r>
            <a:r>
              <a:rPr lang="en-US" dirty="0"/>
              <a:t>a list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element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Maximum of a list: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esult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or element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result = max(result, element)</a:t>
            </a:r>
          </a:p>
          <a:p>
            <a:r>
              <a:rPr lang="en-US" dirty="0" smtClean="0"/>
              <a:t>Approximate the value 3 by 1 + 2/3 + 4/9 + 8/27 + 16/81 + … = (2/3)</a:t>
            </a:r>
            <a:r>
              <a:rPr lang="en-US" baseline="30000" dirty="0" smtClean="0"/>
              <a:t>0</a:t>
            </a:r>
            <a:r>
              <a:rPr lang="en-US" dirty="0" smtClean="0"/>
              <a:t> + (2/3)</a:t>
            </a:r>
            <a:r>
              <a:rPr lang="en-US" baseline="30000" dirty="0" smtClean="0"/>
              <a:t>1</a:t>
            </a:r>
            <a:r>
              <a:rPr lang="en-US" dirty="0" smtClean="0"/>
              <a:t> + (2/3)</a:t>
            </a:r>
            <a:r>
              <a:rPr lang="en-US" baseline="30000" dirty="0" smtClean="0"/>
              <a:t>2</a:t>
            </a:r>
            <a:r>
              <a:rPr lang="en-US" dirty="0" smtClean="0"/>
              <a:t> + (2/3)</a:t>
            </a:r>
            <a:r>
              <a:rPr lang="en-US" baseline="30000" dirty="0" smtClean="0"/>
              <a:t>3</a:t>
            </a:r>
            <a:r>
              <a:rPr lang="en-US" dirty="0" smtClean="0"/>
              <a:t> + … + </a:t>
            </a:r>
            <a:r>
              <a:rPr lang="en-US" dirty="0"/>
              <a:t>(</a:t>
            </a:r>
            <a:r>
              <a:rPr lang="en-US" dirty="0" smtClean="0"/>
              <a:t>2/3)</a:t>
            </a:r>
            <a:r>
              <a:rPr lang="en-US" baseline="30000" dirty="0" smtClean="0"/>
              <a:t>10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result = 0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range(11):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result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(2.0/3.0)**element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1295400"/>
            <a:ext cx="305404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initial_value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for element in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indent="-57150"/>
            <a:r>
              <a:rPr lang="en-US" b="1" dirty="0">
                <a:latin typeface="Courier New" pitchFamily="49" charset="0"/>
                <a:cs typeface="Courier New" pitchFamily="49" charset="0"/>
              </a:rPr>
              <a:t>  result =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updated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result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6400800" y="3124200"/>
            <a:ext cx="2438400" cy="612648"/>
          </a:xfrm>
          <a:prstGeom prst="wedgeRectCallout">
            <a:avLst>
              <a:gd name="adj1" fmla="val -153403"/>
              <a:gd name="adj2" fmla="val 141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first element of the list (counting from zero)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35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compute absolute value?</a:t>
            </a:r>
          </a:p>
          <a:p>
            <a:pPr marL="400050" lvl="1" indent="0">
              <a:buNone/>
            </a:pPr>
            <a:r>
              <a:rPr lang="en-US" dirty="0"/>
              <a:t>a</a:t>
            </a:r>
            <a:r>
              <a:rPr lang="en-US" dirty="0" smtClean="0"/>
              <a:t>bs(5) = 5</a:t>
            </a:r>
          </a:p>
          <a:p>
            <a:pPr marL="400050" lvl="1" indent="0">
              <a:buNone/>
            </a:pPr>
            <a:r>
              <a:rPr lang="en-US" dirty="0"/>
              <a:t>a</a:t>
            </a:r>
            <a:r>
              <a:rPr lang="en-US" dirty="0" smtClean="0"/>
              <a:t>bs(0) = 0</a:t>
            </a:r>
          </a:p>
          <a:p>
            <a:pPr marL="400050" lvl="1" indent="0">
              <a:buNone/>
            </a:pPr>
            <a:r>
              <a:rPr lang="en-US" dirty="0" smtClean="0"/>
              <a:t>abs(-22) = 22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006" y="0"/>
            <a:ext cx="2104994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10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the value is negative, negate it.</a:t>
            </a:r>
          </a:p>
          <a:p>
            <a:pPr marL="0" indent="0">
              <a:buNone/>
            </a:pPr>
            <a:r>
              <a:rPr lang="en-US" dirty="0"/>
              <a:t>Otherwise, use the original value.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0"/>
            <a:ext cx="2954655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result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4724400"/>
            <a:ext cx="249299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10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06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ular Callout 88"/>
          <p:cNvSpPr/>
          <p:nvPr/>
        </p:nvSpPr>
        <p:spPr>
          <a:xfrm>
            <a:off x="4202628" y="3060071"/>
            <a:ext cx="2541072" cy="826129"/>
          </a:xfrm>
          <a:prstGeom prst="wedgeRectCallout">
            <a:avLst>
              <a:gd name="adj1" fmla="val -168846"/>
              <a:gd name="adj2" fmla="val -14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&gt; 100” is false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AND “height &gt; 50” is true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if body can be any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print "mesosphere"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"stratosphere"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print "troposphere"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height &gt; 100: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print "space"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50: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"mesosphere"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height &gt; 20: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"stratosphere"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"troposphere"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8200" y="1600200"/>
            <a:ext cx="419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height is in km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height &gt; 50: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100: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"space"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"mesosphere"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height &gt; 20: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"stratosphere"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print "troposphere"</a:t>
            </a:r>
          </a:p>
        </p:txBody>
      </p:sp>
      <p:sp>
        <p:nvSpPr>
          <p:cNvPr id="6" name="Left Brace 5"/>
          <p:cNvSpPr/>
          <p:nvPr/>
        </p:nvSpPr>
        <p:spPr>
          <a:xfrm>
            <a:off x="571500" y="2438400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Left Brace 6"/>
          <p:cNvSpPr/>
          <p:nvPr/>
        </p:nvSpPr>
        <p:spPr>
          <a:xfrm>
            <a:off x="571500" y="3136271"/>
            <a:ext cx="114300" cy="2438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Left Brace 7"/>
          <p:cNvSpPr/>
          <p:nvPr/>
        </p:nvSpPr>
        <p:spPr>
          <a:xfrm>
            <a:off x="876300" y="3493129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>
            <a:off x="876300" y="4191000"/>
            <a:ext cx="114300" cy="138367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>
            <a:off x="1181100" y="4624058"/>
            <a:ext cx="76200" cy="228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>
            <a:off x="1181100" y="5321930"/>
            <a:ext cx="114300" cy="2527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-76200" y="2249269"/>
            <a:ext cx="7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then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76200" y="3867834"/>
            <a:ext cx="87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else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clause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4831" y="339226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2790" y="46981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0600" y="455369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95318" y="52636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57200" y="6396335"/>
            <a:ext cx="815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3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8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43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59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74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9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04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20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35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50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65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81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96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11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26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41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7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72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87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02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18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33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48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63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79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943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096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248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400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553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705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858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010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162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315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467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620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7772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924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8077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822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838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572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09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762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914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066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219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3716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5240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6764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828800" y="6243935"/>
            <a:ext cx="0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981200" y="624393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04800" y="64725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85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161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238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314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3905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4667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5429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97" name="TextBox 96"/>
          <p:cNvSpPr txBox="1"/>
          <p:nvPr/>
        </p:nvSpPr>
        <p:spPr>
          <a:xfrm>
            <a:off x="6191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6953448" y="6472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7656938" y="647253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483880" y="5862935"/>
            <a:ext cx="1344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troposphere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2286000" y="5862935"/>
            <a:ext cx="1370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stratosphere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4979680" y="5862935"/>
            <a:ext cx="1337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mesosphere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7966731" y="5862935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8534400" y="6195536"/>
            <a:ext cx="629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km</a:t>
            </a:r>
            <a:br>
              <a:rPr lang="en-US" sz="1400" dirty="0" smtClean="0"/>
            </a:br>
            <a:r>
              <a:rPr lang="en-US" sz="1400" dirty="0" smtClean="0"/>
              <a:t>above</a:t>
            </a:r>
            <a:br>
              <a:rPr lang="en-US" sz="1400" dirty="0" smtClean="0"/>
            </a:br>
            <a:r>
              <a:rPr lang="en-US" sz="1400" dirty="0" smtClean="0"/>
              <a:t>earth</a:t>
            </a:r>
            <a:endParaRPr lang="en-US" sz="1400" dirty="0"/>
          </a:p>
        </p:txBody>
      </p:sp>
      <p:sp>
        <p:nvSpPr>
          <p:cNvPr id="88" name="Rectangular Callout 87"/>
          <p:cNvSpPr/>
          <p:nvPr/>
        </p:nvSpPr>
        <p:spPr>
          <a:xfrm>
            <a:off x="3307080" y="2209800"/>
            <a:ext cx="2495352" cy="612648"/>
          </a:xfrm>
          <a:prstGeom prst="wedgeRectCallout">
            <a:avLst>
              <a:gd name="adj1" fmla="val -145550"/>
              <a:gd name="adj2" fmla="val 905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Execution gets here only if “height &gt; 100” is false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17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89" grpId="1" animBg="1"/>
      <p:bldP spid="4" grpId="0" uiExpand="1" build="p"/>
      <p:bldP spid="5" grpId="0"/>
      <p:bldP spid="5" grpId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88" grpId="0" animBg="1"/>
      <p:bldP spid="8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8727" y="214166"/>
            <a:ext cx="4067900" cy="19613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64820"/>
            <a:ext cx="2870447" cy="2286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88327" y="902432"/>
            <a:ext cx="3286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Repeating yourself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588327" y="3015432"/>
            <a:ext cx="30524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Making decisions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71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then clause </a:t>
            </a:r>
            <a:r>
              <a:rPr lang="en-US" i="1" dirty="0" smtClean="0"/>
              <a:t>or</a:t>
            </a:r>
            <a:r>
              <a:rPr lang="en-US" dirty="0" smtClean="0"/>
              <a:t> the else clause</a:t>
            </a:r>
            <a:br>
              <a:rPr lang="en-US" dirty="0" smtClean="0"/>
            </a:br>
            <a:r>
              <a:rPr lang="en-US" dirty="0" smtClean="0"/>
              <a:t>is executed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is_prime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y = x / 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y = x*x</a:t>
            </a:r>
          </a:p>
        </p:txBody>
      </p:sp>
    </p:spTree>
    <p:extLst>
      <p:ext uri="{BB962C8B-B14F-4D97-AF65-F5344CB8AC3E}">
        <p14:creationId xmlns:p14="http://schemas.microsoft.com/office/powerpoint/2010/main" val="31778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/>
          <a:lstStyle/>
          <a:p>
            <a:r>
              <a:rPr lang="en-US" dirty="0"/>
              <a:t>Temperature conversion 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236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Recall exercise </a:t>
            </a:r>
            <a:r>
              <a:rPr lang="en-US" dirty="0"/>
              <a:t>from previous lecture</a:t>
            </a:r>
          </a:p>
          <a:p>
            <a:pPr marL="0" lvl="0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30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(f-32)/9.0*5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(f-32)/9.0*5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(f-32)/9.0*5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60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(f-32)/9.0*5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70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cent = (f-32)/9.0*5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cent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"All done"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2401"/>
            <a:ext cx="2686755" cy="1295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15200" y="4495800"/>
            <a:ext cx="1114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30 </a:t>
            </a:r>
            <a:r>
              <a:rPr lang="en-US" sz="2000" dirty="0"/>
              <a:t>-</a:t>
            </a:r>
            <a:r>
              <a:rPr lang="en-US" sz="2000" dirty="0" smtClean="0"/>
              <a:t>1.11</a:t>
            </a:r>
            <a:endParaRPr lang="en-US" sz="2000" dirty="0"/>
          </a:p>
          <a:p>
            <a:r>
              <a:rPr lang="en-US" sz="2000" dirty="0"/>
              <a:t>40 </a:t>
            </a:r>
            <a:r>
              <a:rPr lang="en-US" sz="2000" dirty="0" smtClean="0"/>
              <a:t>4.44</a:t>
            </a:r>
            <a:endParaRPr lang="en-US" sz="2000" dirty="0"/>
          </a:p>
          <a:p>
            <a:r>
              <a:rPr lang="en-US" sz="2000" dirty="0"/>
              <a:t>50 10.0</a:t>
            </a:r>
          </a:p>
          <a:p>
            <a:r>
              <a:rPr lang="en-US" sz="2000" dirty="0"/>
              <a:t>60 </a:t>
            </a:r>
            <a:r>
              <a:rPr lang="en-US" sz="2000" dirty="0" smtClean="0"/>
              <a:t>15.56</a:t>
            </a:r>
            <a:endParaRPr lang="en-US" sz="2000" dirty="0"/>
          </a:p>
          <a:p>
            <a:r>
              <a:rPr lang="en-US" sz="2000" dirty="0"/>
              <a:t>70 </a:t>
            </a:r>
            <a:r>
              <a:rPr lang="en-US" sz="2000" dirty="0" smtClean="0"/>
              <a:t>21.11</a:t>
            </a:r>
          </a:p>
          <a:p>
            <a:r>
              <a:rPr lang="en-US" sz="2000" dirty="0" smtClean="0"/>
              <a:t>All done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4083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7543800" cy="1143000"/>
          </a:xfrm>
        </p:spPr>
        <p:txBody>
          <a:bodyPr/>
          <a:lstStyle/>
          <a:p>
            <a:r>
              <a:rPr lang="en-US" dirty="0" smtClean="0"/>
              <a:t>Temperature conversion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better way to repeat yourself:</a:t>
            </a:r>
          </a:p>
        </p:txBody>
      </p:sp>
      <p:sp>
        <p:nvSpPr>
          <p:cNvPr id="5" name="Rectangle 4"/>
          <p:cNvSpPr/>
          <p:nvPr/>
        </p:nvSpPr>
        <p:spPr>
          <a:xfrm>
            <a:off x="2362200" y="3200400"/>
            <a:ext cx="6629400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f in 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[30,40,50,60,70]:</a:t>
            </a:r>
            <a:endParaRPr lang="en-US" sz="32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f, (f-32)/</a:t>
            </a: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9.0*5</a:t>
            </a:r>
          </a:p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"All done"</a:t>
            </a:r>
            <a:endParaRPr lang="en-US" sz="32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685800" y="3164746"/>
            <a:ext cx="1219200" cy="612648"/>
          </a:xfrm>
          <a:prstGeom prst="wedgeRectCallout">
            <a:avLst>
              <a:gd name="adj1" fmla="val 166708"/>
              <a:gd name="adj2" fmla="val 8199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Loop </a:t>
            </a:r>
            <a:r>
              <a:rPr lang="en-US" i="1" dirty="0" smtClean="0">
                <a:solidFill>
                  <a:schemeClr val="tx1"/>
                </a:solidFill>
              </a:rPr>
              <a:t>body</a:t>
            </a:r>
            <a:br>
              <a:rPr lang="en-US" i="1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is indented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4953000" y="2578036"/>
            <a:ext cx="723900" cy="320612"/>
          </a:xfrm>
          <a:prstGeom prst="wedgeRectCallout">
            <a:avLst>
              <a:gd name="adj1" fmla="val -66611"/>
              <a:gd name="adj2" fmla="val 1600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list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2590800" y="5981700"/>
            <a:ext cx="1371600" cy="612648"/>
          </a:xfrm>
          <a:prstGeom prst="wedgeRectCallout">
            <a:avLst>
              <a:gd name="adj1" fmla="val -58678"/>
              <a:gd name="adj2" fmla="val -2288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Indentation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is significant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733426" y="2514600"/>
            <a:ext cx="1143000" cy="369760"/>
          </a:xfrm>
          <a:prstGeom prst="wedgeRectCallout">
            <a:avLst>
              <a:gd name="adj1" fmla="val 100034"/>
              <a:gd name="adj2" fmla="val 1662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solidFill>
                  <a:schemeClr val="tx1"/>
                </a:solidFill>
              </a:rPr>
              <a:t> loop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52401"/>
            <a:ext cx="2686755" cy="1295400"/>
          </a:xfrm>
          <a:prstGeom prst="rect">
            <a:avLst/>
          </a:prstGeom>
        </p:spPr>
      </p:pic>
      <p:sp>
        <p:nvSpPr>
          <p:cNvPr id="8" name="Rectangular Callout 7"/>
          <p:cNvSpPr/>
          <p:nvPr/>
        </p:nvSpPr>
        <p:spPr>
          <a:xfrm>
            <a:off x="152400" y="3886200"/>
            <a:ext cx="2181225" cy="1534860"/>
          </a:xfrm>
          <a:prstGeom prst="wedgeRectCallout">
            <a:avLst>
              <a:gd name="adj1" fmla="val 96693"/>
              <a:gd name="adj2" fmla="val -335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Execute the body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5 times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once with f = 30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once with f = 40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2324100" y="2186050"/>
            <a:ext cx="1905000" cy="685800"/>
          </a:xfrm>
          <a:prstGeom prst="wedgeRectCallout">
            <a:avLst>
              <a:gd name="adj1" fmla="val 15497"/>
              <a:gd name="adj2" fmla="val 10901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loop variable or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iteration variable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4495800"/>
            <a:ext cx="11147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30 </a:t>
            </a:r>
            <a:r>
              <a:rPr lang="en-US" sz="2000" dirty="0"/>
              <a:t>-</a:t>
            </a:r>
            <a:r>
              <a:rPr lang="en-US" sz="2000" dirty="0" smtClean="0"/>
              <a:t>1.11</a:t>
            </a:r>
            <a:endParaRPr lang="en-US" sz="2000" dirty="0"/>
          </a:p>
          <a:p>
            <a:r>
              <a:rPr lang="en-US" sz="2000" dirty="0"/>
              <a:t>40 </a:t>
            </a:r>
            <a:r>
              <a:rPr lang="en-US" sz="2000" dirty="0" smtClean="0"/>
              <a:t>4.44</a:t>
            </a:r>
            <a:endParaRPr lang="en-US" sz="2000" dirty="0"/>
          </a:p>
          <a:p>
            <a:r>
              <a:rPr lang="en-US" sz="2000" dirty="0"/>
              <a:t>50 10.0</a:t>
            </a:r>
          </a:p>
          <a:p>
            <a:r>
              <a:rPr lang="en-US" sz="2000" dirty="0"/>
              <a:t>60 </a:t>
            </a:r>
            <a:r>
              <a:rPr lang="en-US" sz="2000" dirty="0" smtClean="0"/>
              <a:t>15.56</a:t>
            </a:r>
            <a:endParaRPr lang="en-US" sz="2000" dirty="0"/>
          </a:p>
          <a:p>
            <a:r>
              <a:rPr lang="en-US" sz="2000" dirty="0"/>
              <a:t>70 </a:t>
            </a:r>
            <a:r>
              <a:rPr lang="en-US" sz="2000" dirty="0" smtClean="0"/>
              <a:t>21.11</a:t>
            </a:r>
          </a:p>
          <a:p>
            <a:r>
              <a:rPr lang="en-US" sz="2000" dirty="0" smtClean="0"/>
              <a:t>All done</a:t>
            </a:r>
            <a:endParaRPr lang="en-US" sz="2000" dirty="0"/>
          </a:p>
        </p:txBody>
      </p:sp>
      <p:sp>
        <p:nvSpPr>
          <p:cNvPr id="14" name="Rectangular Callout 13"/>
          <p:cNvSpPr/>
          <p:nvPr/>
        </p:nvSpPr>
        <p:spPr>
          <a:xfrm>
            <a:off x="8001000" y="2286000"/>
            <a:ext cx="990599" cy="612648"/>
          </a:xfrm>
          <a:prstGeom prst="wedgeRectCallout">
            <a:avLst>
              <a:gd name="adj1" fmla="val 21693"/>
              <a:gd name="adj2" fmla="val 11877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Colon is required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7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8" grpId="0" animBg="1"/>
      <p:bldP spid="13" grpId="0" animBg="1"/>
      <p:bldP spid="4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914370" y="4555986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14369" y="57912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14371" y="6141035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914372" y="54864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14373" y="4904829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14373" y="521095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40540" y="4572000"/>
            <a:ext cx="126188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4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9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33638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3897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" y="21336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5983" y="51579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1" y="24494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00200" y="4854714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 loop is executed:</a:t>
            </a:r>
            <a:br>
              <a:rPr lang="en-US" dirty="0" smtClean="0"/>
            </a:br>
            <a:r>
              <a:rPr lang="en-US" dirty="0" smtClean="0"/>
              <a:t>Transformation approach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895600" y="5007114"/>
            <a:ext cx="856833" cy="435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62001" y="4854714"/>
            <a:ext cx="281090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4854714"/>
            <a:ext cx="280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[1,4,9]: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19937" y="4153487"/>
            <a:ext cx="127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</a:t>
            </a:r>
            <a:br>
              <a:rPr lang="en-US" dirty="0" smtClean="0"/>
            </a:br>
            <a:r>
              <a:rPr lang="en-US" dirty="0" smtClean="0"/>
              <a:t>computer: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5519937" y="4788932"/>
            <a:ext cx="1261863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370999" y="44196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7370999" y="4788932"/>
            <a:ext cx="1624355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1</a:t>
            </a:r>
          </a:p>
          <a:p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9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1000" y="1524000"/>
            <a:ext cx="780008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 smtClean="0"/>
              <a:t>Idea:  convert a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200" dirty="0" smtClean="0"/>
              <a:t> loop into something we know how to execute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645224" cy="2895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sequence </a:t>
            </a:r>
            <a:r>
              <a:rPr lang="en-US" dirty="0"/>
              <a:t>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an assignment to the loop </a:t>
            </a:r>
            <a:r>
              <a:rPr lang="en-US" dirty="0" smtClean="0"/>
              <a:t>variable, </a:t>
            </a:r>
            <a:r>
              <a:rPr lang="en-US" dirty="0"/>
              <a:t>for each sequence element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 copy of the loop after each </a:t>
            </a:r>
            <a:r>
              <a:rPr lang="en-US" dirty="0" smtClean="0"/>
              <a:t>assignment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Execute the resulting statements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5088 L 4.72222E-6 -3.31175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4.72222E-6 0.1270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0.00625 L 4.72222E-6 0.0826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19" grpId="3" animBg="1"/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  <p:bldP spid="14" grpId="0" animBg="1"/>
      <p:bldP spid="14" grpId="1" animBg="1"/>
      <p:bldP spid="14" grpId="2" animBg="1"/>
      <p:bldP spid="14" grpId="3" animBg="1"/>
      <p:bldP spid="14" grpId="4" animBg="1"/>
      <p:bldP spid="14" grpId="5" animBg="1"/>
      <p:bldP spid="15" grpId="0" animBg="1"/>
      <p:bldP spid="15" grpId="1" animBg="1"/>
      <p:bldP spid="15" grpId="2" animBg="1"/>
      <p:bldP spid="15" grpId="3" animBg="1"/>
      <p:bldP spid="15" grpId="4" animBg="1"/>
      <p:bldP spid="15" grpId="5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  <p:bldP spid="10" grpId="0" animBg="1"/>
      <p:bldP spid="10" grpId="1" animBg="1"/>
      <p:bldP spid="10" grpId="2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9" grpId="0" animBg="1"/>
      <p:bldP spid="9" grpId="1" animBg="1"/>
      <p:bldP spid="9" grpId="2" animBg="1"/>
      <p:bldP spid="9" grpId="3" animBg="1"/>
      <p:bldP spid="8" grpId="0" animBg="1"/>
      <p:bldP spid="8" grpId="1" animBg="1"/>
      <p:bldP spid="20" grpId="0" animBg="1"/>
      <p:bldP spid="20" grpId="1" animBg="1"/>
      <p:bldP spid="32" grpId="0"/>
      <p:bldP spid="33" grpId="0" animBg="1"/>
      <p:bldP spid="34" grpId="0"/>
      <p:bldP spid="35" grpId="0" uiExpand="1" build="allAtOnce" animBg="1"/>
      <p:bldP spid="36" grpId="0"/>
      <p:bldP spid="36" grpId="1"/>
      <p:bldP spid="37" grpId="0"/>
      <p:bldP spid="37" grpId="1"/>
      <p:bldP spid="3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1600200" y="4506843"/>
            <a:ext cx="192642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823809" y="2754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823809" y="34290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" y="1600200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1" y="1992243"/>
            <a:ext cx="366608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00200" y="4854714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62001" y="4854714"/>
            <a:ext cx="281090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5983" y="5157900"/>
            <a:ext cx="1114217" cy="36995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4854714"/>
            <a:ext cx="28007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[1,4,9]: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a loop is executed:</a:t>
            </a:r>
            <a:br>
              <a:rPr lang="en-US" dirty="0" smtClean="0"/>
            </a:br>
            <a:r>
              <a:rPr lang="en-US" dirty="0" smtClean="0"/>
              <a:t>Direct approach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370999" y="44196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370999" y="4788932"/>
            <a:ext cx="1624355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1</a:t>
            </a:r>
          </a:p>
          <a:p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773705" y="4953000"/>
            <a:ext cx="6270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</a:t>
            </a:r>
            <a:r>
              <a:rPr lang="en-US" sz="2800" dirty="0" smtClean="0"/>
              <a:t>: </a:t>
            </a:r>
            <a:r>
              <a:rPr lang="en-US" sz="2800" dirty="0"/>
              <a:t>9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1676400" y="4485063"/>
            <a:ext cx="1850227" cy="381135"/>
            <a:chOff x="1676400" y="4485063"/>
            <a:chExt cx="1850227" cy="381135"/>
          </a:xfrm>
        </p:grpSpPr>
        <p:sp>
          <p:nvSpPr>
            <p:cNvPr id="35" name="Down Arrow 34"/>
            <p:cNvSpPr/>
            <p:nvPr/>
          </p:nvSpPr>
          <p:spPr>
            <a:xfrm>
              <a:off x="1676400" y="4604588"/>
              <a:ext cx="104983" cy="26161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728891" y="4485063"/>
              <a:ext cx="17977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Current location in list</a:t>
              </a:r>
              <a:endParaRPr lang="en-US" sz="14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5519937" y="4153487"/>
            <a:ext cx="1275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</a:t>
            </a:r>
            <a:br>
              <a:rPr lang="en-US" dirty="0" smtClean="0"/>
            </a:br>
            <a:r>
              <a:rPr lang="en-US" dirty="0" smtClean="0"/>
              <a:t>computer: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5519937" y="4788932"/>
            <a:ext cx="1261863" cy="13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8768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Evaluate the sequence expression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While there are sequence elements left: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Assign the loop variable to the next remaining sequence element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Execute the loop body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526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0.03438 2.22222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38 2.22222E-6 L 0.06146 2.22222E-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46 2.22222E-6 L 0.09063 0.00069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34" grpId="0" animBg="1"/>
      <p:bldP spid="34" grpId="1" animBg="1"/>
      <p:bldP spid="34" grpId="2" animBg="1"/>
      <p:bldP spid="34" grpId="3" animBg="1"/>
      <p:bldP spid="34" grpId="4" animBg="1"/>
      <p:bldP spid="34" grpId="5" animBg="1"/>
      <p:bldP spid="33" grpId="0" animBg="1"/>
      <p:bldP spid="33" grpId="1" animBg="1"/>
      <p:bldP spid="33" grpId="2" animBg="1"/>
      <p:bldP spid="33" grpId="3" animBg="1"/>
      <p:bldP spid="33" grpId="4" animBg="1"/>
      <p:bldP spid="33" grpId="5" animBg="1"/>
      <p:bldP spid="12" grpId="0" animBg="1"/>
      <p:bldP spid="12" grpId="1" animBg="1"/>
      <p:bldP spid="9" grpId="1" animBg="1"/>
      <p:bldP spid="9" grpId="3" animBg="1"/>
      <p:bldP spid="9" grpId="4" animBg="1"/>
      <p:bldP spid="9" grpId="5" animBg="1"/>
      <p:bldP spid="9" grpId="6" animBg="1"/>
      <p:bldP spid="9" grpId="7" animBg="1"/>
      <p:bldP spid="9" grpId="8" animBg="1"/>
      <p:bldP spid="9" grpId="9" animBg="1"/>
      <p:bldP spid="8" grpId="0" animBg="1"/>
      <p:bldP spid="8" grpId="1" animBg="1"/>
      <p:bldP spid="20" grpId="0" animBg="1"/>
      <p:bldP spid="20" grpId="1" animBg="1"/>
      <p:bldP spid="20" grpId="2" animBg="1"/>
      <p:bldP spid="20" grpId="3" animBg="1"/>
      <p:bldP spid="20" grpId="4" animBg="1"/>
      <p:bldP spid="20" grpId="5" animBg="1"/>
      <p:bldP spid="13" grpId="0" animBg="1"/>
      <p:bldP spid="13" grpId="1" animBg="1"/>
      <p:bldP spid="13" grpId="2" animBg="1"/>
      <p:bldP spid="13" grpId="3" animBg="1"/>
      <p:bldP spid="13" grpId="4" animBg="1"/>
      <p:bldP spid="13" grpId="5" animBg="1"/>
      <p:bldP spid="29" grpId="0"/>
      <p:bldP spid="29" grpId="1"/>
      <p:bldP spid="30" grpId="0"/>
      <p:bldP spid="30" grpId="1"/>
      <p:bldP spid="31" grpId="0"/>
      <p:bldP spid="3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body can be multiple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Execute whole body, then execute whole body again, etc.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[3,4,5]: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"Start body"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Convention</a:t>
            </a:r>
            <a:r>
              <a:rPr lang="en-US" dirty="0"/>
              <a:t>:  often use </a:t>
            </a:r>
            <a:r>
              <a:rPr lang="en-US" dirty="0" err="1"/>
              <a:t>i</a:t>
            </a:r>
            <a:r>
              <a:rPr lang="en-US" dirty="0"/>
              <a:t> or j as loop variable</a:t>
            </a:r>
          </a:p>
          <a:p>
            <a:pPr marL="457200" lvl="1" indent="0">
              <a:buNone/>
            </a:pPr>
            <a:r>
              <a:rPr lang="en-US" dirty="0" smtClean="0"/>
              <a:t>This is an exception </a:t>
            </a:r>
            <a:r>
              <a:rPr lang="en-US" dirty="0"/>
              <a:t>to </a:t>
            </a:r>
            <a:r>
              <a:rPr lang="en-US" dirty="0" smtClean="0"/>
              <a:t>the rule that</a:t>
            </a:r>
            <a:br>
              <a:rPr lang="en-US" dirty="0" smtClean="0"/>
            </a:br>
            <a:r>
              <a:rPr lang="en-US" dirty="0" smtClean="0"/>
              <a:t>variable </a:t>
            </a:r>
            <a:r>
              <a:rPr lang="en-US" dirty="0"/>
              <a:t>names should be descriptive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72200" y="2319278"/>
            <a:ext cx="129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Output: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16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43800" y="2319278"/>
            <a:ext cx="129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NOT: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Start body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5</a:t>
            </a:r>
          </a:p>
          <a:p>
            <a:r>
              <a:rPr lang="en-US" dirty="0" smtClean="0"/>
              <a:t>9</a:t>
            </a:r>
          </a:p>
          <a:p>
            <a:r>
              <a:rPr lang="en-US" dirty="0" smtClean="0"/>
              <a:t>16</a:t>
            </a:r>
          </a:p>
          <a:p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3886200" y="2624078"/>
            <a:ext cx="223225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93914" y="2796212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7620000" y="2700278"/>
            <a:ext cx="914400" cy="2438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620000" y="2700278"/>
            <a:ext cx="914400" cy="2438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85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Indentation is significant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Every statement in the body must have exactly the same indentation</a:t>
            </a:r>
          </a:p>
          <a:p>
            <a:r>
              <a:rPr lang="en-US" dirty="0" smtClean="0"/>
              <a:t>That’s how Python knows where the body ends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[3,4,5]: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"Start body"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print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Compare the results of these loops:</a:t>
            </a:r>
            <a:endParaRPr lang="en-US" dirty="0"/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 in [30,40,50,60,70]: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f, (f-32)/9.0*5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"All done"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for f in [30,40,50,60,70]: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f, (f-32)/9.0*5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print "All done"</a:t>
            </a:r>
            <a:endParaRPr lang="en-US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2971800"/>
            <a:ext cx="1524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2971800"/>
            <a:ext cx="7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Error!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84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body can be multiple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many statements does this loop contain?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in [0,1]: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"Outer",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for j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in [2,3]: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 Inner", j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print "  Sum",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i+j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print "Outer",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0" y="2577405"/>
            <a:ext cx="1143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smtClean="0"/>
              <a:t>Output:</a:t>
            </a:r>
          </a:p>
          <a:p>
            <a:r>
              <a:rPr lang="en-US" sz="2000" dirty="0" smtClean="0"/>
              <a:t>Outer </a:t>
            </a:r>
            <a:r>
              <a:rPr lang="en-US" sz="2000" dirty="0"/>
              <a:t>0</a:t>
            </a:r>
          </a:p>
          <a:p>
            <a:r>
              <a:rPr lang="en-US" sz="2000" dirty="0" smtClean="0"/>
              <a:t>  Inner 2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2</a:t>
            </a:r>
            <a:endParaRPr lang="en-US" sz="2000" dirty="0"/>
          </a:p>
          <a:p>
            <a:r>
              <a:rPr lang="en-US" sz="2000" dirty="0" smtClean="0"/>
              <a:t>  Inner 3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3</a:t>
            </a:r>
            <a:endParaRPr lang="en-US" sz="2000" dirty="0"/>
          </a:p>
          <a:p>
            <a:r>
              <a:rPr lang="en-US" sz="2000" dirty="0" smtClean="0"/>
              <a:t>Outer </a:t>
            </a:r>
            <a:r>
              <a:rPr lang="en-US" sz="2000" dirty="0"/>
              <a:t>0</a:t>
            </a:r>
          </a:p>
          <a:p>
            <a:r>
              <a:rPr lang="en-US" sz="2000" dirty="0" smtClean="0"/>
              <a:t>Outer </a:t>
            </a:r>
            <a:r>
              <a:rPr lang="en-US" sz="2000" dirty="0"/>
              <a:t>1</a:t>
            </a:r>
          </a:p>
          <a:p>
            <a:r>
              <a:rPr lang="en-US" sz="2000" dirty="0" smtClean="0"/>
              <a:t>  Inner 2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3</a:t>
            </a:r>
            <a:endParaRPr lang="en-US" sz="2000" dirty="0"/>
          </a:p>
          <a:p>
            <a:r>
              <a:rPr lang="en-US" sz="2000" dirty="0" smtClean="0"/>
              <a:t>  Inner 3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Sum 4</a:t>
            </a:r>
            <a:endParaRPr lang="en-US" sz="2000" dirty="0"/>
          </a:p>
          <a:p>
            <a:r>
              <a:rPr lang="en-US" sz="2000" dirty="0" smtClean="0"/>
              <a:t>Outer </a:t>
            </a:r>
            <a:r>
              <a:rPr lang="en-US" sz="2000" dirty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00352" y="3962400"/>
            <a:ext cx="1400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loop body: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3 statements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Right Brace 11"/>
          <p:cNvSpPr/>
          <p:nvPr/>
        </p:nvSpPr>
        <p:spPr>
          <a:xfrm rot="10800000">
            <a:off x="1010994" y="4191000"/>
            <a:ext cx="132006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9163" y="4191000"/>
            <a:ext cx="11338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“nested”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loop body:</a:t>
            </a:r>
            <a:br>
              <a:rPr lang="en-US" sz="1400" dirty="0" smtClean="0">
                <a:solidFill>
                  <a:srgbClr val="0070C0"/>
                </a:solidFill>
              </a:rPr>
            </a:br>
            <a:r>
              <a:rPr lang="en-US" sz="1400" dirty="0" smtClean="0">
                <a:solidFill>
                  <a:srgbClr val="0070C0"/>
                </a:solidFill>
              </a:rPr>
              <a:t>2 statements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4742904" y="3182034"/>
            <a:ext cx="257448" cy="22281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81000" y="2362200"/>
            <a:ext cx="381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00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 animBg="1"/>
      <p:bldP spid="13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1657</Words>
  <Application>Microsoft Office PowerPoint</Application>
  <PresentationFormat>On-screen Show (4:3)</PresentationFormat>
  <Paragraphs>392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Control flow</vt:lpstr>
      <vt:lpstr>PowerPoint Presentation</vt:lpstr>
      <vt:lpstr>Temperature conversion chart</vt:lpstr>
      <vt:lpstr>Temperature conversion chart</vt:lpstr>
      <vt:lpstr>How a loop is executed: Transformation approach</vt:lpstr>
      <vt:lpstr>How a loop is executed: Direct approach</vt:lpstr>
      <vt:lpstr>The body can be multiple statements</vt:lpstr>
      <vt:lpstr>Indentation is significant</vt:lpstr>
      <vt:lpstr>The body can be multiple statements</vt:lpstr>
      <vt:lpstr>Understand loops through the transformation approach</vt:lpstr>
      <vt:lpstr>Fix this loop</vt:lpstr>
      <vt:lpstr>Test your understanding of loops</vt:lpstr>
      <vt:lpstr>The range function</vt:lpstr>
      <vt:lpstr>Decomposing a list computation</vt:lpstr>
      <vt:lpstr>How to process a list: One element at a time</vt:lpstr>
      <vt:lpstr>Examples of list processing</vt:lpstr>
      <vt:lpstr>Making decisions</vt:lpstr>
      <vt:lpstr>Absolute value solution</vt:lpstr>
      <vt:lpstr>The if body can be any statements</vt:lpstr>
      <vt:lpstr>The then clause or the else clause is executed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95</cp:revision>
  <dcterms:created xsi:type="dcterms:W3CDTF">2012-06-20T04:14:54Z</dcterms:created>
  <dcterms:modified xsi:type="dcterms:W3CDTF">2013-01-16T23:27:15Z</dcterms:modified>
</cp:coreProperties>
</file>