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8" r:id="rId2"/>
    <p:sldId id="290" r:id="rId3"/>
    <p:sldId id="291" r:id="rId4"/>
    <p:sldId id="292" r:id="rId5"/>
    <p:sldId id="266" r:id="rId6"/>
    <p:sldId id="261" r:id="rId7"/>
    <p:sldId id="257" r:id="rId8"/>
    <p:sldId id="258" r:id="rId9"/>
    <p:sldId id="267" r:id="rId10"/>
    <p:sldId id="296" r:id="rId11"/>
    <p:sldId id="295" r:id="rId12"/>
    <p:sldId id="293" r:id="rId13"/>
    <p:sldId id="294" r:id="rId14"/>
    <p:sldId id="28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39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4CE658-C06A-DB45-8670-BFADEE2C134B}" type="datetimeFigureOut">
              <a:t>6/17/12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2F1D5-8E33-3C42-BFB4-DA676CCF1FAE}" type="slidenum">
              <a:t>‹#›</a:t>
            </a:fld>
            <a:endParaRPr lang="en-US"/>
          </a:p>
        </p:txBody>
      </p:sp>
    </p:spTree>
    <p:extLst>
      <p:ext uri="{BB962C8B-B14F-4D97-AF65-F5344CB8AC3E}">
        <p14:creationId xmlns:p14="http://schemas.microsoft.com/office/powerpoint/2010/main" val="452992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05941-91A8-DF4F-8C3D-1823566813E5}" type="slidenum">
              <a:rPr lang="en-US"/>
              <a:pPr/>
              <a:t>8</a:t>
            </a:fld>
            <a:endParaRPr lang="en-US"/>
          </a:p>
        </p:txBody>
      </p:sp>
      <p:sp>
        <p:nvSpPr>
          <p:cNvPr id="2826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826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Drowning in data; starving for information</a:t>
            </a:r>
          </a:p>
          <a:p>
            <a:endParaRPr lang="en-US"/>
          </a:p>
          <a:p>
            <a:r>
              <a:rPr lang="en-US"/>
              <a:t>We</a:t>
            </a:r>
            <a:r>
              <a:rPr lang="ja-JP" altLang="en-US">
                <a:latin typeface="Arial"/>
              </a:rPr>
              <a:t>’</a:t>
            </a:r>
            <a:r>
              <a:rPr lang="en-US"/>
              <a:t>re at war with these engineering companies.  FlowCAM is bragging about the amount of data they can spray out of their device.  How to use this enormous data stream to answer scientific questions is someone else</a:t>
            </a:r>
            <a:r>
              <a:rPr lang="ja-JP" altLang="en-US">
                <a:latin typeface="Arial"/>
              </a:rPr>
              <a:t>’</a:t>
            </a:r>
            <a:r>
              <a:rPr lang="en-US"/>
              <a:t>s problem.</a:t>
            </a:r>
          </a:p>
          <a:p>
            <a:endParaRPr lang="en-US"/>
          </a:p>
          <a:p>
            <a:r>
              <a:rPr lang="ja-JP" altLang="en-US">
                <a:latin typeface="Arial"/>
              </a:rPr>
              <a:t>“</a:t>
            </a:r>
            <a:r>
              <a:rPr lang="en-US"/>
              <a:t>Typical large pharmas today are generating 20 terabytes of data daily. That</a:t>
            </a:r>
            <a:r>
              <a:rPr lang="ja-JP" altLang="en-US">
                <a:latin typeface="Arial"/>
              </a:rPr>
              <a:t>’</a:t>
            </a:r>
            <a:r>
              <a:rPr lang="en-US"/>
              <a:t>s probably going up to 100 terabytes per day in the next year or so.</a:t>
            </a:r>
            <a:r>
              <a:rPr lang="ja-JP" altLang="en-US">
                <a:latin typeface="Arial"/>
              </a:rPr>
              <a:t>”</a:t>
            </a:r>
            <a:r>
              <a:rPr lang="en-US"/>
              <a:t> </a:t>
            </a:r>
          </a:p>
          <a:p>
            <a:endParaRPr lang="en-US"/>
          </a:p>
          <a:p>
            <a:r>
              <a:rPr lang="ja-JP" altLang="en-US">
                <a:latin typeface="Arial"/>
              </a:rPr>
              <a:t>“</a:t>
            </a:r>
            <a:r>
              <a:rPr lang="en-US"/>
              <a:t>tens of terabytes of data per day</a:t>
            </a:r>
            <a:r>
              <a:rPr lang="ja-JP" altLang="en-US">
                <a:latin typeface="Arial"/>
              </a:rPr>
              <a:t>”</a:t>
            </a:r>
            <a:r>
              <a:rPr lang="en-US"/>
              <a:t> -- genome center at Washignton University</a:t>
            </a:r>
          </a:p>
          <a:p>
            <a:endParaRPr lang="en-US"/>
          </a:p>
          <a:p>
            <a:endParaRPr lang="en-US"/>
          </a:p>
          <a:p>
            <a:r>
              <a:rPr lang="en-US"/>
              <a:t>Increase data collection exponentially with flowcam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BCC0E5-58D3-417E-B5D1-CE964B5E12F8}" type="slidenum">
              <a:rPr lang="en-US" smtClean="0"/>
              <a:pPr/>
              <a:t>12</a:t>
            </a:fld>
            <a:endParaRPr lang="en-US"/>
          </a:p>
        </p:txBody>
      </p:sp>
    </p:spTree>
    <p:extLst>
      <p:ext uri="{BB962C8B-B14F-4D97-AF65-F5344CB8AC3E}">
        <p14:creationId xmlns:p14="http://schemas.microsoft.com/office/powerpoint/2010/main" val="267019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2AE6B1-6A92-8142-969F-5DA2B9BC4420}" type="datetimeFigureOut">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157416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AE6B1-6A92-8142-969F-5DA2B9BC4420}" type="datetimeFigureOut">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388782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AE6B1-6A92-8142-969F-5DA2B9BC4420}" type="datetimeFigureOut">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273564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AE6B1-6A92-8142-969F-5DA2B9BC4420}" type="datetimeFigureOut">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99780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AE6B1-6A92-8142-969F-5DA2B9BC4420}" type="datetimeFigureOut">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136970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2AE6B1-6A92-8142-969F-5DA2B9BC4420}" type="datetimeFigureOut">
              <a:t>6/17/12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189944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2AE6B1-6A92-8142-969F-5DA2B9BC4420}" type="datetimeFigureOut">
              <a:t>6/17/12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312495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2AE6B1-6A92-8142-969F-5DA2B9BC4420}" type="datetimeFigureOut">
              <a:t>6/17/12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195331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AE6B1-6A92-8142-969F-5DA2B9BC4420}" type="datetimeFigureOut">
              <a:t>6/17/12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279872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2AE6B1-6A92-8142-969F-5DA2B9BC4420}" type="datetimeFigureOut">
              <a:t>6/17/12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317444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2AE6B1-6A92-8142-969F-5DA2B9BC4420}" type="datetimeFigureOut">
              <a:t>6/17/12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132886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AE6B1-6A92-8142-969F-5DA2B9BC4420}" type="datetimeFigureOut">
              <a:t>6/17/12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ED7C0-9AEA-4F4A-BC37-D84FB4BBF691}" type="slidenum">
              <a:t>‹#›</a:t>
            </a:fld>
            <a:endParaRPr lang="en-US"/>
          </a:p>
        </p:txBody>
      </p:sp>
    </p:spTree>
    <p:extLst>
      <p:ext uri="{BB962C8B-B14F-4D97-AF65-F5344CB8AC3E}">
        <p14:creationId xmlns:p14="http://schemas.microsoft.com/office/powerpoint/2010/main" val="280441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7030A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se140-waitlist@cs.washingto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Introduction to</a:t>
            </a:r>
            <a:br>
              <a:rPr lang="en-US" dirty="0" smtClean="0"/>
            </a:br>
            <a:r>
              <a:rPr lang="en-US" dirty="0" smtClean="0"/>
              <a:t>Data Programming</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tx1"/>
                </a:solidFill>
              </a:rPr>
              <a:t>CSE 140</a:t>
            </a:r>
          </a:p>
          <a:p>
            <a:r>
              <a:rPr lang="en-US" dirty="0" smtClean="0">
                <a:solidFill>
                  <a:schemeClr val="tx1"/>
                </a:solidFill>
              </a:rPr>
              <a:t>University of Washington</a:t>
            </a:r>
          </a:p>
          <a:p>
            <a:endParaRPr lang="en-US" dirty="0">
              <a:solidFill>
                <a:schemeClr val="tx1"/>
              </a:solidFill>
            </a:endParaRPr>
          </a:p>
          <a:p>
            <a:r>
              <a:rPr lang="en-US" dirty="0" smtClean="0">
                <a:solidFill>
                  <a:schemeClr val="tx1"/>
                </a:solidFill>
              </a:rPr>
              <a:t>Michael Ernst</a:t>
            </a:r>
            <a:endParaRPr lang="en-US" dirty="0">
              <a:solidFill>
                <a:schemeClr val="tx1"/>
              </a:solidFill>
            </a:endParaRPr>
          </a:p>
        </p:txBody>
      </p:sp>
    </p:spTree>
    <p:extLst>
      <p:ext uri="{BB962C8B-B14F-4D97-AF65-F5344CB8AC3E}">
        <p14:creationId xmlns:p14="http://schemas.microsoft.com/office/powerpoint/2010/main" val="1050246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1143000"/>
          </a:xfrm>
        </p:spPr>
        <p:txBody>
          <a:bodyPr>
            <a:normAutofit/>
          </a:bodyPr>
          <a:lstStyle/>
          <a:p>
            <a:r>
              <a:rPr lang="en-US" sz="3600" dirty="0" smtClean="0"/>
              <a:t>Python program to assess treatment efficacy</a:t>
            </a:r>
            <a:endParaRPr lang="en-US" sz="3600" dirty="0"/>
          </a:p>
        </p:txBody>
      </p:sp>
      <p:sp>
        <p:nvSpPr>
          <p:cNvPr id="3" name="Content Placeholder 2"/>
          <p:cNvSpPr>
            <a:spLocks noGrp="1"/>
          </p:cNvSpPr>
          <p:nvPr>
            <p:ph sz="half" idx="1"/>
          </p:nvPr>
        </p:nvSpPr>
        <p:spPr>
          <a:xfrm>
            <a:off x="0" y="1287887"/>
            <a:ext cx="4495800" cy="5570113"/>
          </a:xfrm>
        </p:spPr>
        <p:txBody>
          <a:bodyPr>
            <a:normAutofit fontScale="47500" lnSpcReduction="20000"/>
          </a:bodyPr>
          <a:lstStyle/>
          <a:p>
            <a:pPr marL="0" indent="0">
              <a:buNone/>
            </a:pPr>
            <a:r>
              <a:rPr lang="en-US" dirty="0">
                <a:solidFill>
                  <a:srgbClr val="FF0000"/>
                </a:solidFill>
              </a:rPr>
              <a:t># This program reads an Excel spreadsheet whose </a:t>
            </a:r>
            <a:r>
              <a:rPr lang="en-US" dirty="0" smtClean="0">
                <a:solidFill>
                  <a:srgbClr val="FF0000"/>
                </a:solidFill>
              </a:rPr>
              <a:t>penultimate</a:t>
            </a:r>
            <a:endParaRPr lang="en-US" dirty="0">
              <a:solidFill>
                <a:srgbClr val="FF0000"/>
              </a:solidFill>
            </a:endParaRPr>
          </a:p>
          <a:p>
            <a:pPr marL="0" indent="0">
              <a:buNone/>
            </a:pPr>
            <a:r>
              <a:rPr lang="en-US" dirty="0">
                <a:solidFill>
                  <a:srgbClr val="FF0000"/>
                </a:solidFill>
              </a:rPr>
              <a:t># and antepenultimate columns are zip codes.</a:t>
            </a:r>
          </a:p>
          <a:p>
            <a:pPr marL="0" indent="0">
              <a:buNone/>
            </a:pPr>
            <a:r>
              <a:rPr lang="en-US" dirty="0">
                <a:solidFill>
                  <a:srgbClr val="FF0000"/>
                </a:solidFill>
              </a:rPr>
              <a:t># It adds a new last column for the distance between those </a:t>
            </a:r>
            <a:r>
              <a:rPr lang="en-US" dirty="0" smtClean="0">
                <a:solidFill>
                  <a:srgbClr val="FF0000"/>
                </a:solidFill>
              </a:rPr>
              <a:t>zip</a:t>
            </a:r>
          </a:p>
          <a:p>
            <a:pPr marL="0" indent="0">
              <a:buNone/>
            </a:pPr>
            <a:r>
              <a:rPr lang="en-US" dirty="0">
                <a:solidFill>
                  <a:srgbClr val="FF0000"/>
                </a:solidFill>
              </a:rPr>
              <a:t>#</a:t>
            </a:r>
            <a:r>
              <a:rPr lang="en-US" dirty="0" smtClean="0">
                <a:solidFill>
                  <a:srgbClr val="FF0000"/>
                </a:solidFill>
              </a:rPr>
              <a:t> </a:t>
            </a:r>
            <a:r>
              <a:rPr lang="en-US" dirty="0">
                <a:solidFill>
                  <a:srgbClr val="FF0000"/>
                </a:solidFill>
              </a:rPr>
              <a:t>codes</a:t>
            </a:r>
            <a:r>
              <a:rPr lang="en-US" dirty="0" smtClean="0">
                <a:solidFill>
                  <a:srgbClr val="FF0000"/>
                </a:solidFill>
              </a:rPr>
              <a:t>, </a:t>
            </a:r>
            <a:r>
              <a:rPr lang="en-US" dirty="0">
                <a:solidFill>
                  <a:srgbClr val="FF0000"/>
                </a:solidFill>
              </a:rPr>
              <a:t>and outputs in CSV (comma-separated values) format.</a:t>
            </a:r>
          </a:p>
          <a:p>
            <a:pPr marL="0" indent="0">
              <a:buNone/>
            </a:pPr>
            <a:r>
              <a:rPr lang="en-US" dirty="0">
                <a:solidFill>
                  <a:srgbClr val="FF0000"/>
                </a:solidFill>
              </a:rPr>
              <a:t># Call the program with two numeric values:  the first </a:t>
            </a:r>
            <a:r>
              <a:rPr lang="en-US" dirty="0" smtClean="0">
                <a:solidFill>
                  <a:srgbClr val="FF0000"/>
                </a:solidFill>
              </a:rPr>
              <a:t>and last</a:t>
            </a:r>
          </a:p>
          <a:p>
            <a:pPr marL="0" indent="0">
              <a:buNone/>
            </a:pPr>
            <a:r>
              <a:rPr lang="en-US" dirty="0">
                <a:solidFill>
                  <a:srgbClr val="FF0000"/>
                </a:solidFill>
              </a:rPr>
              <a:t>#</a:t>
            </a:r>
            <a:r>
              <a:rPr lang="en-US" dirty="0" smtClean="0">
                <a:solidFill>
                  <a:srgbClr val="FF0000"/>
                </a:solidFill>
              </a:rPr>
              <a:t> row to include. </a:t>
            </a:r>
          </a:p>
          <a:p>
            <a:pPr marL="0" indent="0">
              <a:buNone/>
            </a:pPr>
            <a:r>
              <a:rPr lang="en-US" dirty="0" smtClean="0">
                <a:solidFill>
                  <a:srgbClr val="FF0000"/>
                </a:solidFill>
              </a:rPr>
              <a:t># The </a:t>
            </a:r>
            <a:r>
              <a:rPr lang="en-US" dirty="0">
                <a:solidFill>
                  <a:srgbClr val="FF0000"/>
                </a:solidFill>
              </a:rPr>
              <a:t>output </a:t>
            </a:r>
            <a:r>
              <a:rPr lang="en-US" dirty="0" smtClean="0">
                <a:solidFill>
                  <a:srgbClr val="FF0000"/>
                </a:solidFill>
              </a:rPr>
              <a:t>contains </a:t>
            </a:r>
            <a:r>
              <a:rPr lang="en-US" dirty="0">
                <a:solidFill>
                  <a:srgbClr val="FF0000"/>
                </a:solidFill>
              </a:rPr>
              <a:t>the </a:t>
            </a:r>
            <a:r>
              <a:rPr lang="en-US" dirty="0" smtClean="0">
                <a:solidFill>
                  <a:srgbClr val="FF0000"/>
                </a:solidFill>
              </a:rPr>
              <a:t>column </a:t>
            </a:r>
            <a:r>
              <a:rPr lang="en-US" dirty="0">
                <a:solidFill>
                  <a:srgbClr val="FF0000"/>
                </a:solidFill>
              </a:rPr>
              <a:t>headers and </a:t>
            </a:r>
            <a:r>
              <a:rPr lang="en-US" dirty="0" smtClean="0">
                <a:solidFill>
                  <a:srgbClr val="FF0000"/>
                </a:solidFill>
              </a:rPr>
              <a:t>those </a:t>
            </a:r>
            <a:r>
              <a:rPr lang="en-US" dirty="0">
                <a:solidFill>
                  <a:srgbClr val="FF0000"/>
                </a:solidFill>
              </a:rPr>
              <a:t>rows. </a:t>
            </a:r>
          </a:p>
          <a:p>
            <a:pPr marL="0" indent="0">
              <a:buNone/>
            </a:pPr>
            <a:endParaRPr lang="en-US" dirty="0"/>
          </a:p>
          <a:p>
            <a:pPr marL="0" indent="0">
              <a:buNone/>
            </a:pPr>
            <a:r>
              <a:rPr lang="en-US" dirty="0" smtClean="0">
                <a:solidFill>
                  <a:srgbClr val="FF0000"/>
                </a:solidFill>
              </a:rPr>
              <a:t># Libraries to use</a:t>
            </a:r>
          </a:p>
          <a:p>
            <a:pPr marL="0" indent="0">
              <a:buNone/>
            </a:pPr>
            <a:r>
              <a:rPr lang="en-US" dirty="0" smtClean="0">
                <a:solidFill>
                  <a:schemeClr val="accent6"/>
                </a:solidFill>
              </a:rPr>
              <a:t>import</a:t>
            </a:r>
            <a:r>
              <a:rPr lang="en-US" dirty="0" smtClean="0"/>
              <a:t> </a:t>
            </a:r>
            <a:r>
              <a:rPr lang="en-US" dirty="0"/>
              <a:t>random</a:t>
            </a:r>
          </a:p>
          <a:p>
            <a:pPr marL="0" indent="0">
              <a:buNone/>
            </a:pPr>
            <a:r>
              <a:rPr lang="en-US" dirty="0">
                <a:solidFill>
                  <a:schemeClr val="accent6"/>
                </a:solidFill>
              </a:rPr>
              <a:t>import</a:t>
            </a:r>
            <a:r>
              <a:rPr lang="en-US" dirty="0"/>
              <a:t> sys</a:t>
            </a:r>
          </a:p>
          <a:p>
            <a:pPr marL="0" indent="0">
              <a:buNone/>
            </a:pPr>
            <a:r>
              <a:rPr lang="en-US" dirty="0">
                <a:solidFill>
                  <a:schemeClr val="accent6"/>
                </a:solidFill>
              </a:rPr>
              <a:t>import</a:t>
            </a:r>
            <a:r>
              <a:rPr lang="en-US" dirty="0"/>
              <a:t> </a:t>
            </a:r>
            <a:r>
              <a:rPr lang="en-US" dirty="0" err="1"/>
              <a:t>xlrd</a:t>
            </a:r>
            <a:r>
              <a:rPr lang="en-US" dirty="0"/>
              <a:t>          </a:t>
            </a:r>
            <a:r>
              <a:rPr lang="en-US" dirty="0">
                <a:solidFill>
                  <a:srgbClr val="FF0000"/>
                </a:solidFill>
              </a:rPr>
              <a:t># library for working with Excel spreadsheets</a:t>
            </a:r>
          </a:p>
          <a:p>
            <a:pPr marL="0" indent="0">
              <a:buNone/>
            </a:pPr>
            <a:r>
              <a:rPr lang="en-US" dirty="0">
                <a:solidFill>
                  <a:schemeClr val="accent6"/>
                </a:solidFill>
              </a:rPr>
              <a:t>import</a:t>
            </a:r>
            <a:r>
              <a:rPr lang="en-US" dirty="0"/>
              <a:t> time</a:t>
            </a:r>
          </a:p>
          <a:p>
            <a:pPr marL="0" indent="0">
              <a:buNone/>
            </a:pPr>
            <a:r>
              <a:rPr lang="en-US" dirty="0" smtClean="0">
                <a:solidFill>
                  <a:schemeClr val="accent6"/>
                </a:solidFill>
              </a:rPr>
              <a:t>from</a:t>
            </a:r>
            <a:r>
              <a:rPr lang="en-US" dirty="0" smtClean="0"/>
              <a:t> </a:t>
            </a:r>
            <a:r>
              <a:rPr lang="en-US" dirty="0" err="1"/>
              <a:t>gdapi</a:t>
            </a:r>
            <a:r>
              <a:rPr lang="en-US" dirty="0"/>
              <a:t> </a:t>
            </a:r>
            <a:r>
              <a:rPr lang="en-US" dirty="0">
                <a:solidFill>
                  <a:schemeClr val="accent6"/>
                </a:solidFill>
              </a:rPr>
              <a:t>import</a:t>
            </a:r>
            <a:r>
              <a:rPr lang="en-US" dirty="0"/>
              <a:t> </a:t>
            </a:r>
            <a:r>
              <a:rPr lang="en-US" dirty="0" err="1"/>
              <a:t>GoogleDirections</a:t>
            </a:r>
            <a:endParaRPr lang="en-US" dirty="0"/>
          </a:p>
          <a:p>
            <a:pPr marL="0" indent="0">
              <a:buNone/>
            </a:pPr>
            <a:endParaRPr lang="en-US" dirty="0" smtClean="0"/>
          </a:p>
          <a:p>
            <a:pPr marL="0" indent="0">
              <a:buNone/>
            </a:pPr>
            <a:r>
              <a:rPr lang="en-US" dirty="0" smtClean="0">
                <a:solidFill>
                  <a:srgbClr val="FF0000"/>
                </a:solidFill>
              </a:rPr>
              <a:t># No key needed if few queries</a:t>
            </a:r>
          </a:p>
          <a:p>
            <a:pPr marL="0" indent="0">
              <a:buNone/>
            </a:pPr>
            <a:r>
              <a:rPr lang="en-US" dirty="0" err="1" smtClean="0"/>
              <a:t>gd</a:t>
            </a:r>
            <a:r>
              <a:rPr lang="en-US" dirty="0" smtClean="0"/>
              <a:t> </a:t>
            </a:r>
            <a:r>
              <a:rPr lang="en-US" dirty="0"/>
              <a:t>= </a:t>
            </a:r>
            <a:r>
              <a:rPr lang="en-US" dirty="0" err="1"/>
              <a:t>GoogleDirections</a:t>
            </a:r>
            <a:r>
              <a:rPr lang="en-US" dirty="0"/>
              <a:t>(</a:t>
            </a:r>
            <a:r>
              <a:rPr lang="en-US" dirty="0">
                <a:solidFill>
                  <a:srgbClr val="00B050"/>
                </a:solidFill>
              </a:rPr>
              <a:t>'dummy-Google-key</a:t>
            </a:r>
            <a:r>
              <a:rPr lang="en-US" dirty="0" smtClean="0">
                <a:solidFill>
                  <a:srgbClr val="00B050"/>
                </a:solidFill>
              </a:rPr>
              <a:t>'</a:t>
            </a:r>
            <a:r>
              <a:rPr lang="en-US" dirty="0" smtClean="0"/>
              <a:t>)</a:t>
            </a:r>
          </a:p>
          <a:p>
            <a:pPr marL="0" indent="0">
              <a:buNone/>
            </a:pPr>
            <a:endParaRPr lang="en-US" dirty="0" smtClean="0"/>
          </a:p>
          <a:p>
            <a:pPr marL="0" indent="0">
              <a:buNone/>
            </a:pPr>
            <a:r>
              <a:rPr lang="en-US" dirty="0" err="1" smtClean="0"/>
              <a:t>wb</a:t>
            </a:r>
            <a:r>
              <a:rPr lang="en-US" dirty="0" smtClean="0"/>
              <a:t> </a:t>
            </a:r>
            <a:r>
              <a:rPr lang="en-US" dirty="0"/>
              <a:t>= </a:t>
            </a:r>
            <a:r>
              <a:rPr lang="en-US" dirty="0" err="1"/>
              <a:t>xlrd.open_workbook</a:t>
            </a:r>
            <a:r>
              <a:rPr lang="en-US" dirty="0"/>
              <a:t>(</a:t>
            </a:r>
            <a:r>
              <a:rPr lang="en-US" dirty="0">
                <a:solidFill>
                  <a:srgbClr val="00B050"/>
                </a:solidFill>
              </a:rPr>
              <a:t>'mhip_zip_eScience_121611a.xls</a:t>
            </a:r>
            <a:r>
              <a:rPr lang="en-US" dirty="0" smtClean="0">
                <a:solidFill>
                  <a:srgbClr val="00B050"/>
                </a:solidFill>
              </a:rPr>
              <a:t>'</a:t>
            </a:r>
            <a:r>
              <a:rPr lang="en-US" dirty="0" smtClean="0"/>
              <a:t>)</a:t>
            </a:r>
          </a:p>
          <a:p>
            <a:pPr marL="0" indent="0">
              <a:buNone/>
            </a:pPr>
            <a:r>
              <a:rPr lang="en-US" dirty="0" smtClean="0"/>
              <a:t>sheet </a:t>
            </a:r>
            <a:r>
              <a:rPr lang="en-US" dirty="0"/>
              <a:t>= </a:t>
            </a:r>
            <a:r>
              <a:rPr lang="en-US" dirty="0" err="1"/>
              <a:t>wb.sheet_by_index</a:t>
            </a:r>
            <a:r>
              <a:rPr lang="en-US" dirty="0"/>
              <a:t>(0)</a:t>
            </a:r>
          </a:p>
          <a:p>
            <a:pPr marL="0" indent="0">
              <a:buNone/>
            </a:pPr>
            <a:endParaRPr lang="en-US" dirty="0"/>
          </a:p>
          <a:p>
            <a:pPr marL="0" indent="0">
              <a:buNone/>
            </a:pPr>
            <a:r>
              <a:rPr lang="en-US" dirty="0">
                <a:solidFill>
                  <a:srgbClr val="FF0000"/>
                </a:solidFill>
              </a:rPr>
              <a:t># User input:  first row to process, first row not to process</a:t>
            </a:r>
          </a:p>
          <a:p>
            <a:pPr marL="0" indent="0">
              <a:buNone/>
            </a:pPr>
            <a:r>
              <a:rPr lang="en-US" dirty="0" err="1"/>
              <a:t>first_row</a:t>
            </a:r>
            <a:r>
              <a:rPr lang="en-US" dirty="0"/>
              <a:t> = </a:t>
            </a:r>
            <a:r>
              <a:rPr lang="en-US" dirty="0">
                <a:solidFill>
                  <a:srgbClr val="7030A0"/>
                </a:solidFill>
              </a:rPr>
              <a:t>max</a:t>
            </a:r>
            <a:r>
              <a:rPr lang="en-US" dirty="0"/>
              <a:t>(</a:t>
            </a:r>
            <a:r>
              <a:rPr lang="en-US" dirty="0" err="1">
                <a:solidFill>
                  <a:srgbClr val="7030A0"/>
                </a:solidFill>
              </a:rPr>
              <a:t>int</a:t>
            </a:r>
            <a:r>
              <a:rPr lang="en-US" dirty="0"/>
              <a:t>(</a:t>
            </a:r>
            <a:r>
              <a:rPr lang="en-US" dirty="0" err="1"/>
              <a:t>sys.argv</a:t>
            </a:r>
            <a:r>
              <a:rPr lang="en-US" dirty="0"/>
              <a:t>[1]), 2)</a:t>
            </a:r>
          </a:p>
          <a:p>
            <a:pPr marL="0" indent="0">
              <a:buNone/>
            </a:pPr>
            <a:r>
              <a:rPr lang="en-US" dirty="0" err="1"/>
              <a:t>r</a:t>
            </a:r>
            <a:r>
              <a:rPr lang="en-US" dirty="0" err="1" smtClean="0"/>
              <a:t>ow_limit</a:t>
            </a:r>
            <a:r>
              <a:rPr lang="en-US" dirty="0" smtClean="0"/>
              <a:t> </a:t>
            </a:r>
            <a:r>
              <a:rPr lang="en-US" dirty="0"/>
              <a:t>= </a:t>
            </a:r>
            <a:r>
              <a:rPr lang="en-US" dirty="0">
                <a:solidFill>
                  <a:srgbClr val="7030A0"/>
                </a:solidFill>
              </a:rPr>
              <a:t>min</a:t>
            </a:r>
            <a:r>
              <a:rPr lang="en-US" dirty="0"/>
              <a:t>(</a:t>
            </a:r>
            <a:r>
              <a:rPr lang="en-US" dirty="0" err="1">
                <a:solidFill>
                  <a:srgbClr val="7030A0"/>
                </a:solidFill>
              </a:rPr>
              <a:t>int</a:t>
            </a:r>
            <a:r>
              <a:rPr lang="en-US" dirty="0"/>
              <a:t>(</a:t>
            </a:r>
            <a:r>
              <a:rPr lang="en-US" dirty="0" err="1"/>
              <a:t>sys.argv</a:t>
            </a:r>
            <a:r>
              <a:rPr lang="en-US" dirty="0"/>
              <a:t>[2</a:t>
            </a:r>
            <a:r>
              <a:rPr lang="en-US" dirty="0" smtClean="0"/>
              <a:t>]+1), </a:t>
            </a:r>
            <a:r>
              <a:rPr lang="en-US" dirty="0" err="1"/>
              <a:t>sheet.nrows</a:t>
            </a:r>
            <a:r>
              <a:rPr lang="en-US" dirty="0"/>
              <a:t>)</a:t>
            </a:r>
          </a:p>
          <a:p>
            <a:pPr marL="0" indent="0">
              <a:buNone/>
            </a:pPr>
            <a:endParaRPr lang="en-US" dirty="0"/>
          </a:p>
          <a:p>
            <a:pPr marL="0" indent="0">
              <a:buNone/>
            </a:pPr>
            <a:r>
              <a:rPr lang="en-US" dirty="0" err="1" smtClean="0">
                <a:solidFill>
                  <a:schemeClr val="accent6"/>
                </a:solidFill>
              </a:rPr>
              <a:t>def</a:t>
            </a:r>
            <a:r>
              <a:rPr lang="en-US" dirty="0" smtClean="0">
                <a:solidFill>
                  <a:schemeClr val="accent6"/>
                </a:solidFill>
              </a:rPr>
              <a:t> </a:t>
            </a:r>
            <a:r>
              <a:rPr lang="en-US" dirty="0" err="1"/>
              <a:t>comma_separated</a:t>
            </a:r>
            <a:r>
              <a:rPr lang="en-US" dirty="0"/>
              <a:t>(</a:t>
            </a:r>
            <a:r>
              <a:rPr lang="en-US" dirty="0" err="1"/>
              <a:t>lst</a:t>
            </a:r>
            <a:r>
              <a:rPr lang="en-US" dirty="0"/>
              <a:t>):</a:t>
            </a:r>
          </a:p>
          <a:p>
            <a:pPr marL="0" indent="0">
              <a:buNone/>
            </a:pPr>
            <a:r>
              <a:rPr lang="en-US" dirty="0"/>
              <a:t>  </a:t>
            </a:r>
            <a:r>
              <a:rPr lang="en-US" dirty="0">
                <a:solidFill>
                  <a:schemeClr val="accent6"/>
                </a:solidFill>
              </a:rPr>
              <a:t>return</a:t>
            </a:r>
            <a:r>
              <a:rPr lang="en-US" dirty="0"/>
              <a:t> ",".join([</a:t>
            </a:r>
            <a:r>
              <a:rPr lang="en-US" dirty="0" err="1">
                <a:solidFill>
                  <a:srgbClr val="7030A0"/>
                </a:solidFill>
              </a:rPr>
              <a:t>str</a:t>
            </a:r>
            <a:r>
              <a:rPr lang="en-US" dirty="0"/>
              <a:t>(s) </a:t>
            </a:r>
            <a:r>
              <a:rPr lang="en-US" dirty="0">
                <a:solidFill>
                  <a:schemeClr val="accent6"/>
                </a:solidFill>
              </a:rPr>
              <a:t>for</a:t>
            </a:r>
            <a:r>
              <a:rPr lang="en-US" dirty="0"/>
              <a:t> s </a:t>
            </a:r>
            <a:r>
              <a:rPr lang="en-US" dirty="0">
                <a:solidFill>
                  <a:schemeClr val="accent6"/>
                </a:solidFill>
              </a:rPr>
              <a:t>in</a:t>
            </a:r>
            <a:r>
              <a:rPr lang="en-US" dirty="0"/>
              <a:t> </a:t>
            </a:r>
            <a:r>
              <a:rPr lang="en-US" dirty="0" err="1"/>
              <a:t>lst</a:t>
            </a:r>
            <a:r>
              <a:rPr lang="en-US" dirty="0"/>
              <a:t>])</a:t>
            </a:r>
          </a:p>
          <a:p>
            <a:pPr marL="0" indent="0">
              <a:buNone/>
            </a:pPr>
            <a:endParaRPr lang="en-US" dirty="0" smtClean="0"/>
          </a:p>
          <a:p>
            <a:pPr marL="0" indent="0">
              <a:buNone/>
            </a:pPr>
            <a:endParaRPr lang="en-US" dirty="0"/>
          </a:p>
        </p:txBody>
      </p:sp>
      <p:sp>
        <p:nvSpPr>
          <p:cNvPr id="5" name="Content Placeholder 4"/>
          <p:cNvSpPr>
            <a:spLocks noGrp="1"/>
          </p:cNvSpPr>
          <p:nvPr>
            <p:ph sz="half" idx="2"/>
          </p:nvPr>
        </p:nvSpPr>
        <p:spPr>
          <a:xfrm>
            <a:off x="4648200" y="1287887"/>
            <a:ext cx="4495800" cy="5570113"/>
          </a:xfrm>
        </p:spPr>
        <p:txBody>
          <a:bodyPr>
            <a:normAutofit fontScale="47500" lnSpcReduction="20000"/>
          </a:bodyPr>
          <a:lstStyle/>
          <a:p>
            <a:pPr marL="0" indent="0">
              <a:buNone/>
            </a:pPr>
            <a:r>
              <a:rPr lang="en-US" dirty="0" smtClean="0"/>
              <a:t>headers </a:t>
            </a:r>
            <a:r>
              <a:rPr lang="en-US" dirty="0"/>
              <a:t>= </a:t>
            </a:r>
            <a:r>
              <a:rPr lang="en-US" dirty="0" err="1" smtClean="0"/>
              <a:t>sheet.row_values</a:t>
            </a:r>
            <a:r>
              <a:rPr lang="en-US" dirty="0" smtClean="0"/>
              <a:t>(0</a:t>
            </a:r>
            <a:r>
              <a:rPr lang="en-US" dirty="0"/>
              <a:t>) </a:t>
            </a:r>
            <a:r>
              <a:rPr lang="en-US" dirty="0" smtClean="0"/>
              <a:t>+ [</a:t>
            </a:r>
            <a:r>
              <a:rPr lang="en-US" dirty="0" smtClean="0">
                <a:solidFill>
                  <a:srgbClr val="00B050"/>
                </a:solidFill>
              </a:rPr>
              <a:t>"distance"</a:t>
            </a:r>
            <a:r>
              <a:rPr lang="en-US" dirty="0" smtClean="0"/>
              <a:t>]</a:t>
            </a:r>
            <a:endParaRPr lang="en-US" dirty="0"/>
          </a:p>
          <a:p>
            <a:pPr marL="0" indent="0">
              <a:buNone/>
            </a:pPr>
            <a:r>
              <a:rPr lang="en-US" dirty="0">
                <a:solidFill>
                  <a:schemeClr val="accent6"/>
                </a:solidFill>
              </a:rPr>
              <a:t>print</a:t>
            </a:r>
            <a:r>
              <a:rPr lang="en-US" dirty="0"/>
              <a:t> </a:t>
            </a:r>
            <a:r>
              <a:rPr lang="en-US" dirty="0" err="1"/>
              <a:t>comma_separated</a:t>
            </a:r>
            <a:r>
              <a:rPr lang="en-US" dirty="0"/>
              <a:t>(headers)</a:t>
            </a:r>
          </a:p>
          <a:p>
            <a:pPr marL="0" indent="0">
              <a:buNone/>
            </a:pPr>
            <a:endParaRPr lang="en-US" dirty="0"/>
          </a:p>
          <a:p>
            <a:pPr marL="0" indent="0">
              <a:buNone/>
            </a:pPr>
            <a:r>
              <a:rPr lang="en-US" dirty="0" smtClean="0">
                <a:solidFill>
                  <a:schemeClr val="accent6"/>
                </a:solidFill>
              </a:rPr>
              <a:t>for</a:t>
            </a:r>
            <a:r>
              <a:rPr lang="en-US" dirty="0" smtClean="0"/>
              <a:t> </a:t>
            </a:r>
            <a:r>
              <a:rPr lang="en-US" dirty="0" err="1"/>
              <a:t>rownum</a:t>
            </a:r>
            <a:r>
              <a:rPr lang="en-US" dirty="0"/>
              <a:t> </a:t>
            </a:r>
            <a:r>
              <a:rPr lang="en-US" dirty="0">
                <a:solidFill>
                  <a:schemeClr val="accent6"/>
                </a:solidFill>
              </a:rPr>
              <a:t>in</a:t>
            </a:r>
            <a:r>
              <a:rPr lang="en-US" dirty="0"/>
              <a:t> </a:t>
            </a:r>
            <a:r>
              <a:rPr lang="en-US" dirty="0" smtClean="0">
                <a:solidFill>
                  <a:srgbClr val="7030A0"/>
                </a:solidFill>
              </a:rPr>
              <a:t>range</a:t>
            </a:r>
            <a:r>
              <a:rPr lang="en-US" dirty="0" smtClean="0"/>
              <a:t>(</a:t>
            </a:r>
            <a:r>
              <a:rPr lang="en-US" dirty="0" err="1" smtClean="0"/>
              <a:t>first_row,row_limit</a:t>
            </a:r>
            <a:r>
              <a:rPr lang="en-US" dirty="0" smtClean="0"/>
              <a:t>):</a:t>
            </a:r>
            <a:endParaRPr lang="en-US" dirty="0"/>
          </a:p>
          <a:p>
            <a:pPr marL="0" indent="0">
              <a:buNone/>
            </a:pPr>
            <a:r>
              <a:rPr lang="en-US" dirty="0"/>
              <a:t>    row = </a:t>
            </a:r>
            <a:r>
              <a:rPr lang="en-US" dirty="0" err="1" smtClean="0"/>
              <a:t>sheet.row_values</a:t>
            </a:r>
            <a:r>
              <a:rPr lang="en-US" dirty="0" smtClean="0"/>
              <a:t>(</a:t>
            </a:r>
            <a:r>
              <a:rPr lang="en-US" dirty="0" err="1" smtClean="0"/>
              <a:t>rownum</a:t>
            </a:r>
            <a:r>
              <a:rPr lang="en-US" dirty="0"/>
              <a:t>)</a:t>
            </a:r>
          </a:p>
          <a:p>
            <a:pPr marL="0" indent="0">
              <a:buNone/>
            </a:pPr>
            <a:r>
              <a:rPr lang="en-US" dirty="0"/>
              <a:t>    (zip1, zip2) = row[-3:-1]</a:t>
            </a:r>
          </a:p>
          <a:p>
            <a:pPr marL="0" indent="0">
              <a:buNone/>
            </a:pPr>
            <a:r>
              <a:rPr lang="en-US" dirty="0"/>
              <a:t>    </a:t>
            </a:r>
            <a:r>
              <a:rPr lang="en-US" dirty="0">
                <a:solidFill>
                  <a:schemeClr val="accent6"/>
                </a:solidFill>
              </a:rPr>
              <a:t>if</a:t>
            </a:r>
            <a:r>
              <a:rPr lang="en-US" dirty="0"/>
              <a:t> zip1 </a:t>
            </a:r>
            <a:r>
              <a:rPr lang="en-US" dirty="0">
                <a:solidFill>
                  <a:schemeClr val="accent6"/>
                </a:solidFill>
              </a:rPr>
              <a:t>and</a:t>
            </a:r>
            <a:r>
              <a:rPr lang="en-US" dirty="0"/>
              <a:t> zip2:</a:t>
            </a:r>
          </a:p>
          <a:p>
            <a:pPr marL="0" indent="0">
              <a:buNone/>
            </a:pPr>
            <a:r>
              <a:rPr lang="en-US" dirty="0" smtClean="0">
                <a:solidFill>
                  <a:srgbClr val="FF0000"/>
                </a:solidFill>
              </a:rPr>
              <a:t>        </a:t>
            </a:r>
            <a:r>
              <a:rPr lang="en-US" dirty="0">
                <a:solidFill>
                  <a:srgbClr val="FF0000"/>
                </a:solidFill>
              </a:rPr>
              <a:t># Clean the data</a:t>
            </a:r>
          </a:p>
          <a:p>
            <a:pPr marL="0" indent="0">
              <a:buNone/>
            </a:pPr>
            <a:r>
              <a:rPr lang="en-US" dirty="0" smtClean="0"/>
              <a:t>        zip1 = </a:t>
            </a:r>
            <a:r>
              <a:rPr lang="en-US" dirty="0" err="1" smtClean="0">
                <a:solidFill>
                  <a:srgbClr val="7030A0"/>
                </a:solidFill>
              </a:rPr>
              <a:t>str</a:t>
            </a:r>
            <a:r>
              <a:rPr lang="en-US" dirty="0" smtClean="0"/>
              <a:t>(</a:t>
            </a:r>
            <a:r>
              <a:rPr lang="en-US" dirty="0" err="1" smtClean="0">
                <a:solidFill>
                  <a:srgbClr val="7030A0"/>
                </a:solidFill>
              </a:rPr>
              <a:t>int</a:t>
            </a:r>
            <a:r>
              <a:rPr lang="en-US" dirty="0" smtClean="0"/>
              <a:t>(zip1))</a:t>
            </a:r>
          </a:p>
          <a:p>
            <a:pPr marL="0" indent="0">
              <a:buNone/>
            </a:pPr>
            <a:r>
              <a:rPr lang="en-US" dirty="0" smtClean="0"/>
              <a:t>        zip2 </a:t>
            </a:r>
            <a:r>
              <a:rPr lang="en-US" dirty="0"/>
              <a:t>= </a:t>
            </a:r>
            <a:r>
              <a:rPr lang="en-US" dirty="0" err="1" smtClean="0">
                <a:solidFill>
                  <a:srgbClr val="7030A0"/>
                </a:solidFill>
              </a:rPr>
              <a:t>str</a:t>
            </a:r>
            <a:r>
              <a:rPr lang="en-US" dirty="0" smtClean="0"/>
              <a:t>(</a:t>
            </a:r>
            <a:r>
              <a:rPr lang="en-US" dirty="0" err="1" smtClean="0">
                <a:solidFill>
                  <a:srgbClr val="7030A0"/>
                </a:solidFill>
              </a:rPr>
              <a:t>int</a:t>
            </a:r>
            <a:r>
              <a:rPr lang="en-US" dirty="0" smtClean="0"/>
              <a:t>(zip2))</a:t>
            </a:r>
          </a:p>
          <a:p>
            <a:pPr marL="0" indent="0">
              <a:buNone/>
            </a:pPr>
            <a:r>
              <a:rPr lang="en-US" dirty="0" smtClean="0"/>
              <a:t>        row[-3:-1] = [zip1, zip2]</a:t>
            </a:r>
          </a:p>
          <a:p>
            <a:pPr marL="0" indent="0">
              <a:buNone/>
            </a:pPr>
            <a:r>
              <a:rPr lang="en-US" dirty="0" smtClean="0">
                <a:solidFill>
                  <a:srgbClr val="FF0000"/>
                </a:solidFill>
              </a:rPr>
              <a:t>        # </a:t>
            </a:r>
            <a:r>
              <a:rPr lang="en-US" dirty="0">
                <a:solidFill>
                  <a:srgbClr val="FF0000"/>
                </a:solidFill>
              </a:rPr>
              <a:t>Compute the distance via Google Maps</a:t>
            </a:r>
          </a:p>
          <a:p>
            <a:pPr marL="0" indent="0">
              <a:buNone/>
            </a:pPr>
            <a:r>
              <a:rPr lang="en-US" dirty="0" smtClean="0"/>
              <a:t>        </a:t>
            </a:r>
            <a:r>
              <a:rPr lang="en-US" dirty="0">
                <a:solidFill>
                  <a:schemeClr val="accent6"/>
                </a:solidFill>
              </a:rPr>
              <a:t>try</a:t>
            </a:r>
            <a:r>
              <a:rPr lang="en-US" dirty="0"/>
              <a:t>:</a:t>
            </a:r>
          </a:p>
          <a:p>
            <a:pPr marL="0" indent="0">
              <a:buNone/>
            </a:pPr>
            <a:r>
              <a:rPr lang="en-US" dirty="0"/>
              <a:t>  </a:t>
            </a:r>
            <a:r>
              <a:rPr lang="en-US" dirty="0" smtClean="0"/>
              <a:t>          distance </a:t>
            </a:r>
            <a:r>
              <a:rPr lang="en-US" dirty="0"/>
              <a:t>= </a:t>
            </a:r>
            <a:r>
              <a:rPr lang="en-US" dirty="0" err="1"/>
              <a:t>gd.query</a:t>
            </a:r>
            <a:r>
              <a:rPr lang="en-US" dirty="0"/>
              <a:t>(zip1,zip2).distance</a:t>
            </a:r>
          </a:p>
          <a:p>
            <a:pPr marL="0" indent="0">
              <a:buNone/>
            </a:pPr>
            <a:r>
              <a:rPr lang="en-US" dirty="0"/>
              <a:t>      </a:t>
            </a:r>
            <a:r>
              <a:rPr lang="en-US" dirty="0" smtClean="0"/>
              <a:t>  </a:t>
            </a:r>
            <a:r>
              <a:rPr lang="en-US" dirty="0" smtClean="0">
                <a:solidFill>
                  <a:schemeClr val="accent6"/>
                </a:solidFill>
              </a:rPr>
              <a:t>except</a:t>
            </a:r>
            <a:r>
              <a:rPr lang="en-US" dirty="0"/>
              <a:t>:</a:t>
            </a:r>
          </a:p>
          <a:p>
            <a:pPr marL="0" indent="0">
              <a:buNone/>
            </a:pPr>
            <a:r>
              <a:rPr lang="en-US" dirty="0"/>
              <a:t>      </a:t>
            </a:r>
            <a:r>
              <a:rPr lang="en-US" dirty="0" smtClean="0"/>
              <a:t>      </a:t>
            </a:r>
            <a:r>
              <a:rPr lang="en-US" dirty="0">
                <a:solidFill>
                  <a:srgbClr val="7030A0"/>
                </a:solidFill>
              </a:rPr>
              <a:t>print</a:t>
            </a:r>
            <a:r>
              <a:rPr lang="en-US" dirty="0"/>
              <a:t> &gt;&gt; </a:t>
            </a:r>
            <a:r>
              <a:rPr lang="en-US" dirty="0" err="1"/>
              <a:t>sys.stderr</a:t>
            </a:r>
            <a:r>
              <a:rPr lang="en-US" dirty="0"/>
              <a:t>, </a:t>
            </a:r>
            <a:r>
              <a:rPr lang="en-US" dirty="0">
                <a:solidFill>
                  <a:srgbClr val="00B050"/>
                </a:solidFill>
              </a:rPr>
              <a:t>"Error computing </a:t>
            </a:r>
            <a:r>
              <a:rPr lang="en-US" dirty="0" smtClean="0">
                <a:solidFill>
                  <a:srgbClr val="00B050"/>
                </a:solidFill>
              </a:rPr>
              <a:t>distance:"</a:t>
            </a:r>
            <a:r>
              <a:rPr lang="en-US" dirty="0" smtClean="0"/>
              <a:t>, zip1</a:t>
            </a:r>
            <a:r>
              <a:rPr lang="en-US" dirty="0"/>
              <a:t>, zip2</a:t>
            </a:r>
          </a:p>
          <a:p>
            <a:pPr marL="0" indent="0">
              <a:buNone/>
            </a:pPr>
            <a:r>
              <a:rPr lang="en-US" dirty="0"/>
              <a:t>        </a:t>
            </a:r>
            <a:r>
              <a:rPr lang="en-US" dirty="0" smtClean="0"/>
              <a:t>    distance </a:t>
            </a:r>
            <a:r>
              <a:rPr lang="en-US" dirty="0"/>
              <a:t>= </a:t>
            </a:r>
            <a:r>
              <a:rPr lang="en-US" dirty="0">
                <a:solidFill>
                  <a:srgbClr val="00B050"/>
                </a:solidFill>
              </a:rPr>
              <a:t>""</a:t>
            </a:r>
          </a:p>
          <a:p>
            <a:pPr marL="0" indent="0">
              <a:buNone/>
            </a:pPr>
            <a:r>
              <a:rPr lang="en-US" dirty="0">
                <a:solidFill>
                  <a:srgbClr val="FF0000"/>
                </a:solidFill>
              </a:rPr>
              <a:t>      # Print </a:t>
            </a:r>
            <a:r>
              <a:rPr lang="en-US" dirty="0" smtClean="0">
                <a:solidFill>
                  <a:srgbClr val="FF0000"/>
                </a:solidFill>
              </a:rPr>
              <a:t>the row with the </a:t>
            </a:r>
            <a:r>
              <a:rPr lang="en-US" dirty="0">
                <a:solidFill>
                  <a:srgbClr val="FF0000"/>
                </a:solidFill>
              </a:rPr>
              <a:t>distance</a:t>
            </a:r>
          </a:p>
          <a:p>
            <a:pPr marL="0" indent="0">
              <a:buNone/>
            </a:pPr>
            <a:r>
              <a:rPr lang="en-US" dirty="0"/>
              <a:t>      </a:t>
            </a:r>
            <a:r>
              <a:rPr lang="en-US" dirty="0">
                <a:solidFill>
                  <a:srgbClr val="7030A0"/>
                </a:solidFill>
              </a:rPr>
              <a:t>print</a:t>
            </a:r>
            <a:r>
              <a:rPr lang="en-US" dirty="0"/>
              <a:t> </a:t>
            </a:r>
            <a:r>
              <a:rPr lang="en-US" dirty="0" err="1"/>
              <a:t>comma_separated</a:t>
            </a:r>
            <a:r>
              <a:rPr lang="en-US" dirty="0"/>
              <a:t>(row + [</a:t>
            </a:r>
            <a:r>
              <a:rPr lang="en-US" dirty="0" smtClean="0"/>
              <a:t>distance])</a:t>
            </a:r>
            <a:endParaRPr lang="en-US" dirty="0"/>
          </a:p>
          <a:p>
            <a:pPr marL="0" indent="0">
              <a:buNone/>
            </a:pPr>
            <a:r>
              <a:rPr lang="en-US" dirty="0" smtClean="0">
                <a:solidFill>
                  <a:srgbClr val="FF0000"/>
                </a:solidFill>
              </a:rPr>
              <a:t>      # Avoid too many Google queries in rapid succession</a:t>
            </a:r>
          </a:p>
          <a:p>
            <a:pPr marL="0" indent="0">
              <a:buNone/>
            </a:pPr>
            <a:r>
              <a:rPr lang="en-US" dirty="0" smtClean="0"/>
              <a:t>      </a:t>
            </a:r>
            <a:r>
              <a:rPr lang="en-US" dirty="0" err="1"/>
              <a:t>time.sleep</a:t>
            </a:r>
            <a:r>
              <a:rPr lang="en-US" dirty="0"/>
              <a:t>(</a:t>
            </a:r>
            <a:r>
              <a:rPr lang="en-US" dirty="0" err="1"/>
              <a:t>random.random</a:t>
            </a:r>
            <a:r>
              <a:rPr lang="en-US" dirty="0" smtClean="0"/>
              <a:t>()+0.5)</a:t>
            </a:r>
            <a:endParaRPr lang="en-US" dirty="0"/>
          </a:p>
        </p:txBody>
      </p:sp>
      <p:sp>
        <p:nvSpPr>
          <p:cNvPr id="8" name="TextBox 7"/>
          <p:cNvSpPr txBox="1"/>
          <p:nvPr/>
        </p:nvSpPr>
        <p:spPr>
          <a:xfrm>
            <a:off x="5022761" y="6091707"/>
            <a:ext cx="3663247" cy="461665"/>
          </a:xfrm>
          <a:prstGeom prst="rect">
            <a:avLst/>
          </a:prstGeom>
          <a:noFill/>
        </p:spPr>
        <p:txBody>
          <a:bodyPr wrap="none" rtlCol="0">
            <a:spAutoFit/>
          </a:bodyPr>
          <a:lstStyle/>
          <a:p>
            <a:r>
              <a:rPr lang="en-US" sz="2400" dirty="0" smtClean="0"/>
              <a:t>23 lines of executable code!</a:t>
            </a:r>
            <a:endParaRPr lang="en-US" sz="2400" dirty="0"/>
          </a:p>
        </p:txBody>
      </p:sp>
    </p:spTree>
    <p:extLst>
      <p:ext uri="{BB962C8B-B14F-4D97-AF65-F5344CB8AC3E}">
        <p14:creationId xmlns:p14="http://schemas.microsoft.com/office/powerpoint/2010/main" val="80227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Election polling</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cygwin\home\mernst\class\140\13wi\lectures\00-examples\election-polls\N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02" y="1172497"/>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57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a:xfrm>
            <a:off x="457200" y="1600200"/>
            <a:ext cx="8229600" cy="5021826"/>
          </a:xfrm>
        </p:spPr>
        <p:txBody>
          <a:bodyPr>
            <a:normAutofit fontScale="85000" lnSpcReduction="20000"/>
          </a:bodyPr>
          <a:lstStyle/>
          <a:p>
            <a:r>
              <a:rPr lang="en-US" dirty="0" smtClean="0"/>
              <a:t>Website:  </a:t>
            </a:r>
            <a:r>
              <a:rPr lang="en-US" sz="2300" b="1" dirty="0" smtClean="0">
                <a:latin typeface="Courier New" pitchFamily="49" charset="0"/>
              </a:rPr>
              <a:t>http://www.cs.washington.edu/cse140</a:t>
            </a:r>
            <a:endParaRPr lang="en-US" b="1" dirty="0" smtClean="0">
              <a:latin typeface="Courier New" pitchFamily="49" charset="0"/>
            </a:endParaRPr>
          </a:p>
          <a:p>
            <a:r>
              <a:rPr lang="en-US" dirty="0" smtClean="0"/>
              <a:t>See the website for all administrative details</a:t>
            </a:r>
          </a:p>
          <a:p>
            <a:r>
              <a:rPr lang="en-US" dirty="0" smtClean="0"/>
              <a:t>Read the handouts and required texts, before the lecture</a:t>
            </a:r>
          </a:p>
          <a:p>
            <a:pPr lvl="1"/>
            <a:r>
              <a:rPr lang="en-US" dirty="0" smtClean="0"/>
              <a:t>There is a brief reading </a:t>
            </a:r>
            <a:r>
              <a:rPr lang="en-US" smtClean="0"/>
              <a:t>quiz due before </a:t>
            </a:r>
            <a:r>
              <a:rPr lang="en-US" dirty="0" smtClean="0"/>
              <a:t>each lecture</a:t>
            </a:r>
          </a:p>
          <a:p>
            <a:r>
              <a:rPr lang="en-US" dirty="0" smtClean="0"/>
              <a:t>Take notes</a:t>
            </a:r>
          </a:p>
          <a:p>
            <a:r>
              <a:rPr lang="en-US" dirty="0" smtClean="0"/>
              <a:t>Homework 1 part 1 is due Wednesday</a:t>
            </a:r>
          </a:p>
          <a:p>
            <a:pPr lvl="1"/>
            <a:r>
              <a:rPr lang="en-US" dirty="0" smtClean="0"/>
              <a:t>As are two surveys</a:t>
            </a:r>
          </a:p>
          <a:p>
            <a:r>
              <a:rPr lang="en-US" dirty="0" smtClean="0"/>
              <a:t>You get 4 late days throughout the quarter</a:t>
            </a:r>
          </a:p>
          <a:p>
            <a:pPr lvl="1"/>
            <a:r>
              <a:rPr lang="en-US" dirty="0" smtClean="0"/>
              <a:t>No other extensions </a:t>
            </a:r>
            <a:r>
              <a:rPr lang="en-US" sz="1800" dirty="0" smtClean="0"/>
              <a:t>(contact the instructor if you are hospitalized)</a:t>
            </a:r>
          </a:p>
          <a:p>
            <a:pPr lvl="0"/>
            <a:r>
              <a:rPr lang="en-US" sz="2900" dirty="0">
                <a:solidFill>
                  <a:prstClr val="black"/>
                </a:solidFill>
              </a:rPr>
              <a:t>If you want to join the class, email </a:t>
            </a:r>
            <a:r>
              <a:rPr lang="en-US" sz="2900" dirty="0">
                <a:solidFill>
                  <a:prstClr val="black"/>
                </a:solidFill>
                <a:hlinkClick r:id="rId3"/>
              </a:rPr>
              <a:t>cse140-waitlist@cs.washington.edu</a:t>
            </a:r>
            <a:r>
              <a:rPr lang="en-US" sz="2900" dirty="0">
                <a:solidFill>
                  <a:prstClr val="black"/>
                </a:solidFill>
              </a:rPr>
              <a:t>, from your @u address</a:t>
            </a:r>
          </a:p>
          <a:p>
            <a:pPr lvl="1"/>
            <a:endParaRPr lang="en-US" sz="1800" dirty="0" smtClean="0"/>
          </a:p>
          <a:p>
            <a:endParaRPr lang="en-US" dirty="0"/>
          </a:p>
        </p:txBody>
      </p:sp>
    </p:spTree>
    <p:extLst>
      <p:ext uri="{BB962C8B-B14F-4D97-AF65-F5344CB8AC3E}">
        <p14:creationId xmlns:p14="http://schemas.microsoft.com/office/powerpoint/2010/main" val="2507455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1"/>
            </p:custDataLst>
          </p:nvPr>
        </p:nvSpPr>
        <p:spPr/>
        <p:txBody>
          <a:bodyPr/>
          <a:lstStyle/>
          <a:p>
            <a:pPr eaLnBrk="1" hangingPunct="1"/>
            <a:r>
              <a:rPr lang="en-US" smtClean="0"/>
              <a:t>Academic Integrity</a:t>
            </a:r>
          </a:p>
        </p:txBody>
      </p:sp>
      <p:sp>
        <p:nvSpPr>
          <p:cNvPr id="10243" name="Content Placeholder 2"/>
          <p:cNvSpPr>
            <a:spLocks noGrp="1"/>
          </p:cNvSpPr>
          <p:nvPr>
            <p:ph idx="1"/>
            <p:custDataLst>
              <p:tags r:id="rId2"/>
            </p:custDataLst>
          </p:nvPr>
        </p:nvSpPr>
        <p:spPr/>
        <p:txBody>
          <a:bodyPr>
            <a:normAutofit fontScale="92500" lnSpcReduction="20000"/>
          </a:bodyPr>
          <a:lstStyle/>
          <a:p>
            <a:r>
              <a:rPr lang="en-US" dirty="0"/>
              <a:t>Honest work is required of an engineer</a:t>
            </a:r>
          </a:p>
          <a:p>
            <a:pPr eaLnBrk="1" hangingPunct="1"/>
            <a:r>
              <a:rPr lang="en-US" dirty="0" smtClean="0"/>
              <a:t>Collaboration policy on the course web.  </a:t>
            </a:r>
            <a:r>
              <a:rPr lang="en-US" b="1" dirty="0" smtClean="0">
                <a:solidFill>
                  <a:srgbClr val="FF0000"/>
                </a:solidFill>
              </a:rPr>
              <a:t>Read it!</a:t>
            </a:r>
          </a:p>
          <a:p>
            <a:pPr lvl="1"/>
            <a:r>
              <a:rPr lang="en-US" dirty="0" smtClean="0"/>
              <a:t>Discussion </a:t>
            </a:r>
            <a:r>
              <a:rPr lang="en-US" dirty="0"/>
              <a:t>is permitted</a:t>
            </a:r>
          </a:p>
          <a:p>
            <a:pPr lvl="1"/>
            <a:r>
              <a:rPr lang="en-US" dirty="0"/>
              <a:t>Carrying materials from discussion is not permitted</a:t>
            </a:r>
          </a:p>
          <a:p>
            <a:pPr lvl="1"/>
            <a:r>
              <a:rPr lang="en-US" dirty="0"/>
              <a:t>Everything you turn in must be your own </a:t>
            </a:r>
            <a:r>
              <a:rPr lang="en-US" dirty="0" smtClean="0"/>
              <a:t>work</a:t>
            </a:r>
          </a:p>
          <a:p>
            <a:pPr lvl="2"/>
            <a:r>
              <a:rPr lang="en-US" dirty="0" smtClean="0"/>
              <a:t>Cite your sources, explain any unconventional action</a:t>
            </a:r>
            <a:endParaRPr lang="en-US" dirty="0"/>
          </a:p>
          <a:p>
            <a:pPr lvl="1"/>
            <a:r>
              <a:rPr lang="en-US" dirty="0"/>
              <a:t>You may not view others’ work</a:t>
            </a:r>
          </a:p>
          <a:p>
            <a:pPr lvl="1"/>
            <a:r>
              <a:rPr lang="en-US" dirty="0"/>
              <a:t>If you have a question, ask</a:t>
            </a:r>
          </a:p>
          <a:p>
            <a:pPr eaLnBrk="1" hangingPunct="1"/>
            <a:r>
              <a:rPr lang="en-US" dirty="0" smtClean="0"/>
              <a:t>I trust you completely</a:t>
            </a:r>
          </a:p>
          <a:p>
            <a:pPr eaLnBrk="1" hangingPunct="1"/>
            <a:r>
              <a:rPr lang="en-US" dirty="0" smtClean="0"/>
              <a:t>I have no sympathy for trust violations – nor should you</a:t>
            </a:r>
          </a:p>
        </p:txBody>
      </p:sp>
      <p:sp>
        <p:nvSpPr>
          <p:cNvPr id="10244" name="Slide Number Placeholder 3"/>
          <p:cNvSpPr>
            <a:spLocks noGrp="1"/>
          </p:cNvSpPr>
          <p:nvPr>
            <p:ph type="sldNum" sz="quarter" idx="12"/>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8F9B9C-829E-4690-B381-F5904AFFDC65}" type="slidenum">
              <a:rPr lang="en-US" sz="1400" smtClean="0">
                <a:solidFill>
                  <a:srgbClr val="800080"/>
                </a:solidFill>
              </a:rPr>
              <a:pPr eaLnBrk="1" hangingPunct="1"/>
              <a:t>13</a:t>
            </a:fld>
            <a:endParaRPr lang="en-US" sz="1400" smtClean="0">
              <a:solidFill>
                <a:srgbClr val="800080"/>
              </a:solidFill>
            </a:endParaRPr>
          </a:p>
        </p:txBody>
      </p:sp>
    </p:spTree>
    <p:extLst>
      <p:ext uri="{BB962C8B-B14F-4D97-AF65-F5344CB8AC3E}">
        <p14:creationId xmlns:p14="http://schemas.microsoft.com/office/powerpoint/2010/main" val="2260833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succeed</a:t>
            </a:r>
            <a:endParaRPr lang="en-US" dirty="0"/>
          </a:p>
        </p:txBody>
      </p:sp>
      <p:sp>
        <p:nvSpPr>
          <p:cNvPr id="3" name="Content Placeholder 2"/>
          <p:cNvSpPr>
            <a:spLocks noGrp="1"/>
          </p:cNvSpPr>
          <p:nvPr>
            <p:ph idx="1"/>
          </p:nvPr>
        </p:nvSpPr>
        <p:spPr>
          <a:xfrm>
            <a:off x="457200" y="1600200"/>
            <a:ext cx="8229600" cy="5021826"/>
          </a:xfrm>
        </p:spPr>
        <p:txBody>
          <a:bodyPr>
            <a:normAutofit fontScale="85000" lnSpcReduction="20000"/>
          </a:bodyPr>
          <a:lstStyle/>
          <a:p>
            <a:r>
              <a:rPr lang="en-US" dirty="0" smtClean="0"/>
              <a:t>No prerequisites</a:t>
            </a:r>
          </a:p>
          <a:p>
            <a:r>
              <a:rPr lang="en-US" dirty="0" smtClean="0"/>
              <a:t>Non-predictors for success:</a:t>
            </a:r>
          </a:p>
          <a:p>
            <a:pPr lvl="1"/>
            <a:r>
              <a:rPr lang="en-US" dirty="0" smtClean="0"/>
              <a:t>Past </a:t>
            </a:r>
            <a:r>
              <a:rPr lang="en-US" dirty="0"/>
              <a:t>programming </a:t>
            </a:r>
            <a:r>
              <a:rPr lang="en-US" dirty="0" smtClean="0"/>
              <a:t>experience</a:t>
            </a:r>
          </a:p>
          <a:p>
            <a:pPr lvl="1"/>
            <a:r>
              <a:rPr lang="en-US" dirty="0" smtClean="0"/>
              <a:t>Enthusiasm for games or computers</a:t>
            </a:r>
          </a:p>
          <a:p>
            <a:r>
              <a:rPr lang="en-US" dirty="0" smtClean="0"/>
              <a:t>Programming and data analysis are challenging</a:t>
            </a:r>
          </a:p>
          <a:p>
            <a:r>
              <a:rPr lang="en-US" dirty="0" smtClean="0"/>
              <a:t>Every one of you can succeed</a:t>
            </a:r>
          </a:p>
          <a:p>
            <a:pPr lvl="1"/>
            <a:r>
              <a:rPr lang="en-US" dirty="0" smtClean="0">
                <a:solidFill>
                  <a:srgbClr val="FF0000"/>
                </a:solidFill>
              </a:rPr>
              <a:t>There is no such thing as a “born programmer”</a:t>
            </a:r>
          </a:p>
          <a:p>
            <a:pPr lvl="1"/>
            <a:r>
              <a:rPr lang="en-US" dirty="0" smtClean="0"/>
              <a:t>Work hard</a:t>
            </a:r>
          </a:p>
          <a:p>
            <a:pPr lvl="1"/>
            <a:r>
              <a:rPr lang="en-US" dirty="0" smtClean="0"/>
              <a:t>Follow directions</a:t>
            </a:r>
          </a:p>
          <a:p>
            <a:pPr lvl="1"/>
            <a:r>
              <a:rPr lang="en-US" dirty="0" smtClean="0"/>
              <a:t>Be methodical</a:t>
            </a:r>
          </a:p>
          <a:p>
            <a:pPr lvl="1"/>
            <a:r>
              <a:rPr lang="en-US" i="1" dirty="0" smtClean="0"/>
              <a:t>Think</a:t>
            </a:r>
            <a:r>
              <a:rPr lang="en-US" dirty="0" smtClean="0"/>
              <a:t> before you act</a:t>
            </a:r>
          </a:p>
          <a:p>
            <a:pPr lvl="1"/>
            <a:r>
              <a:rPr lang="en-US" dirty="0" smtClean="0"/>
              <a:t>Try on your own, then ask for help</a:t>
            </a:r>
          </a:p>
          <a:p>
            <a:pPr lvl="1"/>
            <a:r>
              <a:rPr lang="en-US" dirty="0" smtClean="0"/>
              <a:t>Start early</a:t>
            </a:r>
          </a:p>
          <a:p>
            <a:pPr lvl="1"/>
            <a:endParaRPr lang="en-US" dirty="0"/>
          </a:p>
        </p:txBody>
      </p:sp>
    </p:spTree>
    <p:extLst>
      <p:ext uri="{BB962C8B-B14F-4D97-AF65-F5344CB8AC3E}">
        <p14:creationId xmlns:p14="http://schemas.microsoft.com/office/powerpoint/2010/main" val="2935171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Welcome to CSE 140!</a:t>
            </a:r>
            <a:endParaRPr lang="en-US" dirty="0"/>
          </a:p>
        </p:txBody>
      </p:sp>
      <p:sp>
        <p:nvSpPr>
          <p:cNvPr id="7" name="Content Placeholder 6"/>
          <p:cNvSpPr>
            <a:spLocks noGrp="1"/>
          </p:cNvSpPr>
          <p:nvPr>
            <p:ph idx="1"/>
          </p:nvPr>
        </p:nvSpPr>
        <p:spPr>
          <a:xfrm>
            <a:off x="457200" y="1600200"/>
            <a:ext cx="8229600" cy="4724400"/>
          </a:xfrm>
        </p:spPr>
        <p:txBody>
          <a:bodyPr>
            <a:normAutofit/>
          </a:bodyPr>
          <a:lstStyle/>
          <a:p>
            <a:pPr marL="0" indent="0">
              <a:buNone/>
            </a:pPr>
            <a:r>
              <a:rPr lang="en-US" dirty="0" smtClean="0"/>
              <a:t>CSE </a:t>
            </a:r>
            <a:r>
              <a:rPr lang="en-US" dirty="0"/>
              <a:t>140 </a:t>
            </a:r>
            <a:r>
              <a:rPr lang="en-US" dirty="0" smtClean="0"/>
              <a:t>teaches </a:t>
            </a:r>
            <a:r>
              <a:rPr lang="en-US" dirty="0" smtClean="0">
                <a:solidFill>
                  <a:srgbClr val="0000FF"/>
                </a:solidFill>
              </a:rPr>
              <a:t>core programming concepts </a:t>
            </a:r>
            <a:r>
              <a:rPr lang="en-US" dirty="0"/>
              <a:t>with an emphasis on </a:t>
            </a:r>
            <a:r>
              <a:rPr lang="en-US" dirty="0">
                <a:solidFill>
                  <a:srgbClr val="0000FF"/>
                </a:solidFill>
              </a:rPr>
              <a:t>real data manipulation tasks </a:t>
            </a:r>
            <a:r>
              <a:rPr lang="en-US" dirty="0"/>
              <a:t>from science, engineering, and </a:t>
            </a:r>
            <a:r>
              <a:rPr lang="en-US" dirty="0" smtClean="0"/>
              <a:t>business</a:t>
            </a:r>
            <a:endParaRPr lang="en-US" dirty="0"/>
          </a:p>
          <a:p>
            <a:pPr marL="0" indent="0">
              <a:buNone/>
            </a:pPr>
            <a:endParaRPr lang="en-US" dirty="0" smtClean="0"/>
          </a:p>
          <a:p>
            <a:pPr marL="0" indent="0">
              <a:buNone/>
            </a:pPr>
            <a:r>
              <a:rPr lang="en-US" dirty="0" smtClean="0">
                <a:solidFill>
                  <a:srgbClr val="FF0000"/>
                </a:solidFill>
              </a:rPr>
              <a:t>Goal</a:t>
            </a:r>
            <a:r>
              <a:rPr lang="en-US" dirty="0" smtClean="0"/>
              <a:t> by the end of the quarter:  Given a </a:t>
            </a:r>
            <a:r>
              <a:rPr lang="en-US" dirty="0">
                <a:solidFill>
                  <a:srgbClr val="0000FF"/>
                </a:solidFill>
              </a:rPr>
              <a:t>data source</a:t>
            </a:r>
            <a:r>
              <a:rPr lang="en-US" dirty="0"/>
              <a:t> and a </a:t>
            </a:r>
            <a:r>
              <a:rPr lang="en-US" dirty="0">
                <a:solidFill>
                  <a:srgbClr val="0000FF"/>
                </a:solidFill>
              </a:rPr>
              <a:t>problem </a:t>
            </a:r>
            <a:r>
              <a:rPr lang="en-US" dirty="0" smtClean="0">
                <a:solidFill>
                  <a:srgbClr val="0000FF"/>
                </a:solidFill>
              </a:rPr>
              <a:t>description</a:t>
            </a:r>
            <a:r>
              <a:rPr lang="en-US" dirty="0" smtClean="0"/>
              <a:t>, you can independently </a:t>
            </a:r>
            <a:r>
              <a:rPr lang="en-US" dirty="0"/>
              <a:t>write a complete, useful program to </a:t>
            </a:r>
            <a:r>
              <a:rPr lang="en-US" dirty="0">
                <a:solidFill>
                  <a:srgbClr val="0000FF"/>
                </a:solidFill>
              </a:rPr>
              <a:t>solve the </a:t>
            </a:r>
            <a:r>
              <a:rPr lang="en-US" dirty="0" smtClean="0">
                <a:solidFill>
                  <a:srgbClr val="0000FF"/>
                </a:solidFill>
              </a:rPr>
              <a:t>problem</a:t>
            </a:r>
          </a:p>
          <a:p>
            <a:pPr marL="0" indent="0">
              <a:buNone/>
            </a:pPr>
            <a:endParaRPr lang="en-US" dirty="0"/>
          </a:p>
        </p:txBody>
      </p:sp>
      <p:sp>
        <p:nvSpPr>
          <p:cNvPr id="4" name="Slide Number Placeholder 3"/>
          <p:cNvSpPr>
            <a:spLocks noGrp="1"/>
          </p:cNvSpPr>
          <p:nvPr>
            <p:ph type="sldNum" sz="quarter" idx="12"/>
          </p:nvPr>
        </p:nvSpPr>
        <p:spPr/>
        <p:txBody>
          <a:bodyPr/>
          <a:lstStyle/>
          <a:p>
            <a:fld id="{48DACF16-E0F0-4B7F-BDAB-0ED6A37A383D}" type="slidenum">
              <a:rPr lang="en-US" smtClean="0"/>
              <a:pPr/>
              <a:t>2</a:t>
            </a:fld>
            <a:endParaRPr lang="en-US"/>
          </a:p>
        </p:txBody>
      </p:sp>
    </p:spTree>
    <p:extLst>
      <p:ext uri="{BB962C8B-B14F-4D97-AF65-F5344CB8AC3E}">
        <p14:creationId xmlns:p14="http://schemas.microsoft.com/office/powerpoint/2010/main" val="3065689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staff</a:t>
            </a:r>
            <a:endParaRPr lang="en-US" dirty="0"/>
          </a:p>
        </p:txBody>
      </p:sp>
      <p:sp>
        <p:nvSpPr>
          <p:cNvPr id="3" name="Content Placeholder 2"/>
          <p:cNvSpPr>
            <a:spLocks noGrp="1"/>
          </p:cNvSpPr>
          <p:nvPr>
            <p:ph idx="1"/>
          </p:nvPr>
        </p:nvSpPr>
        <p:spPr/>
        <p:txBody>
          <a:bodyPr>
            <a:normAutofit lnSpcReduction="10000"/>
          </a:bodyPr>
          <a:lstStyle/>
          <a:p>
            <a:r>
              <a:rPr lang="en-US" dirty="0" smtClean="0"/>
              <a:t>Lecturer:</a:t>
            </a:r>
          </a:p>
          <a:p>
            <a:pPr lvl="1"/>
            <a:r>
              <a:rPr lang="en-US" dirty="0" smtClean="0"/>
              <a:t>Michael Ernst</a:t>
            </a:r>
          </a:p>
          <a:p>
            <a:r>
              <a:rPr lang="en-US" dirty="0" smtClean="0"/>
              <a:t>TAs:</a:t>
            </a:r>
          </a:p>
          <a:p>
            <a:pPr lvl="1"/>
            <a:r>
              <a:rPr lang="en-US" dirty="0"/>
              <a:t>Dun-Yu </a:t>
            </a:r>
            <a:r>
              <a:rPr lang="en-US" dirty="0" smtClean="0"/>
              <a:t>Hsiao</a:t>
            </a:r>
          </a:p>
          <a:p>
            <a:pPr lvl="1"/>
            <a:r>
              <a:rPr lang="en-US" dirty="0" smtClean="0"/>
              <a:t>David </a:t>
            </a:r>
            <a:r>
              <a:rPr lang="en-US" dirty="0" err="1" smtClean="0"/>
              <a:t>Mah</a:t>
            </a:r>
            <a:endParaRPr lang="en-US" dirty="0" smtClean="0"/>
          </a:p>
          <a:p>
            <a:pPr lvl="1"/>
            <a:r>
              <a:rPr lang="en-US" dirty="0" smtClean="0"/>
              <a:t>Allison </a:t>
            </a:r>
            <a:r>
              <a:rPr lang="en-US" dirty="0" err="1"/>
              <a:t>Obourn</a:t>
            </a:r>
            <a:r>
              <a:rPr lang="en-US" dirty="0"/>
              <a:t> (for CSE </a:t>
            </a:r>
            <a:r>
              <a:rPr lang="en-US" dirty="0" smtClean="0"/>
              <a:t>190 D)</a:t>
            </a:r>
          </a:p>
          <a:p>
            <a:pPr lvl="1"/>
            <a:r>
              <a:rPr lang="en-US" dirty="0" smtClean="0"/>
              <a:t>Isaac Reynolds</a:t>
            </a:r>
          </a:p>
          <a:p>
            <a:pPr lvl="1"/>
            <a:r>
              <a:rPr lang="en-US" dirty="0" smtClean="0"/>
              <a:t>Jackson Roberts</a:t>
            </a:r>
          </a:p>
          <a:p>
            <a:pPr>
              <a:buNone/>
            </a:pPr>
            <a:r>
              <a:rPr lang="en-US" dirty="0" smtClean="0">
                <a:solidFill>
                  <a:srgbClr val="FF0000"/>
                </a:solidFill>
              </a:rPr>
              <a:t>Ask us for help!</a:t>
            </a:r>
          </a:p>
          <a:p>
            <a:pPr lvl="1"/>
            <a:endParaRPr lang="en-US" dirty="0"/>
          </a:p>
        </p:txBody>
      </p:sp>
    </p:spTree>
    <p:extLst>
      <p:ext uri="{BB962C8B-B14F-4D97-AF65-F5344CB8AC3E}">
        <p14:creationId xmlns:p14="http://schemas.microsoft.com/office/powerpoint/2010/main" val="3886023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mtClean="0"/>
              <a:t>CSE 190 D</a:t>
            </a:r>
          </a:p>
        </p:txBody>
      </p:sp>
      <p:sp>
        <p:nvSpPr>
          <p:cNvPr id="13314" name="Content Placeholder 2"/>
          <p:cNvSpPr>
            <a:spLocks noGrp="1"/>
          </p:cNvSpPr>
          <p:nvPr>
            <p:ph idx="1"/>
          </p:nvPr>
        </p:nvSpPr>
        <p:spPr/>
        <p:txBody>
          <a:bodyPr/>
          <a:lstStyle/>
          <a:p>
            <a:pPr eaLnBrk="1" hangingPunct="1"/>
            <a:r>
              <a:rPr lang="en-US" smtClean="0"/>
              <a:t>Learn the Java programming language</a:t>
            </a:r>
          </a:p>
          <a:p>
            <a:pPr eaLnBrk="1" hangingPunct="1"/>
            <a:r>
              <a:rPr lang="en-US" smtClean="0"/>
              <a:t>1 credit</a:t>
            </a:r>
          </a:p>
          <a:p>
            <a:pPr eaLnBrk="1" hangingPunct="1"/>
            <a:r>
              <a:rPr lang="en-US" smtClean="0"/>
              <a:t>Credit / no credit</a:t>
            </a:r>
          </a:p>
          <a:p>
            <a:pPr eaLnBrk="1" hangingPunct="1"/>
            <a:r>
              <a:rPr lang="en-US" smtClean="0"/>
              <a:t>Tuesdays at 1:30 in EEB 003</a:t>
            </a:r>
          </a:p>
        </p:txBody>
      </p:sp>
      <p:pic>
        <p:nvPicPr>
          <p:cNvPr id="133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751388"/>
            <a:ext cx="342900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608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a:t>Computational problem-solving </a:t>
            </a:r>
          </a:p>
          <a:p>
            <a:pPr lvl="1"/>
            <a:r>
              <a:rPr lang="en-US"/>
              <a:t>Writing a program will become your “go-to” solution for data analysis tasks</a:t>
            </a:r>
          </a:p>
          <a:p>
            <a:r>
              <a:rPr lang="en-US"/>
              <a:t>Basic Python proficiency</a:t>
            </a:r>
          </a:p>
          <a:p>
            <a:pPr lvl="1"/>
            <a:r>
              <a:rPr lang="en-US"/>
              <a:t>Including experience with relevant libraries for data manipulation, scientific computing, and visualization.</a:t>
            </a:r>
          </a:p>
          <a:p>
            <a:r>
              <a:rPr lang="en-US"/>
              <a:t>Experience working real datasets </a:t>
            </a:r>
          </a:p>
          <a:p>
            <a:pPr lvl="1"/>
            <a:r>
              <a:rPr lang="en-US"/>
              <a:t>astronomy, biology, linguistics, oceanography, open government, social networks, and more. </a:t>
            </a:r>
          </a:p>
          <a:p>
            <a:pPr lvl="1"/>
            <a:r>
              <a:rPr lang="en-US"/>
              <a:t>You will see that these are easy to process with a program, and that doing so yields insight.</a:t>
            </a:r>
          </a:p>
        </p:txBody>
      </p:sp>
    </p:spTree>
    <p:extLst>
      <p:ext uri="{BB962C8B-B14F-4D97-AF65-F5344CB8AC3E}">
        <p14:creationId xmlns:p14="http://schemas.microsoft.com/office/powerpoint/2010/main" val="1627360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this course is not</a:t>
            </a:r>
          </a:p>
        </p:txBody>
      </p:sp>
      <p:sp>
        <p:nvSpPr>
          <p:cNvPr id="3" name="Content Placeholder 2"/>
          <p:cNvSpPr>
            <a:spLocks noGrp="1"/>
          </p:cNvSpPr>
          <p:nvPr>
            <p:ph idx="1"/>
          </p:nvPr>
        </p:nvSpPr>
        <p:spPr/>
        <p:txBody>
          <a:bodyPr>
            <a:normAutofit fontScale="77500" lnSpcReduction="20000"/>
          </a:bodyPr>
          <a:lstStyle/>
          <a:p>
            <a:r>
              <a:rPr lang="en-US" dirty="0"/>
              <a:t>A “skills course” in Python</a:t>
            </a:r>
          </a:p>
          <a:p>
            <a:pPr lvl="1"/>
            <a:r>
              <a:rPr lang="en-US" dirty="0"/>
              <a:t>…though you will become proficient in the basics of the Python programming language</a:t>
            </a:r>
          </a:p>
          <a:p>
            <a:pPr lvl="1"/>
            <a:r>
              <a:rPr lang="en-US" dirty="0"/>
              <a:t>…and you will gain experience with some important Python libraries</a:t>
            </a:r>
          </a:p>
          <a:p>
            <a:r>
              <a:rPr lang="en-US" dirty="0"/>
              <a:t>A data analysis / “data science” / data visualization course</a:t>
            </a:r>
          </a:p>
          <a:p>
            <a:pPr lvl="1"/>
            <a:r>
              <a:rPr lang="en-US" dirty="0"/>
              <a:t>There will be very little statistics knowledge assumed or taught</a:t>
            </a:r>
          </a:p>
          <a:p>
            <a:r>
              <a:rPr lang="en-US" dirty="0"/>
              <a:t>A “project” course</a:t>
            </a:r>
          </a:p>
          <a:p>
            <a:pPr lvl="1"/>
            <a:r>
              <a:rPr lang="en-US" dirty="0"/>
              <a:t>the assignments are “real,” but are intended to teach specific programming concepts</a:t>
            </a:r>
          </a:p>
          <a:p>
            <a:r>
              <a:rPr lang="en-US" dirty="0"/>
              <a:t>A “big data” course</a:t>
            </a:r>
          </a:p>
          <a:p>
            <a:pPr lvl="1"/>
            <a:r>
              <a:rPr lang="en-US" dirty="0"/>
              <a:t>Datasets will all fit comfortably in memory</a:t>
            </a:r>
          </a:p>
          <a:p>
            <a:pPr lvl="1"/>
            <a:r>
              <a:rPr lang="en-US" dirty="0"/>
              <a:t>No parallel programming</a:t>
            </a:r>
          </a:p>
        </p:txBody>
      </p:sp>
    </p:spTree>
    <p:extLst>
      <p:ext uri="{BB962C8B-B14F-4D97-AF65-F5344CB8AC3E}">
        <p14:creationId xmlns:p14="http://schemas.microsoft.com/office/powerpoint/2010/main" val="146284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atue_big_da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6" y="-23446"/>
            <a:ext cx="3124200" cy="4137829"/>
          </a:xfrm>
          <a:prstGeom prst="rect">
            <a:avLst/>
          </a:prstGeom>
        </p:spPr>
      </p:pic>
      <p:pic>
        <p:nvPicPr>
          <p:cNvPr id="13" name="Picture 12" descr="51p1SVhovzL._SL500_AA3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582" y="152400"/>
            <a:ext cx="1828800" cy="1828800"/>
          </a:xfrm>
          <a:prstGeom prst="rect">
            <a:avLst/>
          </a:prstGeom>
        </p:spPr>
      </p:pic>
      <p:pic>
        <p:nvPicPr>
          <p:cNvPr id="14" name="Picture 13" descr="6287472-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350" y="140368"/>
            <a:ext cx="2152650" cy="2824999"/>
          </a:xfrm>
          <a:prstGeom prst="rect">
            <a:avLst/>
          </a:prstGeom>
        </p:spPr>
      </p:pic>
      <p:pic>
        <p:nvPicPr>
          <p:cNvPr id="8" name="Picture 7" descr="science2011-0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792" y="1061828"/>
            <a:ext cx="2933700" cy="3733800"/>
          </a:xfrm>
          <a:prstGeom prst="rect">
            <a:avLst/>
          </a:prstGeom>
        </p:spPr>
      </p:pic>
      <p:pic>
        <p:nvPicPr>
          <p:cNvPr id="11" name="Picture 10" descr="the-data-delug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1081" y="1860921"/>
            <a:ext cx="3467100" cy="3854630"/>
          </a:xfrm>
          <a:prstGeom prst="rect">
            <a:avLst/>
          </a:prstGeom>
        </p:spPr>
      </p:pic>
      <p:pic>
        <p:nvPicPr>
          <p:cNvPr id="12" name="Picture 11" descr="BigDat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3051" y="3050648"/>
            <a:ext cx="2923471" cy="3180794"/>
          </a:xfrm>
          <a:prstGeom prst="rect">
            <a:avLst/>
          </a:prstGeom>
        </p:spPr>
      </p:pic>
      <p:sp>
        <p:nvSpPr>
          <p:cNvPr id="17" name="TextBox 16"/>
          <p:cNvSpPr txBox="1"/>
          <p:nvPr/>
        </p:nvSpPr>
        <p:spPr>
          <a:xfrm>
            <a:off x="914399" y="1073259"/>
            <a:ext cx="7285587" cy="1569660"/>
          </a:xfrm>
          <a:prstGeom prst="rect">
            <a:avLst/>
          </a:prstGeom>
          <a:solidFill>
            <a:schemeClr val="bg1"/>
          </a:solidFill>
          <a:ln w="38100">
            <a:solidFill>
              <a:schemeClr val="tx2"/>
            </a:solidFill>
          </a:ln>
        </p:spPr>
        <p:txBody>
          <a:bodyPr wrap="square" rtlCol="0">
            <a:spAutoFit/>
          </a:bodyPr>
          <a:lstStyle/>
          <a:p>
            <a:pPr algn="ctr"/>
            <a:endParaRPr lang="en-US" sz="2800" i="1" dirty="0" smtClean="0">
              <a:solidFill>
                <a:srgbClr val="FF0000"/>
              </a:solidFill>
            </a:endParaRPr>
          </a:p>
          <a:p>
            <a:pPr algn="ctr"/>
            <a:r>
              <a:rPr lang="en-US" sz="2800" i="1" dirty="0" smtClean="0">
                <a:solidFill>
                  <a:srgbClr val="FF0000"/>
                </a:solidFill>
              </a:rPr>
              <a:t>“It’s </a:t>
            </a:r>
            <a:r>
              <a:rPr lang="en-US" sz="2800" i="1" dirty="0">
                <a:solidFill>
                  <a:srgbClr val="FF0000"/>
                </a:solidFill>
              </a:rPr>
              <a:t>a great time to be a data </a:t>
            </a:r>
            <a:r>
              <a:rPr lang="en-US" sz="2800" i="1" dirty="0" smtClean="0">
                <a:solidFill>
                  <a:srgbClr val="FF0000"/>
                </a:solidFill>
              </a:rPr>
              <a:t>geek.”</a:t>
            </a:r>
          </a:p>
          <a:p>
            <a:pPr lvl="4" algn="ctr"/>
            <a:r>
              <a:rPr lang="en-US" sz="2000" i="1" dirty="0">
                <a:solidFill>
                  <a:srgbClr val="FF0000"/>
                </a:solidFill>
              </a:rPr>
              <a:t>-- </a:t>
            </a:r>
            <a:r>
              <a:rPr lang="en-US" sz="2000" i="1" dirty="0" smtClean="0">
                <a:solidFill>
                  <a:srgbClr val="FF0000"/>
                </a:solidFill>
              </a:rPr>
              <a:t>Roger </a:t>
            </a:r>
            <a:r>
              <a:rPr lang="en-US" sz="2000" i="1" dirty="0" err="1" smtClean="0">
                <a:solidFill>
                  <a:srgbClr val="FF0000"/>
                </a:solidFill>
              </a:rPr>
              <a:t>Barga</a:t>
            </a:r>
            <a:r>
              <a:rPr lang="en-US" sz="2000" i="1" dirty="0" smtClean="0">
                <a:solidFill>
                  <a:srgbClr val="FF0000"/>
                </a:solidFill>
              </a:rPr>
              <a:t>, Microsoft Research</a:t>
            </a:r>
          </a:p>
          <a:p>
            <a:pPr lvl="4" algn="ctr"/>
            <a:endParaRPr lang="en-US" sz="2000" i="1" dirty="0">
              <a:solidFill>
                <a:srgbClr val="FF0000"/>
              </a:solidFill>
            </a:endParaRPr>
          </a:p>
        </p:txBody>
      </p:sp>
      <p:sp>
        <p:nvSpPr>
          <p:cNvPr id="18" name="TextBox 17"/>
          <p:cNvSpPr txBox="1"/>
          <p:nvPr/>
        </p:nvSpPr>
        <p:spPr>
          <a:xfrm>
            <a:off x="495300" y="3124200"/>
            <a:ext cx="8610600" cy="2154436"/>
          </a:xfrm>
          <a:prstGeom prst="rect">
            <a:avLst/>
          </a:prstGeom>
          <a:solidFill>
            <a:schemeClr val="bg1"/>
          </a:solidFill>
          <a:ln w="38100">
            <a:solidFill>
              <a:schemeClr val="tx2"/>
            </a:solidFill>
          </a:ln>
        </p:spPr>
        <p:txBody>
          <a:bodyPr wrap="square" rtlCol="0">
            <a:spAutoFit/>
          </a:bodyPr>
          <a:lstStyle>
            <a:defPPr>
              <a:defRPr lang="en-US"/>
            </a:defPPr>
            <a:lvl1pPr algn="ctr">
              <a:defRPr sz="2800" i="1">
                <a:solidFill>
                  <a:srgbClr val="FF0000"/>
                </a:solidFill>
              </a:defRPr>
            </a:lvl1pPr>
            <a:lvl5pPr lvl="4" algn="ctr">
              <a:defRPr sz="2000" i="1">
                <a:solidFill>
                  <a:srgbClr val="FF0000"/>
                </a:solidFill>
              </a:defRPr>
            </a:lvl5pPr>
          </a:lstStyle>
          <a:p>
            <a:endParaRPr lang="en-US" dirty="0" smtClean="0"/>
          </a:p>
          <a:p>
            <a:r>
              <a:rPr lang="en-US" dirty="0" smtClean="0"/>
              <a:t>“</a:t>
            </a:r>
            <a:r>
              <a:rPr lang="en-US" dirty="0"/>
              <a:t>The greatest minds of my generation are trying </a:t>
            </a:r>
            <a:endParaRPr lang="en-US" dirty="0" smtClean="0"/>
          </a:p>
          <a:p>
            <a:r>
              <a:rPr lang="en-US" dirty="0" smtClean="0"/>
              <a:t>to </a:t>
            </a:r>
            <a:r>
              <a:rPr lang="en-US" dirty="0"/>
              <a:t>figure out how to make people click on ads”</a:t>
            </a:r>
          </a:p>
          <a:p>
            <a:pPr lvl="4"/>
            <a:r>
              <a:rPr lang="en-US" sz="2200" i="1" dirty="0">
                <a:solidFill>
                  <a:srgbClr val="FF0000"/>
                </a:solidFill>
              </a:rPr>
              <a:t>-- Jeff </a:t>
            </a:r>
            <a:r>
              <a:rPr lang="en-US" sz="2200" i="1" dirty="0" err="1">
                <a:solidFill>
                  <a:srgbClr val="FF0000"/>
                </a:solidFill>
              </a:rPr>
              <a:t>Hammerbacher</a:t>
            </a:r>
            <a:r>
              <a:rPr lang="en-US" sz="2200" i="1" dirty="0">
                <a:solidFill>
                  <a:srgbClr val="FF0000"/>
                </a:solidFill>
              </a:rPr>
              <a:t>, co-founder, </a:t>
            </a:r>
            <a:r>
              <a:rPr lang="en-US" sz="2200" i="1" dirty="0" err="1">
                <a:solidFill>
                  <a:srgbClr val="FF0000"/>
                </a:solidFill>
              </a:rPr>
              <a:t>Cloudera</a:t>
            </a:r>
            <a:endParaRPr lang="en-US" sz="2200" i="1" dirty="0">
              <a:solidFill>
                <a:srgbClr val="FF0000"/>
              </a:solidFill>
            </a:endParaRPr>
          </a:p>
          <a:p>
            <a:r>
              <a:rPr lang="en-US" dirty="0"/>
              <a:t> </a:t>
            </a:r>
          </a:p>
        </p:txBody>
      </p:sp>
      <p:pic>
        <p:nvPicPr>
          <p:cNvPr id="1026" name="Picture 2" descr="H:\class\140\13wi\handouts\images\mag_popscienc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2158" y="3351862"/>
            <a:ext cx="2647188" cy="352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4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fld id="{01330898-AA65-7E4F-A00A-98ABE6E4A3BF}" type="datetime1">
              <a:rPr lang="en-US"/>
              <a:pPr/>
              <a:t>3/29/2013</a:t>
            </a:fld>
            <a:endParaRPr lang="en-US"/>
          </a:p>
        </p:txBody>
      </p:sp>
      <p:sp>
        <p:nvSpPr>
          <p:cNvPr id="15" name="Footer Placeholder 4"/>
          <p:cNvSpPr>
            <a:spLocks noGrp="1"/>
          </p:cNvSpPr>
          <p:nvPr>
            <p:ph type="ftr" sz="quarter" idx="11"/>
          </p:nvPr>
        </p:nvSpPr>
        <p:spPr/>
        <p:txBody>
          <a:bodyPr/>
          <a:lstStyle/>
          <a:p>
            <a:r>
              <a:rPr lang="en-US"/>
              <a:t>Bill Howe, eScience Institute</a:t>
            </a:r>
          </a:p>
        </p:txBody>
      </p:sp>
      <p:sp>
        <p:nvSpPr>
          <p:cNvPr id="16" name="Slide Number Placeholder 5"/>
          <p:cNvSpPr>
            <a:spLocks noGrp="1"/>
          </p:cNvSpPr>
          <p:nvPr>
            <p:ph type="sldNum" sz="quarter" idx="12"/>
          </p:nvPr>
        </p:nvSpPr>
        <p:spPr/>
        <p:txBody>
          <a:bodyPr/>
          <a:lstStyle/>
          <a:p>
            <a:fld id="{F3682336-B10F-2242-A32E-22E263460BCF}" type="slidenum">
              <a:rPr lang="en-US"/>
              <a:pPr/>
              <a:t>8</a:t>
            </a:fld>
            <a:endParaRPr lang="en-US"/>
          </a:p>
        </p:txBody>
      </p:sp>
      <p:grpSp>
        <p:nvGrpSpPr>
          <p:cNvPr id="281602" name="Group 2"/>
          <p:cNvGrpSpPr>
            <a:grpSpLocks/>
          </p:cNvGrpSpPr>
          <p:nvPr/>
        </p:nvGrpSpPr>
        <p:grpSpPr bwMode="auto">
          <a:xfrm>
            <a:off x="2309813" y="3016250"/>
            <a:ext cx="4737100" cy="3219450"/>
            <a:chOff x="1447" y="1987"/>
            <a:chExt cx="2984" cy="2028"/>
          </a:xfrm>
        </p:grpSpPr>
        <p:pic>
          <p:nvPicPr>
            <p:cNvPr id="281603" name="Picture 3" descr="GenomeSequencer.jpg                                            00365F85Macintosh HD                   C63A6B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 y="2545"/>
              <a:ext cx="1399" cy="1470"/>
            </a:xfrm>
            <a:prstGeom prst="rect">
              <a:avLst/>
            </a:prstGeom>
            <a:noFill/>
            <a:extLst>
              <a:ext uri="{909E8E84-426E-40DD-AFC4-6F175D3DCCD1}">
                <a14:hiddenFill xmlns:a14="http://schemas.microsoft.com/office/drawing/2010/main">
                  <a:solidFill>
                    <a:srgbClr val="FFFFFF"/>
                  </a:solidFill>
                </a14:hiddenFill>
              </a:ext>
            </a:extLst>
          </p:spPr>
        </p:pic>
        <p:pic>
          <p:nvPicPr>
            <p:cNvPr id="281604" name="Picture 4" descr="short_reads.tiff                                               00365F85Macintosh HD                   C63A6B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447" y="1987"/>
              <a:ext cx="2984" cy="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1605" name="Group 5"/>
          <p:cNvGrpSpPr>
            <a:grpSpLocks/>
          </p:cNvGrpSpPr>
          <p:nvPr/>
        </p:nvGrpSpPr>
        <p:grpSpPr bwMode="auto">
          <a:xfrm>
            <a:off x="198438" y="3451225"/>
            <a:ext cx="2733675" cy="2809875"/>
            <a:chOff x="108" y="2171"/>
            <a:chExt cx="1722" cy="1770"/>
          </a:xfrm>
        </p:grpSpPr>
        <p:pic>
          <p:nvPicPr>
            <p:cNvPr id="281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 y="2171"/>
              <a:ext cx="1309" cy="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1607" name="Picture 7" descr="Profile-470.jpg                                                00365F85Macintosh HD                   C63A6B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 y="2879"/>
              <a:ext cx="1345" cy="1062"/>
            </a:xfrm>
            <a:prstGeom prst="rect">
              <a:avLst/>
            </a:prstGeom>
            <a:noFill/>
            <a:extLst>
              <a:ext uri="{909E8E84-426E-40DD-AFC4-6F175D3DCCD1}">
                <a14:hiddenFill xmlns:a14="http://schemas.microsoft.com/office/drawing/2010/main">
                  <a:solidFill>
                    <a:srgbClr val="FFFFFF"/>
                  </a:solidFill>
                </a14:hiddenFill>
              </a:ext>
            </a:extLst>
          </p:spPr>
        </p:pic>
      </p:grpSp>
      <p:sp>
        <p:nvSpPr>
          <p:cNvPr id="281608" name="Rectangle 8"/>
          <p:cNvSpPr>
            <a:spLocks noGrp="1" noChangeArrowheads="1"/>
          </p:cNvSpPr>
          <p:nvPr>
            <p:ph type="title"/>
          </p:nvPr>
        </p:nvSpPr>
        <p:spPr>
          <a:xfrm>
            <a:off x="796927" y="249763"/>
            <a:ext cx="7047402" cy="685800"/>
          </a:xfrm>
        </p:spPr>
        <p:txBody>
          <a:bodyPr>
            <a:noAutofit/>
          </a:bodyPr>
          <a:lstStyle/>
          <a:p>
            <a:r>
              <a:rPr lang="en-US" sz="3200"/>
              <a:t>All of science is reducing to computational data manipulation</a:t>
            </a:r>
          </a:p>
        </p:txBody>
      </p:sp>
      <p:sp>
        <p:nvSpPr>
          <p:cNvPr id="281609" name="Rectangle 9"/>
          <p:cNvSpPr>
            <a:spLocks noGrp="1" noChangeArrowheads="1"/>
          </p:cNvSpPr>
          <p:nvPr>
            <p:ph type="body" idx="1"/>
          </p:nvPr>
        </p:nvSpPr>
        <p:spPr>
          <a:xfrm>
            <a:off x="0" y="1238250"/>
            <a:ext cx="9144000" cy="1951038"/>
          </a:xfrm>
        </p:spPr>
        <p:txBody>
          <a:bodyPr/>
          <a:lstStyle/>
          <a:p>
            <a:pPr>
              <a:lnSpc>
                <a:spcPct val="90000"/>
              </a:lnSpc>
              <a:buFont typeface="Wingdings" charset="0"/>
              <a:buNone/>
            </a:pPr>
            <a:r>
              <a:rPr lang="en-US" sz="1600" b="1" i="1" dirty="0">
                <a:solidFill>
                  <a:schemeClr val="tx2"/>
                </a:solidFill>
              </a:rPr>
              <a:t>    Old model: </a:t>
            </a:r>
            <a:r>
              <a:rPr lang="ja-JP" altLang="en-US" sz="1600" b="1" i="1" dirty="0">
                <a:solidFill>
                  <a:schemeClr val="tx2"/>
                </a:solidFill>
                <a:latin typeface="Arial"/>
              </a:rPr>
              <a:t>“</a:t>
            </a:r>
            <a:r>
              <a:rPr lang="en-US" sz="1600" b="1" i="1" dirty="0">
                <a:solidFill>
                  <a:schemeClr val="tx2"/>
                </a:solidFill>
              </a:rPr>
              <a:t>Query the world</a:t>
            </a:r>
            <a:r>
              <a:rPr lang="ja-JP" altLang="en-US" sz="1600" b="1" i="1" dirty="0">
                <a:solidFill>
                  <a:schemeClr val="tx2"/>
                </a:solidFill>
                <a:latin typeface="Arial"/>
              </a:rPr>
              <a:t>”</a:t>
            </a:r>
            <a:r>
              <a:rPr lang="en-US" sz="1600" b="1" i="1" dirty="0">
                <a:solidFill>
                  <a:schemeClr val="tx2"/>
                </a:solidFill>
              </a:rPr>
              <a:t>  (Data acquisition coupled to a specific hypothesis)</a:t>
            </a:r>
          </a:p>
          <a:p>
            <a:pPr>
              <a:lnSpc>
                <a:spcPct val="90000"/>
              </a:lnSpc>
              <a:buFont typeface="Wingdings" charset="0"/>
              <a:buNone/>
            </a:pPr>
            <a:r>
              <a:rPr lang="en-US" sz="1600" b="1" i="1" dirty="0">
                <a:solidFill>
                  <a:srgbClr val="A50021"/>
                </a:solidFill>
              </a:rPr>
              <a:t>    </a:t>
            </a:r>
            <a:r>
              <a:rPr lang="en-US" sz="1600" b="1" i="1" dirty="0">
                <a:solidFill>
                  <a:schemeClr val="hlink"/>
                </a:solidFill>
              </a:rPr>
              <a:t>New model: </a:t>
            </a:r>
            <a:r>
              <a:rPr lang="ja-JP" altLang="en-US" sz="1600" b="1" i="1" dirty="0">
                <a:solidFill>
                  <a:schemeClr val="hlink"/>
                </a:solidFill>
                <a:latin typeface="Arial"/>
              </a:rPr>
              <a:t>“</a:t>
            </a:r>
            <a:r>
              <a:rPr lang="en-US" sz="1600" b="1" i="1" dirty="0">
                <a:solidFill>
                  <a:schemeClr val="hlink"/>
                </a:solidFill>
              </a:rPr>
              <a:t>Download the world</a:t>
            </a:r>
            <a:r>
              <a:rPr lang="ja-JP" altLang="en-US" sz="1600" b="1" i="1" dirty="0">
                <a:solidFill>
                  <a:schemeClr val="hlink"/>
                </a:solidFill>
                <a:latin typeface="Arial"/>
              </a:rPr>
              <a:t>”</a:t>
            </a:r>
            <a:r>
              <a:rPr lang="en-US" sz="1600" b="1" i="1" dirty="0">
                <a:solidFill>
                  <a:schemeClr val="hlink"/>
                </a:solidFill>
              </a:rPr>
              <a:t> (Data acquisition supports many hypotheses)</a:t>
            </a:r>
            <a:endParaRPr lang="en-US" sz="1800" dirty="0">
              <a:solidFill>
                <a:schemeClr val="hlink"/>
              </a:solidFill>
            </a:endParaRPr>
          </a:p>
          <a:p>
            <a:pPr lvl="1">
              <a:lnSpc>
                <a:spcPct val="90000"/>
              </a:lnSpc>
            </a:pPr>
            <a:r>
              <a:rPr lang="en-US" sz="1600" b="1" dirty="0"/>
              <a:t>Astronomy: High-resolution, high-frequency sky surveys (SDSS, LSST, </a:t>
            </a:r>
            <a:r>
              <a:rPr lang="en-US" sz="1600" b="1" dirty="0" err="1"/>
              <a:t>PanSTARRS</a:t>
            </a:r>
            <a:r>
              <a:rPr lang="en-US" sz="1600" b="1" dirty="0"/>
              <a:t>)</a:t>
            </a:r>
          </a:p>
          <a:p>
            <a:pPr lvl="1">
              <a:lnSpc>
                <a:spcPct val="90000"/>
              </a:lnSpc>
            </a:pPr>
            <a:r>
              <a:rPr lang="en-US" sz="1600" b="1" dirty="0"/>
              <a:t>Biology: lab automation, high-throughput sequencing, </a:t>
            </a:r>
          </a:p>
          <a:p>
            <a:pPr lvl="1">
              <a:lnSpc>
                <a:spcPct val="90000"/>
              </a:lnSpc>
            </a:pPr>
            <a:r>
              <a:rPr lang="en-US" sz="1600" b="1" dirty="0"/>
              <a:t>Oceanography: high-resolution models, cheap sensors, satellites</a:t>
            </a:r>
            <a:endParaRPr lang="en-US" sz="3200" dirty="0"/>
          </a:p>
        </p:txBody>
      </p:sp>
      <p:pic>
        <p:nvPicPr>
          <p:cNvPr id="2816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5763" y="3622675"/>
            <a:ext cx="1681162"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161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734969" y="3334544"/>
            <a:ext cx="2711450"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1612" name="Text Box 12"/>
          <p:cNvSpPr txBox="1">
            <a:spLocks noChangeArrowheads="1"/>
          </p:cNvSpPr>
          <p:nvPr/>
        </p:nvSpPr>
        <p:spPr bwMode="auto">
          <a:xfrm>
            <a:off x="182563" y="3540125"/>
            <a:ext cx="2144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chemeClr val="bg1"/>
                </a:solidFill>
              </a:rPr>
              <a:t>40TB / 2 nights</a:t>
            </a:r>
          </a:p>
        </p:txBody>
      </p:sp>
      <p:sp>
        <p:nvSpPr>
          <p:cNvPr id="281613" name="Text Box 13"/>
          <p:cNvSpPr txBox="1">
            <a:spLocks noChangeArrowheads="1"/>
          </p:cNvSpPr>
          <p:nvPr/>
        </p:nvSpPr>
        <p:spPr bwMode="auto">
          <a:xfrm>
            <a:off x="3044825" y="5146675"/>
            <a:ext cx="2144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chemeClr val="bg1"/>
                </a:solidFill>
              </a:rPr>
              <a:t>~1TB / day</a:t>
            </a:r>
          </a:p>
          <a:p>
            <a:r>
              <a:rPr lang="en-US">
                <a:solidFill>
                  <a:schemeClr val="bg1"/>
                </a:solidFill>
              </a:rPr>
              <a:t>100s of devices</a:t>
            </a:r>
          </a:p>
        </p:txBody>
      </p:sp>
    </p:spTree>
    <p:extLst>
      <p:ext uri="{BB962C8B-B14F-4D97-AF65-F5344CB8AC3E}">
        <p14:creationId xmlns:p14="http://schemas.microsoft.com/office/powerpoint/2010/main" val="1094610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16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60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816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160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816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2816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16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Assessing </a:t>
            </a:r>
            <a:r>
              <a:rPr lang="en-US" dirty="0" smtClean="0"/>
              <a:t>treatment </a:t>
            </a:r>
            <a:r>
              <a:rPr lang="en-US" dirty="0"/>
              <a:t>e</a:t>
            </a:r>
            <a:r>
              <a:rPr lang="en-US" dirty="0" smtClean="0"/>
              <a:t>fficacy</a:t>
            </a:r>
            <a:endParaRPr lang="en-US" dirty="0"/>
          </a:p>
        </p:txBody>
      </p:sp>
      <p:pic>
        <p:nvPicPr>
          <p:cNvPr id="4" name="Picture 3" descr="Picture 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036084" cy="5181953"/>
          </a:xfrm>
          <a:prstGeom prst="rect">
            <a:avLst/>
          </a:prstGeom>
        </p:spPr>
      </p:pic>
      <p:grpSp>
        <p:nvGrpSpPr>
          <p:cNvPr id="9" name="Group 8"/>
          <p:cNvGrpSpPr/>
          <p:nvPr/>
        </p:nvGrpSpPr>
        <p:grpSpPr>
          <a:xfrm>
            <a:off x="5820412" y="1607679"/>
            <a:ext cx="2539817" cy="1197040"/>
            <a:chOff x="5820412" y="1607679"/>
            <a:chExt cx="2539817" cy="1197040"/>
          </a:xfrm>
        </p:grpSpPr>
        <p:sp>
          <p:nvSpPr>
            <p:cNvPr id="5" name="Rounded Rectangle 4"/>
            <p:cNvSpPr/>
            <p:nvPr/>
          </p:nvSpPr>
          <p:spPr>
            <a:xfrm>
              <a:off x="7394570" y="1607679"/>
              <a:ext cx="965659" cy="31751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820412" y="2407824"/>
              <a:ext cx="1878405" cy="39689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a:t>Zip code of clinic</a:t>
              </a:r>
            </a:p>
          </p:txBody>
        </p:sp>
      </p:grpSp>
      <p:grpSp>
        <p:nvGrpSpPr>
          <p:cNvPr id="11" name="Group 10"/>
          <p:cNvGrpSpPr/>
          <p:nvPr/>
        </p:nvGrpSpPr>
        <p:grpSpPr>
          <a:xfrm>
            <a:off x="6478653" y="1620909"/>
            <a:ext cx="2612435" cy="1825714"/>
            <a:chOff x="6478653" y="1620909"/>
            <a:chExt cx="2612435" cy="1825714"/>
          </a:xfrm>
        </p:grpSpPr>
        <p:sp>
          <p:nvSpPr>
            <p:cNvPr id="6" name="Rounded Rectangle 5"/>
            <p:cNvSpPr/>
            <p:nvPr/>
          </p:nvSpPr>
          <p:spPr>
            <a:xfrm>
              <a:off x="8333773" y="1620909"/>
              <a:ext cx="757315" cy="317515"/>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478653" y="3049728"/>
              <a:ext cx="2096396" cy="396895"/>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r>
                <a:rPr lang="en-US"/>
                <a:t>Zip code of patient</a:t>
              </a:r>
            </a:p>
          </p:txBody>
        </p:sp>
      </p:grpSp>
      <p:grpSp>
        <p:nvGrpSpPr>
          <p:cNvPr id="12" name="Group 11"/>
          <p:cNvGrpSpPr/>
          <p:nvPr/>
        </p:nvGrpSpPr>
        <p:grpSpPr>
          <a:xfrm>
            <a:off x="1604335" y="1607679"/>
            <a:ext cx="2827118" cy="1825715"/>
            <a:chOff x="6478653" y="1620909"/>
            <a:chExt cx="2612435" cy="1825715"/>
          </a:xfrm>
        </p:grpSpPr>
        <p:sp>
          <p:nvSpPr>
            <p:cNvPr id="13" name="Rounded Rectangle 12"/>
            <p:cNvSpPr/>
            <p:nvPr/>
          </p:nvSpPr>
          <p:spPr>
            <a:xfrm>
              <a:off x="8333773" y="1620909"/>
              <a:ext cx="757315" cy="317515"/>
            </a:xfrm>
            <a:prstGeom prst="roundRect">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478653" y="2526893"/>
              <a:ext cx="2294616" cy="919731"/>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bg1"/>
                  </a:solidFill>
                </a:rPr>
                <a:t>number of follow ups within 16 weeks after treatment enrollment. </a:t>
              </a:r>
            </a:p>
          </p:txBody>
        </p:sp>
      </p:grpSp>
      <p:sp>
        <p:nvSpPr>
          <p:cNvPr id="15" name="TextBox 14"/>
          <p:cNvSpPr txBox="1"/>
          <p:nvPr/>
        </p:nvSpPr>
        <p:spPr>
          <a:xfrm>
            <a:off x="1269908" y="4789189"/>
            <a:ext cx="6124662" cy="1200328"/>
          </a:xfrm>
          <a:prstGeom prst="rect">
            <a:avLst/>
          </a:prstGeom>
          <a:solidFill>
            <a:schemeClr val="accent4">
              <a:lumMod val="75000"/>
            </a:schemeClr>
          </a:solidFill>
        </p:spPr>
        <p:txBody>
          <a:bodyPr wrap="square" rtlCol="0">
            <a:spAutoFit/>
          </a:bodyPr>
          <a:lstStyle/>
          <a:p>
            <a:r>
              <a:rPr lang="en-US" sz="2400" i="1">
                <a:solidFill>
                  <a:srgbClr val="FFFFFF"/>
                </a:solidFill>
              </a:rPr>
              <a:t>Question: Does the distance between the patient’s home and clinic influence the number of follow ups, and therefore treatment efficacy?</a:t>
            </a:r>
          </a:p>
        </p:txBody>
      </p:sp>
    </p:spTree>
    <p:extLst>
      <p:ext uri="{BB962C8B-B14F-4D97-AF65-F5344CB8AC3E}">
        <p14:creationId xmlns:p14="http://schemas.microsoft.com/office/powerpoint/2010/main" val="37531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890</TotalTime>
  <Words>1108</Words>
  <Application>Microsoft Office PowerPoint</Application>
  <PresentationFormat>On-screen Show (4:3)</PresentationFormat>
  <Paragraphs>169</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Introduction to Data Programming</vt:lpstr>
      <vt:lpstr>Welcome to CSE 140!</vt:lpstr>
      <vt:lpstr>Course staff</vt:lpstr>
      <vt:lpstr>CSE 190 D</vt:lpstr>
      <vt:lpstr>Learning Objectives</vt:lpstr>
      <vt:lpstr>What this course is not</vt:lpstr>
      <vt:lpstr>PowerPoint Presentation</vt:lpstr>
      <vt:lpstr>All of science is reducing to computational data manipulation</vt:lpstr>
      <vt:lpstr>Example: Assessing treatment efficacy</vt:lpstr>
      <vt:lpstr>Python program to assess treatment efficacy</vt:lpstr>
      <vt:lpstr>Demo:  Election polling</vt:lpstr>
      <vt:lpstr>Course logistics</vt:lpstr>
      <vt:lpstr>Academic Integrity</vt:lpstr>
      <vt:lpstr>How to succeed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Programming</dc:title>
  <dc:creator>Bill Howe</dc:creator>
  <cp:lastModifiedBy>CSE</cp:lastModifiedBy>
  <cp:revision>58</cp:revision>
  <dcterms:created xsi:type="dcterms:W3CDTF">2012-06-18T01:23:12Z</dcterms:created>
  <dcterms:modified xsi:type="dcterms:W3CDTF">2013-03-29T23:21:13Z</dcterms:modified>
</cp:coreProperties>
</file>