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74" r:id="rId4"/>
    <p:sldId id="271" r:id="rId5"/>
    <p:sldId id="283" r:id="rId6"/>
    <p:sldId id="284" r:id="rId7"/>
    <p:sldId id="282" r:id="rId8"/>
    <p:sldId id="285" r:id="rId9"/>
    <p:sldId id="286" r:id="rId10"/>
    <p:sldId id="291" r:id="rId11"/>
    <p:sldId id="287" r:id="rId12"/>
    <p:sldId id="288" r:id="rId13"/>
    <p:sldId id="289" r:id="rId14"/>
    <p:sldId id="290" r:id="rId15"/>
    <p:sldId id="270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A"/>
    <a:srgbClr val="FFF300"/>
    <a:srgbClr val="19FF00"/>
    <a:srgbClr val="FB000B"/>
    <a:srgbClr val="924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76" autoAdjust="0"/>
  </p:normalViewPr>
  <p:slideViewPr>
    <p:cSldViewPr>
      <p:cViewPr varScale="1">
        <p:scale>
          <a:sx n="79" d="100"/>
          <a:sy n="79" d="100"/>
        </p:scale>
        <p:origin x="-25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92129B-BD8B-43B9-ABC4-E161B3C34547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A1EFA-B176-41B6-BD61-67EEF552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671C01-92CF-4C95-8F8A-6B82E9E6B201}" type="datetime1">
              <a:rPr lang="en-US"/>
              <a:pPr>
                <a:defRPr/>
              </a:pPr>
              <a:t>8/24/2012</a:t>
            </a:fld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F08B97-EE0A-40A9-82D5-11C2482B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新細明體" pitchFamily="-72" charset="-120"/>
        <a:cs typeface="新細明體" pitchFamily="-72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operator import </a:t>
            </a:r>
            <a:r>
              <a:rPr lang="en-US" dirty="0" err="1" smtClean="0"/>
              <a:t>itemgetter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1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operator import </a:t>
            </a:r>
            <a:r>
              <a:rPr lang="en-US" dirty="0" err="1" smtClean="0"/>
              <a:t>itemgetter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1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1D89-6495-4233-9375-D4DF3A23BB42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2498-18F4-4FE6-A001-57C8CF368F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744D-092B-40A4-A06B-571181E3238C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C5BA-8A6B-423E-B702-44AFC3CBC5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078-9B7C-475E-B853-2F7DD624307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4176-E3E7-407E-91BD-688C3CEDD5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F23B-D014-4F0A-B327-B6676B3CA01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8797-147A-4C0D-A0DF-1726A6B46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8EB1-5448-45A4-A5E5-3D32AE447DFA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07BA-02C1-4E26-95DF-D75EB21F25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866F-59FE-47E9-B389-593ECA260830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EABB-2176-43A1-979F-01C2A370B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F21-D08A-4053-AAF8-93CB50B05BDB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9007-6A08-4DDB-90E1-779768255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C896-EA5C-4B27-A837-FA93189EB735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C87-8B89-4BEC-845F-C34AA56F5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24E-5635-4E81-B783-FA7C6D4DDEB6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7107-09A0-45DD-8461-1F6DC3484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8C69-421F-4B57-8533-FBD3032A9E97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56-5F3A-4EE5-9357-CC84526EB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DAEC-D7E8-492E-9874-0DF213974A79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610B-5A8D-4181-8133-1FA34C647C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5B310-B28E-4646-A650-A6FEB12448A4}" type="datetimeFigureOut">
              <a:rPr lang="zh-TW" altLang="en-US"/>
              <a:pPr>
                <a:defRPr/>
              </a:pPr>
              <a:t>2012/8/24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7AFFFB-B1B4-4025-AC50-AF50F8F61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246B3"/>
          </a:solidFill>
          <a:latin typeface="+mj-lt"/>
          <a:ea typeface="+mj-ea"/>
          <a:cs typeface="新細明體" pitchFamily="-72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9246B3"/>
          </a:solidFill>
          <a:latin typeface="Calibri" pitchFamily="-72" charset="0"/>
          <a:ea typeface="新細明體" pitchFamily="-72" charset="-120"/>
          <a:cs typeface="新細明體" pitchFamily="-72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pitchFamily="-72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UW CSE 190p Section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</a:rPr>
              <a:t>7</a:t>
            </a:r>
            <a:r>
              <a:rPr lang="en-US" altLang="zh-TW" dirty="0" smtClean="0">
                <a:solidFill>
                  <a:schemeClr val="tx1"/>
                </a:solidFill>
              </a:rPr>
              <a:t>/12, Summer 2012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Dun-Yu Hsiao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/>
              <a:t>Set </a:t>
            </a:r>
            <a:r>
              <a:rPr lang="en-US" dirty="0" smtClean="0"/>
              <a:t>Operations </a:t>
            </a:r>
            <a:r>
              <a:rPr lang="en-US" dirty="0"/>
              <a:t>U</a:t>
            </a:r>
            <a:r>
              <a:rPr lang="en-US" dirty="0" smtClean="0"/>
              <a:t>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754"/>
            <a:ext cx="8686800" cy="54145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list1 = [1, 2, 3, 4, 5, 6, 7, 8, 9, 1, 5, 6, 4, 3, 2, 2, 7, 1]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list2 = [2, 4, 6, 8, 10, 12, 14, 16, 18, 4, 10, 2, 6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the common elements in both </a:t>
            </a:r>
            <a:r>
              <a:rPr lang="en-US" sz="2800" dirty="0" smtClean="0">
                <a:solidFill>
                  <a:srgbClr val="000000"/>
                </a:solidFill>
              </a:rPr>
              <a:t>lists: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out1 </a:t>
            </a:r>
            <a:r>
              <a:rPr lang="en-US" sz="2400" dirty="0">
                <a:solidFill>
                  <a:srgbClr val="558ED5"/>
                </a:solidFill>
              </a:rPr>
              <a:t>= </a:t>
            </a:r>
            <a:r>
              <a:rPr lang="en-US" sz="2400" dirty="0" smtClean="0">
                <a:solidFill>
                  <a:srgbClr val="558ED5"/>
                </a:solidFill>
              </a:rPr>
              <a:t>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list2: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list1 and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out1: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out1 </a:t>
            </a:r>
            <a:r>
              <a:rPr lang="en-US" sz="2400" dirty="0" smtClean="0">
                <a:solidFill>
                  <a:srgbClr val="558ED5"/>
                </a:solidFill>
              </a:rPr>
              <a:t>.append</a:t>
            </a:r>
            <a:r>
              <a:rPr lang="en-US" sz="2400" dirty="0">
                <a:solidFill>
                  <a:srgbClr val="558ED5"/>
                </a:solidFill>
              </a:rPr>
              <a:t>(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)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</a:rPr>
              <a:t>Find </a:t>
            </a:r>
            <a:r>
              <a:rPr lang="en-US" sz="2800" dirty="0" smtClean="0">
                <a:solidFill>
                  <a:srgbClr val="000000"/>
                </a:solidFill>
              </a:rPr>
              <a:t>all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 smtClean="0">
                <a:solidFill>
                  <a:srgbClr val="000000"/>
                </a:solidFill>
              </a:rPr>
              <a:t>elements </a:t>
            </a:r>
            <a:r>
              <a:rPr lang="en-US" sz="2800" dirty="0">
                <a:solidFill>
                  <a:srgbClr val="000000"/>
                </a:solidFill>
              </a:rPr>
              <a:t>in </a:t>
            </a:r>
            <a:r>
              <a:rPr lang="en-US" sz="2800" dirty="0" smtClean="0">
                <a:solidFill>
                  <a:srgbClr val="000000"/>
                </a:solidFill>
              </a:rPr>
              <a:t>either list:</a:t>
            </a:r>
            <a:endParaRPr lang="en-US" sz="2800" dirty="0" smtClean="0">
              <a:solidFill>
                <a:srgbClr val="E46C0A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list1+list2: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out2: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out2.append(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)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all the elements that are </a:t>
            </a:r>
            <a:r>
              <a:rPr lang="en-US" sz="2800" dirty="0" smtClean="0">
                <a:solidFill>
                  <a:srgbClr val="000000"/>
                </a:solidFill>
              </a:rPr>
              <a:t>in one list but not the other:</a:t>
            </a:r>
            <a:endParaRPr lang="en-US" sz="2800" dirty="0" smtClean="0">
              <a:solidFill>
                <a:srgbClr val="E46C0A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out3 </a:t>
            </a:r>
            <a:r>
              <a:rPr lang="en-US" sz="2400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list1+list2: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out1 and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out3: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    out3.append(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)</a:t>
            </a:r>
            <a:endParaRPr lang="en-US" sz="2400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Set</a:t>
            </a:r>
            <a:r>
              <a:rPr lang="en-US" dirty="0"/>
              <a:t> </a:t>
            </a:r>
            <a:r>
              <a:rPr lang="en-US" dirty="0" smtClean="0"/>
              <a:t>Operations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S</a:t>
            </a:r>
            <a:r>
              <a:rPr lang="en-US" dirty="0" smtClean="0"/>
              <a:t>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set([1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2, 3, 4, 5, 6, 7, 8, 9, 1, 5, 6, 4, 3, 2, 2, 7, 1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])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set2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set([2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4, 6, 8, 10, 12, 14, 16, 18, 4, 10, 2, 6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])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the common elements in both list using </a:t>
            </a:r>
            <a:r>
              <a:rPr lang="en-US" sz="2800" dirty="0" smtClean="0">
                <a:solidFill>
                  <a:srgbClr val="E46C0A"/>
                </a:solidFill>
              </a:rPr>
              <a:t>set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&amp;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set2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</a:rPr>
              <a:t>Find the </a:t>
            </a:r>
            <a:r>
              <a:rPr lang="en-US" sz="2800" dirty="0" smtClean="0">
                <a:solidFill>
                  <a:srgbClr val="000000"/>
                </a:solidFill>
              </a:rPr>
              <a:t>all the unique elements </a:t>
            </a:r>
            <a:r>
              <a:rPr lang="en-US" sz="2800" dirty="0">
                <a:solidFill>
                  <a:srgbClr val="000000"/>
                </a:solidFill>
              </a:rPr>
              <a:t>in both list using </a:t>
            </a:r>
            <a:r>
              <a:rPr lang="en-US" sz="2800" dirty="0" smtClean="0">
                <a:solidFill>
                  <a:srgbClr val="E46C0A"/>
                </a:solidFill>
              </a:rPr>
              <a:t>set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558ED5"/>
                </a:solidFill>
              </a:rPr>
              <a:t>set1 </a:t>
            </a:r>
            <a:r>
              <a:rPr lang="en-US" sz="2800" dirty="0">
                <a:solidFill>
                  <a:srgbClr val="558ED5"/>
                </a:solidFill>
              </a:rPr>
              <a:t>| </a:t>
            </a:r>
            <a:r>
              <a:rPr lang="en-US" sz="2800" dirty="0" smtClean="0">
                <a:solidFill>
                  <a:srgbClr val="558ED5"/>
                </a:solidFill>
              </a:rPr>
              <a:t>set2</a:t>
            </a:r>
            <a:endParaRPr lang="en-US" sz="28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all the elements that are not in both lists using </a:t>
            </a:r>
            <a:r>
              <a:rPr lang="en-US" sz="2800" dirty="0" smtClean="0">
                <a:solidFill>
                  <a:srgbClr val="E46C0A"/>
                </a:solidFill>
              </a:rPr>
              <a:t>set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^ set2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Much shorter, clearer, easier to write!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925144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err="1" smtClean="0"/>
              <a:t>List</a:t>
            </a:r>
            <a:r>
              <a:rPr lang="tr-TR" sz="2800" dirty="0" smtClean="0"/>
              <a:t> of </a:t>
            </a:r>
            <a:r>
              <a:rPr lang="tr-TR" sz="2800" dirty="0" err="1" smtClean="0"/>
              <a:t>score</a:t>
            </a:r>
            <a:r>
              <a:rPr lang="tr-TR" sz="2800" dirty="0" smtClean="0"/>
              <a:t> of </a:t>
            </a:r>
            <a:r>
              <a:rPr lang="tr-TR" sz="2800" dirty="0" err="1" smtClean="0"/>
              <a:t>student</a:t>
            </a:r>
            <a:r>
              <a:rPr lang="tr-TR" sz="2800" dirty="0" smtClean="0"/>
              <a:t>:</a:t>
            </a:r>
          </a:p>
          <a:p>
            <a:pPr marL="0" indent="0">
              <a:buNone/>
            </a:pPr>
            <a:r>
              <a:rPr lang="tr-TR" sz="2400" dirty="0" err="1" smtClean="0">
                <a:solidFill>
                  <a:srgbClr val="558ED5"/>
                </a:solidFill>
              </a:rPr>
              <a:t>test_list</a:t>
            </a:r>
            <a:r>
              <a:rPr lang="tr-TR" sz="2400" dirty="0" smtClean="0">
                <a:solidFill>
                  <a:srgbClr val="558ED5"/>
                </a:solidFill>
              </a:rPr>
              <a:t> </a:t>
            </a:r>
            <a:r>
              <a:rPr lang="tr-TR" sz="2400" dirty="0">
                <a:solidFill>
                  <a:srgbClr val="558ED5"/>
                </a:solidFill>
              </a:rPr>
              <a:t>= </a:t>
            </a:r>
            <a:r>
              <a:rPr lang="tr-TR" sz="2400" dirty="0" smtClean="0">
                <a:solidFill>
                  <a:srgbClr val="558ED5"/>
                </a:solidFill>
              </a:rPr>
              <a:t>[</a:t>
            </a:r>
            <a:r>
              <a:rPr lang="tr-TR" sz="2400" dirty="0">
                <a:solidFill>
                  <a:srgbClr val="558ED5"/>
                </a:solidFill>
              </a:rPr>
              <a:t>('Robert', 8), ('Alice', 9), ('</a:t>
            </a:r>
            <a:r>
              <a:rPr lang="tr-TR" sz="2400" dirty="0" err="1">
                <a:solidFill>
                  <a:srgbClr val="558ED5"/>
                </a:solidFill>
              </a:rPr>
              <a:t>Tina</a:t>
            </a:r>
            <a:r>
              <a:rPr lang="tr-TR" sz="2400" dirty="0">
                <a:solidFill>
                  <a:srgbClr val="558ED5"/>
                </a:solidFill>
              </a:rPr>
              <a:t>', 7</a:t>
            </a:r>
            <a:r>
              <a:rPr lang="tr-TR" sz="2400" dirty="0" smtClean="0">
                <a:solidFill>
                  <a:srgbClr val="558ED5"/>
                </a:solidFill>
              </a:rPr>
              <a:t>)]</a:t>
            </a:r>
          </a:p>
          <a:p>
            <a:pPr marL="0" indent="0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800" dirty="0" err="1" smtClean="0"/>
              <a:t>Sort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list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name</a:t>
            </a:r>
          </a:p>
          <a:p>
            <a:pPr marL="0" indent="0" algn="ctr">
              <a:buNone/>
            </a:pPr>
            <a:r>
              <a:rPr lang="tr-TR" sz="2400" dirty="0" err="1">
                <a:solidFill>
                  <a:srgbClr val="558ED5"/>
                </a:solidFill>
              </a:rPr>
              <a:t>sorted</a:t>
            </a:r>
            <a:r>
              <a:rPr lang="tr-TR" sz="2400" dirty="0" smtClean="0">
                <a:solidFill>
                  <a:srgbClr val="558ED5"/>
                </a:solidFill>
              </a:rPr>
              <a:t>(</a:t>
            </a:r>
            <a:r>
              <a:rPr lang="tr-TR" sz="2400" dirty="0" err="1" smtClean="0">
                <a:solidFill>
                  <a:srgbClr val="558ED5"/>
                </a:solidFill>
              </a:rPr>
              <a:t>test_list</a:t>
            </a:r>
            <a:r>
              <a:rPr lang="tr-TR" sz="2400" dirty="0" smtClean="0">
                <a:solidFill>
                  <a:srgbClr val="558ED5"/>
                </a:solidFill>
              </a:rPr>
              <a:t>, </a:t>
            </a:r>
            <a:r>
              <a:rPr lang="tr-TR" sz="2400" dirty="0" err="1">
                <a:solidFill>
                  <a:srgbClr val="558ED5"/>
                </a:solidFill>
              </a:rPr>
              <a:t>key</a:t>
            </a:r>
            <a:r>
              <a:rPr lang="tr-TR" sz="2400" dirty="0">
                <a:solidFill>
                  <a:srgbClr val="558ED5"/>
                </a:solidFill>
              </a:rPr>
              <a:t>=</a:t>
            </a:r>
            <a:r>
              <a:rPr lang="tr-TR" sz="2400" dirty="0" err="1">
                <a:solidFill>
                  <a:schemeClr val="accent6">
                    <a:lumMod val="75000"/>
                  </a:schemeClr>
                </a:solidFill>
              </a:rPr>
              <a:t>itemgetter</a:t>
            </a: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</a:rPr>
              <a:t>(0</a:t>
            </a:r>
            <a:r>
              <a:rPr lang="tr-T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tr-TR" sz="2400" dirty="0" smtClean="0">
                <a:solidFill>
                  <a:srgbClr val="558ED5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tr-TR" sz="2800" dirty="0" err="1"/>
              <a:t>Sort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list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</a:t>
            </a:r>
            <a:r>
              <a:rPr lang="tr-TR" sz="2800" dirty="0" err="1" smtClean="0"/>
              <a:t>score</a:t>
            </a:r>
            <a:endParaRPr lang="tr-TR" sz="2800" dirty="0"/>
          </a:p>
          <a:p>
            <a:pPr marL="0" indent="0" algn="ctr">
              <a:buNone/>
            </a:pPr>
            <a:r>
              <a:rPr lang="tr-TR" sz="2400" dirty="0" err="1">
                <a:solidFill>
                  <a:srgbClr val="558ED5"/>
                </a:solidFill>
              </a:rPr>
              <a:t>sorted</a:t>
            </a:r>
            <a:r>
              <a:rPr lang="tr-TR" sz="2400" dirty="0">
                <a:solidFill>
                  <a:srgbClr val="558ED5"/>
                </a:solidFill>
              </a:rPr>
              <a:t>(</a:t>
            </a:r>
            <a:r>
              <a:rPr lang="tr-TR" sz="2400" dirty="0" err="1">
                <a:solidFill>
                  <a:srgbClr val="558ED5"/>
                </a:solidFill>
              </a:rPr>
              <a:t>test_list</a:t>
            </a:r>
            <a:r>
              <a:rPr lang="tr-TR" sz="2400" dirty="0">
                <a:solidFill>
                  <a:srgbClr val="558ED5"/>
                </a:solidFill>
              </a:rPr>
              <a:t>, </a:t>
            </a:r>
            <a:r>
              <a:rPr lang="tr-TR" sz="2400" dirty="0" err="1">
                <a:solidFill>
                  <a:srgbClr val="558ED5"/>
                </a:solidFill>
              </a:rPr>
              <a:t>key</a:t>
            </a:r>
            <a:r>
              <a:rPr lang="tr-TR" sz="2400" dirty="0">
                <a:solidFill>
                  <a:srgbClr val="558ED5"/>
                </a:solidFill>
              </a:rPr>
              <a:t>=</a:t>
            </a:r>
            <a:r>
              <a:rPr lang="tr-TR" sz="2400" dirty="0" err="1">
                <a:solidFill>
                  <a:srgbClr val="E46C0A"/>
                </a:solidFill>
              </a:rPr>
              <a:t>itemgetter</a:t>
            </a:r>
            <a:r>
              <a:rPr lang="tr-TR" sz="2400" dirty="0" smtClean="0">
                <a:solidFill>
                  <a:srgbClr val="E46C0A"/>
                </a:solidFill>
              </a:rPr>
              <a:t>(1) </a:t>
            </a:r>
            <a:r>
              <a:rPr lang="tr-TR" sz="2400" dirty="0" smtClean="0">
                <a:solidFill>
                  <a:srgbClr val="558ED5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25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925144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err="1" smtClean="0"/>
              <a:t>List</a:t>
            </a:r>
            <a:r>
              <a:rPr lang="tr-TR" sz="2800" dirty="0" smtClean="0"/>
              <a:t> of </a:t>
            </a:r>
            <a:r>
              <a:rPr lang="tr-TR" sz="2800" dirty="0" err="1" smtClean="0"/>
              <a:t>score</a:t>
            </a:r>
            <a:r>
              <a:rPr lang="tr-TR" sz="2800" dirty="0" smtClean="0"/>
              <a:t> of </a:t>
            </a:r>
            <a:r>
              <a:rPr lang="tr-TR" sz="2800" dirty="0" err="1" smtClean="0"/>
              <a:t>student</a:t>
            </a:r>
            <a:r>
              <a:rPr lang="tr-TR" sz="2800" dirty="0" smtClean="0"/>
              <a:t>:</a:t>
            </a:r>
          </a:p>
          <a:p>
            <a:pPr marL="0" indent="0">
              <a:buNone/>
            </a:pPr>
            <a:r>
              <a:rPr lang="tr-TR" sz="2400" dirty="0" err="1" smtClean="0">
                <a:solidFill>
                  <a:srgbClr val="558ED5"/>
                </a:solidFill>
              </a:rPr>
              <a:t>test_list</a:t>
            </a:r>
            <a:r>
              <a:rPr lang="tr-TR" sz="2400" dirty="0" smtClean="0">
                <a:solidFill>
                  <a:srgbClr val="558ED5"/>
                </a:solidFill>
              </a:rPr>
              <a:t> </a:t>
            </a:r>
            <a:r>
              <a:rPr lang="tr-TR" sz="2400" dirty="0">
                <a:solidFill>
                  <a:srgbClr val="558ED5"/>
                </a:solidFill>
              </a:rPr>
              <a:t>= </a:t>
            </a:r>
            <a:r>
              <a:rPr lang="tr-TR" sz="2400" dirty="0" smtClean="0">
                <a:solidFill>
                  <a:srgbClr val="558ED5"/>
                </a:solidFill>
              </a:rPr>
              <a:t>[</a:t>
            </a:r>
            <a:r>
              <a:rPr lang="tr-TR" sz="2400" dirty="0">
                <a:solidFill>
                  <a:srgbClr val="558ED5"/>
                </a:solidFill>
              </a:rPr>
              <a:t>('Robert', 8), ('Alice', 9), ('</a:t>
            </a:r>
            <a:r>
              <a:rPr lang="tr-TR" sz="2400" dirty="0" err="1">
                <a:solidFill>
                  <a:srgbClr val="558ED5"/>
                </a:solidFill>
              </a:rPr>
              <a:t>Tina</a:t>
            </a:r>
            <a:r>
              <a:rPr lang="tr-TR" sz="2400" dirty="0">
                <a:solidFill>
                  <a:srgbClr val="558ED5"/>
                </a:solidFill>
              </a:rPr>
              <a:t>', </a:t>
            </a:r>
            <a:r>
              <a:rPr lang="tr-TR" sz="2400" dirty="0" smtClean="0">
                <a:solidFill>
                  <a:srgbClr val="558ED5"/>
                </a:solidFill>
              </a:rPr>
              <a:t>10)</a:t>
            </a:r>
            <a:r>
              <a:rPr lang="tr-TR" sz="2400" dirty="0">
                <a:solidFill>
                  <a:srgbClr val="558ED5"/>
                </a:solidFill>
              </a:rPr>
              <a:t>, </a:t>
            </a:r>
            <a:r>
              <a:rPr lang="tr-TR" sz="2400" dirty="0" smtClean="0">
                <a:solidFill>
                  <a:srgbClr val="558ED5"/>
                </a:solidFill>
              </a:rPr>
              <a:t>(</a:t>
            </a:r>
            <a:r>
              <a:rPr lang="tr-TR" sz="2400" dirty="0">
                <a:solidFill>
                  <a:srgbClr val="558ED5"/>
                </a:solidFill>
              </a:rPr>
              <a:t>'</a:t>
            </a:r>
            <a:r>
              <a:rPr lang="tr-TR" sz="2400" dirty="0" smtClean="0">
                <a:solidFill>
                  <a:srgbClr val="558ED5"/>
                </a:solidFill>
              </a:rPr>
              <a:t>James'</a:t>
            </a:r>
            <a:r>
              <a:rPr lang="tr-TR" sz="2400" dirty="0">
                <a:solidFill>
                  <a:srgbClr val="558ED5"/>
                </a:solidFill>
              </a:rPr>
              <a:t>, </a:t>
            </a:r>
            <a:r>
              <a:rPr lang="tr-TR" sz="2400" dirty="0" smtClean="0">
                <a:solidFill>
                  <a:srgbClr val="558ED5"/>
                </a:solidFill>
              </a:rPr>
              <a:t>8)</a:t>
            </a:r>
            <a:r>
              <a:rPr lang="tr-TR" sz="2400" dirty="0">
                <a:solidFill>
                  <a:srgbClr val="558ED5"/>
                </a:solidFill>
              </a:rPr>
              <a:t>]</a:t>
            </a:r>
            <a:endParaRPr lang="tr-TR" sz="2400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800" dirty="0" err="1" smtClean="0"/>
              <a:t>Sort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list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score</a:t>
            </a:r>
            <a:r>
              <a:rPr lang="tr-TR" sz="2800" dirty="0" smtClean="0"/>
              <a:t> </a:t>
            </a:r>
            <a:r>
              <a:rPr lang="tr-TR" sz="2800" dirty="0" err="1" smtClean="0"/>
              <a:t>then</a:t>
            </a:r>
            <a:r>
              <a:rPr lang="tr-TR" sz="2800" dirty="0" smtClean="0"/>
              <a:t> name</a:t>
            </a:r>
          </a:p>
          <a:p>
            <a:pPr marL="0" indent="0" algn="ctr">
              <a:buNone/>
            </a:pPr>
            <a:r>
              <a:rPr lang="tr-TR" sz="2400" dirty="0" err="1" smtClean="0">
                <a:solidFill>
                  <a:srgbClr val="558ED5"/>
                </a:solidFill>
              </a:rPr>
              <a:t>sorted</a:t>
            </a:r>
            <a:r>
              <a:rPr lang="tr-TR" sz="2400" dirty="0" smtClean="0">
                <a:solidFill>
                  <a:srgbClr val="558ED5"/>
                </a:solidFill>
              </a:rPr>
              <a:t>(</a:t>
            </a:r>
            <a:r>
              <a:rPr lang="tr-TR" sz="2400" dirty="0" err="1" smtClean="0">
                <a:solidFill>
                  <a:srgbClr val="558ED5"/>
                </a:solidFill>
              </a:rPr>
              <a:t>test_list</a:t>
            </a:r>
            <a:r>
              <a:rPr lang="tr-TR" sz="2400" dirty="0" smtClean="0">
                <a:solidFill>
                  <a:srgbClr val="558ED5"/>
                </a:solidFill>
              </a:rPr>
              <a:t>, </a:t>
            </a:r>
            <a:r>
              <a:rPr lang="tr-TR" sz="2400" dirty="0" err="1" smtClean="0">
                <a:solidFill>
                  <a:srgbClr val="558ED5"/>
                </a:solidFill>
              </a:rPr>
              <a:t>key</a:t>
            </a:r>
            <a:r>
              <a:rPr lang="tr-TR" sz="2400" dirty="0" smtClean="0">
                <a:solidFill>
                  <a:srgbClr val="558ED5"/>
                </a:solidFill>
              </a:rPr>
              <a:t>=</a:t>
            </a:r>
            <a:r>
              <a:rPr lang="tr-TR" sz="2400" dirty="0" err="1" smtClean="0">
                <a:solidFill>
                  <a:srgbClr val="E46C0A"/>
                </a:solidFill>
              </a:rPr>
              <a:t>itemgetter</a:t>
            </a:r>
            <a:r>
              <a:rPr lang="tr-TR" sz="2400" dirty="0" smtClean="0">
                <a:solidFill>
                  <a:srgbClr val="E46C0A"/>
                </a:solidFill>
              </a:rPr>
              <a:t>(1,0) </a:t>
            </a:r>
            <a:r>
              <a:rPr lang="tr-TR" sz="2400" dirty="0" smtClean="0">
                <a:solidFill>
                  <a:srgbClr val="558ED5"/>
                </a:solidFill>
              </a:rPr>
              <a:t>)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800" dirty="0" err="1"/>
              <a:t>Sort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list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name </a:t>
            </a:r>
            <a:r>
              <a:rPr lang="tr-TR" sz="2800" dirty="0" smtClean="0"/>
              <a:t>in </a:t>
            </a:r>
            <a:r>
              <a:rPr lang="tr-TR" sz="2800" dirty="0" err="1" smtClean="0"/>
              <a:t>reverse</a:t>
            </a:r>
            <a:r>
              <a:rPr lang="tr-TR" sz="2800" dirty="0" smtClean="0"/>
              <a:t> </a:t>
            </a:r>
            <a:r>
              <a:rPr lang="tr-TR" sz="2800" dirty="0" err="1" smtClean="0"/>
              <a:t>manner</a:t>
            </a:r>
            <a:endParaRPr lang="tr-TR" sz="2800" dirty="0"/>
          </a:p>
          <a:p>
            <a:pPr marL="0" indent="0" algn="ctr">
              <a:buNone/>
            </a:pPr>
            <a:r>
              <a:rPr lang="tr-T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sorted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tr-T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test_list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key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r>
              <a:rPr lang="tr-TR" sz="2400" dirty="0" err="1">
                <a:solidFill>
                  <a:srgbClr val="E46C0A"/>
                </a:solidFill>
              </a:rPr>
              <a:t>itemgetter</a:t>
            </a:r>
            <a:r>
              <a:rPr lang="tr-TR" sz="2400" dirty="0">
                <a:solidFill>
                  <a:srgbClr val="E46C0A"/>
                </a:solidFill>
              </a:rPr>
              <a:t>(</a:t>
            </a:r>
            <a:r>
              <a:rPr lang="tr-TR" sz="2400" dirty="0" smtClean="0">
                <a:solidFill>
                  <a:srgbClr val="E46C0A"/>
                </a:solidFill>
              </a:rPr>
              <a:t>0)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tr-TR" sz="2400" dirty="0" err="1" smtClean="0">
                <a:solidFill>
                  <a:srgbClr val="E46C0A"/>
                </a:solidFill>
              </a:rPr>
              <a:t>reverse</a:t>
            </a:r>
            <a:r>
              <a:rPr lang="tr-TR" sz="2400" dirty="0" smtClean="0">
                <a:solidFill>
                  <a:srgbClr val="E46C0A"/>
                </a:solidFill>
              </a:rPr>
              <a:t>=True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1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sz="2400" dirty="0" err="1">
                <a:solidFill>
                  <a:srgbClr val="558ED5"/>
                </a:solidFill>
              </a:rPr>
              <a:t>test_list</a:t>
            </a:r>
            <a:r>
              <a:rPr lang="tr-TR" sz="2400" dirty="0">
                <a:solidFill>
                  <a:srgbClr val="558ED5"/>
                </a:solidFill>
              </a:rPr>
              <a:t> = </a:t>
            </a:r>
          </a:p>
          <a:p>
            <a:pPr marL="0" lvl="0" indent="0">
              <a:buNone/>
            </a:pPr>
            <a:r>
              <a:rPr lang="tr-TR" sz="2400" dirty="0" smtClean="0">
                <a:solidFill>
                  <a:srgbClr val="558ED5"/>
                </a:solidFill>
              </a:rPr>
              <a:t>[['</a:t>
            </a:r>
            <a:r>
              <a:rPr lang="tr-TR" sz="2400" dirty="0">
                <a:solidFill>
                  <a:srgbClr val="558ED5"/>
                </a:solidFill>
              </a:rPr>
              <a:t>Robert', </a:t>
            </a:r>
            <a:r>
              <a:rPr lang="tr-TR" sz="2400" dirty="0" smtClean="0">
                <a:solidFill>
                  <a:srgbClr val="558ED5"/>
                </a:solidFill>
              </a:rPr>
              <a:t>'M</a:t>
            </a:r>
            <a:r>
              <a:rPr lang="tr-TR" sz="2400" dirty="0">
                <a:solidFill>
                  <a:srgbClr val="558ED5"/>
                </a:solidFill>
              </a:rPr>
              <a:t>'</a:t>
            </a:r>
            <a:r>
              <a:rPr lang="tr-TR" sz="2400" dirty="0" smtClean="0">
                <a:solidFill>
                  <a:srgbClr val="558ED5"/>
                </a:solidFill>
              </a:rPr>
              <a:t>, 8</a:t>
            </a:r>
            <a:r>
              <a:rPr lang="tr-TR" sz="2400" dirty="0">
                <a:solidFill>
                  <a:srgbClr val="558ED5"/>
                </a:solidFill>
              </a:rPr>
              <a:t>]</a:t>
            </a:r>
            <a:r>
              <a:rPr lang="tr-TR" sz="2400" dirty="0" smtClean="0">
                <a:solidFill>
                  <a:srgbClr val="558ED5"/>
                </a:solidFill>
              </a:rPr>
              <a:t>, </a:t>
            </a:r>
            <a:r>
              <a:rPr lang="tr-TR" sz="2400" dirty="0">
                <a:solidFill>
                  <a:srgbClr val="558ED5"/>
                </a:solidFill>
              </a:rPr>
              <a:t>[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Alice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, </a:t>
            </a:r>
            <a:r>
              <a:rPr lang="tr-TR" sz="2400" dirty="0" smtClean="0">
                <a:solidFill>
                  <a:srgbClr val="558ED5"/>
                </a:solidFill>
              </a:rPr>
              <a:t>'F', 9], </a:t>
            </a:r>
            <a:r>
              <a:rPr lang="tr-TR" sz="2400" dirty="0">
                <a:solidFill>
                  <a:srgbClr val="558ED5"/>
                </a:solidFill>
              </a:rPr>
              <a:t>[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 err="1">
                <a:solidFill>
                  <a:srgbClr val="558ED5"/>
                </a:solidFill>
              </a:rPr>
              <a:t>Tina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, 'F'</a:t>
            </a:r>
            <a:r>
              <a:rPr lang="tr-TR" sz="2400" dirty="0" smtClean="0">
                <a:solidFill>
                  <a:srgbClr val="558ED5"/>
                </a:solidFill>
              </a:rPr>
              <a:t>, 7], </a:t>
            </a:r>
            <a:r>
              <a:rPr lang="tr-TR" sz="2400" dirty="0">
                <a:solidFill>
                  <a:srgbClr val="558ED5"/>
                </a:solidFill>
              </a:rPr>
              <a:t>[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 err="1">
                <a:solidFill>
                  <a:srgbClr val="558ED5"/>
                </a:solidFill>
              </a:rPr>
              <a:t>Tony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, 'M'</a:t>
            </a:r>
            <a:r>
              <a:rPr lang="tr-TR" sz="2400" dirty="0" smtClean="0">
                <a:solidFill>
                  <a:srgbClr val="558ED5"/>
                </a:solidFill>
              </a:rPr>
              <a:t>, 10], </a:t>
            </a:r>
            <a:r>
              <a:rPr lang="tr-TR" sz="2400" dirty="0">
                <a:solidFill>
                  <a:srgbClr val="558ED5"/>
                </a:solidFill>
              </a:rPr>
              <a:t>[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 err="1">
                <a:solidFill>
                  <a:srgbClr val="558ED5"/>
                </a:solidFill>
              </a:rPr>
              <a:t>Bob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, 'M'</a:t>
            </a:r>
            <a:r>
              <a:rPr lang="tr-TR" sz="2400" dirty="0" smtClean="0">
                <a:solidFill>
                  <a:srgbClr val="558ED5"/>
                </a:solidFill>
              </a:rPr>
              <a:t>, 9], </a:t>
            </a:r>
            <a:r>
              <a:rPr lang="tr-TR" sz="2400" dirty="0">
                <a:solidFill>
                  <a:srgbClr val="558ED5"/>
                </a:solidFill>
              </a:rPr>
              <a:t>[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 err="1">
                <a:solidFill>
                  <a:srgbClr val="558ED5"/>
                </a:solidFill>
              </a:rPr>
              <a:t>Keith</a:t>
            </a:r>
            <a:r>
              <a:rPr lang="tr-TR" sz="2400" dirty="0" smtClean="0">
                <a:solidFill>
                  <a:srgbClr val="558ED5"/>
                </a:solidFill>
              </a:rPr>
              <a:t>'</a:t>
            </a:r>
            <a:r>
              <a:rPr lang="tr-TR" sz="2400" dirty="0">
                <a:solidFill>
                  <a:srgbClr val="558ED5"/>
                </a:solidFill>
              </a:rPr>
              <a:t>, 'M'</a:t>
            </a:r>
            <a:r>
              <a:rPr lang="tr-TR" sz="2400" dirty="0" smtClean="0">
                <a:solidFill>
                  <a:srgbClr val="558ED5"/>
                </a:solidFill>
              </a:rPr>
              <a:t>, 8]]</a:t>
            </a:r>
            <a:endParaRPr lang="tr-TR" sz="24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sz="2800" dirty="0" smtClean="0"/>
              <a:t>Sort by score, name then gender from high to low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sorted(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test_list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key=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itemgetter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(2,0,1), reverse=True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2800" dirty="0" smtClean="0"/>
              <a:t>What if we want the names to go alphabetically?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smtClean="0">
                <a:solidFill>
                  <a:srgbClr val="558ED5"/>
                </a:solidFill>
              </a:rPr>
              <a:t>item in </a:t>
            </a:r>
            <a:r>
              <a:rPr lang="en-US" sz="2400" dirty="0" err="1" smtClean="0">
                <a:solidFill>
                  <a:srgbClr val="558ED5"/>
                </a:solidFill>
              </a:rPr>
              <a:t>test_list</a:t>
            </a:r>
            <a:r>
              <a:rPr lang="en-US" sz="2400" dirty="0" smtClean="0">
                <a:solidFill>
                  <a:srgbClr val="558ED5"/>
                </a:solidFill>
              </a:rPr>
              <a:t>: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     </a:t>
            </a:r>
            <a:r>
              <a:rPr lang="en-US" sz="2400" dirty="0" smtClean="0">
                <a:solidFill>
                  <a:srgbClr val="558ED5"/>
                </a:solidFill>
              </a:rPr>
              <a:t>item[2] </a:t>
            </a:r>
            <a:r>
              <a:rPr lang="en-US" sz="2400" dirty="0">
                <a:solidFill>
                  <a:srgbClr val="558ED5"/>
                </a:solidFill>
              </a:rPr>
              <a:t>= </a:t>
            </a:r>
            <a:r>
              <a:rPr lang="en-US" sz="2400" dirty="0" smtClean="0">
                <a:solidFill>
                  <a:srgbClr val="558ED5"/>
                </a:solidFill>
              </a:rPr>
              <a:t>-item[2]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558ED5"/>
                </a:solidFill>
              </a:rPr>
              <a:t>sorted_list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>
                <a:solidFill>
                  <a:srgbClr val="558ED5"/>
                </a:solidFill>
              </a:rPr>
              <a:t>= sorted</a:t>
            </a:r>
            <a:r>
              <a:rPr lang="en-US" sz="2400" dirty="0" smtClean="0">
                <a:solidFill>
                  <a:srgbClr val="558ED5"/>
                </a:solidFill>
              </a:rPr>
              <a:t>(</a:t>
            </a:r>
            <a:r>
              <a:rPr lang="en-US" sz="2400" dirty="0" err="1">
                <a:solidFill>
                  <a:srgbClr val="558ED5"/>
                </a:solidFill>
              </a:rPr>
              <a:t>test_list</a:t>
            </a:r>
            <a:r>
              <a:rPr lang="en-US" sz="2400" dirty="0" smtClean="0">
                <a:solidFill>
                  <a:srgbClr val="558ED5"/>
                </a:solidFill>
              </a:rPr>
              <a:t>, </a:t>
            </a:r>
            <a:r>
              <a:rPr lang="en-US" sz="2400" dirty="0">
                <a:solidFill>
                  <a:srgbClr val="558ED5"/>
                </a:solidFill>
              </a:rPr>
              <a:t>key=</a:t>
            </a:r>
            <a:r>
              <a:rPr lang="en-US" sz="2400" dirty="0" err="1">
                <a:solidFill>
                  <a:srgbClr val="558ED5"/>
                </a:solidFill>
              </a:rPr>
              <a:t>itemgetter</a:t>
            </a:r>
            <a:r>
              <a:rPr lang="en-US" sz="2400" dirty="0" smtClean="0">
                <a:solidFill>
                  <a:srgbClr val="558ED5"/>
                </a:solidFill>
              </a:rPr>
              <a:t>(2,0,1) </a:t>
            </a:r>
            <a:r>
              <a:rPr lang="en-US" sz="2400" dirty="0">
                <a:solidFill>
                  <a:srgbClr val="558ED5"/>
                </a:solidFill>
              </a:rPr>
              <a:t>) </a:t>
            </a:r>
            <a:endParaRPr lang="en-US" sz="2400" dirty="0" smtClean="0">
              <a:solidFill>
                <a:srgbClr val="558ED5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item in </a:t>
            </a:r>
            <a:r>
              <a:rPr lang="en-US" sz="2400" dirty="0" err="1">
                <a:solidFill>
                  <a:srgbClr val="558ED5"/>
                </a:solidFill>
              </a:rPr>
              <a:t>sorted_list</a:t>
            </a: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:</a:t>
            </a:r>
            <a:endParaRPr lang="en-US" sz="2400" dirty="0">
              <a:solidFill>
                <a:srgbClr val="558ED5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     item[2] = -item[2]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1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Questions?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60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Homework/Quiz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and remember save every code you try today!</a:t>
            </a:r>
          </a:p>
          <a:p>
            <a:endParaRPr lang="en-US" dirty="0" smtClean="0"/>
          </a:p>
          <a:p>
            <a:r>
              <a:rPr lang="en-US" dirty="0" smtClean="0"/>
              <a:t>If you have any question about today’s material, email your report to 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smtClean="0"/>
              <a:t>slicing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Sort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err="1"/>
              <a:t>test_list</a:t>
            </a:r>
            <a:r>
              <a:rPr lang="fr-FR" dirty="0"/>
              <a:t> = ['e1', 'e2', 'e3', 'e4', 'e5', 'e6', 'e7']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Start </a:t>
            </a:r>
            <a:r>
              <a:rPr lang="fr-FR" dirty="0" err="1" smtClean="0"/>
              <a:t>from</a:t>
            </a:r>
            <a:r>
              <a:rPr lang="fr-FR" dirty="0" smtClean="0"/>
              <a:t> the 3rd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rest</a:t>
            </a:r>
            <a:r>
              <a:rPr lang="fr-FR" dirty="0" smtClean="0"/>
              <a:t> of the </a:t>
            </a:r>
            <a:r>
              <a:rPr lang="fr-FR" dirty="0" err="1" smtClean="0"/>
              <a:t>list</a:t>
            </a:r>
            <a:r>
              <a:rPr lang="fr-FR" dirty="0" smtClean="0"/>
              <a:t>: </a:t>
            </a:r>
          </a:p>
          <a:p>
            <a:pPr marL="0" indent="0" algn="ctr">
              <a:buNone/>
            </a:pPr>
            <a:r>
              <a:rPr lang="fr-FR" dirty="0" err="1">
                <a:solidFill>
                  <a:srgbClr val="558ED5"/>
                </a:solidFill>
              </a:rPr>
              <a:t>test_list</a:t>
            </a:r>
            <a:r>
              <a:rPr lang="fr-FR" dirty="0" smtClean="0">
                <a:solidFill>
                  <a:srgbClr val="558ED5"/>
                </a:solidFill>
              </a:rPr>
              <a:t>[2:]</a:t>
            </a: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beginning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5th </a:t>
            </a:r>
            <a:r>
              <a:rPr lang="fr-FR" dirty="0" err="1" smtClean="0"/>
              <a:t>element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dirty="0" err="1">
                <a:solidFill>
                  <a:srgbClr val="558ED5"/>
                </a:solidFill>
              </a:rPr>
              <a:t>test_list</a:t>
            </a:r>
            <a:r>
              <a:rPr lang="fr-FR" dirty="0" smtClean="0">
                <a:solidFill>
                  <a:srgbClr val="558ED5"/>
                </a:solidFill>
              </a:rPr>
              <a:t>[:5]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err="1"/>
              <a:t>test_list</a:t>
            </a:r>
            <a:r>
              <a:rPr lang="fr-FR" dirty="0"/>
              <a:t> = ['e1', 'e2', 'e3', 'e4', 'e5', 'e6', 'e7']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Get</a:t>
            </a:r>
            <a:r>
              <a:rPr lang="fr-FR" dirty="0"/>
              <a:t> last </a:t>
            </a:r>
            <a:r>
              <a:rPr lang="fr-FR" dirty="0" err="1"/>
              <a:t>element</a:t>
            </a:r>
            <a:r>
              <a:rPr lang="fr-FR" dirty="0"/>
              <a:t>:</a:t>
            </a:r>
          </a:p>
          <a:p>
            <a:pPr marL="0" indent="0" algn="ctr">
              <a:buNone/>
            </a:pPr>
            <a:r>
              <a:rPr lang="fr-FR" dirty="0" err="1">
                <a:solidFill>
                  <a:srgbClr val="558ED5"/>
                </a:solidFill>
              </a:rPr>
              <a:t>test_list</a:t>
            </a:r>
            <a:r>
              <a:rPr lang="fr-FR" dirty="0">
                <a:solidFill>
                  <a:srgbClr val="558ED5"/>
                </a:solidFill>
              </a:rPr>
              <a:t>[-1</a:t>
            </a:r>
            <a:r>
              <a:rPr lang="fr-FR" dirty="0" smtClean="0">
                <a:solidFill>
                  <a:srgbClr val="558ED5"/>
                </a:solidFill>
              </a:rPr>
              <a:t>]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err="1" smtClean="0"/>
              <a:t>Get</a:t>
            </a:r>
            <a:r>
              <a:rPr lang="fr-FR" dirty="0" smtClean="0"/>
              <a:t> last four </a:t>
            </a:r>
            <a:r>
              <a:rPr lang="fr-FR" dirty="0" err="1" smtClean="0"/>
              <a:t>elements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dirty="0" err="1">
                <a:solidFill>
                  <a:srgbClr val="558ED5"/>
                </a:solidFill>
              </a:rPr>
              <a:t>test_list</a:t>
            </a:r>
            <a:r>
              <a:rPr lang="fr-FR" dirty="0" smtClean="0">
                <a:solidFill>
                  <a:srgbClr val="558ED5"/>
                </a:solidFill>
              </a:rPr>
              <a:t>[-4:]</a:t>
            </a: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last </a:t>
            </a:r>
            <a:r>
              <a:rPr lang="fr-FR" dirty="0" err="1" smtClean="0"/>
              <a:t>three</a:t>
            </a:r>
            <a:r>
              <a:rPr lang="fr-FR" dirty="0" smtClean="0"/>
              <a:t>: </a:t>
            </a:r>
          </a:p>
          <a:p>
            <a:pPr marL="0" indent="0" algn="ctr">
              <a:buNone/>
            </a:pPr>
            <a:r>
              <a:rPr lang="fr-FR" dirty="0" err="1">
                <a:solidFill>
                  <a:srgbClr val="558ED5"/>
                </a:solidFill>
              </a:rPr>
              <a:t>test_list</a:t>
            </a:r>
            <a:r>
              <a:rPr lang="fr-FR" dirty="0">
                <a:solidFill>
                  <a:srgbClr val="558ED5"/>
                </a:solidFill>
              </a:rPr>
              <a:t>[</a:t>
            </a:r>
            <a:r>
              <a:rPr lang="fr-FR" dirty="0" smtClean="0">
                <a:solidFill>
                  <a:srgbClr val="558ED5"/>
                </a:solidFill>
              </a:rPr>
              <a:t>:-3]</a:t>
            </a: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err="1"/>
              <a:t>test_list</a:t>
            </a:r>
            <a:r>
              <a:rPr lang="fr-FR" dirty="0"/>
              <a:t> = ['e1', 'e2', 'e3', 'e4</a:t>
            </a:r>
            <a:r>
              <a:rPr lang="fr-FR" dirty="0" smtClean="0"/>
              <a:t>'</a:t>
            </a:r>
            <a:r>
              <a:rPr lang="fr-FR" dirty="0"/>
              <a:t>, 'e5</a:t>
            </a:r>
            <a:r>
              <a:rPr lang="fr-FR" dirty="0" smtClean="0"/>
              <a:t>'</a:t>
            </a:r>
            <a:r>
              <a:rPr lang="fr-FR" dirty="0"/>
              <a:t>, 'e6</a:t>
            </a:r>
            <a:r>
              <a:rPr lang="fr-FR" dirty="0" smtClean="0"/>
              <a:t>'</a:t>
            </a:r>
            <a:r>
              <a:rPr lang="fr-FR" dirty="0"/>
              <a:t>, 'e7</a:t>
            </a:r>
            <a:r>
              <a:rPr lang="fr-FR" dirty="0" smtClean="0"/>
              <a:t>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US" dirty="0" smtClean="0"/>
              <a:t>Reverse the list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558ED5"/>
                </a:solidFill>
              </a:rPr>
              <a:t>test_list</a:t>
            </a:r>
            <a:r>
              <a:rPr lang="en-US" dirty="0">
                <a:solidFill>
                  <a:srgbClr val="558ED5"/>
                </a:solidFill>
              </a:rPr>
              <a:t>[</a:t>
            </a:r>
            <a:r>
              <a:rPr lang="en-US" dirty="0" smtClean="0">
                <a:solidFill>
                  <a:srgbClr val="558ED5"/>
                </a:solidFill>
              </a:rPr>
              <a:t>::-1]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Get </a:t>
            </a:r>
            <a:r>
              <a:rPr lang="en-US" dirty="0"/>
              <a:t>the copy of the whole list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558ED5"/>
                </a:solidFill>
              </a:rPr>
              <a:t>test_list</a:t>
            </a:r>
            <a:r>
              <a:rPr lang="en-US" dirty="0">
                <a:solidFill>
                  <a:srgbClr val="558ED5"/>
                </a:solidFill>
              </a:rPr>
              <a:t>[:</a:t>
            </a:r>
            <a:r>
              <a:rPr lang="en-US" dirty="0" smtClean="0">
                <a:solidFill>
                  <a:srgbClr val="558ED5"/>
                </a:solidFill>
              </a:rPr>
              <a:t>]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new_list1 = </a:t>
            </a:r>
            <a:r>
              <a:rPr lang="en-US" sz="2400" dirty="0" err="1">
                <a:solidFill>
                  <a:srgbClr val="558ED5"/>
                </a:solidFill>
              </a:rPr>
              <a:t>test_list</a:t>
            </a:r>
            <a:r>
              <a:rPr lang="en-US" sz="2400" dirty="0">
                <a:solidFill>
                  <a:srgbClr val="558ED5"/>
                </a:solidFill>
              </a:rPr>
              <a:t>[:]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new_list2 </a:t>
            </a:r>
            <a:r>
              <a:rPr lang="en-US" sz="2400" dirty="0">
                <a:solidFill>
                  <a:srgbClr val="558ED5"/>
                </a:solidFill>
              </a:rPr>
              <a:t>= </a:t>
            </a:r>
            <a:r>
              <a:rPr lang="en-US" sz="2400" dirty="0" err="1" smtClean="0">
                <a:solidFill>
                  <a:srgbClr val="558ED5"/>
                </a:solidFill>
              </a:rPr>
              <a:t>test_list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print new_list1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print </a:t>
            </a:r>
            <a:r>
              <a:rPr lang="en-US" sz="2400" dirty="0" smtClean="0">
                <a:solidFill>
                  <a:srgbClr val="558ED5"/>
                </a:solidFill>
              </a:rPr>
              <a:t>new_list2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558ED5"/>
                </a:solidFill>
              </a:rPr>
              <a:t>test_list.append</a:t>
            </a:r>
            <a:r>
              <a:rPr lang="en-US" sz="2400" dirty="0" smtClean="0">
                <a:solidFill>
                  <a:srgbClr val="558ED5"/>
                </a:solidFill>
              </a:rPr>
              <a:t>( 'e8' </a:t>
            </a:r>
            <a:r>
              <a:rPr lang="en-US" sz="2400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new_list1</a:t>
            </a:r>
            <a:r>
              <a:rPr lang="en-US" sz="2400" dirty="0">
                <a:solidFill>
                  <a:srgbClr val="558ED5"/>
                </a:solidFill>
              </a:rPr>
              <a:t>.append</a:t>
            </a:r>
            <a:r>
              <a:rPr lang="en-US" sz="2400" dirty="0" smtClean="0">
                <a:solidFill>
                  <a:srgbClr val="558ED5"/>
                </a:solidFill>
              </a:rPr>
              <a:t>( 'e9' 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new_list2.append( 'e10' )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print new_list1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print new_list2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print </a:t>
            </a:r>
            <a:r>
              <a:rPr lang="en-US" sz="2400" dirty="0" err="1" smtClean="0">
                <a:solidFill>
                  <a:srgbClr val="558ED5"/>
                </a:solidFill>
              </a:rPr>
              <a:t>test_list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91880" y="1598902"/>
            <a:ext cx="5842992" cy="485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72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新細明體" pitchFamily="-72" charset="-12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72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新細明體" pitchFamily="-72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72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新細明體" pitchFamily="-72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72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新細明體" pitchFamily="-72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72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新細明體" pitchFamily="-72" charset="-12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-72" charset="0"/>
              <a:buNone/>
            </a:pPr>
            <a:endParaRPr lang="en-US" sz="2400" dirty="0" smtClean="0"/>
          </a:p>
          <a:p>
            <a:pPr marL="0" indent="0">
              <a:buFont typeface="Arial" pitchFamily="-72" charset="0"/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fr-FR" sz="2400" dirty="0"/>
              <a:t>['e1', 'e2', 'e3', 'e4', 'e5', 'e6', 'e7']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[</a:t>
            </a:r>
            <a:r>
              <a:rPr lang="fr-FR" sz="2400" dirty="0"/>
              <a:t>'e1', 'e2', 'e3', 'e4', 'e5', 'e6', '</a:t>
            </a:r>
            <a:r>
              <a:rPr lang="fr-FR" sz="2400" dirty="0" smtClean="0"/>
              <a:t>e7’]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fr-FR" sz="2400" dirty="0"/>
              <a:t>['e1', 'e2', 'e3', 'e4', 'e5', 'e6', 'e7', 'e9']</a:t>
            </a:r>
            <a:endParaRPr lang="en-US" sz="2400" dirty="0"/>
          </a:p>
          <a:p>
            <a:pPr marL="0" indent="0">
              <a:buNone/>
            </a:pPr>
            <a:r>
              <a:rPr lang="fr-FR" sz="2400" dirty="0"/>
              <a:t>['e1', 'e2', 'e3', 'e4', 'e5', 'e6', 'e7', 'e8', 'e10'</a:t>
            </a:r>
            <a:r>
              <a:rPr lang="fr-FR" sz="2400" dirty="0" smtClean="0"/>
              <a:t>]</a:t>
            </a:r>
          </a:p>
          <a:p>
            <a:pPr marL="0" indent="0">
              <a:buNone/>
            </a:pPr>
            <a:r>
              <a:rPr lang="fr-FR" sz="2400" dirty="0"/>
              <a:t>['e1', 'e2', 'e3', 'e4', 'e5', 'e6', 'e7', 'e8', 'e10']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77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/>
              <a:t>Set </a:t>
            </a:r>
            <a:r>
              <a:rPr lang="en-US" dirty="0" smtClean="0"/>
              <a:t>Operations </a:t>
            </a:r>
            <a:r>
              <a:rPr lang="en-US" dirty="0"/>
              <a:t>U</a:t>
            </a:r>
            <a:r>
              <a:rPr lang="en-US" dirty="0" smtClean="0"/>
              <a:t>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754"/>
            <a:ext cx="8686800" cy="541459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list1 = [1, 2, 3, 4,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5]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list2 =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[4, 6, 5, 7, 8]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the common elements in both list using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out1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</a:rPr>
              <a:t>Find the </a:t>
            </a:r>
            <a:r>
              <a:rPr lang="en-US" sz="2800" dirty="0" smtClean="0">
                <a:solidFill>
                  <a:srgbClr val="000000"/>
                </a:solidFill>
              </a:rPr>
              <a:t>all the unique elements </a:t>
            </a:r>
            <a:r>
              <a:rPr lang="en-US" sz="2800" dirty="0">
                <a:solidFill>
                  <a:srgbClr val="000000"/>
                </a:solidFill>
              </a:rPr>
              <a:t>in both list using </a:t>
            </a:r>
            <a:r>
              <a:rPr lang="en-US" sz="2800" dirty="0" smtClean="0">
                <a:solidFill>
                  <a:srgbClr val="E46C0A"/>
                </a:solidFill>
              </a:rPr>
              <a:t>list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</a:t>
            </a:r>
            <a:r>
              <a:rPr lang="en-US" sz="2400" dirty="0" smtClean="0">
                <a:solidFill>
                  <a:srgbClr val="558ED5"/>
                </a:solidFill>
              </a:rPr>
              <a:t>list1+list2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for 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 in out1: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	</a:t>
            </a:r>
            <a:r>
              <a:rPr lang="en-US" sz="2400" dirty="0" smtClean="0">
                <a:solidFill>
                  <a:srgbClr val="558ED5"/>
                </a:solidFill>
              </a:rPr>
              <a:t>out2.remove(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)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Find all the elements that are not in both lists using </a:t>
            </a:r>
            <a:r>
              <a:rPr lang="en-US" sz="2800" dirty="0" smtClean="0">
                <a:solidFill>
                  <a:srgbClr val="E46C0A"/>
                </a:solidFill>
              </a:rPr>
              <a:t>list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out3 </a:t>
            </a:r>
            <a:r>
              <a:rPr lang="en-US" sz="2400" dirty="0">
                <a:solidFill>
                  <a:srgbClr val="558ED5"/>
                </a:solidFill>
              </a:rPr>
              <a:t>= </a:t>
            </a:r>
            <a:r>
              <a:rPr lang="en-US" sz="2400" dirty="0" smtClean="0">
                <a:solidFill>
                  <a:srgbClr val="558ED5"/>
                </a:solidFill>
              </a:rPr>
              <a:t>[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 for 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 in list1+list2 if </a:t>
            </a:r>
            <a:r>
              <a:rPr lang="en-US" sz="2400" dirty="0" err="1" smtClean="0">
                <a:solidFill>
                  <a:srgbClr val="558ED5"/>
                </a:solidFill>
              </a:rPr>
              <a:t>i</a:t>
            </a:r>
            <a:r>
              <a:rPr lang="en-US" sz="2400" dirty="0" smtClean="0">
                <a:solidFill>
                  <a:srgbClr val="558ED5"/>
                </a:solidFill>
              </a:rPr>
              <a:t> not in out1]</a:t>
            </a:r>
            <a:endParaRPr lang="en-US" sz="28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</TotalTime>
  <Words>863</Words>
  <Application>Microsoft Office PowerPoint</Application>
  <PresentationFormat>On-screen Show (4:3)</PresentationFormat>
  <Paragraphs>134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佈景主題</vt:lpstr>
      <vt:lpstr>UW CSE 190p Section</vt:lpstr>
      <vt:lpstr>Homework/Quiz Questions?</vt:lpstr>
      <vt:lpstr>Before We Start</vt:lpstr>
      <vt:lpstr>Outlines</vt:lpstr>
      <vt:lpstr>List Slicing</vt:lpstr>
      <vt:lpstr>List Slicing</vt:lpstr>
      <vt:lpstr>List Slicing</vt:lpstr>
      <vt:lpstr>PowerPoint Presentation</vt:lpstr>
      <vt:lpstr>Set Operations Using Lists</vt:lpstr>
      <vt:lpstr>Set Operations Using Lists</vt:lpstr>
      <vt:lpstr>Set Operations Using Sets</vt:lpstr>
      <vt:lpstr>Sort</vt:lpstr>
      <vt:lpstr>Sort</vt:lpstr>
      <vt:lpstr>Sort Exercise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190p Section</dc:title>
  <dc:creator>Surfer</dc:creator>
  <cp:lastModifiedBy>CSE</cp:lastModifiedBy>
  <cp:revision>93</cp:revision>
  <dcterms:created xsi:type="dcterms:W3CDTF">2012-06-21T06:15:53Z</dcterms:created>
  <dcterms:modified xsi:type="dcterms:W3CDTF">2012-08-25T03:57:46Z</dcterms:modified>
</cp:coreProperties>
</file>