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72" r:id="rId10"/>
    <p:sldId id="261" r:id="rId11"/>
    <p:sldId id="267" r:id="rId12"/>
    <p:sldId id="273" r:id="rId13"/>
    <p:sldId id="268" r:id="rId14"/>
    <p:sldId id="271" r:id="rId15"/>
    <p:sldId id="274" r:id="rId16"/>
    <p:sldId id="275" r:id="rId17"/>
    <p:sldId id="276" r:id="rId18"/>
    <p:sldId id="277" r:id="rId19"/>
    <p:sldId id="278" r:id="rId20"/>
    <p:sldId id="281" r:id="rId21"/>
    <p:sldId id="279" r:id="rId22"/>
    <p:sldId id="280" r:id="rId2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A"/>
    <a:srgbClr val="FFF300"/>
    <a:srgbClr val="19FF00"/>
    <a:srgbClr val="FB000B"/>
    <a:srgbClr val="924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376" autoAdjust="0"/>
  </p:normalViewPr>
  <p:slideViewPr>
    <p:cSldViewPr>
      <p:cViewPr varScale="1">
        <p:scale>
          <a:sx n="79" d="100"/>
          <a:sy n="79" d="100"/>
        </p:scale>
        <p:origin x="-25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92129B-BD8B-43B9-ABC4-E161B3C34547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A1EFA-B176-41B6-BD61-67EEF552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7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671C01-92CF-4C95-8F8A-6B82E9E6B201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F08B97-EE0A-40A9-82D5-11C2482BC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79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24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05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0" name="Placeholder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1D89-6495-4233-9375-D4DF3A23BB42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2498-18F4-4FE6-A001-57C8CF368F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744D-092B-40A4-A06B-571181E3238C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C5BA-8A6B-423E-B702-44AFC3CBC5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4078-9B7C-475E-B853-2F7DD624307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4176-E3E7-407E-91BD-688C3CEDD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F23B-D014-4F0A-B327-B6676B3CA01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8797-147A-4C0D-A0DF-1726A6B46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8EB1-5448-45A4-A5E5-3D32AE447DFA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07BA-02C1-4E26-95DF-D75EB21F25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66F-59FE-47E9-B389-593ECA260830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EABB-2176-43A1-979F-01C2A370B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F21-D08A-4053-AAF8-93CB50B05BDB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9007-6A08-4DDB-90E1-779768255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C896-EA5C-4B27-A837-FA93189EB73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C87-8B89-4BEC-845F-C34AA56F55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B24E-5635-4E81-B783-FA7C6D4DDEB6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7107-09A0-45DD-8461-1F6DC34845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8C69-421F-4B57-8533-FBD3032A9E97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C556-5F3A-4EE5-9357-CC84526EB5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DAEC-D7E8-492E-9874-0DF213974A79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610B-5A8D-4181-8133-1FA34C647C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05B310-B28E-4646-A650-A6FEB12448A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7AFFFB-B1B4-4025-AC50-AF50F8F61A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9246B3"/>
          </a:solidFill>
          <a:latin typeface="+mj-lt"/>
          <a:ea typeface="+mj-ea"/>
          <a:cs typeface="新細明體" pitchFamily="-72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UW CSE 190p Section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</a:rPr>
              <a:t>6/21, Summer 2012</a:t>
            </a:r>
          </a:p>
          <a:p>
            <a:pPr eaLnBrk="1" hangingPunct="1"/>
            <a:r>
              <a:rPr lang="en-US" altLang="zh-TW" smtClean="0">
                <a:solidFill>
                  <a:schemeClr val="tx1"/>
                </a:solidFill>
              </a:rPr>
              <a:t>Dun-Yu Hsiao</a:t>
            </a:r>
            <a:endParaRPr lang="zh-TW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Exercise: Convert temperatures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3379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Testing your program</a:t>
            </a:r>
          </a:p>
          <a:p>
            <a:pPr eaLnBrk="1" hangingPunct="1"/>
            <a:r>
              <a:rPr lang="en-US" altLang="zh-TW" dirty="0" smtClean="0"/>
              <a:t>Making a temperature conversion chart</a:t>
            </a:r>
          </a:p>
          <a:p>
            <a:pPr lvl="1" eaLnBrk="1" hangingPunct="1"/>
            <a:r>
              <a:rPr lang="en-US" altLang="zh-TW" dirty="0" smtClean="0"/>
              <a:t>Chart the conversion of 5F, 32F, 104F, 212F, 293F </a:t>
            </a:r>
          </a:p>
          <a:p>
            <a:pPr lvl="1" eaLnBrk="1" hangingPunct="1"/>
            <a:r>
              <a:rPr lang="en-US" altLang="zh-TW" dirty="0" smtClean="0"/>
              <a:t>Print out example: </a:t>
            </a:r>
          </a:p>
          <a:p>
            <a:pPr lvl="1" eaLnBrk="1" hangingPunct="1">
              <a:buFont typeface="Arial" pitchFamily="-72" charset="0"/>
              <a:buNone/>
            </a:pPr>
            <a:r>
              <a:rPr lang="en-US" altLang="zh-TW" dirty="0" smtClean="0"/>
              <a:t>				</a:t>
            </a:r>
            <a:r>
              <a:rPr lang="en-US" b="1" dirty="0" smtClean="0">
                <a:latin typeface="Consolas" pitchFamily="-72" charset="0"/>
                <a:ea typeface="新細明體" pitchFamily="-72" charset="-120"/>
              </a:rPr>
              <a:t>5F -15.0C</a:t>
            </a:r>
          </a:p>
          <a:p>
            <a:pPr lvl="1" eaLnBrk="1" hangingPunct="1">
              <a:buFont typeface="Arial" pitchFamily="-72" charset="0"/>
              <a:buNone/>
            </a:pPr>
            <a:r>
              <a:rPr lang="en-US" b="1" dirty="0" smtClean="0">
                <a:latin typeface="Consolas" pitchFamily="-72" charset="0"/>
                <a:ea typeface="新細明體" pitchFamily="-72" charset="-120"/>
              </a:rPr>
              <a:t>				...</a:t>
            </a:r>
            <a:endParaRPr lang="en-US" altLang="zh-TW" b="1" dirty="0" smtClean="0">
              <a:latin typeface="Consolas" pitchFamily="-72" charset="0"/>
            </a:endParaRPr>
          </a:p>
          <a:p>
            <a:pPr lvl="1" eaLnBrk="1" hangingPunct="1"/>
            <a:r>
              <a:rPr lang="en-US" altLang="zh-TW" dirty="0" smtClean="0"/>
              <a:t> (Tedious, isn’t it?)</a:t>
            </a:r>
          </a:p>
          <a:p>
            <a:pPr eaLnBrk="1" hangingPunct="1"/>
            <a:r>
              <a:rPr lang="en-US" altLang="zh-TW" dirty="0" smtClean="0"/>
              <a:t> You can create a Python program!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Loops: basics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35842" name="內容版面配置區 2"/>
          <p:cNvSpPr>
            <a:spLocks noGrp="1"/>
          </p:cNvSpPr>
          <p:nvPr>
            <p:ph idx="1"/>
          </p:nvPr>
        </p:nvSpPr>
        <p:spPr>
          <a:xfrm>
            <a:off x="457200" y="1189038"/>
            <a:ext cx="8229600" cy="4525962"/>
          </a:xfrm>
        </p:spPr>
        <p:txBody>
          <a:bodyPr/>
          <a:lstStyle/>
          <a:p>
            <a:pPr marL="609600" indent="-609600" eaLnBrk="1" hangingPunct="1"/>
            <a:r>
              <a:rPr lang="en-US" altLang="zh-TW" smtClean="0"/>
              <a:t>Use loop to reduce code repetition!</a:t>
            </a:r>
          </a:p>
          <a:p>
            <a:pPr marL="609600" indent="-609600" eaLnBrk="1" hangingPunct="1"/>
            <a:r>
              <a:rPr lang="en-US" altLang="zh-TW" smtClean="0"/>
              <a:t>For loop:</a:t>
            </a: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smtClean="0">
                <a:ea typeface="新細明體" pitchFamily="-72" charset="-120"/>
              </a:rPr>
              <a:t>			for </a:t>
            </a:r>
            <a:r>
              <a:rPr lang="en-US" smtClean="0">
                <a:solidFill>
                  <a:srgbClr val="00B00A"/>
                </a:solidFill>
                <a:ea typeface="新細明體" pitchFamily="-72" charset="-120"/>
              </a:rPr>
              <a:t>iterating_var</a:t>
            </a:r>
            <a:r>
              <a:rPr lang="en-US" smtClean="0">
                <a:ea typeface="新細明體" pitchFamily="-72" charset="-120"/>
              </a:rPr>
              <a:t> in </a:t>
            </a:r>
            <a:r>
              <a:rPr lang="en-US" smtClean="0">
                <a:solidFill>
                  <a:srgbClr val="FB000B"/>
                </a:solidFill>
                <a:ea typeface="新細明體" pitchFamily="-72" charset="-120"/>
              </a:rPr>
              <a:t>sequence</a:t>
            </a:r>
            <a:r>
              <a:rPr lang="en-US" smtClean="0">
                <a:ea typeface="新細明體" pitchFamily="-72" charset="-120"/>
              </a:rPr>
              <a:t>:</a:t>
            </a: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smtClean="0">
                <a:ea typeface="新細明體" pitchFamily="-72" charset="-120"/>
              </a:rPr>
              <a:t>				</a:t>
            </a:r>
            <a:r>
              <a:rPr lang="en-US" smtClean="0">
                <a:solidFill>
                  <a:schemeClr val="hlink"/>
                </a:solidFill>
                <a:ea typeface="新細明體" pitchFamily="-72" charset="-120"/>
              </a:rPr>
              <a:t>statements(s)</a:t>
            </a:r>
            <a:endParaRPr lang="en-US" altLang="zh-TW" smtClean="0">
              <a:solidFill>
                <a:srgbClr val="FFF300"/>
              </a:solidFill>
            </a:endParaRP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altLang="zh-TW" b="1" smtClean="0">
                <a:latin typeface="Consolas" pitchFamily="-72" charset="0"/>
              </a:rPr>
              <a:t>			for </a:t>
            </a:r>
            <a:r>
              <a:rPr lang="en-US" altLang="zh-TW" b="1" smtClean="0">
                <a:solidFill>
                  <a:srgbClr val="00B00A"/>
                </a:solidFill>
                <a:latin typeface="Consolas" pitchFamily="-72" charset="0"/>
              </a:rPr>
              <a:t>x</a:t>
            </a:r>
            <a:r>
              <a:rPr lang="en-US" altLang="zh-TW" b="1" smtClean="0">
                <a:latin typeface="Consolas" pitchFamily="-72" charset="0"/>
              </a:rPr>
              <a:t> in </a:t>
            </a:r>
            <a:r>
              <a:rPr lang="en-US" altLang="zh-TW" b="1" smtClean="0">
                <a:solidFill>
                  <a:srgbClr val="FB000B"/>
                </a:solidFill>
                <a:latin typeface="Consolas" pitchFamily="-72" charset="0"/>
              </a:rPr>
              <a:t>[ 10, 2, 43]</a:t>
            </a:r>
            <a:r>
              <a:rPr lang="en-US" altLang="zh-TW" b="1" smtClean="0">
                <a:latin typeface="Consolas" pitchFamily="-72" charset="0"/>
              </a:rPr>
              <a:t>:</a:t>
            </a: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altLang="zh-TW" b="1" smtClean="0">
                <a:latin typeface="Consolas" pitchFamily="-72" charset="0"/>
              </a:rPr>
              <a:t>				</a:t>
            </a:r>
            <a:r>
              <a:rPr lang="en-US" altLang="zh-TW" b="1" smtClean="0">
                <a:solidFill>
                  <a:schemeClr val="hlink"/>
                </a:solidFill>
                <a:latin typeface="Consolas" pitchFamily="-72" charset="0"/>
              </a:rPr>
              <a:t>print( x )</a:t>
            </a:r>
            <a:endParaRPr lang="en-US" altLang="zh-TW" smtClean="0"/>
          </a:p>
          <a:p>
            <a:pPr marL="609600" indent="-609600" eaLnBrk="1" hangingPunct="1"/>
            <a:r>
              <a:rPr lang="en-US" altLang="zh-TW" smtClean="0"/>
              <a:t>List</a:t>
            </a:r>
          </a:p>
          <a:p>
            <a:pPr marL="990600" lvl="1" indent="-533400" eaLnBrk="1" hangingPunct="1">
              <a:buFont typeface="Wingdings" pitchFamily="-72" charset="2"/>
              <a:buNone/>
            </a:pPr>
            <a:r>
              <a:rPr lang="en-US" sz="2400" b="1" smtClean="0">
                <a:latin typeface="Consolas" pitchFamily="-72" charset="0"/>
                <a:ea typeface="新細明體" pitchFamily="-72" charset="-120"/>
              </a:rPr>
              <a:t>	</a:t>
            </a:r>
            <a:r>
              <a:rPr lang="en-US" sz="2400" b="1" smtClean="0">
                <a:solidFill>
                  <a:schemeClr val="tx2"/>
                </a:solidFill>
                <a:latin typeface="Consolas" pitchFamily="-72" charset="0"/>
                <a:ea typeface="新細明體" pitchFamily="-72" charset="-120"/>
              </a:rPr>
              <a:t>list1 = ["a", "b", "c", "d"]</a:t>
            </a:r>
          </a:p>
          <a:p>
            <a:pPr marL="990600" lvl="1" indent="-533400" eaLnBrk="1" hangingPunct="1">
              <a:buFont typeface="Wingdings" pitchFamily="-72" charset="2"/>
              <a:buNone/>
            </a:pPr>
            <a:r>
              <a:rPr lang="en-US" sz="2400" b="1" smtClean="0">
                <a:solidFill>
                  <a:schemeClr val="tx2"/>
                </a:solidFill>
                <a:latin typeface="Consolas" pitchFamily="-72" charset="0"/>
                <a:ea typeface="新細明體" pitchFamily="-72" charset="-120"/>
              </a:rPr>
              <a:t>	list2 = [1, 2, 3, 4, 5 ]</a:t>
            </a:r>
          </a:p>
          <a:p>
            <a:pPr marL="990600" lvl="1" indent="-533400" eaLnBrk="1" hangingPunct="1">
              <a:buFont typeface="Wingdings" pitchFamily="-72" charset="2"/>
              <a:buNone/>
            </a:pPr>
            <a:r>
              <a:rPr lang="en-US" sz="2400" b="1" smtClean="0">
                <a:solidFill>
                  <a:schemeClr val="tx2"/>
                </a:solidFill>
                <a:latin typeface="Consolas" pitchFamily="-72" charset="0"/>
                <a:ea typeface="新細明體" pitchFamily="-72" charset="-120"/>
              </a:rPr>
              <a:t>	list3 = ['phys', 'chem', 1997, 2000]</a:t>
            </a:r>
            <a:endParaRPr lang="en-US" sz="2400" b="1" smtClean="0">
              <a:latin typeface="Consolas" pitchFamily="-72" charset="0"/>
              <a:ea typeface="新細明體" pitchFamily="-72" charset="-120"/>
            </a:endParaRPr>
          </a:p>
          <a:p>
            <a:pPr marL="990600" lvl="1" indent="-533400" eaLnBrk="1" hangingPunct="1">
              <a:buFont typeface="Wingdings" pitchFamily="-72" charset="2"/>
              <a:buChar char="§"/>
            </a:pPr>
            <a:endParaRPr lang="en-US" altLang="zh-TW" sz="2400" b="1" smtClean="0">
              <a:latin typeface="Consolas" pitchFamily="-72" charset="0"/>
            </a:endParaRPr>
          </a:p>
          <a:p>
            <a:pPr marL="990600" lvl="1" indent="-533400"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Exercise: Convert temperatures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37890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Now try it using one for loop!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Much more concise!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Exercise: Create a log table using loop</a:t>
            </a:r>
            <a:endParaRPr lang="zh-TW" altLang="en-US" sz="3600" b="0" smtClean="0">
              <a:solidFill>
                <a:srgbClr val="604A7B"/>
              </a:solidFill>
            </a:endParaRPr>
          </a:p>
        </p:txBody>
      </p:sp>
      <p:sp>
        <p:nvSpPr>
          <p:cNvPr id="39938" name="內容版面配置區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Numbers: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	 </a:t>
            </a:r>
            <a:r>
              <a:rPr lang="en-US"/>
              <a:t>1, 2, 4, 8, 10, 20, 40, 80, 100, 200, 400, 800, 1000</a:t>
            </a: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Import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		</a:t>
            </a:r>
            <a:r>
              <a:rPr lang="en-US" altLang="zh-TW" sz="28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- To not reinvent the wheel!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r>
              <a:rPr lang="en-US" altLang="zh-TW" sz="28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		- Use the console to check usage quickly!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Careful!</a:t>
            </a:r>
            <a:endParaRPr lang="zh-TW" altLang="en-US" sz="3600" b="0" smtClean="0">
              <a:solidFill>
                <a:srgbClr val="604A7B"/>
              </a:solidFill>
            </a:endParaRPr>
          </a:p>
        </p:txBody>
      </p:sp>
      <p:sp>
        <p:nvSpPr>
          <p:cNvPr id="41986" name="內容版面配置區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Don’t forget colon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Careful about the indentation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endParaRPr lang="en-US" altLang="zh-TW" sz="28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Using Command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Prompt in Windows</a:t>
            </a:r>
          </a:p>
          <a:p>
            <a:endParaRPr lang="en-US" dirty="0"/>
          </a:p>
          <a:p>
            <a:r>
              <a:rPr lang="en-US" dirty="0" smtClean="0"/>
              <a:t>Terminal in Mac/Linux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0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current directory/folder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wd</a:t>
            </a:r>
            <a:r>
              <a:rPr lang="en-US" dirty="0" smtClean="0"/>
              <a:t> (</a:t>
            </a:r>
            <a:r>
              <a:rPr lang="en-US" dirty="0"/>
              <a:t>on </a:t>
            </a:r>
            <a:r>
              <a:rPr lang="en-US" dirty="0" err="1"/>
              <a:t>unix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 err="1"/>
              <a:t>osx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cho %cd% (on windows)</a:t>
            </a:r>
            <a:endParaRPr lang="en-US" dirty="0"/>
          </a:p>
          <a:p>
            <a:r>
              <a:rPr lang="en-US" dirty="0" smtClean="0"/>
              <a:t>List </a:t>
            </a:r>
            <a:r>
              <a:rPr lang="en-US" dirty="0"/>
              <a:t>contents in the current </a:t>
            </a:r>
            <a:r>
              <a:rPr lang="en-US" dirty="0" smtClean="0"/>
              <a:t>directory</a:t>
            </a:r>
            <a:r>
              <a:rPr lang="en-US" dirty="0"/>
              <a:t>/folder</a:t>
            </a:r>
            <a:endParaRPr lang="en-US" dirty="0" smtClean="0"/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(on </a:t>
            </a:r>
            <a:r>
              <a:rPr lang="en-US" dirty="0" err="1" smtClean="0"/>
              <a:t>unix</a:t>
            </a:r>
            <a:r>
              <a:rPr lang="en-US" dirty="0" smtClean="0"/>
              <a:t>, </a:t>
            </a:r>
            <a:r>
              <a:rPr lang="en-US" dirty="0" err="1" smtClean="0"/>
              <a:t>linux</a:t>
            </a:r>
            <a:r>
              <a:rPr lang="en-US" dirty="0" smtClean="0"/>
              <a:t>, </a:t>
            </a:r>
            <a:r>
              <a:rPr lang="en-US" dirty="0" err="1" smtClean="0"/>
              <a:t>osx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dir</a:t>
            </a:r>
            <a:r>
              <a:rPr lang="en-US" dirty="0" smtClean="0"/>
              <a:t> (mostly only on windows)</a:t>
            </a:r>
          </a:p>
          <a:p>
            <a:r>
              <a:rPr lang="en-US" dirty="0" smtClean="0"/>
              <a:t>/ </a:t>
            </a:r>
            <a:r>
              <a:rPr lang="en-US" dirty="0"/>
              <a:t>on </a:t>
            </a:r>
            <a:r>
              <a:rPr lang="en-US" dirty="0" err="1"/>
              <a:t>unix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 err="1" smtClean="0"/>
              <a:t>osx</a:t>
            </a:r>
            <a:endParaRPr lang="en-US" dirty="0" smtClean="0"/>
          </a:p>
          <a:p>
            <a:r>
              <a:rPr lang="en-US" dirty="0" smtClean="0"/>
              <a:t>\ on windows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8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</a:t>
            </a:r>
            <a:r>
              <a:rPr lang="en-US" dirty="0" smtClean="0"/>
              <a:t>directory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d</a:t>
            </a:r>
          </a:p>
          <a:p>
            <a:pPr marL="457200" lvl="1" indent="0">
              <a:buNone/>
            </a:pPr>
            <a:r>
              <a:rPr lang="en-US" dirty="0" smtClean="0"/>
              <a:t>Use “tab” to loop through path!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Make directory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/>
              <a:t>(on </a:t>
            </a:r>
            <a:r>
              <a:rPr lang="en-US" dirty="0" err="1"/>
              <a:t>unix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 err="1"/>
              <a:t>osx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md (</a:t>
            </a:r>
            <a:r>
              <a:rPr lang="en-US" dirty="0"/>
              <a:t>on windows)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 your desktop directory</a:t>
            </a:r>
          </a:p>
          <a:p>
            <a:r>
              <a:rPr lang="en-US" dirty="0" smtClean="0"/>
              <a:t>In Desktop, create directories in this structure:</a:t>
            </a:r>
          </a:p>
          <a:p>
            <a:pPr lvl="1"/>
            <a:r>
              <a:rPr lang="en-US" dirty="0" smtClean="0"/>
              <a:t>Desktop</a:t>
            </a:r>
          </a:p>
          <a:p>
            <a:pPr lvl="2"/>
            <a:r>
              <a:rPr lang="en-US" dirty="0" smtClean="0"/>
              <a:t>test_dir1</a:t>
            </a:r>
          </a:p>
          <a:p>
            <a:pPr lvl="3"/>
            <a:r>
              <a:rPr lang="en-US" dirty="0" smtClean="0"/>
              <a:t>test_sub_dir1-1</a:t>
            </a:r>
          </a:p>
          <a:p>
            <a:pPr lvl="3"/>
            <a:r>
              <a:rPr lang="en-US" dirty="0" smtClean="0"/>
              <a:t>Test_sub_dir</a:t>
            </a:r>
            <a:r>
              <a:rPr lang="en-US" dirty="0"/>
              <a:t>1-</a:t>
            </a:r>
            <a:r>
              <a:rPr lang="en-US" dirty="0" smtClean="0"/>
              <a:t>2</a:t>
            </a:r>
          </a:p>
          <a:p>
            <a:pPr lvl="2"/>
            <a:r>
              <a:rPr lang="en-US" dirty="0" smtClean="0"/>
              <a:t>test_dir2</a:t>
            </a:r>
          </a:p>
          <a:p>
            <a:pPr lvl="3"/>
            <a:r>
              <a:rPr lang="en-US" dirty="0" smtClean="0"/>
              <a:t>Test_sub_dir2-1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go into test_sub_dir_1-2</a:t>
            </a:r>
          </a:p>
          <a:p>
            <a:pPr lvl="1"/>
            <a:r>
              <a:rPr lang="en-US" dirty="0" smtClean="0"/>
              <a:t>Copy and save the commands you used in the report.</a:t>
            </a:r>
          </a:p>
          <a:p>
            <a:r>
              <a:rPr lang="en-US" dirty="0" smtClean="0"/>
              <a:t>Now  </a:t>
            </a:r>
            <a:r>
              <a:rPr lang="en-US" dirty="0"/>
              <a:t>go into </a:t>
            </a:r>
            <a:r>
              <a:rPr lang="en-US" dirty="0" smtClean="0"/>
              <a:t>test_sub_dir_2-1</a:t>
            </a:r>
            <a:endParaRPr lang="en-US" dirty="0"/>
          </a:p>
          <a:p>
            <a:pPr lvl="1"/>
            <a:r>
              <a:rPr lang="en-US" dirty="0"/>
              <a:t>Copy and save the commands you used in the report.</a:t>
            </a:r>
          </a:p>
        </p:txBody>
      </p:sp>
    </p:spTree>
    <p:extLst>
      <p:ext uri="{BB962C8B-B14F-4D97-AF65-F5344CB8AC3E}">
        <p14:creationId xmlns:p14="http://schemas.microsoft.com/office/powerpoint/2010/main" val="38842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Now it’s time to team up and code!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Find a partner and make sure that you have at least one laptop.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Try to share what you think with your teammate!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Python from the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myprogram.py</a:t>
            </a:r>
          </a:p>
          <a:p>
            <a:r>
              <a:rPr lang="en-US" dirty="0"/>
              <a:t>python </a:t>
            </a:r>
            <a:r>
              <a:rPr lang="en-US" dirty="0" smtClean="0"/>
              <a:t>myprogram.py </a:t>
            </a:r>
            <a:r>
              <a:rPr lang="en-US" i="1" dirty="0" smtClean="0"/>
              <a:t>argument1</a:t>
            </a:r>
            <a:r>
              <a:rPr lang="en-US" dirty="0" smtClean="0"/>
              <a:t> </a:t>
            </a:r>
            <a:r>
              <a:rPr lang="en-US" i="1" dirty="0" smtClean="0"/>
              <a:t>argument2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The operating system command shell </a:t>
            </a:r>
            <a:r>
              <a:rPr lang="en-US" dirty="0"/>
              <a:t>is </a:t>
            </a:r>
            <a:r>
              <a:rPr lang="en-US" i="1" dirty="0" smtClean="0"/>
              <a:t>not </a:t>
            </a:r>
            <a:r>
              <a:rPr lang="en-US" dirty="0" smtClean="0"/>
              <a:t>the </a:t>
            </a:r>
            <a:r>
              <a:rPr lang="en-US" dirty="0"/>
              <a:t>same as the Python interpreter</a:t>
            </a:r>
          </a:p>
        </p:txBody>
      </p:sp>
    </p:spTree>
    <p:extLst>
      <p:ext uri="{BB962C8B-B14F-4D97-AF65-F5344CB8AC3E}">
        <p14:creationId xmlns:p14="http://schemas.microsoft.com/office/powerpoint/2010/main" val="2629376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Today’s takeaway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440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IDLE</a:t>
            </a:r>
          </a:p>
          <a:p>
            <a:pPr eaLnBrk="1" hangingPunct="1"/>
            <a:r>
              <a:rPr lang="en-US" altLang="zh-TW" smtClean="0"/>
              <a:t>Print</a:t>
            </a:r>
          </a:p>
          <a:p>
            <a:pPr eaLnBrk="1" hangingPunct="1"/>
            <a:r>
              <a:rPr lang="en-US" altLang="zh-TW" smtClean="0"/>
              <a:t>Loop</a:t>
            </a:r>
          </a:p>
          <a:p>
            <a:pPr eaLnBrk="1" hangingPunct="1"/>
            <a:r>
              <a:rPr lang="en-US" altLang="zh-TW" smtClean="0"/>
              <a:t>List</a:t>
            </a:r>
          </a:p>
          <a:p>
            <a:pPr eaLnBrk="1" hangingPunct="1"/>
            <a:r>
              <a:rPr lang="en-US" altLang="zh-TW" smtClean="0"/>
              <a:t>Import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4520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Questions?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460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92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b="0">
              <a:solidFill>
                <a:srgbClr val="604A7B"/>
              </a:solidFill>
            </a:endParaRPr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Today’s material will also be covered in the following lectures with more details, </a:t>
            </a:r>
            <a:r>
              <a:rPr lang="en-US" altLang="zh-TW" u="sng" smtClean="0"/>
              <a:t>so don’t worry if you feel confused.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When in doubt, you can always stop me and ask! </a:t>
            </a:r>
            <a:endParaRPr lang="zh-TW" altLang="en-US" smtClean="0"/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3"/>
          <p:cNvSpPr>
            <a:spLocks noGrp="1"/>
          </p:cNvSpPr>
          <p:nvPr>
            <p:ph type="title"/>
          </p:nvPr>
        </p:nvSpPr>
        <p:spPr>
          <a:xfrm>
            <a:off x="838200" y="2590800"/>
            <a:ext cx="7772400" cy="1362075"/>
          </a:xfrm>
        </p:spPr>
        <p:txBody>
          <a:bodyPr/>
          <a:lstStyle/>
          <a:p>
            <a:pPr eaLnBrk="1" hangingPunct="1"/>
            <a:r>
              <a:rPr lang="en-US" altLang="zh-TW" cap="none" smtClean="0"/>
              <a:t>Continue from Michael’s lecture…</a:t>
            </a:r>
            <a:endParaRPr lang="zh-TW" altLang="en-US" sz="3600" b="0" cap="non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A program is a recipe 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23554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7275" y="1465263"/>
            <a:ext cx="70961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What is a program?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25602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zh-TW" smtClean="0"/>
              <a:t>A program is a sequence of instructions</a:t>
            </a:r>
          </a:p>
          <a:p>
            <a:pPr eaLnBrk="1" hangingPunct="1"/>
            <a:r>
              <a:rPr lang="en-US" altLang="zh-TW" smtClean="0"/>
              <a:t>The computer executes one after the other, as if they had been typed to the interpreter</a:t>
            </a:r>
            <a:endParaRPr lang="zh-TW" altLang="en-US" smtClean="0"/>
          </a:p>
        </p:txBody>
      </p:sp>
      <p:sp>
        <p:nvSpPr>
          <p:cNvPr id="25603" name="矩形 3"/>
          <p:cNvSpPr>
            <a:spLocks noChangeArrowheads="1"/>
          </p:cNvSpPr>
          <p:nvPr/>
        </p:nvSpPr>
        <p:spPr bwMode="auto">
          <a:xfrm>
            <a:off x="355600" y="3276600"/>
            <a:ext cx="84582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zh-TW" sz="2800">
                <a:latin typeface="Consolas" pitchFamily="-72" charset="0"/>
                <a:ea typeface="Consolas" pitchFamily="-72" charset="0"/>
                <a:cs typeface="Consolas" pitchFamily="-72" charset="0"/>
              </a:rPr>
              <a:t>x = 1</a:t>
            </a:r>
          </a:p>
          <a:p>
            <a:r>
              <a:rPr lang="en-US" altLang="zh-TW" sz="2800">
                <a:latin typeface="Consolas" pitchFamily="-72" charset="0"/>
                <a:ea typeface="Consolas" pitchFamily="-72" charset="0"/>
                <a:cs typeface="Consolas" pitchFamily="-72" charset="0"/>
              </a:rPr>
              <a:t>y = 2</a:t>
            </a:r>
          </a:p>
          <a:p>
            <a:endParaRPr lang="en-US" altLang="zh-TW" sz="2800"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r>
              <a:rPr lang="en-US" altLang="zh-TW" sz="2800">
                <a:latin typeface="Consolas" pitchFamily="-72" charset="0"/>
                <a:ea typeface="Consolas" pitchFamily="-72" charset="0"/>
                <a:cs typeface="Consolas" pitchFamily="-72" charset="0"/>
              </a:rPr>
              <a:t>x + y</a:t>
            </a:r>
          </a:p>
          <a:p>
            <a:endParaRPr lang="en-US" altLang="zh-TW" sz="2800"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r>
              <a:rPr lang="en-US" altLang="zh-TW" sz="2800">
                <a:latin typeface="Consolas" pitchFamily="-72" charset="0"/>
                <a:ea typeface="Consolas" pitchFamily="-72" charset="0"/>
                <a:cs typeface="Consolas" pitchFamily="-72" charset="0"/>
              </a:rPr>
              <a:t>print x + y</a:t>
            </a:r>
          </a:p>
          <a:p>
            <a:r>
              <a:rPr lang="en-US" altLang="zh-TW" sz="2800">
                <a:latin typeface="Consolas" pitchFamily="-72" charset="0"/>
                <a:ea typeface="Consolas" pitchFamily="-72" charset="0"/>
                <a:cs typeface="Consolas" pitchFamily="-72" charset="0"/>
              </a:rPr>
              <a:t>print "The sum of", x, "and", y, "is", x+y</a:t>
            </a:r>
            <a:endParaRPr lang="zh-TW" altLang="en-US" sz="2800">
              <a:latin typeface="Consolas" pitchFamily="-72" charset="0"/>
              <a:ea typeface="Consolas" pitchFamily="-72" charset="0"/>
              <a:cs typeface="Consolas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IDLE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2765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Now try to change x = 3, y = 4 and make print the result out again.</a:t>
            </a:r>
          </a:p>
          <a:p>
            <a:pPr eaLnBrk="1" hangingPunct="1"/>
            <a:r>
              <a:rPr lang="en-US" altLang="zh-TW" smtClean="0"/>
              <a:t>Any better way rather than type everything all over again?</a:t>
            </a:r>
          </a:p>
          <a:p>
            <a:pPr lvl="1" eaLnBrk="1" hangingPunct="1"/>
            <a:r>
              <a:rPr lang="en-US" altLang="zh-TW" smtClean="0"/>
              <a:t>Use the editor</a:t>
            </a:r>
          </a:p>
          <a:p>
            <a:pPr lvl="1" eaLnBrk="1" hangingPunct="1"/>
            <a:r>
              <a:rPr lang="en-US" altLang="zh-TW" smtClean="0"/>
              <a:t>Be sure to save as .py to have code highlights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Exercise: Print a table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2969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700"/>
              <a:t>Create a table using print about the simple</a:t>
            </a:r>
            <a:br>
              <a:rPr lang="en-US" altLang="zh-TW" sz="2700"/>
            </a:br>
            <a:r>
              <a:rPr lang="en-US" altLang="zh-TW" sz="2700"/>
              <a:t>info of your team.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700"/>
              <a:t>The required </a:t>
            </a:r>
            <a:r>
              <a:rPr lang="en-US" altLang="zh-TW" sz="2700">
                <a:solidFill>
                  <a:srgbClr val="FF0000"/>
                </a:solidFill>
              </a:rPr>
              <a:t>variable</a:t>
            </a:r>
            <a:r>
              <a:rPr lang="en-US" altLang="zh-TW" sz="2700"/>
              <a:t> fields are: First name, Last name, Month of birth in number, and Favorite color.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700"/>
              <a:t>Your code should start with:</a:t>
            </a: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1500">
                <a:latin typeface="Consolas" pitchFamily="-72" charset="0"/>
                <a:ea typeface="Consolas" pitchFamily="-72" charset="0"/>
                <a:cs typeface="Consolas" pitchFamily="-72" charset="0"/>
              </a:rPr>
              <a:t>			</a:t>
            </a:r>
            <a:r>
              <a:rPr lang="en-US" altLang="zh-TW" sz="2100" b="1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first_name = “Bill”</a:t>
            </a: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2100" b="1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			last_name = “Howe”</a:t>
            </a: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2100" b="1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			...</a:t>
            </a:r>
            <a:endParaRPr lang="en-US" altLang="zh-TW" sz="1500"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700"/>
              <a:t>Example output: </a:t>
            </a:r>
          </a:p>
          <a:p>
            <a:pPr marL="457200" lvl="1" indent="0"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2400">
                <a:latin typeface="Consolas" pitchFamily="-72" charset="0"/>
                <a:ea typeface="Consolas" pitchFamily="-72" charset="0"/>
                <a:cs typeface="Consolas" pitchFamily="-72" charset="0"/>
              </a:rPr>
              <a:t>"Bill Howe, 1, likes green"</a:t>
            </a:r>
            <a:br>
              <a:rPr lang="en-US" altLang="zh-TW" sz="2400">
                <a:latin typeface="Consolas" pitchFamily="-72" charset="0"/>
                <a:ea typeface="Consolas" pitchFamily="-72" charset="0"/>
                <a:cs typeface="Consolas" pitchFamily="-72" charset="0"/>
              </a:rPr>
            </a:br>
            <a:r>
              <a:rPr lang="en-US" altLang="zh-TW" sz="2400">
                <a:latin typeface="Consolas" pitchFamily="-72" charset="0"/>
                <a:ea typeface="Consolas" pitchFamily="-72" charset="0"/>
                <a:cs typeface="Consolas" pitchFamily="-72" charset="0"/>
              </a:rPr>
              <a:t>"Dun-Yu Hsiao, 5, likes red"</a:t>
            </a:r>
            <a:endParaRPr lang="zh-TW" altLang="en-US" sz="2400">
              <a:latin typeface="Consolas" pitchFamily="-72" charset="0"/>
              <a:ea typeface="Consolas" pitchFamily="-72" charset="0"/>
              <a:cs typeface="Consolas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Exercise: Print a table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31746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700"/>
              <a:t>Careful about the conversion between number and string</a:t>
            </a:r>
          </a:p>
          <a:p>
            <a:pPr eaLnBrk="1" hangingPunct="1">
              <a:lnSpc>
                <a:spcPct val="90000"/>
              </a:lnSpc>
            </a:pPr>
            <a:endParaRPr lang="en-US" altLang="zh-TW" sz="2700"/>
          </a:p>
          <a:p>
            <a:pPr eaLnBrk="1" hangingPunct="1">
              <a:lnSpc>
                <a:spcPct val="90000"/>
              </a:lnSpc>
            </a:pPr>
            <a:r>
              <a:rPr lang="en-US" altLang="zh-TW" sz="2700"/>
              <a:t>Use str(some number)</a:t>
            </a:r>
            <a:endParaRPr lang="en-US" altLang="zh-TW" sz="2800">
              <a:latin typeface="Consolas" pitchFamily="-72" charset="0"/>
              <a:ea typeface="Consolas" pitchFamily="-72" charset="0"/>
              <a:cs typeface="Consolas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479</Words>
  <Application>Microsoft Office PowerPoint</Application>
  <PresentationFormat>On-screen Show (4:3)</PresentationFormat>
  <Paragraphs>126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佈景主題</vt:lpstr>
      <vt:lpstr>UW CSE 190p Section</vt:lpstr>
      <vt:lpstr>Now it’s time to team up and code!</vt:lpstr>
      <vt:lpstr>PowerPoint Presentation</vt:lpstr>
      <vt:lpstr>Continue from Michael’s lecture…</vt:lpstr>
      <vt:lpstr>A program is a recipe </vt:lpstr>
      <vt:lpstr>What is a program?</vt:lpstr>
      <vt:lpstr>IDLE</vt:lpstr>
      <vt:lpstr>Exercise: Print a table</vt:lpstr>
      <vt:lpstr>Exercise: Print a table</vt:lpstr>
      <vt:lpstr>Exercise: Convert temperatures</vt:lpstr>
      <vt:lpstr>Loops: basics</vt:lpstr>
      <vt:lpstr>Exercise: Convert temperatures</vt:lpstr>
      <vt:lpstr>Exercise: Create a log table using loop</vt:lpstr>
      <vt:lpstr>Careful!</vt:lpstr>
      <vt:lpstr>Start Using Command Lines</vt:lpstr>
      <vt:lpstr>Command Line Basics</vt:lpstr>
      <vt:lpstr>PowerPoint Presentation</vt:lpstr>
      <vt:lpstr>Exercise</vt:lpstr>
      <vt:lpstr>PowerPoint Presentation</vt:lpstr>
      <vt:lpstr>Invoking Python from the command line</vt:lpstr>
      <vt:lpstr>Today’s takeaway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190p Section</dc:title>
  <dc:creator>Surfer</dc:creator>
  <cp:lastModifiedBy>CSE</cp:lastModifiedBy>
  <cp:revision>32</cp:revision>
  <dcterms:created xsi:type="dcterms:W3CDTF">2012-06-21T06:15:53Z</dcterms:created>
  <dcterms:modified xsi:type="dcterms:W3CDTF">2012-08-25T03:55:05Z</dcterms:modified>
</cp:coreProperties>
</file>