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3" r:id="rId3"/>
    <p:sldId id="266" r:id="rId4"/>
    <p:sldId id="275" r:id="rId5"/>
    <p:sldId id="264" r:id="rId6"/>
    <p:sldId id="265" r:id="rId7"/>
    <p:sldId id="272" r:id="rId8"/>
    <p:sldId id="274" r:id="rId9"/>
    <p:sldId id="267" r:id="rId10"/>
    <p:sldId id="270" r:id="rId11"/>
    <p:sldId id="271"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C62E1"/>
    <a:srgbClr val="859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072" y="-2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6E28EE-BA29-4401-BD5A-7C6D018C3FE2}" type="datetimeFigureOut">
              <a:rPr lang="en-US" smtClean="0"/>
              <a:t>8/7/12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5537-8977-4085-8470-8324F5D5ADD1}" type="slidenum">
              <a:rPr lang="en-US" smtClean="0"/>
              <a:t>‹#›</a:t>
            </a:fld>
            <a:endParaRPr lang="en-US"/>
          </a:p>
        </p:txBody>
      </p:sp>
    </p:spTree>
    <p:extLst>
      <p:ext uri="{BB962C8B-B14F-4D97-AF65-F5344CB8AC3E}">
        <p14:creationId xmlns:p14="http://schemas.microsoft.com/office/powerpoint/2010/main" val="3648525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encapsulation:</a:t>
            </a:r>
            <a:r>
              <a:rPr lang="en-US" baseline="0"/>
              <a:t> </a:t>
            </a:r>
            <a:r>
              <a:rPr lang="en-US"/>
              <a:t>commits us to a particular implementation, which makes it harder to change</a:t>
            </a:r>
            <a:r>
              <a:rPr lang="en-US" baseline="0"/>
              <a:t> down the road</a:t>
            </a:r>
          </a:p>
          <a:p>
            <a:endParaRPr lang="en-US"/>
          </a:p>
        </p:txBody>
      </p:sp>
      <p:sp>
        <p:nvSpPr>
          <p:cNvPr id="4" name="Slide Number Placeholder 3"/>
          <p:cNvSpPr>
            <a:spLocks noGrp="1"/>
          </p:cNvSpPr>
          <p:nvPr>
            <p:ph type="sldNum" sz="quarter" idx="10"/>
          </p:nvPr>
        </p:nvSpPr>
        <p:spPr/>
        <p:txBody>
          <a:bodyPr/>
          <a:lstStyle/>
          <a:p>
            <a:fld id="{29265537-8977-4085-8470-8324F5D5ADD1}" type="slidenum">
              <a:rPr lang="en-US" smtClean="0"/>
              <a:t>9</a:t>
            </a:fld>
            <a:endParaRPr lang="en-US"/>
          </a:p>
        </p:txBody>
      </p:sp>
    </p:spTree>
    <p:extLst>
      <p:ext uri="{BB962C8B-B14F-4D97-AF65-F5344CB8AC3E}">
        <p14:creationId xmlns:p14="http://schemas.microsoft.com/office/powerpoint/2010/main" val="228652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326864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2104217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82675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57305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427270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407881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108366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1968331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3990881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292054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F79FE5D-4A83-4095-8235-CEA9DAF1EDC5}" type="datetimeFigureOut">
              <a:rPr lang="en-US" smtClean="0"/>
              <a:t>8/7/12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788CE558-C476-4373-B415-9E6F3874DDF1}" type="slidenum">
              <a:rPr lang="en-US" smtClean="0"/>
              <a:t>‹#›</a:t>
            </a:fld>
            <a:endParaRPr lang="en-US"/>
          </a:p>
        </p:txBody>
      </p:sp>
    </p:spTree>
    <p:extLst>
      <p:ext uri="{BB962C8B-B14F-4D97-AF65-F5344CB8AC3E}">
        <p14:creationId xmlns:p14="http://schemas.microsoft.com/office/powerpoint/2010/main" val="367886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CE558-C476-4373-B415-9E6F3874DDF1}" type="slidenum">
              <a:rPr lang="en-US" smtClean="0"/>
              <a:t>‹#›</a:t>
            </a:fld>
            <a:endParaRPr lang="en-US"/>
          </a:p>
        </p:txBody>
      </p:sp>
    </p:spTree>
    <p:extLst>
      <p:ext uri="{BB962C8B-B14F-4D97-AF65-F5344CB8AC3E}">
        <p14:creationId xmlns:p14="http://schemas.microsoft.com/office/powerpoint/2010/main" val="563603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rgbClr val="7030A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67000"/>
            <a:ext cx="7239000" cy="933451"/>
          </a:xfrm>
        </p:spPr>
        <p:txBody>
          <a:bodyPr>
            <a:normAutofit/>
          </a:bodyPr>
          <a:lstStyle/>
          <a:p>
            <a:r>
              <a:rPr lang="en-US" dirty="0" smtClean="0"/>
              <a:t>Data Abstraction</a:t>
            </a:r>
            <a:endParaRPr lang="en-US" dirty="0"/>
          </a:p>
        </p:txBody>
      </p:sp>
      <p:sp>
        <p:nvSpPr>
          <p:cNvPr id="3" name="Subtitle 2"/>
          <p:cNvSpPr>
            <a:spLocks noGrp="1"/>
          </p:cNvSpPr>
          <p:nvPr>
            <p:ph type="subTitle" idx="1"/>
          </p:nvPr>
        </p:nvSpPr>
        <p:spPr>
          <a:xfrm>
            <a:off x="990600" y="3886200"/>
            <a:ext cx="6400800" cy="1752600"/>
          </a:xfrm>
        </p:spPr>
        <p:txBody>
          <a:bodyPr/>
          <a:lstStyle/>
          <a:p>
            <a:r>
              <a:rPr lang="en-US" dirty="0" smtClean="0">
                <a:solidFill>
                  <a:schemeClr val="tx1"/>
                </a:solidFill>
              </a:rPr>
              <a:t>UW CSE 190p</a:t>
            </a:r>
          </a:p>
          <a:p>
            <a:r>
              <a:rPr lang="en-US" dirty="0" smtClean="0">
                <a:solidFill>
                  <a:schemeClr val="tx1"/>
                </a:solidFill>
              </a:rPr>
              <a:t>Summer 2012</a:t>
            </a:r>
            <a:endParaRPr lang="en-US" dirty="0">
              <a:solidFill>
                <a:schemeClr val="tx1"/>
              </a:solidFill>
            </a:endParaRPr>
          </a:p>
        </p:txBody>
      </p:sp>
    </p:spTree>
    <p:extLst>
      <p:ext uri="{BB962C8B-B14F-4D97-AF65-F5344CB8AC3E}">
        <p14:creationId xmlns:p14="http://schemas.microsoft.com/office/powerpoint/2010/main" val="21464186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Tools for abstraction: Default Values</a:t>
            </a:r>
          </a:p>
        </p:txBody>
      </p:sp>
      <p:sp>
        <p:nvSpPr>
          <p:cNvPr id="3" name="Content Placeholder 2"/>
          <p:cNvSpPr>
            <a:spLocks noGrp="1"/>
          </p:cNvSpPr>
          <p:nvPr>
            <p:ph idx="1"/>
          </p:nvPr>
        </p:nvSpPr>
        <p:spPr/>
        <p:txBody>
          <a:bodyPr>
            <a:normAutofit/>
          </a:bodyPr>
          <a:lstStyle/>
          <a:p>
            <a:r>
              <a:rPr lang="en-US" sz="2400"/>
              <a:t>As you generalize a function, you tend to add parameters.</a:t>
            </a:r>
          </a:p>
          <a:p>
            <a:r>
              <a:rPr lang="en-US" sz="2400"/>
              <a:t>Downsides:</a:t>
            </a:r>
          </a:p>
          <a:p>
            <a:pPr lvl="1"/>
            <a:r>
              <a:rPr lang="en-US" sz="2000"/>
              <a:t>A function with many parameters can be awkward to call</a:t>
            </a:r>
          </a:p>
          <a:p>
            <a:pPr lvl="1"/>
            <a:r>
              <a:rPr lang="en-US" sz="2000"/>
              <a:t>Existing uses need to be updated</a:t>
            </a:r>
          </a:p>
          <a:p>
            <a:endParaRPr lang="en-US" sz="2400"/>
          </a:p>
          <a:p>
            <a:endParaRPr lang="en-US" sz="2400"/>
          </a:p>
        </p:txBody>
      </p:sp>
    </p:spTree>
    <p:extLst>
      <p:ext uri="{BB962C8B-B14F-4D97-AF65-F5344CB8AC3E}">
        <p14:creationId xmlns:p14="http://schemas.microsoft.com/office/powerpoint/2010/main" val="1557690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533400"/>
            <a:ext cx="8229600" cy="2308324"/>
          </a:xfrm>
          <a:prstGeom prst="rect">
            <a:avLst/>
          </a:prstGeom>
        </p:spPr>
        <p:txBody>
          <a:bodyPr wrap="square">
            <a:spAutoFit/>
          </a:bodyPr>
          <a:lstStyle/>
          <a:p>
            <a:r>
              <a:rPr lang="en-US" sz="1600" b="1">
                <a:solidFill>
                  <a:srgbClr val="859040"/>
                </a:solidFill>
                <a:latin typeface="Courier New"/>
                <a:cs typeface="Courier New"/>
              </a:rPr>
              <a:t>def</a:t>
            </a:r>
            <a:r>
              <a:rPr lang="en-US" sz="1600" b="1">
                <a:latin typeface="Courier New"/>
                <a:cs typeface="Courier New"/>
              </a:rPr>
              <a:t> </a:t>
            </a:r>
            <a:r>
              <a:rPr lang="en-US" sz="1600" b="1">
                <a:solidFill>
                  <a:srgbClr val="0000FF"/>
                </a:solidFill>
                <a:latin typeface="Courier New"/>
                <a:cs typeface="Courier New"/>
              </a:rPr>
              <a:t>twittersearch</a:t>
            </a:r>
            <a:r>
              <a:rPr lang="en-US" sz="1600" b="1">
                <a:latin typeface="Courier New"/>
                <a:cs typeface="Courier New"/>
              </a:rPr>
              <a:t>(query):</a:t>
            </a:r>
          </a:p>
          <a:p>
            <a:r>
              <a:rPr lang="en-US" sz="1600" b="1">
                <a:latin typeface="Courier New"/>
                <a:cs typeface="Courier New"/>
              </a:rPr>
              <a:t> </a:t>
            </a:r>
            <a:r>
              <a:rPr lang="en-US" sz="1600" b="1">
                <a:solidFill>
                  <a:srgbClr val="FF0000"/>
                </a:solidFill>
                <a:latin typeface="Courier New"/>
                <a:cs typeface="Courier New"/>
              </a:rPr>
              <a:t> ""”Return the responses from the query”””</a:t>
            </a:r>
          </a:p>
          <a:p>
            <a:r>
              <a:rPr lang="en-US" sz="1600" b="1">
                <a:latin typeface="Courier New"/>
                <a:cs typeface="Courier New"/>
              </a:rPr>
              <a:t>  url = "http://search.twitter.com/search.json?q=" + query</a:t>
            </a:r>
          </a:p>
          <a:p>
            <a:r>
              <a:rPr lang="en-US" sz="1600" b="1">
                <a:latin typeface="Courier New"/>
                <a:cs typeface="Courier New"/>
              </a:rPr>
              <a:t>  remote_file = urllib.urlopen(url)</a:t>
            </a:r>
          </a:p>
          <a:p>
            <a:endParaRPr lang="en-US" sz="1600" b="1">
              <a:latin typeface="Courier New"/>
              <a:cs typeface="Courier New"/>
            </a:endParaRPr>
          </a:p>
          <a:p>
            <a:r>
              <a:rPr lang="en-US" sz="1600" b="1">
                <a:latin typeface="Courier New"/>
                <a:cs typeface="Courier New"/>
              </a:rPr>
              <a:t>  raw_response = remote_file.read()</a:t>
            </a:r>
          </a:p>
          <a:p>
            <a:endParaRPr lang="en-US" sz="1600" b="1">
              <a:latin typeface="Courier New"/>
              <a:cs typeface="Courier New"/>
            </a:endParaRPr>
          </a:p>
          <a:p>
            <a:r>
              <a:rPr lang="en-US" sz="1600" b="1">
                <a:latin typeface="Courier New"/>
                <a:cs typeface="Courier New"/>
              </a:rPr>
              <a:t>  response = json.loads(raw_response)</a:t>
            </a:r>
          </a:p>
          <a:p>
            <a:r>
              <a:rPr lang="en-US" sz="1600" b="1">
                <a:latin typeface="Courier New"/>
                <a:cs typeface="Courier New"/>
              </a:rPr>
              <a:t>  </a:t>
            </a:r>
            <a:r>
              <a:rPr lang="en-US" sz="1600" b="1">
                <a:solidFill>
                  <a:srgbClr val="859040"/>
                </a:solidFill>
                <a:latin typeface="Courier New"/>
                <a:cs typeface="Courier New"/>
              </a:rPr>
              <a:t>return</a:t>
            </a:r>
            <a:r>
              <a:rPr lang="en-US" sz="1600" b="1">
                <a:latin typeface="Courier New"/>
                <a:cs typeface="Courier New"/>
              </a:rPr>
              <a:t> [tweet["text"] for tweet in response["results"]]</a:t>
            </a:r>
          </a:p>
        </p:txBody>
      </p:sp>
      <p:sp>
        <p:nvSpPr>
          <p:cNvPr id="6" name="Rectangle 5"/>
          <p:cNvSpPr/>
          <p:nvPr/>
        </p:nvSpPr>
        <p:spPr>
          <a:xfrm>
            <a:off x="457200" y="3429000"/>
            <a:ext cx="8229600" cy="2800766"/>
          </a:xfrm>
          <a:prstGeom prst="rect">
            <a:avLst/>
          </a:prstGeom>
        </p:spPr>
        <p:txBody>
          <a:bodyPr wrap="square">
            <a:spAutoFit/>
          </a:bodyPr>
          <a:lstStyle/>
          <a:p>
            <a:r>
              <a:rPr lang="en-US" sz="1600" b="1">
                <a:solidFill>
                  <a:srgbClr val="859040"/>
                </a:solidFill>
                <a:latin typeface="Courier New"/>
                <a:cs typeface="Courier New"/>
              </a:rPr>
              <a:t>def</a:t>
            </a:r>
            <a:r>
              <a:rPr lang="en-US" sz="1600" b="1">
                <a:latin typeface="Courier New"/>
                <a:cs typeface="Courier New"/>
              </a:rPr>
              <a:t> </a:t>
            </a:r>
            <a:r>
              <a:rPr lang="en-US" sz="1600" b="1">
                <a:solidFill>
                  <a:srgbClr val="0000FF"/>
                </a:solidFill>
                <a:latin typeface="Courier New"/>
                <a:cs typeface="Courier New"/>
              </a:rPr>
              <a:t>twittersearch</a:t>
            </a:r>
            <a:r>
              <a:rPr lang="en-US" sz="1600" b="1">
                <a:latin typeface="Courier New"/>
                <a:cs typeface="Courier New"/>
              </a:rPr>
              <a:t>(query, page=1):</a:t>
            </a:r>
          </a:p>
          <a:p>
            <a:r>
              <a:rPr lang="en-US" sz="1600" b="1">
                <a:latin typeface="Courier New"/>
                <a:cs typeface="Courier New"/>
              </a:rPr>
              <a:t> </a:t>
            </a:r>
            <a:r>
              <a:rPr lang="en-US" sz="1600" b="1">
                <a:solidFill>
                  <a:srgbClr val="FF0000"/>
                </a:solidFill>
                <a:latin typeface="Courier New"/>
                <a:cs typeface="Courier New"/>
              </a:rPr>
              <a:t> ""”Return the responses from the query for the given page”””</a:t>
            </a:r>
          </a:p>
          <a:p>
            <a:r>
              <a:rPr lang="en-US" sz="1600" b="1">
                <a:latin typeface="Courier New"/>
                <a:cs typeface="Courier New"/>
              </a:rPr>
              <a:t>  resource = </a:t>
            </a:r>
            <a:r>
              <a:rPr lang="en-US" sz="1600" b="1">
                <a:solidFill>
                  <a:srgbClr val="FF0000"/>
                </a:solidFill>
                <a:latin typeface="Courier New"/>
                <a:cs typeface="Courier New"/>
              </a:rPr>
              <a:t>“http://search.twitter.com/search.json” </a:t>
            </a:r>
          </a:p>
          <a:p>
            <a:r>
              <a:rPr lang="en-US" sz="1600" b="1">
                <a:latin typeface="Courier New"/>
                <a:cs typeface="Courier New"/>
              </a:rPr>
              <a:t>  qs = “?q=" + query + “&amp;page=“ + page</a:t>
            </a:r>
          </a:p>
          <a:p>
            <a:r>
              <a:rPr lang="en-US" sz="1600" b="1">
                <a:latin typeface="Courier New"/>
                <a:cs typeface="Courier New"/>
              </a:rPr>
              <a:t>  url = resource + qs </a:t>
            </a:r>
          </a:p>
          <a:p>
            <a:r>
              <a:rPr lang="en-US" sz="1600" b="1">
                <a:latin typeface="Courier New"/>
                <a:cs typeface="Courier New"/>
              </a:rPr>
              <a:t>  remote_file = urllib.urlopen(url)</a:t>
            </a:r>
          </a:p>
          <a:p>
            <a:endParaRPr lang="en-US" sz="1600" b="1">
              <a:latin typeface="Courier New"/>
              <a:cs typeface="Courier New"/>
            </a:endParaRPr>
          </a:p>
          <a:p>
            <a:r>
              <a:rPr lang="en-US" sz="1600" b="1">
                <a:latin typeface="Courier New"/>
                <a:cs typeface="Courier New"/>
              </a:rPr>
              <a:t>  raw_response = remote_file.read()</a:t>
            </a:r>
          </a:p>
          <a:p>
            <a:endParaRPr lang="en-US" sz="1600" b="1">
              <a:latin typeface="Courier New"/>
              <a:cs typeface="Courier New"/>
            </a:endParaRPr>
          </a:p>
          <a:p>
            <a:r>
              <a:rPr lang="en-US" sz="1600" b="1">
                <a:latin typeface="Courier New"/>
                <a:cs typeface="Courier New"/>
              </a:rPr>
              <a:t>  response = json.loads(raw_response)</a:t>
            </a:r>
          </a:p>
          <a:p>
            <a:r>
              <a:rPr lang="en-US" sz="1600" b="1">
                <a:latin typeface="Courier New"/>
                <a:cs typeface="Courier New"/>
              </a:rPr>
              <a:t>  </a:t>
            </a:r>
            <a:r>
              <a:rPr lang="en-US" sz="1600" b="1">
                <a:solidFill>
                  <a:srgbClr val="859040"/>
                </a:solidFill>
                <a:latin typeface="Courier New"/>
                <a:cs typeface="Courier New"/>
              </a:rPr>
              <a:t>return</a:t>
            </a:r>
            <a:r>
              <a:rPr lang="en-US" sz="1600" b="1">
                <a:latin typeface="Courier New"/>
                <a:cs typeface="Courier New"/>
              </a:rPr>
              <a:t> [tweet["text"] for tweet in response["results"]]</a:t>
            </a:r>
          </a:p>
        </p:txBody>
      </p:sp>
    </p:spTree>
    <p:extLst>
      <p:ext uri="{BB962C8B-B14F-4D97-AF65-F5344CB8AC3E}">
        <p14:creationId xmlns:p14="http://schemas.microsoft.com/office/powerpoint/2010/main" val="1256580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7543800" cy="1754327"/>
          </a:xfrm>
          <a:prstGeom prst="rect">
            <a:avLst/>
          </a:prstGeom>
        </p:spPr>
        <p:txBody>
          <a:bodyPr wrap="square">
            <a:spAutoFit/>
          </a:bodyPr>
          <a:lstStyle/>
          <a:p>
            <a:r>
              <a:rPr lang="en-US"/>
              <a:t>We now come to the decisive step of mathematical abstraction: we forget about what the symbols stand for. ...[The mathematician] need not be idle; there are many operations which he may carry out with these symbols, without ever having to look at the things they stand for.</a:t>
            </a:r>
          </a:p>
          <a:p>
            <a:endParaRPr lang="en-US"/>
          </a:p>
          <a:p>
            <a:r>
              <a:rPr lang="en-US"/>
              <a:t>Hermann Weyl, The Mathematical Way of Thinking</a:t>
            </a:r>
          </a:p>
        </p:txBody>
      </p:sp>
    </p:spTree>
    <p:extLst>
      <p:ext uri="{BB962C8B-B14F-4D97-AF65-F5344CB8AC3E}">
        <p14:creationId xmlns:p14="http://schemas.microsoft.com/office/powerpoint/2010/main" val="880790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a:t>Procedural Abstraction</a:t>
            </a:r>
            <a:r>
              <a:rPr lang="en-US" i="1"/>
              <a:t>:</a:t>
            </a:r>
          </a:p>
          <a:p>
            <a:endParaRPr lang="en-US"/>
          </a:p>
        </p:txBody>
      </p:sp>
    </p:spTree>
    <p:extLst>
      <p:ext uri="{BB962C8B-B14F-4D97-AF65-F5344CB8AC3E}">
        <p14:creationId xmlns:p14="http://schemas.microsoft.com/office/powerpoint/2010/main" val="102548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Recap of the Design Exercise</a:t>
            </a:r>
          </a:p>
        </p:txBody>
      </p:sp>
      <p:sp>
        <p:nvSpPr>
          <p:cNvPr id="3" name="Content Placeholder 2"/>
          <p:cNvSpPr>
            <a:spLocks noGrp="1"/>
          </p:cNvSpPr>
          <p:nvPr>
            <p:ph idx="1"/>
          </p:nvPr>
        </p:nvSpPr>
        <p:spPr/>
        <p:txBody>
          <a:bodyPr>
            <a:normAutofit fontScale="85000" lnSpcReduction="20000"/>
          </a:bodyPr>
          <a:lstStyle/>
          <a:p>
            <a:r>
              <a:rPr lang="en-US"/>
              <a:t>You were asked to design a module – a set of related functions. </a:t>
            </a:r>
          </a:p>
          <a:p>
            <a:r>
              <a:rPr lang="en-US"/>
              <a:t>Some of these functions operated on the same data structure </a:t>
            </a:r>
          </a:p>
          <a:p>
            <a:pPr lvl="1"/>
            <a:r>
              <a:rPr lang="en-US"/>
              <a:t>a list of tuples of measurements</a:t>
            </a:r>
          </a:p>
          <a:p>
            <a:pPr lvl="1"/>
            <a:r>
              <a:rPr lang="en-US"/>
              <a:t>a dictionary associating words with a frequency count</a:t>
            </a:r>
          </a:p>
          <a:p>
            <a:r>
              <a:rPr lang="en-US"/>
              <a:t>Both modules had a common general form</a:t>
            </a:r>
          </a:p>
          <a:p>
            <a:pPr lvl="1"/>
            <a:r>
              <a:rPr lang="en-US"/>
              <a:t>One function to create the data structure from some external source</a:t>
            </a:r>
          </a:p>
          <a:p>
            <a:pPr lvl="1"/>
            <a:r>
              <a:rPr lang="en-US"/>
              <a:t>Multiple functions to query the data structure in various ways</a:t>
            </a:r>
          </a:p>
          <a:p>
            <a:pPr lvl="1"/>
            <a:r>
              <a:rPr lang="en-US"/>
              <a:t>This kind of situation is very common</a:t>
            </a:r>
          </a:p>
        </p:txBody>
      </p:sp>
    </p:spTree>
    <p:extLst>
      <p:ext uri="{BB962C8B-B14F-4D97-AF65-F5344CB8AC3E}">
        <p14:creationId xmlns:p14="http://schemas.microsoft.com/office/powerpoint/2010/main" val="26040164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we’ve learned so far</a:t>
            </a:r>
          </a:p>
        </p:txBody>
      </p:sp>
      <p:sp>
        <p:nvSpPr>
          <p:cNvPr id="3" name="Content Placeholder 2"/>
          <p:cNvSpPr>
            <a:spLocks noGrp="1"/>
          </p:cNvSpPr>
          <p:nvPr>
            <p:ph idx="1"/>
          </p:nvPr>
        </p:nvSpPr>
        <p:spPr/>
        <p:txBody>
          <a:bodyPr>
            <a:normAutofit fontScale="85000" lnSpcReduction="20000"/>
          </a:bodyPr>
          <a:lstStyle/>
          <a:p>
            <a:r>
              <a:rPr lang="en-US"/>
              <a:t>data structure</a:t>
            </a:r>
          </a:p>
          <a:p>
            <a:pPr lvl="1"/>
            <a:r>
              <a:rPr lang="en-US"/>
              <a:t>a collection of related data</a:t>
            </a:r>
          </a:p>
          <a:p>
            <a:pPr lvl="1"/>
            <a:r>
              <a:rPr lang="en-US"/>
              <a:t>the relevant functions are provided for you</a:t>
            </a:r>
          </a:p>
          <a:p>
            <a:pPr lvl="1"/>
            <a:r>
              <a:rPr lang="en-US"/>
              <a:t>Ex: list allows append, sort, etc.</a:t>
            </a:r>
          </a:p>
          <a:p>
            <a:pPr lvl="1"/>
            <a:r>
              <a:rPr lang="en-US">
                <a:solidFill>
                  <a:srgbClr val="0000FF"/>
                </a:solidFill>
              </a:rPr>
              <a:t>What if we want to make our own kind of “list,” with its own special operations?</a:t>
            </a:r>
          </a:p>
          <a:p>
            <a:pPr lvl="1"/>
            <a:endParaRPr lang="en-US"/>
          </a:p>
          <a:p>
            <a:r>
              <a:rPr lang="en-US"/>
              <a:t>module</a:t>
            </a:r>
          </a:p>
          <a:p>
            <a:pPr lvl="1"/>
            <a:r>
              <a:rPr lang="en-US"/>
              <a:t>a named collection of related functions </a:t>
            </a:r>
          </a:p>
          <a:p>
            <a:pPr lvl="1"/>
            <a:r>
              <a:rPr lang="en-US"/>
              <a:t>but shared data must be passed around explicitly</a:t>
            </a:r>
          </a:p>
          <a:p>
            <a:pPr lvl="1"/>
            <a:r>
              <a:rPr lang="en-US">
                <a:solidFill>
                  <a:srgbClr val="0000FF"/>
                </a:solidFill>
              </a:rPr>
              <a:t>What if we want to be sure that only our own special kind of list is passed to each function?</a:t>
            </a:r>
          </a:p>
        </p:txBody>
      </p:sp>
    </p:spTree>
    <p:extLst>
      <p:ext uri="{BB962C8B-B14F-4D97-AF65-F5344CB8AC3E}">
        <p14:creationId xmlns:p14="http://schemas.microsoft.com/office/powerpoint/2010/main" val="23024310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342900" lvl="1" indent="-342900">
              <a:buFont typeface="Arial" pitchFamily="34" charset="0"/>
              <a:buChar char="•"/>
            </a:pPr>
            <a:r>
              <a:rPr lang="en-US">
                <a:solidFill>
                  <a:srgbClr val="0000FF"/>
                </a:solidFill>
              </a:rPr>
              <a:t>What if we want to make our own kind of collection of data, with its own special operations?</a:t>
            </a:r>
          </a:p>
          <a:p>
            <a:pPr marL="342900" lvl="1" indent="-342900">
              <a:buFont typeface="Arial" pitchFamily="34" charset="0"/>
              <a:buChar char="•"/>
            </a:pPr>
            <a:r>
              <a:rPr lang="en-US">
                <a:solidFill>
                  <a:srgbClr val="0000FF"/>
                </a:solidFill>
              </a:rPr>
              <a:t>What if we want to be sure that only our own special kind of list is passed to each function?</a:t>
            </a:r>
          </a:p>
          <a:p>
            <a:pPr marL="342900" lvl="1" indent="-342900">
              <a:buFont typeface="Arial" pitchFamily="34" charset="0"/>
              <a:buChar char="•"/>
            </a:pPr>
            <a:endParaRPr lang="en-US">
              <a:solidFill>
                <a:srgbClr val="0000FF"/>
              </a:solidFill>
            </a:endParaRPr>
          </a:p>
          <a:p>
            <a:pPr marL="342900" lvl="1" indent="-342900">
              <a:buFont typeface="Arial" pitchFamily="34" charset="0"/>
              <a:buChar char="•"/>
            </a:pPr>
            <a:r>
              <a:rPr lang="en-US"/>
              <a:t>First attempt:</a:t>
            </a:r>
          </a:p>
          <a:p>
            <a:pPr marL="742950" lvl="2" indent="-342900"/>
            <a:r>
              <a:rPr lang="en-US"/>
              <a:t>Write several fn</a:t>
            </a:r>
          </a:p>
          <a:p>
            <a:endParaRPr lang="en-US"/>
          </a:p>
        </p:txBody>
      </p:sp>
    </p:spTree>
    <p:extLst>
      <p:ext uri="{BB962C8B-B14F-4D97-AF65-F5344CB8AC3E}">
        <p14:creationId xmlns:p14="http://schemas.microsoft.com/office/powerpoint/2010/main" val="2098797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pPr algn="r"/>
            <a:r>
              <a:rPr lang="en-US" sz="3200"/>
              <a:t>Text Analysis</a:t>
            </a:r>
          </a:p>
        </p:txBody>
      </p:sp>
      <p:sp>
        <p:nvSpPr>
          <p:cNvPr id="4" name="Rectangle 3"/>
          <p:cNvSpPr/>
          <p:nvPr/>
        </p:nvSpPr>
        <p:spPr>
          <a:xfrm>
            <a:off x="381000" y="457200"/>
            <a:ext cx="8763000" cy="2462213"/>
          </a:xfrm>
          <a:prstGeom prst="rect">
            <a:avLst/>
          </a:prstGeom>
        </p:spPr>
        <p:txBody>
          <a:bodyPr wrap="square">
            <a:spAutoFit/>
          </a:bodyPr>
          <a:lstStyle/>
          <a:p>
            <a:r>
              <a:rPr lang="en-US" sz="1400" b="1" dirty="0" err="1">
                <a:solidFill>
                  <a:srgbClr val="859040"/>
                </a:solidFill>
                <a:latin typeface="Courier New" pitchFamily="49" charset="0"/>
                <a:cs typeface="Courier New" pitchFamily="49" charset="0"/>
              </a:rPr>
              <a:t>def</a:t>
            </a:r>
            <a:r>
              <a:rPr lang="en-US" sz="1400" b="1" dirty="0">
                <a:solidFill>
                  <a:srgbClr val="859040"/>
                </a:solidFill>
                <a:latin typeface="Courier New" pitchFamily="49" charset="0"/>
                <a:cs typeface="Courier New" pitchFamily="49" charset="0"/>
              </a:rPr>
              <a:t> </a:t>
            </a:r>
            <a:r>
              <a:rPr lang="en-US" sz="1400" b="1" dirty="0">
                <a:solidFill>
                  <a:schemeClr val="accent5">
                    <a:lumMod val="75000"/>
                  </a:schemeClr>
                </a:solidFill>
                <a:latin typeface="Courier New" pitchFamily="49" charset="0"/>
                <a:cs typeface="Courier New" pitchFamily="49" charset="0"/>
              </a:rPr>
              <a:t>read_words</a:t>
            </a:r>
            <a:r>
              <a:rPr lang="en-US" sz="1400" b="1" dirty="0">
                <a:latin typeface="Courier New" pitchFamily="49" charset="0"/>
                <a:cs typeface="Courier New" pitchFamily="49" charset="0"/>
              </a:rPr>
              <a:t>(filename):</a:t>
            </a:r>
          </a:p>
          <a:p>
            <a:r>
              <a:rPr lang="en-US" sz="1400" b="1" dirty="0">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“””Return a dictionary mapping each word in filename to its frequency”””</a:t>
            </a:r>
          </a:p>
          <a:p>
            <a:r>
              <a:rPr lang="en-US" sz="1400" b="1" dirty="0">
                <a:solidFill>
                  <a:srgbClr val="FF0000"/>
                </a:solidFill>
                <a:latin typeface="Courier New" pitchFamily="49" charset="0"/>
                <a:cs typeface="Courier New" pitchFamily="49" charset="0"/>
              </a:rPr>
              <a:t>    </a:t>
            </a:r>
            <a:r>
              <a:rPr lang="en-US" sz="1400" b="1" dirty="0">
                <a:solidFill>
                  <a:srgbClr val="000000"/>
                </a:solidFill>
                <a:latin typeface="Courier New" pitchFamily="49" charset="0"/>
                <a:cs typeface="Courier New" pitchFamily="49" charset="0"/>
              </a:rPr>
              <a:t>words = open(filename).read().split()</a:t>
            </a:r>
          </a:p>
          <a:p>
            <a:r>
              <a:rPr lang="en-US" sz="1400" b="1" dirty="0">
                <a:solidFill>
                  <a:srgbClr val="000000"/>
                </a:solidFill>
                <a:latin typeface="Courier New" pitchFamily="49" charset="0"/>
                <a:cs typeface="Courier New" pitchFamily="49" charset="0"/>
              </a:rPr>
              <a:t>    wordcounts = {}</a:t>
            </a:r>
          </a:p>
          <a:p>
            <a:r>
              <a:rPr lang="en-US" sz="1400" b="1" dirty="0">
                <a:solidFill>
                  <a:srgbClr val="000000"/>
                </a:solidFill>
                <a:latin typeface="Courier New" pitchFamily="49" charset="0"/>
                <a:cs typeface="Courier New" pitchFamily="49" charset="0"/>
              </a:rPr>
              <a:t>    </a:t>
            </a:r>
            <a:r>
              <a:rPr lang="en-US" sz="1400" b="1" dirty="0">
                <a:solidFill>
                  <a:srgbClr val="859040"/>
                </a:solidFill>
                <a:latin typeface="Courier New" pitchFamily="49" charset="0"/>
                <a:cs typeface="Courier New" pitchFamily="49" charset="0"/>
              </a:rPr>
              <a:t>for</a:t>
            </a:r>
            <a:r>
              <a:rPr lang="en-US" sz="1400" b="1" dirty="0">
                <a:solidFill>
                  <a:srgbClr val="000000"/>
                </a:solidFill>
                <a:latin typeface="Courier New" pitchFamily="49" charset="0"/>
                <a:cs typeface="Courier New" pitchFamily="49" charset="0"/>
              </a:rPr>
              <a:t> w </a:t>
            </a:r>
            <a:r>
              <a:rPr lang="en-US" sz="1400" b="1" dirty="0">
                <a:solidFill>
                  <a:srgbClr val="859040"/>
                </a:solidFill>
                <a:latin typeface="Courier New" pitchFamily="49" charset="0"/>
                <a:cs typeface="Courier New" pitchFamily="49" charset="0"/>
              </a:rPr>
              <a:t>in</a:t>
            </a:r>
            <a:r>
              <a:rPr lang="en-US" sz="1400" b="1" dirty="0">
                <a:solidFill>
                  <a:srgbClr val="000000"/>
                </a:solidFill>
                <a:latin typeface="Courier New" pitchFamily="49" charset="0"/>
                <a:cs typeface="Courier New" pitchFamily="49" charset="0"/>
              </a:rPr>
              <a:t> words:</a:t>
            </a:r>
          </a:p>
          <a:p>
            <a:r>
              <a:rPr lang="en-US" sz="1400" b="1" dirty="0">
                <a:solidFill>
                  <a:srgbClr val="000000"/>
                </a:solidFill>
                <a:latin typeface="Courier New" pitchFamily="49" charset="0"/>
                <a:cs typeface="Courier New" pitchFamily="49" charset="0"/>
              </a:rPr>
              <a:t>      cnt = wordcounts.setdefault(w, 0)</a:t>
            </a:r>
          </a:p>
          <a:p>
            <a:r>
              <a:rPr lang="en-US" sz="1400" b="1" dirty="0">
                <a:solidFill>
                  <a:srgbClr val="000000"/>
                </a:solidFill>
                <a:latin typeface="Courier New" pitchFamily="49" charset="0"/>
                <a:cs typeface="Courier New" pitchFamily="49" charset="0"/>
              </a:rPr>
              <a:t>      wordcounts[w] = cnt + 1</a:t>
            </a:r>
          </a:p>
          <a:p>
            <a:r>
              <a:rPr lang="en-US" sz="1400" b="1" dirty="0">
                <a:solidFill>
                  <a:srgbClr val="000000"/>
                </a:solidFill>
                <a:latin typeface="Courier New" pitchFamily="49" charset="0"/>
                <a:cs typeface="Courier New" pitchFamily="49" charset="0"/>
              </a:rPr>
              <a:t>    </a:t>
            </a:r>
            <a:r>
              <a:rPr lang="en-US" sz="1400" b="1" dirty="0">
                <a:solidFill>
                  <a:srgbClr val="859040"/>
                </a:solidFill>
                <a:latin typeface="Courier New" pitchFamily="49" charset="0"/>
                <a:cs typeface="Courier New" pitchFamily="49" charset="0"/>
              </a:rPr>
              <a:t>return</a:t>
            </a:r>
            <a:r>
              <a:rPr lang="en-US" sz="1400" b="1" dirty="0">
                <a:solidFill>
                  <a:srgbClr val="000000"/>
                </a:solidFill>
                <a:latin typeface="Courier New" pitchFamily="49" charset="0"/>
                <a:cs typeface="Courier New" pitchFamily="49" charset="0"/>
              </a:rPr>
              <a:t> wordcounts</a:t>
            </a:r>
          </a:p>
          <a:p>
            <a:r>
              <a:rPr lang="en-US" sz="1400" b="1" dirty="0">
                <a:solidFill>
                  <a:srgbClr val="000000"/>
                </a:solidFill>
                <a:latin typeface="Courier New" pitchFamily="49" charset="0"/>
                <a:cs typeface="Courier New" pitchFamily="49" charset="0"/>
              </a:rPr>
              <a:t>      </a:t>
            </a:r>
          </a:p>
          <a:p>
            <a:endParaRPr lang="en-US" sz="1400" b="1" dirty="0">
              <a:solidFill>
                <a:srgbClr val="FF0000"/>
              </a:solidFill>
              <a:latin typeface="Courier New" pitchFamily="49" charset="0"/>
              <a:cs typeface="Courier New" pitchFamily="49" charset="0"/>
            </a:endParaRPr>
          </a:p>
          <a:p>
            <a:endParaRPr lang="en-US" sz="1400" b="1" dirty="0">
              <a:solidFill>
                <a:srgbClr val="FF0000"/>
              </a:solidFill>
              <a:latin typeface="Courier New" pitchFamily="49" charset="0"/>
              <a:cs typeface="Courier New" pitchFamily="49" charset="0"/>
            </a:endParaRPr>
          </a:p>
        </p:txBody>
      </p:sp>
      <p:sp>
        <p:nvSpPr>
          <p:cNvPr id="7" name="Rectangle 6"/>
          <p:cNvSpPr/>
          <p:nvPr/>
        </p:nvSpPr>
        <p:spPr>
          <a:xfrm>
            <a:off x="304800" y="2286000"/>
            <a:ext cx="8534400" cy="2893100"/>
          </a:xfrm>
          <a:prstGeom prst="rect">
            <a:avLst/>
          </a:prstGeom>
        </p:spPr>
        <p:txBody>
          <a:bodyPr wrap="square">
            <a:spAutoFit/>
          </a:bodyPr>
          <a:lstStyle/>
          <a:p>
            <a:r>
              <a:rPr lang="en-US" sz="1400" b="1" dirty="0" err="1">
                <a:solidFill>
                  <a:srgbClr val="859040"/>
                </a:solidFill>
                <a:latin typeface="Courier New" pitchFamily="49" charset="0"/>
                <a:cs typeface="Courier New" pitchFamily="49" charset="0"/>
              </a:rPr>
              <a:t>def</a:t>
            </a:r>
            <a:r>
              <a:rPr lang="en-US" sz="1400" b="1" dirty="0">
                <a:solidFill>
                  <a:srgbClr val="859040"/>
                </a:solidFill>
                <a:latin typeface="Courier New" pitchFamily="49" charset="0"/>
                <a:cs typeface="Courier New" pitchFamily="49" charset="0"/>
              </a:rPr>
              <a:t> </a:t>
            </a:r>
            <a:r>
              <a:rPr lang="en-US" sz="1400" b="1" dirty="0">
                <a:solidFill>
                  <a:schemeClr val="accent5">
                    <a:lumMod val="75000"/>
                  </a:schemeClr>
                </a:solidFill>
                <a:latin typeface="Courier New" pitchFamily="49" charset="0"/>
                <a:cs typeface="Courier New" pitchFamily="49" charset="0"/>
              </a:rPr>
              <a:t>wordcount</a:t>
            </a:r>
            <a:r>
              <a:rPr lang="en-US" sz="1400" b="1" dirty="0">
                <a:latin typeface="Courier New" pitchFamily="49" charset="0"/>
                <a:cs typeface="Courier New" pitchFamily="49" charset="0"/>
              </a:rPr>
              <a:t>(wordcounts, word):</a:t>
            </a:r>
          </a:p>
          <a:p>
            <a:r>
              <a:rPr lang="en-US" sz="1400" b="1" dirty="0">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“””Return the count of the given word”””</a:t>
            </a:r>
          </a:p>
          <a:p>
            <a:r>
              <a:rPr lang="en-US" sz="1400" b="1" dirty="0">
                <a:solidFill>
                  <a:srgbClr val="FF0000"/>
                </a:solidFill>
                <a:latin typeface="Courier New" pitchFamily="49" charset="0"/>
                <a:cs typeface="Courier New" pitchFamily="49" charset="0"/>
              </a:rPr>
              <a:t>    </a:t>
            </a:r>
            <a:r>
              <a:rPr lang="en-US" sz="1400" b="1" dirty="0">
                <a:solidFill>
                  <a:srgbClr val="859040"/>
                </a:solidFill>
                <a:latin typeface="Courier New" pitchFamily="49" charset="0"/>
                <a:cs typeface="Courier New" pitchFamily="49" charset="0"/>
              </a:rPr>
              <a:t>return</a:t>
            </a:r>
            <a:r>
              <a:rPr lang="en-US" sz="1400" b="1" dirty="0">
                <a:solidFill>
                  <a:srgbClr val="FF0000"/>
                </a:solidFill>
                <a:latin typeface="Courier New" pitchFamily="49" charset="0"/>
                <a:cs typeface="Courier New" pitchFamily="49" charset="0"/>
              </a:rPr>
              <a:t> </a:t>
            </a:r>
            <a:r>
              <a:rPr lang="en-US" sz="1400" b="1" dirty="0">
                <a:latin typeface="Courier New" pitchFamily="49" charset="0"/>
                <a:cs typeface="Courier New" pitchFamily="49" charset="0"/>
              </a:rPr>
              <a:t>wordcounts[word]</a:t>
            </a:r>
          </a:p>
          <a:p>
            <a:endParaRPr lang="en-US" sz="1400" b="1" dirty="0" err="1">
              <a:solidFill>
                <a:srgbClr val="859040"/>
              </a:solidFill>
              <a:latin typeface="Courier New" pitchFamily="49" charset="0"/>
              <a:cs typeface="Courier New" pitchFamily="49" charset="0"/>
            </a:endParaRPr>
          </a:p>
          <a:p>
            <a:r>
              <a:rPr lang="en-US" sz="1400" b="1" dirty="0" err="1">
                <a:solidFill>
                  <a:srgbClr val="859040"/>
                </a:solidFill>
                <a:latin typeface="Courier New" pitchFamily="49" charset="0"/>
                <a:cs typeface="Courier New" pitchFamily="49" charset="0"/>
              </a:rPr>
              <a:t>def</a:t>
            </a:r>
            <a:r>
              <a:rPr lang="en-US" sz="1400" b="1" dirty="0">
                <a:solidFill>
                  <a:srgbClr val="859040"/>
                </a:solidFill>
                <a:latin typeface="Courier New" pitchFamily="49" charset="0"/>
                <a:cs typeface="Courier New" pitchFamily="49" charset="0"/>
              </a:rPr>
              <a:t> </a:t>
            </a:r>
            <a:r>
              <a:rPr lang="en-US" sz="1400" b="1" dirty="0">
                <a:solidFill>
                  <a:schemeClr val="accent5">
                    <a:lumMod val="75000"/>
                  </a:schemeClr>
                </a:solidFill>
                <a:latin typeface="Courier New" pitchFamily="49" charset="0"/>
                <a:cs typeface="Courier New" pitchFamily="49" charset="0"/>
              </a:rPr>
              <a:t>topk</a:t>
            </a:r>
            <a:r>
              <a:rPr lang="en-US" sz="1400" b="1" dirty="0">
                <a:latin typeface="Courier New" pitchFamily="49" charset="0"/>
                <a:cs typeface="Courier New" pitchFamily="49" charset="0"/>
              </a:rPr>
              <a:t>(wordcounts, k=10):</a:t>
            </a:r>
          </a:p>
          <a:p>
            <a:r>
              <a:rPr lang="en-US" sz="1400" b="1" dirty="0">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“””Return top 10 most frequent words”””</a:t>
            </a:r>
          </a:p>
          <a:p>
            <a:r>
              <a:rPr lang="en-US" sz="1400" b="1" dirty="0">
                <a:solidFill>
                  <a:srgbClr val="FF0000"/>
                </a:solidFill>
                <a:latin typeface="Courier New" pitchFamily="49" charset="0"/>
                <a:cs typeface="Courier New" pitchFamily="49" charset="0"/>
              </a:rPr>
              <a:t>    </a:t>
            </a:r>
            <a:r>
              <a:rPr lang="en-US" sz="1400" b="1" dirty="0">
                <a:latin typeface="Courier New" pitchFamily="49" charset="0"/>
                <a:cs typeface="Courier New" pitchFamily="49" charset="0"/>
              </a:rPr>
              <a:t>scores_with_words = [(s,w) for (w,s) in wordcounts.items()]</a:t>
            </a:r>
          </a:p>
          <a:p>
            <a:r>
              <a:rPr lang="en-US" sz="1400" b="1" dirty="0">
                <a:latin typeface="Courier New" pitchFamily="49" charset="0"/>
                <a:cs typeface="Courier New" pitchFamily="49" charset="0"/>
              </a:rPr>
              <a:t>    scores_with_words.sort()</a:t>
            </a:r>
          </a:p>
          <a:p>
            <a:r>
              <a:rPr lang="en-US" sz="1400" b="1" dirty="0">
                <a:latin typeface="Courier New" pitchFamily="49" charset="0"/>
                <a:cs typeface="Courier New" pitchFamily="49" charset="0"/>
              </a:rPr>
              <a:t>    </a:t>
            </a:r>
            <a:r>
              <a:rPr lang="en-US" sz="1400" b="1" dirty="0">
                <a:solidFill>
                  <a:srgbClr val="859040"/>
                </a:solidFill>
                <a:latin typeface="Courier New" pitchFamily="49" charset="0"/>
                <a:cs typeface="Courier New" pitchFamily="49" charset="0"/>
              </a:rPr>
              <a:t>return</a:t>
            </a:r>
            <a:r>
              <a:rPr lang="en-US" sz="1400" b="1" dirty="0">
                <a:latin typeface="Courier New" pitchFamily="49" charset="0"/>
                <a:cs typeface="Courier New" pitchFamily="49" charset="0"/>
              </a:rPr>
              <a:t> scores_with_words[0:k]</a:t>
            </a:r>
          </a:p>
          <a:p>
            <a:endParaRPr lang="en-US" sz="1400" b="1" dirty="0">
              <a:latin typeface="Courier New" pitchFamily="49" charset="0"/>
              <a:cs typeface="Courier New" pitchFamily="49" charset="0"/>
            </a:endParaRPr>
          </a:p>
          <a:p>
            <a:r>
              <a:rPr lang="en-US" sz="1400" b="1" dirty="0">
                <a:solidFill>
                  <a:srgbClr val="859040"/>
                </a:solidFill>
                <a:latin typeface="Courier New" pitchFamily="49" charset="0"/>
                <a:cs typeface="Courier New" pitchFamily="49" charset="0"/>
              </a:rPr>
              <a:t>def</a:t>
            </a:r>
            <a:r>
              <a:rPr lang="en-US" sz="1400" b="1" dirty="0">
                <a:latin typeface="Courier New" pitchFamily="49" charset="0"/>
                <a:cs typeface="Courier New" pitchFamily="49" charset="0"/>
              </a:rPr>
              <a:t> </a:t>
            </a:r>
            <a:r>
              <a:rPr lang="en-US" sz="1400" b="1" dirty="0">
                <a:solidFill>
                  <a:schemeClr val="accent5">
                    <a:lumMod val="75000"/>
                  </a:schemeClr>
                </a:solidFill>
                <a:latin typeface="Courier New" pitchFamily="49" charset="0"/>
                <a:cs typeface="Courier New" pitchFamily="49" charset="0"/>
              </a:rPr>
              <a:t>totalwords</a:t>
            </a:r>
            <a:r>
              <a:rPr lang="en-US" sz="1400" b="1" dirty="0">
                <a:latin typeface="Courier New" pitchFamily="49" charset="0"/>
                <a:cs typeface="Courier New" pitchFamily="49" charset="0"/>
              </a:rPr>
              <a:t>(wordcounts):</a:t>
            </a:r>
          </a:p>
          <a:p>
            <a:r>
              <a:rPr lang="en-US" sz="1400" b="1" dirty="0">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“””Return the total number of words in the file”””</a:t>
            </a:r>
          </a:p>
          <a:p>
            <a:r>
              <a:rPr lang="en-US" sz="1400" b="1" dirty="0">
                <a:latin typeface="Courier New" pitchFamily="49" charset="0"/>
                <a:cs typeface="Courier New" pitchFamily="49" charset="0"/>
              </a:rPr>
              <a:t>    </a:t>
            </a:r>
            <a:r>
              <a:rPr lang="en-US" sz="1400" b="1" dirty="0">
                <a:solidFill>
                  <a:srgbClr val="859040"/>
                </a:solidFill>
                <a:latin typeface="Courier New" pitchFamily="49" charset="0"/>
                <a:cs typeface="Courier New" pitchFamily="49" charset="0"/>
              </a:rPr>
              <a:t>return</a:t>
            </a:r>
            <a:r>
              <a:rPr lang="en-US" sz="1400" b="1" dirty="0">
                <a:latin typeface="Courier New" pitchFamily="49" charset="0"/>
                <a:cs typeface="Courier New" pitchFamily="49" charset="0"/>
              </a:rPr>
              <a:t> sum([s </a:t>
            </a:r>
            <a:r>
              <a:rPr lang="en-US" sz="1400" b="1" dirty="0">
                <a:solidFill>
                  <a:srgbClr val="859040"/>
                </a:solidFill>
                <a:latin typeface="Courier New" pitchFamily="49" charset="0"/>
                <a:cs typeface="Courier New" pitchFamily="49" charset="0"/>
              </a:rPr>
              <a:t>for</a:t>
            </a:r>
            <a:r>
              <a:rPr lang="en-US" sz="1400" b="1" dirty="0">
                <a:latin typeface="Courier New" pitchFamily="49" charset="0"/>
                <a:cs typeface="Courier New" pitchFamily="49" charset="0"/>
              </a:rPr>
              <a:t> (w,s) </a:t>
            </a:r>
            <a:r>
              <a:rPr lang="en-US" sz="1400" b="1" dirty="0">
                <a:solidFill>
                  <a:srgbClr val="859040"/>
                </a:solidFill>
                <a:latin typeface="Courier New" pitchFamily="49" charset="0"/>
                <a:cs typeface="Courier New" pitchFamily="49" charset="0"/>
              </a:rPr>
              <a:t>in</a:t>
            </a:r>
            <a:r>
              <a:rPr lang="en-US" sz="1400" b="1" dirty="0">
                <a:latin typeface="Courier New" pitchFamily="49" charset="0"/>
                <a:cs typeface="Courier New" pitchFamily="49" charset="0"/>
              </a:rPr>
              <a:t> wordcounts])</a:t>
            </a:r>
          </a:p>
        </p:txBody>
      </p:sp>
      <p:sp>
        <p:nvSpPr>
          <p:cNvPr id="3" name="Rectangle 2"/>
          <p:cNvSpPr/>
          <p:nvPr/>
        </p:nvSpPr>
        <p:spPr>
          <a:xfrm>
            <a:off x="381000" y="5486400"/>
            <a:ext cx="5715000" cy="923330"/>
          </a:xfrm>
          <a:prstGeom prst="rect">
            <a:avLst/>
          </a:prstGeom>
        </p:spPr>
        <p:txBody>
          <a:bodyPr wrap="square">
            <a:spAutoFit/>
          </a:bodyPr>
          <a:lstStyle/>
          <a:p>
            <a:r>
              <a:rPr lang="en-US" b="1" dirty="0" err="1">
                <a:solidFill>
                  <a:srgbClr val="0000FF"/>
                </a:solidFill>
                <a:latin typeface="Courier New" pitchFamily="49" charset="0"/>
                <a:cs typeface="Courier New" pitchFamily="49" charset="0"/>
              </a:rPr>
              <a:t># program to compute top 10:</a:t>
            </a:r>
          </a:p>
          <a:p>
            <a:r>
              <a:rPr lang="en-US" b="1" dirty="0">
                <a:latin typeface="Courier New" pitchFamily="49" charset="0"/>
                <a:cs typeface="Courier New" pitchFamily="49" charset="0"/>
              </a:rPr>
              <a:t>wordcounts = read_words(filename)</a:t>
            </a:r>
          </a:p>
          <a:p>
            <a:r>
              <a:rPr lang="en-US" b="1" dirty="0">
                <a:latin typeface="Courier New" pitchFamily="49" charset="0"/>
                <a:cs typeface="Courier New" pitchFamily="49" charset="0"/>
              </a:rPr>
              <a:t>result = topk(wordcounts, 10)</a:t>
            </a:r>
          </a:p>
        </p:txBody>
      </p:sp>
    </p:spTree>
    <p:extLst>
      <p:ext uri="{BB962C8B-B14F-4D97-AF65-F5344CB8AC3E}">
        <p14:creationId xmlns:p14="http://schemas.microsoft.com/office/powerpoint/2010/main" val="16972735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pPr algn="r"/>
            <a:r>
              <a:rPr lang="en-US" sz="3200"/>
              <a:t>Quantitative Analysis</a:t>
            </a:r>
          </a:p>
        </p:txBody>
      </p:sp>
      <p:sp>
        <p:nvSpPr>
          <p:cNvPr id="4" name="Rectangle 3"/>
          <p:cNvSpPr/>
          <p:nvPr/>
        </p:nvSpPr>
        <p:spPr>
          <a:xfrm>
            <a:off x="381000" y="457200"/>
            <a:ext cx="8382000" cy="2308324"/>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import </a:t>
            </a:r>
            <a:r>
              <a:rPr lang="en-US" sz="1600" b="1" dirty="0" err="1">
                <a:latin typeface="Courier New" pitchFamily="49" charset="0"/>
                <a:cs typeface="Courier New" pitchFamily="49" charset="0"/>
              </a:rPr>
              <a:t>matplotlib.pyplot </a:t>
            </a:r>
            <a:r>
              <a:rPr lang="en-US" sz="1600" b="1" dirty="0" err="1">
                <a:solidFill>
                  <a:srgbClr val="859040"/>
                </a:solidFill>
                <a:latin typeface="Courier New" pitchFamily="49" charset="0"/>
                <a:cs typeface="Courier New" pitchFamily="49" charset="0"/>
              </a:rPr>
              <a:t>as</a:t>
            </a:r>
            <a:r>
              <a:rPr lang="en-US" sz="1600" b="1" dirty="0" err="1">
                <a:latin typeface="Courier New" pitchFamily="49" charset="0"/>
                <a:cs typeface="Courier New" pitchFamily="49" charset="0"/>
              </a:rPr>
              <a:t> plt</a:t>
            </a: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read_measurements</a:t>
            </a:r>
            <a:r>
              <a:rPr lang="en-US" sz="1600" b="1" dirty="0">
                <a:latin typeface="Courier New" pitchFamily="49" charset="0"/>
                <a:cs typeface="Courier New" pitchFamily="49" charset="0"/>
              </a:rPr>
              <a:t>(filename):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a dictionary mapping column names to data. Assumes the first line of the file is column names.”””</a:t>
            </a:r>
          </a:p>
          <a:p>
            <a:r>
              <a:rPr lang="en-US" sz="1600" b="1" dirty="0">
                <a:solidFill>
                  <a:srgbClr val="FF0000"/>
                </a:solidFill>
                <a:latin typeface="Courier New" pitchFamily="49" charset="0"/>
                <a:cs typeface="Courier New" pitchFamily="49" charset="0"/>
              </a:rPr>
              <a:t>    </a:t>
            </a:r>
            <a:r>
              <a:rPr lang="en-US" sz="1600" b="1" dirty="0">
                <a:solidFill>
                  <a:srgbClr val="000000"/>
                </a:solidFill>
                <a:latin typeface="Courier New" pitchFamily="49" charset="0"/>
                <a:cs typeface="Courier New" pitchFamily="49" charset="0"/>
              </a:rPr>
              <a:t>datafile = open(filename)</a:t>
            </a:r>
          </a:p>
          <a:p>
            <a:r>
              <a:rPr lang="en-US" sz="1600" b="1" dirty="0">
                <a:solidFill>
                  <a:srgbClr val="000000"/>
                </a:solidFill>
                <a:latin typeface="Courier New" pitchFamily="49" charset="0"/>
                <a:cs typeface="Courier New" pitchFamily="49" charset="0"/>
              </a:rPr>
              <a:t>    rawcolumns = zip(*[row.split() </a:t>
            </a:r>
            <a:r>
              <a:rPr lang="en-US" sz="1600" b="1" dirty="0">
                <a:solidFill>
                  <a:srgbClr val="859040"/>
                </a:solidFill>
                <a:latin typeface="Courier New" pitchFamily="49" charset="0"/>
                <a:cs typeface="Courier New" pitchFamily="49" charset="0"/>
              </a:rPr>
              <a:t>for</a:t>
            </a:r>
            <a:r>
              <a:rPr lang="en-US" sz="1600" b="1" dirty="0">
                <a:solidFill>
                  <a:srgbClr val="000000"/>
                </a:solidFill>
                <a:latin typeface="Courier New" pitchFamily="49" charset="0"/>
                <a:cs typeface="Courier New" pitchFamily="49" charset="0"/>
              </a:rPr>
              <a:t> row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datafile])</a:t>
            </a:r>
          </a:p>
          <a:p>
            <a:r>
              <a:rPr lang="en-US" sz="1600" b="1" dirty="0">
                <a:solidFill>
                  <a:srgbClr val="000000"/>
                </a:solidFill>
                <a:latin typeface="Courier New" pitchFamily="49" charset="0"/>
                <a:cs typeface="Courier New" pitchFamily="49" charset="0"/>
              </a:rPr>
              <a:t>    columns = dict([(col[0], col[1:]) </a:t>
            </a:r>
            <a:r>
              <a:rPr lang="en-US" sz="1600" b="1" dirty="0">
                <a:solidFill>
                  <a:srgbClr val="859040"/>
                </a:solidFill>
                <a:latin typeface="Courier New" pitchFamily="49" charset="0"/>
                <a:cs typeface="Courier New" pitchFamily="49" charset="0"/>
              </a:rPr>
              <a:t>for</a:t>
            </a:r>
            <a:r>
              <a:rPr lang="en-US" sz="1600" b="1" dirty="0">
                <a:solidFill>
                  <a:srgbClr val="000000"/>
                </a:solidFill>
                <a:latin typeface="Courier New" pitchFamily="49" charset="0"/>
                <a:cs typeface="Courier New" pitchFamily="49" charset="0"/>
              </a:rPr>
              <a:t> col </a:t>
            </a:r>
            <a:r>
              <a:rPr lang="en-US" sz="1600" b="1" dirty="0">
                <a:solidFill>
                  <a:srgbClr val="859040"/>
                </a:solidFill>
                <a:latin typeface="Courier New" pitchFamily="49" charset="0"/>
                <a:cs typeface="Courier New" pitchFamily="49" charset="0"/>
              </a:rPr>
              <a:t>in</a:t>
            </a:r>
            <a:r>
              <a:rPr lang="en-US" sz="1600" b="1" dirty="0">
                <a:solidFill>
                  <a:srgbClr val="000000"/>
                </a:solidFill>
                <a:latin typeface="Courier New" pitchFamily="49" charset="0"/>
                <a:cs typeface="Courier New" pitchFamily="49" charset="0"/>
              </a:rPr>
              <a:t> rawcolumn</a:t>
            </a:r>
          </a:p>
          <a:p>
            <a:r>
              <a:rPr lang="en-US" sz="1600" b="1" dirty="0">
                <a:solidFill>
                  <a:srgbClr val="00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000000"/>
                </a:solidFill>
                <a:latin typeface="Courier New" pitchFamily="49" charset="0"/>
                <a:cs typeface="Courier New" pitchFamily="49" charset="0"/>
              </a:rPr>
              <a:t> columns</a:t>
            </a:r>
            <a:endParaRPr lang="en-US" sz="1600" b="1" dirty="0">
              <a:solidFill>
                <a:srgbClr val="FF0000"/>
              </a:solidFill>
              <a:latin typeface="Courier New" pitchFamily="49" charset="0"/>
              <a:cs typeface="Courier New" pitchFamily="49" charset="0"/>
            </a:endParaRPr>
          </a:p>
        </p:txBody>
      </p:sp>
      <p:sp>
        <p:nvSpPr>
          <p:cNvPr id="7" name="Rectangle 6"/>
          <p:cNvSpPr/>
          <p:nvPr/>
        </p:nvSpPr>
        <p:spPr>
          <a:xfrm>
            <a:off x="304800" y="3886200"/>
            <a:ext cx="8534400" cy="2800766"/>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STplot</a:t>
            </a:r>
            <a:r>
              <a:rPr lang="en-US" sz="1600" b="1" dirty="0">
                <a:latin typeface="Courier New" pitchFamily="49" charset="0"/>
                <a:cs typeface="Courier New" pitchFamily="49" charset="0"/>
              </a:rPr>
              <a:t>(measurements):</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“””Generate a scatter plot comparing salinity and temperature”””</a:t>
            </a:r>
          </a:p>
          <a:p>
            <a:r>
              <a:rPr lang="en-US" sz="1600" b="1" dirty="0">
                <a:solidFill>
                  <a:srgbClr val="859040"/>
                </a:solidFill>
                <a:latin typeface="Courier New" pitchFamily="49" charset="0"/>
                <a:cs typeface="Courier New" pitchFamily="49" charset="0"/>
              </a:rPr>
              <a:t>   </a:t>
            </a:r>
            <a:r>
              <a:rPr lang="en-US" sz="1600" b="1" dirty="0">
                <a:latin typeface="Courier New" pitchFamily="49" charset="0"/>
                <a:cs typeface="Courier New" pitchFamily="49" charset="0"/>
              </a:rPr>
              <a:t> xs = tofloat(measurements, “salt”)</a:t>
            </a:r>
          </a:p>
          <a:p>
            <a:r>
              <a:rPr lang="en-US" sz="1600" b="1" dirty="0">
                <a:latin typeface="Courier New" pitchFamily="49" charset="0"/>
                <a:cs typeface="Courier New" pitchFamily="49" charset="0"/>
              </a:rPr>
              <a:t>    ys</a:t>
            </a:r>
            <a:r>
              <a:rPr lang="en-US" sz="1600" b="1" dirty="0">
                <a:solidFill>
                  <a:srgbClr val="000000"/>
                </a:solidFill>
                <a:latin typeface="Courier New" pitchFamily="49" charset="0"/>
                <a:cs typeface="Courier New" pitchFamily="49" charset="0"/>
              </a:rPr>
              <a:t> = </a:t>
            </a:r>
            <a:r>
              <a:rPr lang="en-US" sz="1600" b="1" dirty="0">
                <a:latin typeface="Courier New" pitchFamily="49" charset="0"/>
                <a:cs typeface="Courier New" pitchFamily="49" charset="0"/>
              </a:rPr>
              <a:t>tofloat(measurements, “temp”)</a:t>
            </a:r>
          </a:p>
          <a:p>
            <a:r>
              <a:rPr lang="en-US" sz="1600" b="1" dirty="0">
                <a:solidFill>
                  <a:srgbClr val="000000"/>
                </a:solidFill>
                <a:latin typeface="Courier New" pitchFamily="49" charset="0"/>
                <a:cs typeface="Courier New" pitchFamily="49" charset="0"/>
              </a:rPr>
              <a:t>    plt.plot(xs, ys)</a:t>
            </a:r>
          </a:p>
          <a:p>
            <a:r>
              <a:rPr lang="en-US" sz="1600" b="1" dirty="0" err="1">
                <a:solidFill>
                  <a:srgbClr val="000000"/>
                </a:solidFill>
                <a:latin typeface="Courier New" pitchFamily="49" charset="0"/>
                <a:cs typeface="Courier New" pitchFamily="49" charset="0"/>
              </a:rPr>
              <a:t>    plt.show()</a:t>
            </a:r>
          </a:p>
          <a:p>
            <a:endParaRPr lang="en-US" sz="1600" b="1" dirty="0" err="1">
              <a:solidFill>
                <a:srgbClr val="859040"/>
              </a:solidFill>
              <a:latin typeface="Courier New" pitchFamily="49" charset="0"/>
              <a:cs typeface="Courier New" pitchFamily="49" charset="0"/>
            </a:endParaRPr>
          </a:p>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minimumO2</a:t>
            </a:r>
            <a:r>
              <a:rPr lang="en-US" sz="1600" b="1" dirty="0">
                <a:latin typeface="Courier New" pitchFamily="49" charset="0"/>
                <a:cs typeface="Courier New" pitchFamily="49" charset="0"/>
              </a:rPr>
              <a:t>(measurements):</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“””Return the minimum value of the oxygen measurement”””</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min(tofloat(measurements, “o2”))</a:t>
            </a:r>
          </a:p>
          <a:p>
            <a:endParaRPr lang="en-US" sz="1600" b="1" dirty="0">
              <a:latin typeface="Courier New" pitchFamily="49" charset="0"/>
              <a:cs typeface="Courier New" pitchFamily="49" charset="0"/>
            </a:endParaRPr>
          </a:p>
        </p:txBody>
      </p:sp>
      <p:sp>
        <p:nvSpPr>
          <p:cNvPr id="3" name="Rectangle 2"/>
          <p:cNvSpPr/>
          <p:nvPr/>
        </p:nvSpPr>
        <p:spPr>
          <a:xfrm>
            <a:off x="381000" y="2895600"/>
            <a:ext cx="8077200" cy="830997"/>
          </a:xfrm>
          <a:prstGeom prst="rect">
            <a:avLst/>
          </a:prstGeom>
        </p:spPr>
        <p:txBody>
          <a:bodyPr wrap="square">
            <a:spAutoFit/>
          </a:bodyPr>
          <a:lstStyle/>
          <a:p>
            <a:r>
              <a:rPr lang="en-US" sz="1600" b="1" dirty="0" err="1">
                <a:solidFill>
                  <a:srgbClr val="859040"/>
                </a:solidFill>
                <a:latin typeface="Courier New" pitchFamily="49" charset="0"/>
                <a:cs typeface="Courier New" pitchFamily="49" charset="0"/>
              </a:rPr>
              <a:t>def</a:t>
            </a:r>
            <a:r>
              <a:rPr lang="en-US" sz="1600" b="1" dirty="0">
                <a:solidFill>
                  <a:srgbClr val="859040"/>
                </a:solidFill>
                <a:latin typeface="Courier New" pitchFamily="49" charset="0"/>
                <a:cs typeface="Courier New" pitchFamily="49" charset="0"/>
              </a:rPr>
              <a:t> </a:t>
            </a:r>
            <a:r>
              <a:rPr lang="en-US" sz="1600" b="1" dirty="0">
                <a:solidFill>
                  <a:schemeClr val="accent5">
                    <a:lumMod val="75000"/>
                  </a:schemeClr>
                </a:solidFill>
                <a:latin typeface="Courier New" pitchFamily="49" charset="0"/>
                <a:cs typeface="Courier New" pitchFamily="49" charset="0"/>
              </a:rPr>
              <a:t>tofloat</a:t>
            </a:r>
            <a:r>
              <a:rPr lang="en-US" sz="1600" b="1" dirty="0">
                <a:latin typeface="Courier New" pitchFamily="49" charset="0"/>
                <a:cs typeface="Courier New" pitchFamily="49" charset="0"/>
              </a:rPr>
              <a:t>(measurements, columnname):</a:t>
            </a:r>
          </a:p>
          <a:p>
            <a:r>
              <a:rPr lang="en-US" sz="1600" b="1" dirty="0">
                <a:latin typeface="Courier New" pitchFamily="49" charset="0"/>
                <a:cs typeface="Courier New" pitchFamily="49" charset="0"/>
              </a:rPr>
              <a:t>    </a:t>
            </a:r>
            <a:r>
              <a:rPr lang="en-US" sz="1600" b="1" dirty="0">
                <a:solidFill>
                  <a:srgbClr val="FF0000"/>
                </a:solidFill>
                <a:latin typeface="Courier New" pitchFamily="49" charset="0"/>
                <a:cs typeface="Courier New" pitchFamily="49" charset="0"/>
              </a:rPr>
              <a:t>“””Convert each value in the given iterable to a float”””</a:t>
            </a:r>
          </a:p>
          <a:p>
            <a:r>
              <a:rPr lang="en-US" sz="1600" b="1" dirty="0">
                <a:solidFill>
                  <a:srgbClr val="FF0000"/>
                </a:solidFill>
                <a:latin typeface="Courier New" pitchFamily="49" charset="0"/>
                <a:cs typeface="Courier New" pitchFamily="49" charset="0"/>
              </a:rPr>
              <a:t>    </a:t>
            </a:r>
            <a:r>
              <a:rPr lang="en-US" sz="1600" b="1" dirty="0">
                <a:solidFill>
                  <a:srgbClr val="859040"/>
                </a:solidFill>
                <a:latin typeface="Courier New" pitchFamily="49" charset="0"/>
                <a:cs typeface="Courier New" pitchFamily="49" charset="0"/>
              </a:rPr>
              <a:t>return</a:t>
            </a:r>
            <a:r>
              <a:rPr lang="en-US" sz="1600" b="1" dirty="0">
                <a:solidFill>
                  <a:srgbClr val="FF0000"/>
                </a:solidFill>
                <a:latin typeface="Courier New" pitchFamily="49" charset="0"/>
                <a:cs typeface="Courier New" pitchFamily="49" charset="0"/>
              </a:rPr>
              <a:t> </a:t>
            </a:r>
            <a:r>
              <a:rPr lang="en-US" sz="1600" b="1" dirty="0">
                <a:latin typeface="Courier New" pitchFamily="49" charset="0"/>
                <a:cs typeface="Courier New" pitchFamily="49" charset="0"/>
              </a:rPr>
              <a:t>[float(x) </a:t>
            </a:r>
            <a:r>
              <a:rPr lang="en-US" sz="1600" b="1" dirty="0">
                <a:solidFill>
                  <a:srgbClr val="859040"/>
                </a:solidFill>
                <a:latin typeface="Courier New" pitchFamily="49" charset="0"/>
                <a:cs typeface="Courier New" pitchFamily="49" charset="0"/>
              </a:rPr>
              <a:t>for</a:t>
            </a:r>
            <a:r>
              <a:rPr lang="en-US" sz="1600" b="1" dirty="0">
                <a:latin typeface="Courier New" pitchFamily="49" charset="0"/>
                <a:cs typeface="Courier New" pitchFamily="49" charset="0"/>
              </a:rPr>
              <a:t> x </a:t>
            </a:r>
            <a:r>
              <a:rPr lang="en-US" sz="1600" b="1" dirty="0">
                <a:solidFill>
                  <a:srgbClr val="859040"/>
                </a:solidFill>
                <a:latin typeface="Courier New" pitchFamily="49" charset="0"/>
                <a:cs typeface="Courier New" pitchFamily="49" charset="0"/>
              </a:rPr>
              <a:t>in</a:t>
            </a:r>
            <a:r>
              <a:rPr lang="en-US" sz="1600" b="1" dirty="0">
                <a:latin typeface="Courier New" pitchFamily="49" charset="0"/>
                <a:cs typeface="Courier New" pitchFamily="49" charset="0"/>
              </a:rPr>
              <a:t> measurements[columnname]]</a:t>
            </a:r>
          </a:p>
        </p:txBody>
      </p:sp>
    </p:spTree>
    <p:extLst>
      <p:ext uri="{BB962C8B-B14F-4D97-AF65-F5344CB8AC3E}">
        <p14:creationId xmlns:p14="http://schemas.microsoft.com/office/powerpoint/2010/main" val="12589437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4830763"/>
          </a:xfrm>
        </p:spPr>
        <p:txBody>
          <a:bodyPr/>
          <a:lstStyle/>
          <a:p>
            <a:r>
              <a:rPr lang="en-US">
                <a:solidFill>
                  <a:srgbClr val="0000FF"/>
                </a:solidFill>
              </a:rPr>
              <a:t>Abstraction</a:t>
            </a:r>
            <a:r>
              <a:rPr lang="en-US"/>
              <a:t>: Emphasis on exposing a useful interface.</a:t>
            </a:r>
          </a:p>
          <a:p>
            <a:r>
              <a:rPr lang="en-US">
                <a:solidFill>
                  <a:srgbClr val="0000FF"/>
                </a:solidFill>
              </a:rPr>
              <a:t>Encapsulation: </a:t>
            </a:r>
            <a:r>
              <a:rPr lang="en-US"/>
              <a:t>Emphasis on hiding the implementation details.</a:t>
            </a:r>
          </a:p>
          <a:p>
            <a:r>
              <a:rPr lang="en-US">
                <a:solidFill>
                  <a:srgbClr val="0000FF"/>
                </a:solidFill>
              </a:rPr>
              <a:t>Information Hiding: </a:t>
            </a:r>
            <a:r>
              <a:rPr lang="en-US"/>
              <a:t>The process by which you achieve encapsulation.</a:t>
            </a:r>
          </a:p>
          <a:p>
            <a:pPr lvl="1"/>
            <a:endParaRPr lang="en-US"/>
          </a:p>
          <a:p>
            <a:r>
              <a:rPr lang="en-US"/>
              <a:t>Your job: Choose which details to hide and which details to expose.</a:t>
            </a:r>
          </a:p>
        </p:txBody>
      </p:sp>
      <p:sp>
        <p:nvSpPr>
          <p:cNvPr id="6" name="Rectangle 5"/>
          <p:cNvSpPr/>
          <p:nvPr/>
        </p:nvSpPr>
        <p:spPr>
          <a:xfrm>
            <a:off x="457200" y="381000"/>
            <a:ext cx="2265364" cy="584776"/>
          </a:xfrm>
          <a:prstGeom prst="rect">
            <a:avLst/>
          </a:prstGeom>
        </p:spPr>
        <p:txBody>
          <a:bodyPr wrap="none">
            <a:spAutoFit/>
          </a:bodyPr>
          <a:lstStyle/>
          <a:p>
            <a:r>
              <a:rPr lang="en-US" sz="3200">
                <a:solidFill>
                  <a:srgbClr val="0000FF"/>
                </a:solidFill>
              </a:rPr>
              <a:t>Terms of Art</a:t>
            </a:r>
          </a:p>
        </p:txBody>
      </p:sp>
    </p:spTree>
    <p:extLst>
      <p:ext uri="{BB962C8B-B14F-4D97-AF65-F5344CB8AC3E}">
        <p14:creationId xmlns:p14="http://schemas.microsoft.com/office/powerpoint/2010/main" val="78497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609600" y="2057400"/>
            <a:ext cx="8001000" cy="1938992"/>
          </a:xfrm>
          <a:prstGeom prst="rect">
            <a:avLst/>
          </a:prstGeom>
        </p:spPr>
        <p:txBody>
          <a:bodyPr wrap="square">
            <a:spAutoFit/>
          </a:bodyPr>
          <a:lstStyle/>
          <a:p>
            <a:r>
              <a:rPr lang="en-US" sz="2000"/>
              <a:t>Abstraction and encapsulation are complementary concepts: abstraction focuses on the observable behavior of an object... encapsulation focuses upon the implementation that gives rise to this behavior... encapsulation is most often achieved through information hiding, which is the process of hiding all of the secrets of object that do not contribute to its essential characteristics.</a:t>
            </a:r>
          </a:p>
        </p:txBody>
      </p:sp>
      <p:sp>
        <p:nvSpPr>
          <p:cNvPr id="5" name="Rectangle 4"/>
          <p:cNvSpPr/>
          <p:nvPr/>
        </p:nvSpPr>
        <p:spPr>
          <a:xfrm>
            <a:off x="4648200" y="4495800"/>
            <a:ext cx="1788020" cy="461665"/>
          </a:xfrm>
          <a:prstGeom prst="rect">
            <a:avLst/>
          </a:prstGeom>
        </p:spPr>
        <p:txBody>
          <a:bodyPr wrap="none">
            <a:spAutoFit/>
          </a:bodyPr>
          <a:lstStyle/>
          <a:p>
            <a:r>
              <a:rPr lang="en-US" sz="2400"/>
              <a:t>Grady Booch</a:t>
            </a:r>
          </a:p>
        </p:txBody>
      </p:sp>
    </p:spTree>
    <p:extLst>
      <p:ext uri="{BB962C8B-B14F-4D97-AF65-F5344CB8AC3E}">
        <p14:creationId xmlns:p14="http://schemas.microsoft.com/office/powerpoint/2010/main" val="137264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 abstraction</a:t>
            </a:r>
          </a:p>
        </p:txBody>
      </p:sp>
      <p:sp>
        <p:nvSpPr>
          <p:cNvPr id="3" name="Content Placeholder 2"/>
          <p:cNvSpPr>
            <a:spLocks noGrp="1"/>
          </p:cNvSpPr>
          <p:nvPr>
            <p:ph idx="1"/>
          </p:nvPr>
        </p:nvSpPr>
        <p:spPr/>
        <p:txBody>
          <a:bodyPr/>
          <a:lstStyle/>
          <a:p>
            <a:r>
              <a:rPr lang="en-US"/>
              <a:t>Data structures can get complicated</a:t>
            </a:r>
          </a:p>
          <a:p>
            <a:r>
              <a:rPr lang="en-US"/>
              <a:t>We don’t want to have to say “a dictionary mapping strings to lists, where each list has the same length and each key corresponds to one of the fields in the file.” </a:t>
            </a:r>
          </a:p>
          <a:p>
            <a:r>
              <a:rPr lang="en-US"/>
              <a:t>We want to say “FieldMeasurements”</a:t>
            </a:r>
          </a:p>
          <a:p>
            <a:r>
              <a:rPr lang="en-US"/>
              <a:t>Why?</a:t>
            </a:r>
          </a:p>
          <a:p>
            <a:endParaRPr lang="en-US"/>
          </a:p>
        </p:txBody>
      </p:sp>
    </p:spTree>
    <p:extLst>
      <p:ext uri="{BB962C8B-B14F-4D97-AF65-F5344CB8AC3E}">
        <p14:creationId xmlns:p14="http://schemas.microsoft.com/office/powerpoint/2010/main" val="30922724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27810</TotalTime>
  <Words>1149</Words>
  <Application>Microsoft Macintosh PowerPoint</Application>
  <PresentationFormat>On-screen Show (4:3)</PresentationFormat>
  <Paragraphs>120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Data Abstraction</vt:lpstr>
      <vt:lpstr>Recap of the Design Exercise</vt:lpstr>
      <vt:lpstr>What we’ve learned so far</vt:lpstr>
      <vt:lpstr>PowerPoint Presentation</vt:lpstr>
      <vt:lpstr>Text Analysis</vt:lpstr>
      <vt:lpstr>Quantitative Analysis</vt:lpstr>
      <vt:lpstr>PowerPoint Presentation</vt:lpstr>
      <vt:lpstr>PowerPoint Presentation</vt:lpstr>
      <vt:lpstr>Data abstraction</vt:lpstr>
      <vt:lpstr>Tools for abstraction: Default Values</vt:lpstr>
      <vt:lpstr>PowerPoint Presentation</vt:lpstr>
      <vt:lpstr>PowerPoint Presentation</vt:lpstr>
      <vt:lpstr>PowerPoint Presentation</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 Ernst</dc:creator>
  <cp:lastModifiedBy>Bill Howe</cp:lastModifiedBy>
  <cp:revision>650</cp:revision>
  <cp:lastPrinted>2012-08-06T05:45:32Z</cp:lastPrinted>
  <dcterms:created xsi:type="dcterms:W3CDTF">2012-06-20T04:14:54Z</dcterms:created>
  <dcterms:modified xsi:type="dcterms:W3CDTF">2012-08-08T07:52:23Z</dcterms:modified>
</cp:coreProperties>
</file>