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07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8E769-5FF9-4961-9289-8F2AC9983FC8}" type="datetimeFigureOut">
              <a:rPr lang="en-US" smtClean="0"/>
              <a:t>7/9/2012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132E3-85BE-43F4-A289-B6C0583A80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4697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8E769-5FF9-4961-9289-8F2AC9983FC8}" type="datetimeFigureOut">
              <a:rPr lang="en-US" smtClean="0"/>
              <a:t>7/9/2012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132E3-85BE-43F4-A289-B6C0583A80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785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8E769-5FF9-4961-9289-8F2AC9983FC8}" type="datetimeFigureOut">
              <a:rPr lang="en-US" smtClean="0"/>
              <a:t>7/9/2012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132E3-85BE-43F4-A289-B6C0583A80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764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8E769-5FF9-4961-9289-8F2AC9983FC8}" type="datetimeFigureOut">
              <a:rPr lang="en-US" smtClean="0"/>
              <a:t>7/9/2012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132E3-85BE-43F4-A289-B6C0583A80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5654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8E769-5FF9-4961-9289-8F2AC9983FC8}" type="datetimeFigureOut">
              <a:rPr lang="en-US" smtClean="0"/>
              <a:t>7/9/2012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132E3-85BE-43F4-A289-B6C0583A80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2602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8E769-5FF9-4961-9289-8F2AC9983FC8}" type="datetimeFigureOut">
              <a:rPr lang="en-US" smtClean="0"/>
              <a:t>7/9/2012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132E3-85BE-43F4-A289-B6C0583A80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4848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8E769-5FF9-4961-9289-8F2AC9983FC8}" type="datetimeFigureOut">
              <a:rPr lang="en-US" smtClean="0"/>
              <a:t>7/9/2012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132E3-85BE-43F4-A289-B6C0583A80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3960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8E769-5FF9-4961-9289-8F2AC9983FC8}" type="datetimeFigureOut">
              <a:rPr lang="en-US" smtClean="0"/>
              <a:t>7/9/2012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132E3-85BE-43F4-A289-B6C0583A80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13775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8E769-5FF9-4961-9289-8F2AC9983FC8}" type="datetimeFigureOut">
              <a:rPr lang="en-US" smtClean="0"/>
              <a:t>7/9/2012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132E3-85BE-43F4-A289-B6C0583A80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992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8E769-5FF9-4961-9289-8F2AC9983FC8}" type="datetimeFigureOut">
              <a:rPr lang="en-US" smtClean="0"/>
              <a:t>7/9/2012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132E3-85BE-43F4-A289-B6C0583A80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3558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8E769-5FF9-4961-9289-8F2AC9983FC8}" type="datetimeFigureOut">
              <a:rPr lang="en-US" smtClean="0"/>
              <a:t>7/9/2012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132E3-85BE-43F4-A289-B6C0583A80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7414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F8E769-5FF9-4961-9289-8F2AC9983FC8}" type="datetimeFigureOut">
              <a:rPr lang="en-US" smtClean="0"/>
              <a:t>7/9/2012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C132E3-85BE-43F4-A289-B6C0583A80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7080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7030A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Method syntax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Michael Ernst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CSE 190p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University of Washington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4257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534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Digression:  two meanings of period (.)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8006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Namespace management</a:t>
            </a:r>
            <a:r>
              <a:rPr lang="en-US" dirty="0" smtClean="0"/>
              <a:t>: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math.sin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math.pi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dirty="0" smtClean="0"/>
          </a:p>
          <a:p>
            <a:pPr lvl="1"/>
            <a:r>
              <a:rPr lang="en-US" dirty="0" smtClean="0"/>
              <a:t>Purpose:  avoid polluting the global environment (the oldest “stack frame”) with too many names</a:t>
            </a:r>
          </a:p>
          <a:p>
            <a:pPr lvl="1"/>
            <a:r>
              <a:rPr lang="en-US" dirty="0" smtClean="0"/>
              <a:t>Example:</a:t>
            </a:r>
          </a:p>
          <a:p>
            <a:pPr lvl="2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abs</a:t>
            </a:r>
            <a:r>
              <a:rPr lang="en-US" dirty="0" smtClean="0"/>
              <a:t> is in the global namespace</a:t>
            </a:r>
          </a:p>
          <a:p>
            <a:pPr lvl="2"/>
            <a:r>
              <a:rPr lang="en-US" dirty="0" smtClean="0"/>
              <a:t>When writing a program about bodybuilding, you might use abs (for abdominals)</a:t>
            </a:r>
          </a:p>
          <a:p>
            <a:pPr lvl="2"/>
            <a:r>
              <a:rPr lang="en-US" dirty="0" smtClean="0"/>
              <a:t>Suddenly, all code that depends on the built-in </a:t>
            </a:r>
            <a:r>
              <a:rPr lang="en-US" b="1" dirty="0" smtClean="0"/>
              <a:t>abs</a:t>
            </a:r>
            <a:r>
              <a:rPr lang="en-US" dirty="0" smtClean="0"/>
              <a:t> fails!</a:t>
            </a:r>
          </a:p>
          <a:p>
            <a:pPr lvl="1"/>
            <a:r>
              <a:rPr lang="en-US" dirty="0" smtClean="0"/>
              <a:t>Anther examples: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draw() </a:t>
            </a:r>
            <a:r>
              <a:rPr lang="en-US" dirty="0" smtClean="0"/>
              <a:t>function for pictures, for cowboys, and for curtains</a:t>
            </a:r>
          </a:p>
          <a:p>
            <a:pPr lvl="1"/>
            <a:r>
              <a:rPr lang="en-US" dirty="0" smtClean="0"/>
              <a:t>Solution:  A different namespace or module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“Method syntax” for a function call</a:t>
            </a:r>
            <a:r>
              <a:rPr lang="en-US" dirty="0" smtClean="0"/>
              <a:t>: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mylist.append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new_elt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append() </a:t>
            </a:r>
            <a:r>
              <a:rPr lang="en-US" dirty="0" smtClean="0"/>
              <a:t>takes two arguments</a:t>
            </a:r>
          </a:p>
          <a:p>
            <a:pPr lvl="1"/>
            <a:r>
              <a:rPr lang="en-US" dirty="0" smtClean="0"/>
              <a:t>First argument may appear before a period</a:t>
            </a:r>
          </a:p>
          <a:p>
            <a:pPr lvl="1"/>
            <a:endParaRPr lang="en-US" dirty="0"/>
          </a:p>
          <a:p>
            <a:r>
              <a:rPr lang="en-US" dirty="0" smtClean="0"/>
              <a:t>These are </a:t>
            </a:r>
            <a:r>
              <a:rPr lang="en-US" i="1" dirty="0" smtClean="0"/>
              <a:t>distinct</a:t>
            </a:r>
            <a:r>
              <a:rPr lang="en-US" dirty="0" smtClean="0"/>
              <a:t> meanings of a single token, “.”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43670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 call syntax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5105400"/>
          </a:xfrm>
        </p:spPr>
        <p:txBody>
          <a:bodyPr>
            <a:normAutofit fontScale="70000" lnSpcReduction="20000"/>
          </a:bodyPr>
          <a:lstStyle/>
          <a:p>
            <a:r>
              <a:rPr lang="en-US" sz="3400" dirty="0" smtClean="0"/>
              <a:t>Ordinary function call:  </a:t>
            </a:r>
            <a:r>
              <a:rPr lang="en-US" sz="3400" b="1" dirty="0" err="1" smtClean="0">
                <a:latin typeface="Courier New" pitchFamily="49" charset="0"/>
                <a:cs typeface="Courier New" pitchFamily="49" charset="0"/>
              </a:rPr>
              <a:t>fn</a:t>
            </a:r>
            <a:r>
              <a:rPr lang="en-US" sz="3400" b="1" dirty="0" smtClean="0">
                <a:latin typeface="Courier New" pitchFamily="49" charset="0"/>
                <a:cs typeface="Courier New" pitchFamily="49" charset="0"/>
              </a:rPr>
              <a:t>(arg1, arg2, arg3)</a:t>
            </a:r>
            <a:endParaRPr lang="en-US" sz="3400" dirty="0" smtClean="0"/>
          </a:p>
          <a:p>
            <a:pPr lvl="1"/>
            <a:r>
              <a:rPr lang="en-US" sz="3400" i="1" dirty="0" smtClean="0"/>
              <a:t>Any</a:t>
            </a:r>
            <a:r>
              <a:rPr lang="en-US" sz="3400" dirty="0" smtClean="0"/>
              <a:t> Python function can be invoked this way</a:t>
            </a:r>
          </a:p>
          <a:p>
            <a:r>
              <a:rPr lang="en-US" sz="3400" dirty="0" smtClean="0"/>
              <a:t>“Method syntax”:  </a:t>
            </a:r>
            <a:r>
              <a:rPr lang="en-US" sz="3400" b="1" dirty="0" smtClean="0">
                <a:latin typeface="Courier New" pitchFamily="49" charset="0"/>
                <a:cs typeface="Courier New" pitchFamily="49" charset="0"/>
              </a:rPr>
              <a:t>arg1.fn(arg2, arg3)</a:t>
            </a:r>
            <a:endParaRPr lang="en-US" sz="3400" b="1" dirty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sz="3400" dirty="0" smtClean="0"/>
              <a:t>First argument may appear before a period</a:t>
            </a:r>
          </a:p>
          <a:p>
            <a:pPr lvl="1"/>
            <a:r>
              <a:rPr lang="en-US" sz="3400" dirty="0" smtClean="0"/>
              <a:t>Some Python functions can be invoked this way</a:t>
            </a:r>
          </a:p>
          <a:p>
            <a:pPr lvl="2"/>
            <a:r>
              <a:rPr lang="en-US" sz="2600" dirty="0" smtClean="0"/>
              <a:t>Only works </a:t>
            </a:r>
            <a:r>
              <a:rPr lang="en-US" sz="2600" dirty="0"/>
              <a:t>for functions defined in a type’s </a:t>
            </a:r>
            <a:r>
              <a:rPr lang="en-US" sz="2600" dirty="0" smtClean="0"/>
              <a:t>namespace</a:t>
            </a:r>
          </a:p>
          <a:p>
            <a:pPr lvl="2"/>
            <a:r>
              <a:rPr lang="en-US" sz="2600" dirty="0" smtClean="0"/>
              <a:t>Such a function is called a “method”</a:t>
            </a:r>
          </a:p>
          <a:p>
            <a:endParaRPr lang="en-US" dirty="0" smtClean="0"/>
          </a:p>
          <a:p>
            <a:pPr marL="400050" lvl="1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nums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[1, 2, 3]</a:t>
            </a:r>
          </a:p>
          <a:p>
            <a:pPr marL="400050" lvl="1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nums.append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(4)</a:t>
            </a:r>
          </a:p>
          <a:p>
            <a:pPr marL="400050" lvl="1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list.append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nums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, 5)	</a:t>
            </a:r>
            <a:r>
              <a:rPr lang="en-US" dirty="0" smtClean="0"/>
              <a:t># append is defined in the list namespace</a:t>
            </a:r>
          </a:p>
          <a:p>
            <a:pPr marL="40005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append(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nums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, 6)</a:t>
            </a:r>
            <a:r>
              <a:rPr lang="en-US" dirty="0" smtClean="0"/>
              <a:t>		# </a:t>
            </a:r>
            <a:r>
              <a:rPr lang="en-US" dirty="0" err="1" smtClean="0"/>
              <a:t>NameError</a:t>
            </a:r>
            <a:r>
              <a:rPr lang="en-US" dirty="0"/>
              <a:t>: name 'append' is not </a:t>
            </a:r>
            <a:r>
              <a:rPr lang="en-US" dirty="0" smtClean="0"/>
              <a:t>defined</a:t>
            </a:r>
          </a:p>
          <a:p>
            <a:pPr marL="400050" lvl="1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len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nums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400050" lvl="1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nums.len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dirty="0" smtClean="0"/>
              <a:t>	# </a:t>
            </a:r>
            <a:r>
              <a:rPr lang="en-US" dirty="0" err="1"/>
              <a:t>AttributeError</a:t>
            </a:r>
            <a:r>
              <a:rPr lang="en-US" dirty="0"/>
              <a:t>: 'list' object has no attribute </a:t>
            </a:r>
            <a:r>
              <a:rPr lang="en-US" dirty="0" smtClean="0"/>
              <a:t>'</a:t>
            </a:r>
            <a:r>
              <a:rPr lang="en-US" dirty="0" err="1" smtClean="0"/>
              <a:t>len</a:t>
            </a:r>
            <a:r>
              <a:rPr lang="en-US" dirty="0" smtClean="0"/>
              <a:t>‘</a:t>
            </a:r>
          </a:p>
        </p:txBody>
      </p:sp>
    </p:spTree>
    <p:extLst>
      <p:ext uri="{BB962C8B-B14F-4D97-AF65-F5344CB8AC3E}">
        <p14:creationId xmlns:p14="http://schemas.microsoft.com/office/powerpoint/2010/main" val="20392309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206</Words>
  <Application>Microsoft Office PowerPoint</Application>
  <PresentationFormat>On-screen Show (4:3)</PresentationFormat>
  <Paragraphs>34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Method syntax</vt:lpstr>
      <vt:lpstr>Digression:  two meanings of period (.)</vt:lpstr>
      <vt:lpstr>Method call syntax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Method syntax</dc:title>
  <dc:creator>Michael D Ernst</dc:creator>
  <cp:lastModifiedBy>Michael D Ernst</cp:lastModifiedBy>
  <cp:revision>1</cp:revision>
  <dcterms:created xsi:type="dcterms:W3CDTF">2012-07-10T00:53:09Z</dcterms:created>
  <dcterms:modified xsi:type="dcterms:W3CDTF">2012-07-10T00:56:01Z</dcterms:modified>
</cp:coreProperties>
</file>