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61" r:id="rId4"/>
    <p:sldId id="257" r:id="rId5"/>
    <p:sldId id="258" r:id="rId6"/>
    <p:sldId id="267" r:id="rId7"/>
    <p:sldId id="268" r:id="rId8"/>
    <p:sldId id="269" r:id="rId9"/>
    <p:sldId id="272" r:id="rId10"/>
    <p:sldId id="270" r:id="rId11"/>
    <p:sldId id="271" r:id="rId12"/>
    <p:sldId id="273" r:id="rId13"/>
    <p:sldId id="266" r:id="rId14"/>
    <p:sldId id="260" r:id="rId15"/>
    <p:sldId id="262" r:id="rId16"/>
    <p:sldId id="263" r:id="rId17"/>
    <p:sldId id="264" r:id="rId18"/>
    <p:sldId id="265"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CE658-C06A-DB45-8670-BFADEE2C134B}" type="datetimeFigureOut">
              <a:t>6/17/12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2F1D5-8E33-3C42-BFB4-DA676CCF1FAE}" type="slidenum">
              <a:t>‹#›</a:t>
            </a:fld>
            <a:endParaRPr lang="en-US"/>
          </a:p>
        </p:txBody>
      </p:sp>
    </p:spTree>
    <p:extLst>
      <p:ext uri="{BB962C8B-B14F-4D97-AF65-F5344CB8AC3E}">
        <p14:creationId xmlns:p14="http://schemas.microsoft.com/office/powerpoint/2010/main" val="452992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05941-91A8-DF4F-8C3D-1823566813E5}" type="slidenum">
              <a:rPr lang="en-US"/>
              <a:pPr/>
              <a:t>5</a:t>
            </a:fld>
            <a:endParaRPr lang="en-US"/>
          </a:p>
        </p:txBody>
      </p:sp>
      <p:sp>
        <p:nvSpPr>
          <p:cNvPr id="282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82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Drowning in data; starving for information</a:t>
            </a:r>
          </a:p>
          <a:p>
            <a:endParaRPr lang="en-US"/>
          </a:p>
          <a:p>
            <a:r>
              <a:rPr lang="en-US"/>
              <a:t>We</a:t>
            </a:r>
            <a:r>
              <a:rPr lang="ja-JP" altLang="en-US">
                <a:latin typeface="Arial"/>
              </a:rPr>
              <a:t>’</a:t>
            </a:r>
            <a:r>
              <a:rPr lang="en-US"/>
              <a:t>re at war with these engineering companies.  FlowCAM is bragging about the amount of data they can spray out of their device.  How to use this enormous data stream to answer scientific questions is someone else</a:t>
            </a:r>
            <a:r>
              <a:rPr lang="ja-JP" altLang="en-US">
                <a:latin typeface="Arial"/>
              </a:rPr>
              <a:t>’</a:t>
            </a:r>
            <a:r>
              <a:rPr lang="en-US"/>
              <a:t>s problem.</a:t>
            </a:r>
          </a:p>
          <a:p>
            <a:endParaRPr lang="en-US"/>
          </a:p>
          <a:p>
            <a:r>
              <a:rPr lang="ja-JP" altLang="en-US">
                <a:latin typeface="Arial"/>
              </a:rPr>
              <a:t>“</a:t>
            </a:r>
            <a:r>
              <a:rPr lang="en-US"/>
              <a:t>Typical large pharmas today are generating 20 terabytes of data daily. That</a:t>
            </a:r>
            <a:r>
              <a:rPr lang="ja-JP" altLang="en-US">
                <a:latin typeface="Arial"/>
              </a:rPr>
              <a:t>’</a:t>
            </a:r>
            <a:r>
              <a:rPr lang="en-US"/>
              <a:t>s probably going up to 100 terabytes per day in the next year or so.</a:t>
            </a:r>
            <a:r>
              <a:rPr lang="ja-JP" altLang="en-US">
                <a:latin typeface="Arial"/>
              </a:rPr>
              <a:t>”</a:t>
            </a:r>
            <a:r>
              <a:rPr lang="en-US"/>
              <a:t> </a:t>
            </a:r>
          </a:p>
          <a:p>
            <a:endParaRPr lang="en-US"/>
          </a:p>
          <a:p>
            <a:r>
              <a:rPr lang="ja-JP" altLang="en-US">
                <a:latin typeface="Arial"/>
              </a:rPr>
              <a:t>“</a:t>
            </a:r>
            <a:r>
              <a:rPr lang="en-US"/>
              <a:t>tens of terabytes of data per day</a:t>
            </a:r>
            <a:r>
              <a:rPr lang="ja-JP" altLang="en-US">
                <a:latin typeface="Arial"/>
              </a:rPr>
              <a:t>”</a:t>
            </a:r>
            <a:r>
              <a:rPr lang="en-US"/>
              <a:t> -- genome center at Washignton University</a:t>
            </a:r>
          </a:p>
          <a:p>
            <a:endParaRPr lang="en-US"/>
          </a:p>
          <a:p>
            <a:endParaRPr lang="en-US"/>
          </a:p>
          <a:p>
            <a:r>
              <a:rPr lang="en-US"/>
              <a:t>Increase data collection exponentially with flowcam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57416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88782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27356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99780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AE6B1-6A92-8142-969F-5DA2B9BC4420}" type="datetimeFigureOut">
              <a:t>6/17/12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36970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8994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AE6B1-6A92-8142-969F-5DA2B9BC4420}" type="datetimeFigureOut">
              <a:t>6/17/12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12495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AE6B1-6A92-8142-969F-5DA2B9BC4420}" type="datetimeFigureOut">
              <a:t>6/17/12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95331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AE6B1-6A92-8142-969F-5DA2B9BC4420}" type="datetimeFigureOut">
              <a:t>6/17/12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279872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317444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E6B1-6A92-8142-969F-5DA2B9BC4420}" type="datetimeFigureOut">
              <a:t>6/17/12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D7C0-9AEA-4F4A-BC37-D84FB4BBF691}" type="slidenum">
              <a:t>‹#›</a:t>
            </a:fld>
            <a:endParaRPr lang="en-US"/>
          </a:p>
        </p:txBody>
      </p:sp>
    </p:spTree>
    <p:extLst>
      <p:ext uri="{BB962C8B-B14F-4D97-AF65-F5344CB8AC3E}">
        <p14:creationId xmlns:p14="http://schemas.microsoft.com/office/powerpoint/2010/main" val="132886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AE6B1-6A92-8142-969F-5DA2B9BC4420}" type="datetimeFigureOut">
              <a:t>6/17/12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ED7C0-9AEA-4F4A-BC37-D84FB4BBF691}" type="slidenum">
              <a:t>‹#›</a:t>
            </a:fld>
            <a:endParaRPr lang="en-US"/>
          </a:p>
        </p:txBody>
      </p:sp>
    </p:spTree>
    <p:extLst>
      <p:ext uri="{BB962C8B-B14F-4D97-AF65-F5344CB8AC3E}">
        <p14:creationId xmlns:p14="http://schemas.microsoft.com/office/powerpoint/2010/main" val="28044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7030A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Introduction to Data Programming</a:t>
            </a:r>
          </a:p>
        </p:txBody>
      </p:sp>
      <p:sp>
        <p:nvSpPr>
          <p:cNvPr id="3" name="Subtitle 2"/>
          <p:cNvSpPr>
            <a:spLocks noGrp="1"/>
          </p:cNvSpPr>
          <p:nvPr>
            <p:ph type="subTitle" idx="1"/>
          </p:nvPr>
        </p:nvSpPr>
        <p:spPr/>
        <p:txBody>
          <a:bodyPr/>
          <a:lstStyle/>
          <a:p>
            <a:r>
              <a:rPr lang="en-US" dirty="0" smtClean="0">
                <a:solidFill>
                  <a:schemeClr val="tx1"/>
                </a:solidFill>
              </a:rPr>
              <a:t>Michael </a:t>
            </a:r>
            <a:r>
              <a:rPr lang="en-US" dirty="0">
                <a:solidFill>
                  <a:schemeClr val="tx1"/>
                </a:solidFill>
              </a:rPr>
              <a:t>Ernst and Bill Howe</a:t>
            </a:r>
          </a:p>
          <a:p>
            <a:r>
              <a:rPr lang="en-US" dirty="0">
                <a:solidFill>
                  <a:schemeClr val="tx1"/>
                </a:solidFill>
              </a:rPr>
              <a:t>Summer 2012</a:t>
            </a:r>
          </a:p>
        </p:txBody>
      </p:sp>
    </p:spTree>
    <p:extLst>
      <p:ext uri="{BB962C8B-B14F-4D97-AF65-F5344CB8AC3E}">
        <p14:creationId xmlns:p14="http://schemas.microsoft.com/office/powerpoint/2010/main" val="271401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 Twitter Top K</a:t>
            </a:r>
          </a:p>
        </p:txBody>
      </p:sp>
      <p:sp>
        <p:nvSpPr>
          <p:cNvPr id="3" name="Content Placeholder 2"/>
          <p:cNvSpPr>
            <a:spLocks noGrp="1"/>
          </p:cNvSpPr>
          <p:nvPr>
            <p:ph idx="1"/>
          </p:nvPr>
        </p:nvSpPr>
        <p:spPr/>
        <p:txBody>
          <a:bodyPr/>
          <a:lstStyle/>
          <a:p>
            <a:r>
              <a:rPr lang="en-US"/>
              <a:t>Count the number of unique values for</a:t>
            </a:r>
          </a:p>
          <a:p>
            <a:pPr lvl="1"/>
            <a:r>
              <a:rPr lang="en-US"/>
              <a:t>words</a:t>
            </a:r>
          </a:p>
          <a:p>
            <a:pPr lvl="1"/>
            <a:r>
              <a:rPr lang="en-US"/>
              <a:t>user mentions</a:t>
            </a:r>
          </a:p>
          <a:p>
            <a:pPr lvl="1"/>
            <a:r>
              <a:rPr lang="en-US"/>
              <a:t>hashtags</a:t>
            </a:r>
          </a:p>
          <a:p>
            <a:pPr lvl="1"/>
            <a:r>
              <a:rPr lang="en-US"/>
              <a:t>places (of the user)</a:t>
            </a:r>
          </a:p>
          <a:p>
            <a:r>
              <a:rPr lang="en-US"/>
              <a:t>Plot the top k values</a:t>
            </a:r>
          </a:p>
        </p:txBody>
      </p:sp>
    </p:spTree>
    <p:extLst>
      <p:ext uri="{BB962C8B-B14F-4D97-AF65-F5344CB8AC3E}">
        <p14:creationId xmlns:p14="http://schemas.microsoft.com/office/powerpoint/2010/main" val="29922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Demo: Twitter Tagcloud</a:t>
            </a:r>
          </a:p>
        </p:txBody>
      </p:sp>
      <p:sp>
        <p:nvSpPr>
          <p:cNvPr id="3" name="Content Placeholder 2"/>
          <p:cNvSpPr>
            <a:spLocks noGrp="1"/>
          </p:cNvSpPr>
          <p:nvPr>
            <p:ph idx="1"/>
          </p:nvPr>
        </p:nvSpPr>
        <p:spPr/>
        <p:txBody>
          <a:bodyPr/>
          <a:lstStyle/>
          <a:p>
            <a:r>
              <a:rPr lang="en-US"/>
              <a:t>Given the histogram of words, visualize the top 100 or so by mapping count to font size.</a:t>
            </a:r>
          </a:p>
        </p:txBody>
      </p:sp>
    </p:spTree>
    <p:extLst>
      <p:ext uri="{BB962C8B-B14F-4D97-AF65-F5344CB8AC3E}">
        <p14:creationId xmlns:p14="http://schemas.microsoft.com/office/powerpoint/2010/main" val="297542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Possible Twitter Exercises</a:t>
            </a:r>
          </a:p>
        </p:txBody>
      </p:sp>
      <p:sp>
        <p:nvSpPr>
          <p:cNvPr id="3" name="Content Placeholder 2"/>
          <p:cNvSpPr>
            <a:spLocks noGrp="1"/>
          </p:cNvSpPr>
          <p:nvPr>
            <p:ph idx="1"/>
          </p:nvPr>
        </p:nvSpPr>
        <p:spPr/>
        <p:txBody>
          <a:bodyPr/>
          <a:lstStyle/>
          <a:p>
            <a:r>
              <a:rPr lang="en-US"/>
              <a:t>Map of geocoordinates showing location</a:t>
            </a:r>
          </a:p>
          <a:p>
            <a:r>
              <a:rPr lang="en-US"/>
              <a:t>Continuously updating plots</a:t>
            </a:r>
          </a:p>
        </p:txBody>
      </p:sp>
    </p:spTree>
    <p:extLst>
      <p:ext uri="{BB962C8B-B14F-4D97-AF65-F5344CB8AC3E}">
        <p14:creationId xmlns:p14="http://schemas.microsoft.com/office/powerpoint/2010/main" val="99108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 (1)</a:t>
            </a:r>
          </a:p>
        </p:txBody>
      </p:sp>
      <p:sp>
        <p:nvSpPr>
          <p:cNvPr id="3" name="Content Placeholder 2"/>
          <p:cNvSpPr>
            <a:spLocks noGrp="1"/>
          </p:cNvSpPr>
          <p:nvPr>
            <p:ph idx="1"/>
          </p:nvPr>
        </p:nvSpPr>
        <p:spPr/>
        <p:txBody>
          <a:bodyPr>
            <a:normAutofit fontScale="92500" lnSpcReduction="20000"/>
          </a:bodyPr>
          <a:lstStyle/>
          <a:p>
            <a:r>
              <a:rPr lang="en-US"/>
              <a:t>Computational problem-solving </a:t>
            </a:r>
          </a:p>
          <a:p>
            <a:pPr lvl="1"/>
            <a:r>
              <a:rPr lang="en-US"/>
              <a:t>Writing a program will become your “go-to” solution for data analysis tasks</a:t>
            </a:r>
          </a:p>
          <a:p>
            <a:r>
              <a:rPr lang="en-US"/>
              <a:t>Basic Python proficiency</a:t>
            </a:r>
          </a:p>
          <a:p>
            <a:pPr lvl="1"/>
            <a:r>
              <a:rPr lang="en-US"/>
              <a:t>Including experience with relevant libraries for data manipulation, scientific computing, and visualization.</a:t>
            </a:r>
          </a:p>
          <a:p>
            <a:r>
              <a:rPr lang="en-US"/>
              <a:t>Experience working real datasets </a:t>
            </a:r>
          </a:p>
          <a:p>
            <a:pPr lvl="1"/>
            <a:r>
              <a:rPr lang="en-US"/>
              <a:t>astronomy, biology, linguistics, oceanography, open government, social networks, and more. </a:t>
            </a:r>
          </a:p>
          <a:p>
            <a:pPr lvl="1"/>
            <a:r>
              <a:rPr lang="en-US"/>
              <a:t>You will see that these are easy to process with a program, and that doing so yields insight.</a:t>
            </a:r>
          </a:p>
        </p:txBody>
      </p:sp>
    </p:spTree>
    <p:extLst>
      <p:ext uri="{BB962C8B-B14F-4D97-AF65-F5344CB8AC3E}">
        <p14:creationId xmlns:p14="http://schemas.microsoft.com/office/powerpoint/2010/main" val="162736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 (2)</a:t>
            </a:r>
          </a:p>
        </p:txBody>
      </p:sp>
      <p:sp>
        <p:nvSpPr>
          <p:cNvPr id="3" name="Content Placeholder 2"/>
          <p:cNvSpPr>
            <a:spLocks noGrp="1"/>
          </p:cNvSpPr>
          <p:nvPr>
            <p:ph idx="1"/>
          </p:nvPr>
        </p:nvSpPr>
        <p:spPr/>
        <p:txBody>
          <a:bodyPr>
            <a:normAutofit fontScale="85000" lnSpcReduction="20000"/>
          </a:bodyPr>
          <a:lstStyle/>
          <a:p>
            <a:r>
              <a:rPr lang="en-US"/>
              <a:t>By the end of the quarter, students will be able to take a data source and a problem description and independently write a complete, useful program to solve the problem. Students will learn problem-solving and produce end-to-end solutions.</a:t>
            </a:r>
          </a:p>
          <a:p>
            <a:r>
              <a:rPr lang="en-US"/>
              <a:t>All assignments will use real data, at realistic scale and complexity.</a:t>
            </a:r>
          </a:p>
          <a:p>
            <a:r>
              <a:rPr lang="en-US"/>
              <a:t>Students will learn enough programming concepts to permit them to continue to more advanced computer science classes such as CSE 143, if desired. However, students will be independent enough not to need that for simple day-to-day data analysis and manipulation.</a:t>
            </a:r>
          </a:p>
          <a:p>
            <a:endParaRPr lang="en-US"/>
          </a:p>
        </p:txBody>
      </p:sp>
    </p:spTree>
    <p:extLst>
      <p:ext uri="{BB962C8B-B14F-4D97-AF65-F5344CB8AC3E}">
        <p14:creationId xmlns:p14="http://schemas.microsoft.com/office/powerpoint/2010/main" val="335152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Book</a:t>
            </a:r>
          </a:p>
        </p:txBody>
      </p:sp>
      <p:sp>
        <p:nvSpPr>
          <p:cNvPr id="3" name="Content Placeholder 2"/>
          <p:cNvSpPr>
            <a:spLocks noGrp="1"/>
          </p:cNvSpPr>
          <p:nvPr>
            <p:ph idx="1"/>
          </p:nvPr>
        </p:nvSpPr>
        <p:spPr/>
        <p:txBody>
          <a:bodyPr/>
          <a:lstStyle/>
          <a:p>
            <a:r>
              <a:rPr lang="en-US" dirty="0"/>
              <a:t>Think Python: How to Think Like a Computer Scientist</a:t>
            </a:r>
          </a:p>
          <a:p>
            <a:r>
              <a:rPr lang="en-US" dirty="0"/>
              <a:t>Freely available online:</a:t>
            </a:r>
          </a:p>
          <a:p>
            <a:pPr lvl="1"/>
            <a:r>
              <a:rPr lang="en-US" dirty="0"/>
              <a:t>http://</a:t>
            </a:r>
            <a:r>
              <a:rPr lang="en-US" dirty="0" smtClean="0"/>
              <a:t>www.greenteapress.com/thinkpython/</a:t>
            </a:r>
            <a:endParaRPr lang="en-US" dirty="0"/>
          </a:p>
        </p:txBody>
      </p:sp>
    </p:spTree>
    <p:extLst>
      <p:ext uri="{BB962C8B-B14F-4D97-AF65-F5344CB8AC3E}">
        <p14:creationId xmlns:p14="http://schemas.microsoft.com/office/powerpoint/2010/main" val="356381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icture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56400"/>
          </a:xfrm>
          <a:prstGeom prst="rect">
            <a:avLst/>
          </a:prstGeom>
        </p:spPr>
      </p:pic>
    </p:spTree>
    <p:extLst>
      <p:ext uri="{BB962C8B-B14F-4D97-AF65-F5344CB8AC3E}">
        <p14:creationId xmlns:p14="http://schemas.microsoft.com/office/powerpoint/2010/main" val="3470814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a:t>
            </a:r>
          </a:p>
        </p:txBody>
      </p:sp>
      <p:sp>
        <p:nvSpPr>
          <p:cNvPr id="3" name="Content Placeholder 2"/>
          <p:cNvSpPr>
            <a:spLocks noGrp="1"/>
          </p:cNvSpPr>
          <p:nvPr>
            <p:ph idx="1"/>
          </p:nvPr>
        </p:nvSpPr>
        <p:spPr/>
        <p:txBody>
          <a:bodyPr/>
          <a:lstStyle/>
          <a:p>
            <a:r>
              <a:rPr lang="en-US"/>
              <a:t>Assignments 60%</a:t>
            </a:r>
          </a:p>
          <a:p>
            <a:r>
              <a:rPr lang="en-US"/>
              <a:t>Exams 30%</a:t>
            </a:r>
          </a:p>
          <a:p>
            <a:r>
              <a:rPr lang="en-US"/>
              <a:t>Participation 10%</a:t>
            </a:r>
          </a:p>
          <a:p>
            <a:pPr marL="0" indent="0">
              <a:buNone/>
            </a:pPr>
            <a:endParaRPr lang="en-US"/>
          </a:p>
        </p:txBody>
      </p:sp>
    </p:spTree>
    <p:extLst>
      <p:ext uri="{BB962C8B-B14F-4D97-AF65-F5344CB8AC3E}">
        <p14:creationId xmlns:p14="http://schemas.microsoft.com/office/powerpoint/2010/main" val="271252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Late policy</a:t>
            </a:r>
          </a:p>
        </p:txBody>
      </p:sp>
      <p:sp>
        <p:nvSpPr>
          <p:cNvPr id="3" name="Content Placeholder 2"/>
          <p:cNvSpPr>
            <a:spLocks noGrp="1"/>
          </p:cNvSpPr>
          <p:nvPr>
            <p:ph idx="1"/>
          </p:nvPr>
        </p:nvSpPr>
        <p:spPr/>
        <p:txBody>
          <a:bodyPr/>
          <a:lstStyle/>
          <a:p>
            <a:r>
              <a:rPr lang="en-US"/>
              <a:t>Each student is permitted 4 late days to use during the quarter. </a:t>
            </a:r>
          </a:p>
          <a:p>
            <a:r>
              <a:rPr lang="en-US"/>
              <a:t>Each late day permits you to submit an assignment up to 24 hours late. </a:t>
            </a:r>
          </a:p>
          <a:p>
            <a:r>
              <a:rPr lang="en-US"/>
              <a:t>You may use up to 2 late days per assignment. </a:t>
            </a:r>
          </a:p>
          <a:p>
            <a:r>
              <a:rPr lang="en-US"/>
              <a:t>Each late day is atomic; for example, you cannot use 8 hours of a single late day on each of three assignments.</a:t>
            </a:r>
          </a:p>
        </p:txBody>
      </p:sp>
    </p:spTree>
    <p:extLst>
      <p:ext uri="{BB962C8B-B14F-4D97-AF65-F5344CB8AC3E}">
        <p14:creationId xmlns:p14="http://schemas.microsoft.com/office/powerpoint/2010/main" val="2276871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Homework 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319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this course is</a:t>
            </a:r>
          </a:p>
        </p:txBody>
      </p:sp>
      <p:sp>
        <p:nvSpPr>
          <p:cNvPr id="3" name="Content Placeholder 2"/>
          <p:cNvSpPr>
            <a:spLocks noGrp="1"/>
          </p:cNvSpPr>
          <p:nvPr>
            <p:ph idx="1"/>
          </p:nvPr>
        </p:nvSpPr>
        <p:spPr/>
        <p:txBody>
          <a:bodyPr/>
          <a:lstStyle/>
          <a:p>
            <a:r>
              <a:rPr lang="en-US"/>
              <a:t>An introduction to </a:t>
            </a:r>
            <a:r>
              <a:rPr lang="en-US">
                <a:solidFill>
                  <a:srgbClr val="0000FF"/>
                </a:solidFill>
              </a:rPr>
              <a:t>core programming concepts </a:t>
            </a:r>
            <a:r>
              <a:rPr lang="en-US"/>
              <a:t>with an emphasis on </a:t>
            </a:r>
            <a:r>
              <a:rPr lang="en-US">
                <a:solidFill>
                  <a:srgbClr val="0000FF"/>
                </a:solidFill>
              </a:rPr>
              <a:t>real data manipulation tasks </a:t>
            </a:r>
            <a:r>
              <a:rPr lang="en-US"/>
              <a:t>from science, engineering, and business.</a:t>
            </a:r>
          </a:p>
          <a:p>
            <a:endParaRPr lang="en-US"/>
          </a:p>
        </p:txBody>
      </p:sp>
    </p:spTree>
    <p:extLst>
      <p:ext uri="{BB962C8B-B14F-4D97-AF65-F5344CB8AC3E}">
        <p14:creationId xmlns:p14="http://schemas.microsoft.com/office/powerpoint/2010/main" val="19517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this course is not</a:t>
            </a:r>
          </a:p>
        </p:txBody>
      </p:sp>
      <p:sp>
        <p:nvSpPr>
          <p:cNvPr id="3" name="Content Placeholder 2"/>
          <p:cNvSpPr>
            <a:spLocks noGrp="1"/>
          </p:cNvSpPr>
          <p:nvPr>
            <p:ph idx="1"/>
          </p:nvPr>
        </p:nvSpPr>
        <p:spPr/>
        <p:txBody>
          <a:bodyPr>
            <a:normAutofit fontScale="77500" lnSpcReduction="20000"/>
          </a:bodyPr>
          <a:lstStyle/>
          <a:p>
            <a:r>
              <a:rPr lang="en-US"/>
              <a:t>A “skills course” in Python</a:t>
            </a:r>
          </a:p>
          <a:p>
            <a:pPr lvl="1"/>
            <a:r>
              <a:rPr lang="en-US"/>
              <a:t>…though you will become proficient in the basics of the Python programming language</a:t>
            </a:r>
          </a:p>
          <a:p>
            <a:pPr lvl="1"/>
            <a:r>
              <a:rPr lang="en-US"/>
              <a:t>…and you will gain experience with some important Python libraries</a:t>
            </a:r>
          </a:p>
          <a:p>
            <a:r>
              <a:rPr lang="en-US"/>
              <a:t>A data analysis / “data science” / data visualization course</a:t>
            </a:r>
          </a:p>
          <a:p>
            <a:pPr lvl="1"/>
            <a:r>
              <a:rPr lang="en-US"/>
              <a:t>There will be very little statistics knowledge assumed or taught</a:t>
            </a:r>
          </a:p>
          <a:p>
            <a:r>
              <a:rPr lang="en-US"/>
              <a:t>A “project” course</a:t>
            </a:r>
          </a:p>
          <a:p>
            <a:pPr lvl="1"/>
            <a:r>
              <a:rPr lang="en-US"/>
              <a:t>the assignments are “real,” but are intended to teach specific programming concepts</a:t>
            </a:r>
          </a:p>
          <a:p>
            <a:r>
              <a:rPr lang="en-US"/>
              <a:t>A “big data” course</a:t>
            </a:r>
          </a:p>
          <a:p>
            <a:pPr lvl="1"/>
            <a:r>
              <a:rPr lang="en-US"/>
              <a:t>Datasets will all fit comfortably in memory</a:t>
            </a:r>
          </a:p>
          <a:p>
            <a:pPr lvl="1"/>
            <a:r>
              <a:rPr lang="en-US"/>
              <a:t>No parallel programming</a:t>
            </a:r>
          </a:p>
        </p:txBody>
      </p:sp>
    </p:spTree>
    <p:extLst>
      <p:ext uri="{BB962C8B-B14F-4D97-AF65-F5344CB8AC3E}">
        <p14:creationId xmlns:p14="http://schemas.microsoft.com/office/powerpoint/2010/main" val="146284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8/24/2012</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smtClean="0"/>
              <a:pPr/>
              <a:t>4</a:t>
            </a:fld>
            <a:endParaRPr lang="en-US"/>
          </a:p>
        </p:txBody>
      </p:sp>
      <p:pic>
        <p:nvPicPr>
          <p:cNvPr id="10" name="Picture 9" descr="natue_big_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94438"/>
            <a:ext cx="3124200" cy="4137829"/>
          </a:xfrm>
          <a:prstGeom prst="rect">
            <a:avLst/>
          </a:prstGeom>
        </p:spPr>
      </p:pic>
      <p:pic>
        <p:nvPicPr>
          <p:cNvPr id="13" name="Picture 12" descr="51p1SVhovzL._SL500_AA3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82" y="152400"/>
            <a:ext cx="1828800" cy="1828800"/>
          </a:xfrm>
          <a:prstGeom prst="rect">
            <a:avLst/>
          </a:prstGeom>
        </p:spPr>
      </p:pic>
      <p:pic>
        <p:nvPicPr>
          <p:cNvPr id="14" name="Picture 13" descr="6287472-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0" y="140368"/>
            <a:ext cx="2152650" cy="2824999"/>
          </a:xfrm>
          <a:prstGeom prst="rect">
            <a:avLst/>
          </a:prstGeom>
        </p:spPr>
      </p:pic>
      <p:pic>
        <p:nvPicPr>
          <p:cNvPr id="8" name="Picture 7" descr="science2011-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647044"/>
            <a:ext cx="2933700" cy="3733800"/>
          </a:xfrm>
          <a:prstGeom prst="rect">
            <a:avLst/>
          </a:prstGeom>
        </p:spPr>
      </p:pic>
      <p:pic>
        <p:nvPicPr>
          <p:cNvPr id="11" name="Picture 10" descr="the-data-delu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250" y="2362200"/>
            <a:ext cx="3467100" cy="3854630"/>
          </a:xfrm>
          <a:prstGeom prst="rect">
            <a:avLst/>
          </a:prstGeom>
        </p:spPr>
      </p:pic>
      <p:pic>
        <p:nvPicPr>
          <p:cNvPr id="12" name="Picture 11" descr="BigDa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516" y="3513944"/>
            <a:ext cx="2923471" cy="3180794"/>
          </a:xfrm>
          <a:prstGeom prst="rect">
            <a:avLst/>
          </a:prstGeom>
        </p:spPr>
      </p:pic>
      <p:sp>
        <p:nvSpPr>
          <p:cNvPr id="17" name="TextBox 16"/>
          <p:cNvSpPr txBox="1"/>
          <p:nvPr/>
        </p:nvSpPr>
        <p:spPr>
          <a:xfrm>
            <a:off x="914399" y="1073259"/>
            <a:ext cx="7285587" cy="1569660"/>
          </a:xfrm>
          <a:prstGeom prst="rect">
            <a:avLst/>
          </a:prstGeom>
          <a:solidFill>
            <a:schemeClr val="bg1"/>
          </a:solidFill>
          <a:ln w="38100">
            <a:solidFill>
              <a:schemeClr val="tx2"/>
            </a:solidFill>
          </a:ln>
        </p:spPr>
        <p:txBody>
          <a:bodyPr wrap="square" rtlCol="0">
            <a:spAutoFit/>
          </a:bodyPr>
          <a:lstStyle/>
          <a:p>
            <a:pPr algn="ctr"/>
            <a:endParaRPr lang="en-US" sz="2800" i="1" dirty="0" smtClean="0">
              <a:solidFill>
                <a:srgbClr val="FF0000"/>
              </a:solidFill>
            </a:endParaRPr>
          </a:p>
          <a:p>
            <a:pPr algn="ctr"/>
            <a:r>
              <a:rPr lang="en-US" sz="2800" i="1" dirty="0" smtClean="0">
                <a:solidFill>
                  <a:srgbClr val="FF0000"/>
                </a:solidFill>
              </a:rPr>
              <a:t>“It’s </a:t>
            </a:r>
            <a:r>
              <a:rPr lang="en-US" sz="2800" i="1" dirty="0">
                <a:solidFill>
                  <a:srgbClr val="FF0000"/>
                </a:solidFill>
              </a:rPr>
              <a:t>a great time to be a data </a:t>
            </a:r>
            <a:r>
              <a:rPr lang="en-US" sz="2800" i="1" dirty="0" smtClean="0">
                <a:solidFill>
                  <a:srgbClr val="FF0000"/>
                </a:solidFill>
              </a:rPr>
              <a:t>geek.”</a:t>
            </a:r>
          </a:p>
          <a:p>
            <a:pPr lvl="4" algn="ctr"/>
            <a:r>
              <a:rPr lang="en-US" sz="2000" i="1" dirty="0">
                <a:solidFill>
                  <a:srgbClr val="FF0000"/>
                </a:solidFill>
              </a:rPr>
              <a:t>-- </a:t>
            </a:r>
            <a:r>
              <a:rPr lang="en-US" sz="2000" i="1" dirty="0" smtClean="0">
                <a:solidFill>
                  <a:srgbClr val="FF0000"/>
                </a:solidFill>
              </a:rPr>
              <a:t>Roger </a:t>
            </a:r>
            <a:r>
              <a:rPr lang="en-US" sz="2000" i="1" dirty="0" err="1" smtClean="0">
                <a:solidFill>
                  <a:srgbClr val="FF0000"/>
                </a:solidFill>
              </a:rPr>
              <a:t>Barga</a:t>
            </a:r>
            <a:r>
              <a:rPr lang="en-US" sz="2000" i="1" dirty="0" smtClean="0">
                <a:solidFill>
                  <a:srgbClr val="FF0000"/>
                </a:solidFill>
              </a:rPr>
              <a:t>, Microsoft Research</a:t>
            </a:r>
          </a:p>
          <a:p>
            <a:pPr lvl="4" algn="ctr"/>
            <a:endParaRPr lang="en-US" sz="2000" i="1" dirty="0">
              <a:solidFill>
                <a:srgbClr val="FF0000"/>
              </a:solidFill>
            </a:endParaRPr>
          </a:p>
        </p:txBody>
      </p:sp>
      <p:sp>
        <p:nvSpPr>
          <p:cNvPr id="18" name="TextBox 17"/>
          <p:cNvSpPr txBox="1"/>
          <p:nvPr/>
        </p:nvSpPr>
        <p:spPr>
          <a:xfrm>
            <a:off x="495300" y="3124200"/>
            <a:ext cx="8610600" cy="2154436"/>
          </a:xfrm>
          <a:prstGeom prst="rect">
            <a:avLst/>
          </a:prstGeom>
          <a:solidFill>
            <a:schemeClr val="bg1"/>
          </a:solidFill>
          <a:ln w="38100">
            <a:solidFill>
              <a:schemeClr val="tx2"/>
            </a:solidFill>
          </a:ln>
        </p:spPr>
        <p:txBody>
          <a:bodyPr wrap="square" rtlCol="0">
            <a:spAutoFit/>
          </a:bodyPr>
          <a:lstStyle>
            <a:defPPr>
              <a:defRPr lang="en-US"/>
            </a:defPPr>
            <a:lvl1pPr algn="ctr">
              <a:defRPr sz="2800" i="1">
                <a:solidFill>
                  <a:srgbClr val="FF0000"/>
                </a:solidFill>
              </a:defRPr>
            </a:lvl1pPr>
            <a:lvl5pPr lvl="4" algn="ctr">
              <a:defRPr sz="2000" i="1">
                <a:solidFill>
                  <a:srgbClr val="FF0000"/>
                </a:solidFill>
              </a:defRPr>
            </a:lvl5pPr>
          </a:lstStyle>
          <a:p>
            <a:endParaRPr lang="en-US" dirty="0" smtClean="0"/>
          </a:p>
          <a:p>
            <a:r>
              <a:rPr lang="en-US" dirty="0" smtClean="0"/>
              <a:t>“</a:t>
            </a:r>
            <a:r>
              <a:rPr lang="en-US" dirty="0"/>
              <a:t>The greatest minds of my generation are trying </a:t>
            </a:r>
            <a:endParaRPr lang="en-US" dirty="0" smtClean="0"/>
          </a:p>
          <a:p>
            <a:r>
              <a:rPr lang="en-US" dirty="0" smtClean="0"/>
              <a:t>to </a:t>
            </a:r>
            <a:r>
              <a:rPr lang="en-US" dirty="0"/>
              <a:t>figure out how to make people click on ads”</a:t>
            </a:r>
          </a:p>
          <a:p>
            <a:pPr lvl="4"/>
            <a:r>
              <a:rPr lang="en-US" sz="2200" i="1" dirty="0">
                <a:solidFill>
                  <a:srgbClr val="FF0000"/>
                </a:solidFill>
              </a:rPr>
              <a:t>-- Jeff </a:t>
            </a:r>
            <a:r>
              <a:rPr lang="en-US" sz="2200" i="1" dirty="0" err="1">
                <a:solidFill>
                  <a:srgbClr val="FF0000"/>
                </a:solidFill>
              </a:rPr>
              <a:t>Hammerbacher</a:t>
            </a:r>
            <a:r>
              <a:rPr lang="en-US" sz="2200" i="1" dirty="0">
                <a:solidFill>
                  <a:srgbClr val="FF0000"/>
                </a:solidFill>
              </a:rPr>
              <a:t>, co-founder, </a:t>
            </a:r>
            <a:r>
              <a:rPr lang="en-US" sz="2200" i="1" dirty="0" err="1">
                <a:solidFill>
                  <a:srgbClr val="FF0000"/>
                </a:solidFill>
              </a:rPr>
              <a:t>Cloudera</a:t>
            </a:r>
            <a:endParaRPr lang="en-US" sz="2200" i="1" dirty="0">
              <a:solidFill>
                <a:srgbClr val="FF0000"/>
              </a:solidFill>
            </a:endParaRPr>
          </a:p>
          <a:p>
            <a:r>
              <a:rPr lang="en-US" dirty="0"/>
              <a:t> </a:t>
            </a:r>
          </a:p>
        </p:txBody>
      </p:sp>
    </p:spTree>
    <p:extLst>
      <p:ext uri="{BB962C8B-B14F-4D97-AF65-F5344CB8AC3E}">
        <p14:creationId xmlns:p14="http://schemas.microsoft.com/office/powerpoint/2010/main" val="28328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01330898-AA65-7E4F-A00A-98ABE6E4A3BF}" type="datetime1">
              <a:rPr lang="en-US"/>
              <a:pPr/>
              <a:t>8/24/2012</a:t>
            </a:fld>
            <a:endParaRPr lang="en-US"/>
          </a:p>
        </p:txBody>
      </p:sp>
      <p:sp>
        <p:nvSpPr>
          <p:cNvPr id="15" name="Footer Placeholder 4"/>
          <p:cNvSpPr>
            <a:spLocks noGrp="1"/>
          </p:cNvSpPr>
          <p:nvPr>
            <p:ph type="ftr" sz="quarter" idx="11"/>
          </p:nvPr>
        </p:nvSpPr>
        <p:spPr/>
        <p:txBody>
          <a:bodyPr/>
          <a:lstStyle/>
          <a:p>
            <a:r>
              <a:rPr lang="en-US"/>
              <a:t>Bill Howe, eScience Institute</a:t>
            </a:r>
          </a:p>
        </p:txBody>
      </p:sp>
      <p:sp>
        <p:nvSpPr>
          <p:cNvPr id="16" name="Slide Number Placeholder 5"/>
          <p:cNvSpPr>
            <a:spLocks noGrp="1"/>
          </p:cNvSpPr>
          <p:nvPr>
            <p:ph type="sldNum" sz="quarter" idx="12"/>
          </p:nvPr>
        </p:nvSpPr>
        <p:spPr/>
        <p:txBody>
          <a:bodyPr/>
          <a:lstStyle/>
          <a:p>
            <a:fld id="{F3682336-B10F-2242-A32E-22E263460BCF}" type="slidenum">
              <a:rPr lang="en-US"/>
              <a:pPr/>
              <a:t>5</a:t>
            </a:fld>
            <a:endParaRPr lang="en-US"/>
          </a:p>
        </p:txBody>
      </p:sp>
      <p:grpSp>
        <p:nvGrpSpPr>
          <p:cNvPr id="281602" name="Group 2"/>
          <p:cNvGrpSpPr>
            <a:grpSpLocks/>
          </p:cNvGrpSpPr>
          <p:nvPr/>
        </p:nvGrpSpPr>
        <p:grpSpPr bwMode="auto">
          <a:xfrm>
            <a:off x="2309813" y="3016250"/>
            <a:ext cx="4737100" cy="3219450"/>
            <a:chOff x="1447" y="1987"/>
            <a:chExt cx="2984" cy="2028"/>
          </a:xfrm>
        </p:grpSpPr>
        <p:pic>
          <p:nvPicPr>
            <p:cNvPr id="281603" name="Picture 3" descr="GenomeSequencer.jpg                                            00365F85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 y="2545"/>
              <a:ext cx="1399" cy="1470"/>
            </a:xfrm>
            <a:prstGeom prst="rect">
              <a:avLst/>
            </a:prstGeom>
            <a:noFill/>
            <a:extLst>
              <a:ext uri="{909E8E84-426E-40DD-AFC4-6F175D3DCCD1}">
                <a14:hiddenFill xmlns:a14="http://schemas.microsoft.com/office/drawing/2010/main">
                  <a:solidFill>
                    <a:srgbClr val="FFFFFF"/>
                  </a:solidFill>
                </a14:hiddenFill>
              </a:ext>
            </a:extLst>
          </p:spPr>
        </p:pic>
        <p:pic>
          <p:nvPicPr>
            <p:cNvPr id="281604" name="Picture 4" descr="short_reads.tiff                                               00365F85Macintosh HD                   C63A6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47" y="1987"/>
              <a:ext cx="2984"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605" name="Group 5"/>
          <p:cNvGrpSpPr>
            <a:grpSpLocks/>
          </p:cNvGrpSpPr>
          <p:nvPr/>
        </p:nvGrpSpPr>
        <p:grpSpPr bwMode="auto">
          <a:xfrm>
            <a:off x="198438" y="3451225"/>
            <a:ext cx="2733675" cy="2809875"/>
            <a:chOff x="108" y="2171"/>
            <a:chExt cx="1722" cy="1770"/>
          </a:xfrm>
        </p:grpSpPr>
        <p:pic>
          <p:nvPicPr>
            <p:cNvPr id="281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 y="2171"/>
              <a:ext cx="1309"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07" name="Picture 7" descr="Profile-470.jpg                                                00365F85Macintosh HD                   C63A6B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 y="2879"/>
              <a:ext cx="1345" cy="1062"/>
            </a:xfrm>
            <a:prstGeom prst="rect">
              <a:avLst/>
            </a:prstGeom>
            <a:noFill/>
            <a:extLst>
              <a:ext uri="{909E8E84-426E-40DD-AFC4-6F175D3DCCD1}">
                <a14:hiddenFill xmlns:a14="http://schemas.microsoft.com/office/drawing/2010/main">
                  <a:solidFill>
                    <a:srgbClr val="FFFFFF"/>
                  </a:solidFill>
                </a14:hiddenFill>
              </a:ext>
            </a:extLst>
          </p:spPr>
        </p:pic>
      </p:grpSp>
      <p:sp>
        <p:nvSpPr>
          <p:cNvPr id="281608" name="Rectangle 8"/>
          <p:cNvSpPr>
            <a:spLocks noGrp="1" noChangeArrowheads="1"/>
          </p:cNvSpPr>
          <p:nvPr>
            <p:ph type="title"/>
          </p:nvPr>
        </p:nvSpPr>
        <p:spPr>
          <a:xfrm>
            <a:off x="796927" y="249763"/>
            <a:ext cx="7047402" cy="685800"/>
          </a:xfrm>
        </p:spPr>
        <p:txBody>
          <a:bodyPr>
            <a:noAutofit/>
          </a:bodyPr>
          <a:lstStyle/>
          <a:p>
            <a:r>
              <a:rPr lang="en-US" sz="3200"/>
              <a:t>All of science is reducing to computational data manipulation</a:t>
            </a:r>
          </a:p>
        </p:txBody>
      </p:sp>
      <p:sp>
        <p:nvSpPr>
          <p:cNvPr id="281609" name="Rectangle 9"/>
          <p:cNvSpPr>
            <a:spLocks noGrp="1" noChangeArrowheads="1"/>
          </p:cNvSpPr>
          <p:nvPr>
            <p:ph type="body" idx="1"/>
          </p:nvPr>
        </p:nvSpPr>
        <p:spPr>
          <a:xfrm>
            <a:off x="0" y="1238250"/>
            <a:ext cx="9144000" cy="1951038"/>
          </a:xfrm>
        </p:spPr>
        <p:txBody>
          <a:bodyPr/>
          <a:lstStyle/>
          <a:p>
            <a:pPr>
              <a:lnSpc>
                <a:spcPct val="90000"/>
              </a:lnSpc>
              <a:buFont typeface="Wingdings" charset="0"/>
              <a:buNone/>
            </a:pPr>
            <a:r>
              <a:rPr lang="en-US" sz="1600" b="1" i="1">
                <a:solidFill>
                  <a:schemeClr val="tx2"/>
                </a:solidFill>
              </a:rPr>
              <a:t>    Old model: </a:t>
            </a:r>
            <a:r>
              <a:rPr lang="ja-JP" altLang="en-US" sz="1600" b="1" i="1">
                <a:solidFill>
                  <a:schemeClr val="tx2"/>
                </a:solidFill>
                <a:latin typeface="Arial"/>
              </a:rPr>
              <a:t>“</a:t>
            </a:r>
            <a:r>
              <a:rPr lang="en-US" sz="1600" b="1" i="1">
                <a:solidFill>
                  <a:schemeClr val="tx2"/>
                </a:solidFill>
              </a:rPr>
              <a:t>Query the world</a:t>
            </a:r>
            <a:r>
              <a:rPr lang="ja-JP" altLang="en-US" sz="1600" b="1" i="1">
                <a:solidFill>
                  <a:schemeClr val="tx2"/>
                </a:solidFill>
                <a:latin typeface="Arial"/>
              </a:rPr>
              <a:t>”</a:t>
            </a:r>
            <a:r>
              <a:rPr lang="en-US" sz="1600" b="1" i="1">
                <a:solidFill>
                  <a:schemeClr val="tx2"/>
                </a:solidFill>
              </a:rPr>
              <a:t>  (Data acquisition coupled to a specific hypothesis)</a:t>
            </a:r>
          </a:p>
          <a:p>
            <a:pPr>
              <a:lnSpc>
                <a:spcPct val="90000"/>
              </a:lnSpc>
              <a:buFont typeface="Wingdings" charset="0"/>
              <a:buNone/>
            </a:pPr>
            <a:r>
              <a:rPr lang="en-US" sz="1600" b="1" i="1">
                <a:solidFill>
                  <a:srgbClr val="A50021"/>
                </a:solidFill>
              </a:rPr>
              <a:t>    </a:t>
            </a:r>
            <a:r>
              <a:rPr lang="en-US" sz="1600" b="1" i="1">
                <a:solidFill>
                  <a:schemeClr val="hlink"/>
                </a:solidFill>
              </a:rPr>
              <a:t>New model: </a:t>
            </a:r>
            <a:r>
              <a:rPr lang="ja-JP" altLang="en-US" sz="1600" b="1" i="1">
                <a:solidFill>
                  <a:schemeClr val="hlink"/>
                </a:solidFill>
                <a:latin typeface="Arial"/>
              </a:rPr>
              <a:t>“</a:t>
            </a:r>
            <a:r>
              <a:rPr lang="en-US" sz="1600" b="1" i="1">
                <a:solidFill>
                  <a:schemeClr val="hlink"/>
                </a:solidFill>
              </a:rPr>
              <a:t>Download the world</a:t>
            </a:r>
            <a:r>
              <a:rPr lang="ja-JP" altLang="en-US" sz="1600" b="1" i="1">
                <a:solidFill>
                  <a:schemeClr val="hlink"/>
                </a:solidFill>
                <a:latin typeface="Arial"/>
              </a:rPr>
              <a:t>”</a:t>
            </a:r>
            <a:r>
              <a:rPr lang="en-US" sz="1600" b="1" i="1">
                <a:solidFill>
                  <a:schemeClr val="hlink"/>
                </a:solidFill>
              </a:rPr>
              <a:t> (Data acquisition supports many hypotheses)</a:t>
            </a:r>
            <a:endParaRPr lang="en-US" sz="1800">
              <a:solidFill>
                <a:schemeClr val="hlink"/>
              </a:solidFill>
            </a:endParaRPr>
          </a:p>
          <a:p>
            <a:pPr lvl="1">
              <a:lnSpc>
                <a:spcPct val="90000"/>
              </a:lnSpc>
            </a:pPr>
            <a:r>
              <a:rPr lang="en-US" sz="1600" b="1"/>
              <a:t>Astronomy: High-resolution, high-frequency sky surveys (SDSS, LSST, PanSTARRS)</a:t>
            </a:r>
          </a:p>
          <a:p>
            <a:pPr lvl="1">
              <a:lnSpc>
                <a:spcPct val="90000"/>
              </a:lnSpc>
            </a:pPr>
            <a:r>
              <a:rPr lang="en-US" sz="1600" b="1"/>
              <a:t>Biology: lab automation, high-throughput sequencing, </a:t>
            </a:r>
          </a:p>
          <a:p>
            <a:pPr lvl="1">
              <a:lnSpc>
                <a:spcPct val="90000"/>
              </a:lnSpc>
            </a:pPr>
            <a:r>
              <a:rPr lang="en-US" sz="1600" b="1"/>
              <a:t>Oceanography: high-resolution models, cheap sensors, satellites</a:t>
            </a:r>
            <a:endParaRPr lang="en-US" sz="3200"/>
          </a:p>
        </p:txBody>
      </p:sp>
      <p:pic>
        <p:nvPicPr>
          <p:cNvPr id="2816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763" y="3622675"/>
            <a:ext cx="1681162"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734969" y="3334544"/>
            <a:ext cx="271145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1612" name="Text Box 12"/>
          <p:cNvSpPr txBox="1">
            <a:spLocks noChangeArrowheads="1"/>
          </p:cNvSpPr>
          <p:nvPr/>
        </p:nvSpPr>
        <p:spPr bwMode="auto">
          <a:xfrm>
            <a:off x="182563" y="3540125"/>
            <a:ext cx="2144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bg1"/>
                </a:solidFill>
              </a:rPr>
              <a:t>40TB / 2 nights</a:t>
            </a:r>
          </a:p>
        </p:txBody>
      </p:sp>
      <p:sp>
        <p:nvSpPr>
          <p:cNvPr id="281613" name="Text Box 13"/>
          <p:cNvSpPr txBox="1">
            <a:spLocks noChangeArrowheads="1"/>
          </p:cNvSpPr>
          <p:nvPr/>
        </p:nvSpPr>
        <p:spPr bwMode="auto">
          <a:xfrm>
            <a:off x="3044825" y="5146675"/>
            <a:ext cx="2144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chemeClr val="bg1"/>
                </a:solidFill>
              </a:rPr>
              <a:t>~1TB / day</a:t>
            </a:r>
          </a:p>
          <a:p>
            <a:r>
              <a:rPr lang="en-US">
                <a:solidFill>
                  <a:schemeClr val="bg1"/>
                </a:solidFill>
              </a:rPr>
              <a:t>100s of devices</a:t>
            </a:r>
          </a:p>
        </p:txBody>
      </p:sp>
    </p:spTree>
    <p:extLst>
      <p:ext uri="{BB962C8B-B14F-4D97-AF65-F5344CB8AC3E}">
        <p14:creationId xmlns:p14="http://schemas.microsoft.com/office/powerpoint/2010/main" val="1094610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1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16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16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81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Assessing Treatment Efficacy</a:t>
            </a:r>
          </a:p>
        </p:txBody>
      </p:sp>
      <p:pic>
        <p:nvPicPr>
          <p:cNvPr id="4" name="Picture 3" descr="Picture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036084" cy="5181953"/>
          </a:xfrm>
          <a:prstGeom prst="rect">
            <a:avLst/>
          </a:prstGeom>
        </p:spPr>
      </p:pic>
      <p:grpSp>
        <p:nvGrpSpPr>
          <p:cNvPr id="9" name="Group 8"/>
          <p:cNvGrpSpPr/>
          <p:nvPr/>
        </p:nvGrpSpPr>
        <p:grpSpPr>
          <a:xfrm>
            <a:off x="5820412" y="1607679"/>
            <a:ext cx="2539817" cy="1197040"/>
            <a:chOff x="5820412" y="1607679"/>
            <a:chExt cx="2539817" cy="1197040"/>
          </a:xfrm>
        </p:grpSpPr>
        <p:sp>
          <p:nvSpPr>
            <p:cNvPr id="5" name="Rounded Rectangle 4"/>
            <p:cNvSpPr/>
            <p:nvPr/>
          </p:nvSpPr>
          <p:spPr>
            <a:xfrm>
              <a:off x="7394570" y="1607679"/>
              <a:ext cx="965659" cy="31751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20412" y="2407824"/>
              <a:ext cx="1878405" cy="39689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t>Zip code of clinic</a:t>
              </a:r>
            </a:p>
          </p:txBody>
        </p:sp>
      </p:grpSp>
      <p:grpSp>
        <p:nvGrpSpPr>
          <p:cNvPr id="11" name="Group 10"/>
          <p:cNvGrpSpPr/>
          <p:nvPr/>
        </p:nvGrpSpPr>
        <p:grpSpPr>
          <a:xfrm>
            <a:off x="6478653" y="1620909"/>
            <a:ext cx="2612435" cy="1825714"/>
            <a:chOff x="6478653" y="1620909"/>
            <a:chExt cx="2612435" cy="1825714"/>
          </a:xfrm>
        </p:grpSpPr>
        <p:sp>
          <p:nvSpPr>
            <p:cNvPr id="6" name="Rounded Rectangle 5"/>
            <p:cNvSpPr/>
            <p:nvPr/>
          </p:nvSpPr>
          <p:spPr>
            <a:xfrm>
              <a:off x="8333773" y="1620909"/>
              <a:ext cx="757315" cy="317515"/>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78653" y="3049728"/>
              <a:ext cx="2096396" cy="396895"/>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r>
                <a:rPr lang="en-US"/>
                <a:t>Zip code of patient</a:t>
              </a:r>
            </a:p>
          </p:txBody>
        </p:sp>
      </p:grpSp>
      <p:grpSp>
        <p:nvGrpSpPr>
          <p:cNvPr id="12" name="Group 11"/>
          <p:cNvGrpSpPr/>
          <p:nvPr/>
        </p:nvGrpSpPr>
        <p:grpSpPr>
          <a:xfrm>
            <a:off x="1604335" y="1607679"/>
            <a:ext cx="2827118" cy="1825715"/>
            <a:chOff x="6478653" y="1620909"/>
            <a:chExt cx="2612435" cy="1825715"/>
          </a:xfrm>
        </p:grpSpPr>
        <p:sp>
          <p:nvSpPr>
            <p:cNvPr id="13" name="Rounded Rectangle 12"/>
            <p:cNvSpPr/>
            <p:nvPr/>
          </p:nvSpPr>
          <p:spPr>
            <a:xfrm>
              <a:off x="8333773" y="1620909"/>
              <a:ext cx="757315" cy="317515"/>
            </a:xfrm>
            <a:prstGeom prst="round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8653" y="2526893"/>
              <a:ext cx="2294616" cy="919731"/>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bg1"/>
                  </a:solidFill>
                </a:rPr>
                <a:t>number of follow ups within 16 weeks after treatment enrollment. </a:t>
              </a:r>
            </a:p>
          </p:txBody>
        </p:sp>
      </p:grpSp>
      <p:sp>
        <p:nvSpPr>
          <p:cNvPr id="15" name="TextBox 14"/>
          <p:cNvSpPr txBox="1"/>
          <p:nvPr/>
        </p:nvSpPr>
        <p:spPr>
          <a:xfrm>
            <a:off x="1269908" y="4789189"/>
            <a:ext cx="6124662" cy="1200328"/>
          </a:xfrm>
          <a:prstGeom prst="rect">
            <a:avLst/>
          </a:prstGeom>
          <a:solidFill>
            <a:schemeClr val="accent4">
              <a:lumMod val="75000"/>
            </a:schemeClr>
          </a:solidFill>
        </p:spPr>
        <p:txBody>
          <a:bodyPr wrap="square" rtlCol="0">
            <a:spAutoFit/>
          </a:bodyPr>
          <a:lstStyle/>
          <a:p>
            <a:r>
              <a:rPr lang="en-US" sz="2400" i="1">
                <a:solidFill>
                  <a:srgbClr val="FFFFFF"/>
                </a:solidFill>
              </a:rPr>
              <a:t>Question: Does the distance between the patient’s home and clinic influence the number of follow ups, and therefore treatment efficacy?</a:t>
            </a:r>
          </a:p>
        </p:txBody>
      </p:sp>
    </p:spTree>
    <p:extLst>
      <p:ext uri="{BB962C8B-B14F-4D97-AF65-F5344CB8AC3E}">
        <p14:creationId xmlns:p14="http://schemas.microsoft.com/office/powerpoint/2010/main" val="37531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92" y="158760"/>
            <a:ext cx="7425205" cy="6601548"/>
          </a:xfrm>
          <a:prstGeom prst="rect">
            <a:avLst/>
          </a:prstGeom>
        </p:spPr>
      </p:pic>
      <p:grpSp>
        <p:nvGrpSpPr>
          <p:cNvPr id="7" name="Group 6"/>
          <p:cNvGrpSpPr/>
          <p:nvPr/>
        </p:nvGrpSpPr>
        <p:grpSpPr>
          <a:xfrm>
            <a:off x="727552" y="105838"/>
            <a:ext cx="7632677" cy="793789"/>
            <a:chOff x="727552" y="0"/>
            <a:chExt cx="7632677" cy="793789"/>
          </a:xfrm>
        </p:grpSpPr>
        <p:sp>
          <p:nvSpPr>
            <p:cNvPr id="5" name="Rounded Rectangle 4"/>
            <p:cNvSpPr/>
            <p:nvPr/>
          </p:nvSpPr>
          <p:spPr>
            <a:xfrm>
              <a:off x="727552" y="0"/>
              <a:ext cx="3240911" cy="50273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04994" y="211677"/>
              <a:ext cx="3955235" cy="5821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t>A library for interfacing with Google Maps API progtrammatically</a:t>
              </a:r>
            </a:p>
          </p:txBody>
        </p:sp>
      </p:grpSp>
      <p:grpSp>
        <p:nvGrpSpPr>
          <p:cNvPr id="8" name="Group 7"/>
          <p:cNvGrpSpPr/>
          <p:nvPr/>
        </p:nvGrpSpPr>
        <p:grpSpPr>
          <a:xfrm>
            <a:off x="840268" y="926086"/>
            <a:ext cx="7672361" cy="661492"/>
            <a:chOff x="687868" y="132297"/>
            <a:chExt cx="7672361" cy="661492"/>
          </a:xfrm>
        </p:grpSpPr>
        <p:sp>
          <p:nvSpPr>
            <p:cNvPr id="9" name="Rounded Rectangle 8"/>
            <p:cNvSpPr/>
            <p:nvPr/>
          </p:nvSpPr>
          <p:spPr>
            <a:xfrm>
              <a:off x="687868" y="132297"/>
              <a:ext cx="1170421" cy="291056"/>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04994" y="211677"/>
              <a:ext cx="3955235" cy="58211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r>
                <a:rPr lang="en-US"/>
                <a:t>A library for working with Excel spreadsheets</a:t>
              </a:r>
            </a:p>
          </p:txBody>
        </p:sp>
      </p:grpSp>
      <p:sp>
        <p:nvSpPr>
          <p:cNvPr id="11" name="Rectangle 10"/>
          <p:cNvSpPr/>
          <p:nvPr/>
        </p:nvSpPr>
        <p:spPr>
          <a:xfrm>
            <a:off x="5575690" y="4035090"/>
            <a:ext cx="3459178" cy="1270061"/>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a:t>for each row, </a:t>
            </a:r>
          </a:p>
          <a:p>
            <a:r>
              <a:rPr lang="en-US"/>
              <a:t>  clean up the data</a:t>
            </a:r>
          </a:p>
          <a:p>
            <a:r>
              <a:rPr lang="en-US"/>
              <a:t>  compute the distance via Google</a:t>
            </a:r>
          </a:p>
          <a:p>
            <a:r>
              <a:rPr lang="en-US"/>
              <a:t>  print out a new row with dist.</a:t>
            </a:r>
          </a:p>
        </p:txBody>
      </p:sp>
      <p:sp>
        <p:nvSpPr>
          <p:cNvPr id="12" name="TextBox 11"/>
          <p:cNvSpPr txBox="1"/>
          <p:nvPr/>
        </p:nvSpPr>
        <p:spPr>
          <a:xfrm>
            <a:off x="5820413" y="6139883"/>
            <a:ext cx="2539816" cy="461665"/>
          </a:xfrm>
          <a:prstGeom prst="rect">
            <a:avLst/>
          </a:prstGeom>
          <a:solidFill>
            <a:schemeClr val="accent4">
              <a:lumMod val="75000"/>
            </a:schemeClr>
          </a:solidFill>
        </p:spPr>
        <p:txBody>
          <a:bodyPr wrap="square" rtlCol="0">
            <a:spAutoFit/>
          </a:bodyPr>
          <a:lstStyle/>
          <a:p>
            <a:r>
              <a:rPr lang="en-US" sz="2400" i="1">
                <a:solidFill>
                  <a:srgbClr val="FFFFFF"/>
                </a:solidFill>
              </a:rPr>
              <a:t>36 lines of code!</a:t>
            </a:r>
          </a:p>
        </p:txBody>
      </p:sp>
    </p:spTree>
    <p:extLst>
      <p:ext uri="{BB962C8B-B14F-4D97-AF65-F5344CB8AC3E}">
        <p14:creationId xmlns:p14="http://schemas.microsoft.com/office/powerpoint/2010/main" val="3467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Demo: Twitter Sentiment Analysis</a:t>
            </a:r>
          </a:p>
        </p:txBody>
      </p:sp>
      <p:sp>
        <p:nvSpPr>
          <p:cNvPr id="3" name="Content Placeholder 2"/>
          <p:cNvSpPr>
            <a:spLocks noGrp="1"/>
          </p:cNvSpPr>
          <p:nvPr>
            <p:ph idx="1"/>
          </p:nvPr>
        </p:nvSpPr>
        <p:spPr/>
        <p:txBody>
          <a:bodyPr>
            <a:normAutofit lnSpcReduction="10000"/>
          </a:bodyPr>
          <a:lstStyle/>
          <a:p>
            <a:r>
              <a:rPr lang="en-US"/>
              <a:t>Do people have a favorable opinion of your product or company?  Can we quantify this?</a:t>
            </a:r>
          </a:p>
          <a:p>
            <a:r>
              <a:rPr lang="en-US"/>
              <a:t>A very simple model: Words and phrases can be assigned a positive/negative valence.</a:t>
            </a:r>
          </a:p>
          <a:p>
            <a:r>
              <a:rPr lang="en-US"/>
              <a:t>Add up the valences of all the words in the tweet.</a:t>
            </a:r>
          </a:p>
          <a:p>
            <a:r>
              <a:rPr lang="en-US"/>
              <a:t>Get the current sentiment for a search term</a:t>
            </a:r>
          </a:p>
          <a:p>
            <a:r>
              <a:rPr lang="en-US"/>
              <a:t>Plot the sentiment of all tweets for a given period.</a:t>
            </a:r>
          </a:p>
        </p:txBody>
      </p:sp>
    </p:spTree>
    <p:extLst>
      <p:ext uri="{BB962C8B-B14F-4D97-AF65-F5344CB8AC3E}">
        <p14:creationId xmlns:p14="http://schemas.microsoft.com/office/powerpoint/2010/main" val="100912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Demo: Twitter message length distribution</a:t>
            </a:r>
          </a:p>
        </p:txBody>
      </p:sp>
      <p:sp>
        <p:nvSpPr>
          <p:cNvPr id="3" name="Content Placeholder 2"/>
          <p:cNvSpPr>
            <a:spLocks noGrp="1"/>
          </p:cNvSpPr>
          <p:nvPr>
            <p:ph idx="1"/>
          </p:nvPr>
        </p:nvSpPr>
        <p:spPr/>
        <p:txBody>
          <a:bodyPr/>
          <a:lstStyle/>
          <a:p>
            <a:r>
              <a:rPr lang="en-US"/>
              <a:t>Plot the message length vs. time</a:t>
            </a:r>
          </a:p>
        </p:txBody>
      </p:sp>
    </p:spTree>
    <p:extLst>
      <p:ext uri="{BB962C8B-B14F-4D97-AF65-F5344CB8AC3E}">
        <p14:creationId xmlns:p14="http://schemas.microsoft.com/office/powerpoint/2010/main" val="203243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552</TotalTime>
  <Words>895</Words>
  <Application>Microsoft Office PowerPoint</Application>
  <PresentationFormat>On-screen Show (4:3)</PresentationFormat>
  <Paragraphs>108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Introduction to Data Programming</vt:lpstr>
      <vt:lpstr>What this course is</vt:lpstr>
      <vt:lpstr>What this course is not</vt:lpstr>
      <vt:lpstr>PowerPoint Presentation</vt:lpstr>
      <vt:lpstr>All of science is reducing to computational data manipulation</vt:lpstr>
      <vt:lpstr>Example: Assessing Treatment Efficacy</vt:lpstr>
      <vt:lpstr>PowerPoint Presentation</vt:lpstr>
      <vt:lpstr>Demo: Twitter Sentiment Analysis</vt:lpstr>
      <vt:lpstr>Demo: Twitter message length distribution</vt:lpstr>
      <vt:lpstr>Demo: Twitter Top K</vt:lpstr>
      <vt:lpstr>Demo: Twitter Tagcloud</vt:lpstr>
      <vt:lpstr>Other Possible Twitter Exercises</vt:lpstr>
      <vt:lpstr>Learning Objectives (1)</vt:lpstr>
      <vt:lpstr>Learning Objectives (2)</vt:lpstr>
      <vt:lpstr>Book</vt:lpstr>
      <vt:lpstr>PowerPoint Presentation</vt:lpstr>
      <vt:lpstr>Assessment</vt:lpstr>
      <vt:lpstr>Late policy</vt:lpstr>
      <vt:lpstr>Homework 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Programming</dc:title>
  <dc:creator>Bill Howe</dc:creator>
  <cp:lastModifiedBy>cse</cp:lastModifiedBy>
  <cp:revision>42</cp:revision>
  <dcterms:created xsi:type="dcterms:W3CDTF">2012-06-18T01:23:12Z</dcterms:created>
  <dcterms:modified xsi:type="dcterms:W3CDTF">2012-08-25T00:44:10Z</dcterms:modified>
</cp:coreProperties>
</file>