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99" r:id="rId2"/>
    <p:sldId id="295" r:id="rId3"/>
    <p:sldId id="361" r:id="rId4"/>
    <p:sldId id="283" r:id="rId5"/>
    <p:sldId id="286" r:id="rId6"/>
    <p:sldId id="362" r:id="rId7"/>
    <p:sldId id="378" r:id="rId8"/>
    <p:sldId id="379" r:id="rId9"/>
    <p:sldId id="365" r:id="rId10"/>
    <p:sldId id="366" r:id="rId11"/>
    <p:sldId id="376" r:id="rId12"/>
    <p:sldId id="374" r:id="rId13"/>
    <p:sldId id="375" r:id="rId14"/>
    <p:sldId id="294" r:id="rId15"/>
    <p:sldId id="282" r:id="rId16"/>
    <p:sldId id="290" r:id="rId17"/>
    <p:sldId id="291" r:id="rId18"/>
    <p:sldId id="284" r:id="rId19"/>
    <p:sldId id="293" r:id="rId20"/>
    <p:sldId id="367" r:id="rId21"/>
    <p:sldId id="364" r:id="rId22"/>
    <p:sldId id="3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20" autoAdjust="0"/>
    <p:restoredTop sz="91429"/>
  </p:normalViewPr>
  <p:slideViewPr>
    <p:cSldViewPr snapToGrid="0" snapToObjects="1">
      <p:cViewPr varScale="1">
        <p:scale>
          <a:sx n="109" d="100"/>
          <a:sy n="109" d="100"/>
        </p:scale>
        <p:origin x="240" y="30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44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F18E5-3623-C2A1-768C-CB8F4B99D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77DED5-BB92-D40E-AFFD-8E40B4CD1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E4A369-2669-5ED4-4C5A-226BC8702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</p:spTree>
    <p:extLst>
      <p:ext uri="{BB962C8B-B14F-4D97-AF65-F5344CB8AC3E}">
        <p14:creationId xmlns:p14="http://schemas.microsoft.com/office/powerpoint/2010/main" val="195538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</p:spTree>
    <p:extLst>
      <p:ext uri="{BB962C8B-B14F-4D97-AF65-F5344CB8AC3E}">
        <p14:creationId xmlns:p14="http://schemas.microsoft.com/office/powerpoint/2010/main" val="2879200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</p:spTree>
    <p:extLst>
      <p:ext uri="{BB962C8B-B14F-4D97-AF65-F5344CB8AC3E}">
        <p14:creationId xmlns:p14="http://schemas.microsoft.com/office/powerpoint/2010/main" val="330859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13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8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>
          <a:extLst>
            <a:ext uri="{FF2B5EF4-FFF2-40B4-BE49-F238E27FC236}">
              <a16:creationId xmlns:a16="http://schemas.microsoft.com/office/drawing/2014/main" id="{292C2E3D-294B-A8C8-D4C0-62FF2636B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>
            <a:extLst>
              <a:ext uri="{FF2B5EF4-FFF2-40B4-BE49-F238E27FC236}">
                <a16:creationId xmlns:a16="http://schemas.microsoft.com/office/drawing/2014/main" id="{668AF29B-59B8-9580-D897-63E658329A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:notes">
            <a:extLst>
              <a:ext uri="{FF2B5EF4-FFF2-40B4-BE49-F238E27FC236}">
                <a16:creationId xmlns:a16="http://schemas.microsoft.com/office/drawing/2014/main" id="{F083E721-DBEA-1F37-8434-5F130984FB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878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0kFSLp6kKEw6GNZDot0pyT?si=ibDFdyI0Qk-Tgtp8ddHrFw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 (old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 userDrawn="1"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38457" y="5823174"/>
            <a:ext cx="215923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7" y="6094422"/>
            <a:ext cx="23634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2026</a:t>
            </a:r>
            <a:endParaRPr lang="en-US" sz="900" dirty="0"/>
          </a:p>
        </p:txBody>
      </p:sp>
      <p:sp>
        <p:nvSpPr>
          <p:cNvPr id="34" name="Google Shape;9;p28">
            <a:extLst>
              <a:ext uri="{FF2B5EF4-FFF2-40B4-BE49-F238E27FC236}">
                <a16:creationId xmlns:a16="http://schemas.microsoft.com/office/drawing/2014/main" id="{639719FC-3597-4553-83F6-5B80CA5261BE}"/>
              </a:ext>
            </a:extLst>
          </p:cNvPr>
          <p:cNvSpPr txBox="1"/>
          <p:nvPr userDrawn="1"/>
        </p:nvSpPr>
        <p:spPr>
          <a:xfrm>
            <a:off x="3046095" y="-38779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Comparable; Inheritance; Polymorphism</a:t>
            </a:r>
            <a:endParaRPr lang="en-US" sz="900" dirty="0"/>
          </a:p>
        </p:txBody>
      </p:sp>
      <p:sp>
        <p:nvSpPr>
          <p:cNvPr id="2" name="Google Shape;24;p29">
            <a:extLst>
              <a:ext uri="{FF2B5EF4-FFF2-40B4-BE49-F238E27FC236}">
                <a16:creationId xmlns:a16="http://schemas.microsoft.com/office/drawing/2014/main" id="{D9722F27-1A3C-096F-F9D5-0CD2639270EB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1;p29">
            <a:extLst>
              <a:ext uri="{FF2B5EF4-FFF2-40B4-BE49-F238E27FC236}">
                <a16:creationId xmlns:a16="http://schemas.microsoft.com/office/drawing/2014/main" id="{42E561C5-03CC-5DD4-B17A-C088F99725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54223" y="5823174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437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F0067DD-CF99-C93E-1F23-875552C4DCFF}"/>
              </a:ext>
            </a:extLst>
          </p:cNvPr>
          <p:cNvSpPr txBox="1"/>
          <p:nvPr userDrawn="1"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76EE3D-184B-F94C-9377-8106CC10DB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37907629"/>
              </p:ext>
            </p:extLst>
          </p:nvPr>
        </p:nvGraphicFramePr>
        <p:xfrm>
          <a:off x="7502629" y="4536528"/>
          <a:ext cx="4332560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Jonah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Misha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Aidan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Chloe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Sahana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Katharine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Jenny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Ishita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Anirudh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3833EE-05B6-BA72-385F-A23240AFEA45}"/>
              </a:ext>
            </a:extLst>
          </p:cNvPr>
          <p:cNvSpPr txBox="1"/>
          <p:nvPr userDrawn="1"/>
        </p:nvSpPr>
        <p:spPr>
          <a:xfrm>
            <a:off x="6815404" y="6442666"/>
            <a:ext cx="494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Now playing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🎶 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26wi Lecture Tunes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 🎶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4EE4C82-5E95-B610-DF46-3246854AB08E}"/>
              </a:ext>
            </a:extLst>
          </p:cNvPr>
          <p:cNvSpPr txBox="1"/>
          <p:nvPr userDrawn="1"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320AD4A8-23AD-0876-E2BA-C94D9FC4392A}"/>
              </a:ext>
            </a:extLst>
          </p:cNvPr>
          <p:cNvSpPr txBox="1"/>
          <p:nvPr userDrawn="1"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Comparable; Inheritance</a:t>
            </a:r>
            <a:endParaRPr lang="en-US" sz="900" dirty="0"/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829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2026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Comparable; Inheritance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syllabus/#grad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syllabus/#revision-resubmission-and-reattemp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syllabus/#academic-honesty-and-collabora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iiwjt2EHHNME9dak8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.uw.edu/123/syllabus/#using-ai-in-cse-12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.uw.edu/123/syllabus/#using-ai-in-cse-12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lvl="0"/>
            <a:r>
              <a:rPr lang="en-US" sz="4800" dirty="0">
                <a:latin typeface="Consolas" panose="020B0609020204030204" pitchFamily="49" charset="0"/>
              </a:rPr>
              <a:t>Comparable</a:t>
            </a:r>
            <a:r>
              <a:rPr lang="en-US" sz="4800" dirty="0"/>
              <a:t>;</a:t>
            </a:r>
            <a:br>
              <a:rPr lang="en-US" sz="4800" dirty="0"/>
            </a:br>
            <a:r>
              <a:rPr lang="en-US" sz="4800" dirty="0"/>
              <a:t>Inheritance</a:t>
            </a:r>
            <a:endParaRPr sz="48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AC6101-EF0A-4C4A-A4FB-8E7D0034E0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562" y="5571926"/>
            <a:ext cx="1223090" cy="12230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What is your favorite winter activity?</a:t>
            </a:r>
          </a:p>
          <a:p>
            <a:pPr algn="ctr"/>
            <a:endParaRPr lang="en-US" i="1" dirty="0"/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Is-a Relationships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8763D1-CE18-43FC-9278-4ACCB6ABF772}"/>
              </a:ext>
            </a:extLst>
          </p:cNvPr>
          <p:cNvSpPr/>
          <p:nvPr/>
        </p:nvSpPr>
        <p:spPr>
          <a:xfrm>
            <a:off x="5249334" y="127977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Animal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814558-FD6D-4C73-958B-F796757445F1}"/>
              </a:ext>
            </a:extLst>
          </p:cNvPr>
          <p:cNvSpPr/>
          <p:nvPr/>
        </p:nvSpPr>
        <p:spPr>
          <a:xfrm>
            <a:off x="5244599" y="2778250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Mammal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F3B8FB-1B56-4520-94AD-6CB85B3F1EAE}"/>
              </a:ext>
            </a:extLst>
          </p:cNvPr>
          <p:cNvSpPr/>
          <p:nvPr/>
        </p:nvSpPr>
        <p:spPr>
          <a:xfrm>
            <a:off x="2764608" y="427672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0C38D7-EC04-43EC-A026-D59BEC0DC32B}"/>
              </a:ext>
            </a:extLst>
          </p:cNvPr>
          <p:cNvSpPr/>
          <p:nvPr/>
        </p:nvSpPr>
        <p:spPr>
          <a:xfrm>
            <a:off x="7713546" y="419544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Cat</a:t>
            </a:r>
          </a:p>
        </p:txBody>
      </p:sp>
      <p:pic>
        <p:nvPicPr>
          <p:cNvPr id="1026" name="Picture 2" descr="The 30 Cutest Dog Breeds - Most Adorable Dogs and Puppies">
            <a:extLst>
              <a:ext uri="{FF2B5EF4-FFF2-40B4-BE49-F238E27FC236}">
                <a16:creationId xmlns:a16="http://schemas.microsoft.com/office/drawing/2014/main" id="{BB976436-1702-4B28-9EF9-282BD55CF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8" r="19648"/>
          <a:stretch/>
        </p:blipFill>
        <p:spPr bwMode="auto">
          <a:xfrm>
            <a:off x="1191828" y="5440740"/>
            <a:ext cx="1198596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se 25 Cute Dog Breeds Are Guaranteed to Make You Smile | BeChewy">
            <a:extLst>
              <a:ext uri="{FF2B5EF4-FFF2-40B4-BE49-F238E27FC236}">
                <a16:creationId xmlns:a16="http://schemas.microsoft.com/office/drawing/2014/main" id="{1FAE697C-8635-4DB7-9074-621DC4DA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26" y="5445971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0+] Cute Dog Wallpapers | Wallpapers.com">
            <a:extLst>
              <a:ext uri="{FF2B5EF4-FFF2-40B4-BE49-F238E27FC236}">
                <a16:creationId xmlns:a16="http://schemas.microsoft.com/office/drawing/2014/main" id="{B1A5CE61-8002-4899-8B5B-A817DC5E4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2737"/>
          <a:stretch/>
        </p:blipFill>
        <p:spPr bwMode="auto">
          <a:xfrm>
            <a:off x="3790768" y="5445971"/>
            <a:ext cx="1453831" cy="12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dogs">
            <a:extLst>
              <a:ext uri="{FF2B5EF4-FFF2-40B4-BE49-F238E27FC236}">
                <a16:creationId xmlns:a16="http://schemas.microsoft.com/office/drawing/2014/main" id="{852B8E05-3F55-4CA3-B615-C99D66229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r="20658"/>
          <a:stretch/>
        </p:blipFill>
        <p:spPr bwMode="auto">
          <a:xfrm>
            <a:off x="5334001" y="5447770"/>
            <a:ext cx="941493" cy="12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y are kittens so cute? You asked Google – here's the answer | Dean  Burnett | The Guardian">
            <a:extLst>
              <a:ext uri="{FF2B5EF4-FFF2-40B4-BE49-F238E27FC236}">
                <a16:creationId xmlns:a16="http://schemas.microsoft.com/office/drawing/2014/main" id="{1323CB96-FEB8-4520-B53F-99F2A6FB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67" y="5437220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uper Cute Cats Compilation - YouTube">
            <a:extLst>
              <a:ext uri="{FF2B5EF4-FFF2-40B4-BE49-F238E27FC236}">
                <a16:creationId xmlns:a16="http://schemas.microsoft.com/office/drawing/2014/main" id="{3D8AECC3-1EF6-416F-BDED-5987B8425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13322" r="26012" b="15121"/>
          <a:stretch/>
        </p:blipFill>
        <p:spPr bwMode="auto">
          <a:xfrm>
            <a:off x="9345506" y="5445239"/>
            <a:ext cx="998602" cy="12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10 Cute Cat Pictures That Help Us Get Through Monday | Pawlicy Advisor">
            <a:extLst>
              <a:ext uri="{FF2B5EF4-FFF2-40B4-BE49-F238E27FC236}">
                <a16:creationId xmlns:a16="http://schemas.microsoft.com/office/drawing/2014/main" id="{D1BBD900-88B1-4608-B032-A31F79BE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09" y="5431990"/>
            <a:ext cx="1032795" cy="12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308CFA4-0E9E-492C-BFC2-6018013D63D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rot="5400000" flipH="1" flipV="1">
            <a:off x="4748886" y="2754853"/>
            <a:ext cx="563755" cy="247999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DADAB9AC-062D-4573-9557-74035E3D04EC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rot="16200000" flipV="1">
            <a:off x="7263996" y="2719734"/>
            <a:ext cx="482475" cy="246894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C4DE0742-F807-46FD-9DD2-D89FF76CDDF4}"/>
              </a:ext>
            </a:extLst>
          </p:cNvPr>
          <p:cNvCxnSpPr>
            <a:cxnSpLocks/>
            <a:stCxn id="1038" idx="0"/>
            <a:endCxn id="8" idx="2"/>
          </p:cNvCxnSpPr>
          <p:nvPr/>
        </p:nvCxnSpPr>
        <p:spPr>
          <a:xfrm rot="16200000" flipV="1">
            <a:off x="9134720" y="4735151"/>
            <a:ext cx="315074" cy="110510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D252A1F5-70F7-47FC-BEA7-AD7CAAD7F832}"/>
              </a:ext>
            </a:extLst>
          </p:cNvPr>
          <p:cNvCxnSpPr>
            <a:cxnSpLocks/>
            <a:stCxn id="1042" idx="0"/>
            <a:endCxn id="8" idx="2"/>
          </p:cNvCxnSpPr>
          <p:nvPr/>
        </p:nvCxnSpPr>
        <p:spPr>
          <a:xfrm rot="16200000" flipV="1">
            <a:off x="8588795" y="5281077"/>
            <a:ext cx="301825" cy="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7555C560-ECC1-405F-840E-B0F1140819F3}"/>
              </a:ext>
            </a:extLst>
          </p:cNvPr>
          <p:cNvCxnSpPr>
            <a:cxnSpLocks/>
            <a:stCxn id="1036" idx="0"/>
            <a:endCxn id="8" idx="2"/>
          </p:cNvCxnSpPr>
          <p:nvPr/>
        </p:nvCxnSpPr>
        <p:spPr>
          <a:xfrm rot="5400000" flipH="1" flipV="1">
            <a:off x="7977894" y="4675409"/>
            <a:ext cx="307055" cy="121656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2CD95ED2-04BF-4641-9579-73B97CCFA5AA}"/>
              </a:ext>
            </a:extLst>
          </p:cNvPr>
          <p:cNvCxnSpPr>
            <a:cxnSpLocks/>
            <a:stCxn id="1034" idx="0"/>
            <a:endCxn id="7" idx="2"/>
          </p:cNvCxnSpPr>
          <p:nvPr/>
        </p:nvCxnSpPr>
        <p:spPr>
          <a:xfrm rot="16200000" flipV="1">
            <a:off x="4679596" y="4322618"/>
            <a:ext cx="236325" cy="201398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C16004A1-4110-40CF-9D52-B9424FA43444}"/>
              </a:ext>
            </a:extLst>
          </p:cNvPr>
          <p:cNvCxnSpPr>
            <a:cxnSpLocks/>
            <a:stCxn id="1032" idx="0"/>
            <a:endCxn id="7" idx="2"/>
          </p:cNvCxnSpPr>
          <p:nvPr/>
        </p:nvCxnSpPr>
        <p:spPr>
          <a:xfrm rot="16200000" flipV="1">
            <a:off x="4036963" y="4965250"/>
            <a:ext cx="234526" cy="72691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95D8A83E-A3A8-4B35-B7BC-BC921F042D06}"/>
              </a:ext>
            </a:extLst>
          </p:cNvPr>
          <p:cNvCxnSpPr>
            <a:cxnSpLocks/>
            <a:stCxn id="1030" idx="0"/>
            <a:endCxn id="7" idx="2"/>
          </p:cNvCxnSpPr>
          <p:nvPr/>
        </p:nvCxnSpPr>
        <p:spPr>
          <a:xfrm rot="5400000" flipH="1" flipV="1">
            <a:off x="3323419" y="4978622"/>
            <a:ext cx="234526" cy="70017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420CCAE2-62A2-4241-84FC-4A5BC24F907A}"/>
              </a:ext>
            </a:extLst>
          </p:cNvPr>
          <p:cNvCxnSpPr>
            <a:cxnSpLocks/>
            <a:stCxn id="1026" idx="0"/>
            <a:endCxn id="7" idx="2"/>
          </p:cNvCxnSpPr>
          <p:nvPr/>
        </p:nvCxnSpPr>
        <p:spPr>
          <a:xfrm rot="5400000" flipH="1" flipV="1">
            <a:off x="2676300" y="4326272"/>
            <a:ext cx="229295" cy="199964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123E8082-81F9-499A-B885-FF64C8961D5A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rot="5400000" flipH="1" flipV="1">
            <a:off x="5991249" y="2494006"/>
            <a:ext cx="563755" cy="4735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59C09427-2544-4A84-83C0-5EA533913D81}"/>
              </a:ext>
            </a:extLst>
          </p:cNvPr>
          <p:cNvCxnSpPr>
            <a:cxnSpLocks/>
            <a:stCxn id="76" idx="0"/>
            <a:endCxn id="4" idx="2"/>
          </p:cNvCxnSpPr>
          <p:nvPr/>
        </p:nvCxnSpPr>
        <p:spPr>
          <a:xfrm rot="16200000" flipV="1">
            <a:off x="7166414" y="1323575"/>
            <a:ext cx="563754" cy="234559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B6392F8-4452-4E38-BF30-4DC2C54ECE11}"/>
              </a:ext>
            </a:extLst>
          </p:cNvPr>
          <p:cNvSpPr/>
          <p:nvPr/>
        </p:nvSpPr>
        <p:spPr>
          <a:xfrm>
            <a:off x="568423" y="2790282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Fish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5B7EC4CB-4670-4EA2-8C9B-160220C34E18}"/>
              </a:ext>
            </a:extLst>
          </p:cNvPr>
          <p:cNvCxnSpPr>
            <a:cxnSpLocks/>
            <a:stCxn id="58" idx="0"/>
            <a:endCxn id="4" idx="2"/>
          </p:cNvCxnSpPr>
          <p:nvPr/>
        </p:nvCxnSpPr>
        <p:spPr>
          <a:xfrm rot="5400000" flipH="1" flipV="1">
            <a:off x="3647145" y="161934"/>
            <a:ext cx="575787" cy="468091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BF5F0F5A-4F27-4A23-9C51-DA04793D337B}"/>
              </a:ext>
            </a:extLst>
          </p:cNvPr>
          <p:cNvCxnSpPr>
            <a:cxnSpLocks/>
          </p:cNvCxnSpPr>
          <p:nvPr/>
        </p:nvCxnSpPr>
        <p:spPr>
          <a:xfrm flipV="1">
            <a:off x="-462175" y="3725002"/>
            <a:ext cx="2061196" cy="4154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70C7E53-E043-4A36-B0D4-53B9FC49F3E2}"/>
              </a:ext>
            </a:extLst>
          </p:cNvPr>
          <p:cNvSpPr/>
          <p:nvPr/>
        </p:nvSpPr>
        <p:spPr>
          <a:xfrm>
            <a:off x="2918750" y="2775636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Birds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4A4CA4F-D08D-4C11-B436-E1011620518A}"/>
              </a:ext>
            </a:extLst>
          </p:cNvPr>
          <p:cNvSpPr/>
          <p:nvPr/>
        </p:nvSpPr>
        <p:spPr>
          <a:xfrm>
            <a:off x="7594928" y="2778249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Reptile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1A15EA-9FAF-4383-89D8-3EC71F61E48B}"/>
              </a:ext>
            </a:extLst>
          </p:cNvPr>
          <p:cNvSpPr/>
          <p:nvPr/>
        </p:nvSpPr>
        <p:spPr>
          <a:xfrm>
            <a:off x="9945257" y="2778248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Amphibian</a:t>
            </a: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178A6F28-58E8-4D8B-A6A6-C0C8B790B38E}"/>
              </a:ext>
            </a:extLst>
          </p:cNvPr>
          <p:cNvCxnSpPr>
            <a:cxnSpLocks/>
            <a:stCxn id="74" idx="0"/>
            <a:endCxn id="4" idx="2"/>
          </p:cNvCxnSpPr>
          <p:nvPr/>
        </p:nvCxnSpPr>
        <p:spPr>
          <a:xfrm rot="5400000" flipH="1" flipV="1">
            <a:off x="4829632" y="1329774"/>
            <a:ext cx="561141" cy="233058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0D17B18B-6E19-401E-A162-7559CCC950B6}"/>
              </a:ext>
            </a:extLst>
          </p:cNvPr>
          <p:cNvCxnSpPr>
            <a:cxnSpLocks/>
            <a:stCxn id="77" idx="0"/>
            <a:endCxn id="4" idx="2"/>
          </p:cNvCxnSpPr>
          <p:nvPr/>
        </p:nvCxnSpPr>
        <p:spPr>
          <a:xfrm rot="16200000" flipV="1">
            <a:off x="8341580" y="148410"/>
            <a:ext cx="563753" cy="469592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DB73894B-7930-4418-9BA9-A9B4321FB1CC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-495507" y="3710356"/>
            <a:ext cx="4440417" cy="65100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91E78706-20E6-46A1-ADB5-F8550C1A5A7F}"/>
              </a:ext>
            </a:extLst>
          </p:cNvPr>
          <p:cNvCxnSpPr>
            <a:cxnSpLocks/>
            <a:endCxn id="76" idx="2"/>
          </p:cNvCxnSpPr>
          <p:nvPr/>
        </p:nvCxnSpPr>
        <p:spPr>
          <a:xfrm rot="10800000">
            <a:off x="8621088" y="3712970"/>
            <a:ext cx="4041396" cy="4670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D0CA01A0-590C-4CB2-A2FA-4E843638F708}"/>
              </a:ext>
            </a:extLst>
          </p:cNvPr>
          <p:cNvCxnSpPr>
            <a:cxnSpLocks/>
            <a:endCxn id="77" idx="2"/>
          </p:cNvCxnSpPr>
          <p:nvPr/>
        </p:nvCxnSpPr>
        <p:spPr>
          <a:xfrm rot="10800000">
            <a:off x="10971418" y="3712968"/>
            <a:ext cx="1691067" cy="299212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58" grpId="0" animBg="1"/>
      <p:bldP spid="74" grpId="0" animBg="1"/>
      <p:bldP spid="76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A386-2D79-A9A1-9800-D7FAAAF81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“is-a” Rule of Thumb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579AD-0BDE-26D2-33FB-D14C09427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A should only extend class B if an A “is-a” B in the real world</a:t>
            </a:r>
          </a:p>
          <a:p>
            <a:endParaRPr lang="en-US" dirty="0"/>
          </a:p>
          <a:p>
            <a:r>
              <a:rPr lang="en-US" dirty="0"/>
              <a:t>Java will </a:t>
            </a:r>
            <a:r>
              <a:rPr lang="en-US" i="1" dirty="0"/>
              <a:t>not</a:t>
            </a:r>
            <a:r>
              <a:rPr lang="en-US" dirty="0"/>
              <a:t> force you to follow this rule! That’s your job!</a:t>
            </a:r>
          </a:p>
        </p:txBody>
      </p:sp>
    </p:spTree>
    <p:extLst>
      <p:ext uri="{BB962C8B-B14F-4D97-AF65-F5344CB8AC3E}">
        <p14:creationId xmlns:p14="http://schemas.microsoft.com/office/powerpoint/2010/main" val="119862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CC1FF-F1F8-9CBC-BDC9-C97C63259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8E7C5D-7373-F599-273E-685EE8FB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Design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4B12E2-638F-AC8C-EAA5-CC8D02FCE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give you: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Description of several classes, methods, and their behavior</a:t>
            </a:r>
          </a:p>
          <a:p>
            <a:endParaRPr lang="en-US" dirty="0"/>
          </a:p>
          <a:p>
            <a:r>
              <a:rPr lang="en-US" sz="3200" dirty="0"/>
              <a:t>Your job: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Design an inheritance hierarchy that</a:t>
            </a:r>
          </a:p>
          <a:p>
            <a:pPr lvl="2"/>
            <a:r>
              <a:rPr lang="en-US" sz="2800" dirty="0"/>
              <a:t>minimizes redundancy</a:t>
            </a:r>
          </a:p>
          <a:p>
            <a:pPr lvl="2"/>
            <a:r>
              <a:rPr lang="en-US" sz="2800" dirty="0"/>
              <a:t>follows best practices (“is-a” test)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E6A8D98-6159-3346-7E61-5E76DCE061F8}"/>
              </a:ext>
            </a:extLst>
          </p:cNvPr>
          <p:cNvSpPr/>
          <p:nvPr/>
        </p:nvSpPr>
        <p:spPr>
          <a:xfrm>
            <a:off x="8107017" y="470452"/>
            <a:ext cx="3750366" cy="9011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Typical Problem</a:t>
            </a:r>
          </a:p>
        </p:txBody>
      </p:sp>
    </p:spTree>
    <p:extLst>
      <p:ext uri="{BB962C8B-B14F-4D97-AF65-F5344CB8AC3E}">
        <p14:creationId xmlns:p14="http://schemas.microsoft.com/office/powerpoint/2010/main" val="203913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DBD5B-2DBD-8788-F6CA-5B9B47D25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744109-8ECA-9E09-9792-F4AB90AD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Design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0BF2E2-281A-8B43-4DBC-1F1C9BB47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“is-a” test to decide which classes should extend each other</a:t>
            </a:r>
          </a:p>
          <a:p>
            <a:endParaRPr lang="en-US" dirty="0"/>
          </a:p>
          <a:p>
            <a:r>
              <a:rPr lang="en-US" dirty="0"/>
              <a:t>Keep an eye out for redundant code and consider whether you can reduce it even further using inheritance</a:t>
            </a:r>
          </a:p>
          <a:p>
            <a:pPr lvl="1"/>
            <a:r>
              <a:rPr lang="en-US" dirty="0"/>
              <a:t>Sometimes you can’t, and that’s ok!</a:t>
            </a:r>
          </a:p>
          <a:p>
            <a:pPr lvl="1"/>
            <a:r>
              <a:rPr lang="en-US" dirty="0"/>
              <a:t>The “is-a” test is more important than getting rid of all redundancy</a:t>
            </a:r>
          </a:p>
          <a:p>
            <a:pPr lvl="1"/>
            <a:endParaRPr lang="en-US" sz="2800" dirty="0"/>
          </a:p>
          <a:p>
            <a:r>
              <a:rPr lang="en-US" dirty="0"/>
              <a:t>Often more than one reasonable answer!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BD7B6E9-F3D3-F9A0-BC48-B4F457C007FE}"/>
              </a:ext>
            </a:extLst>
          </p:cNvPr>
          <p:cNvSpPr/>
          <p:nvPr/>
        </p:nvSpPr>
        <p:spPr>
          <a:xfrm>
            <a:off x="8107017" y="470452"/>
            <a:ext cx="3750366" cy="901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Solution Technique</a:t>
            </a:r>
          </a:p>
        </p:txBody>
      </p:sp>
    </p:spTree>
    <p:extLst>
      <p:ext uri="{BB962C8B-B14F-4D97-AF65-F5344CB8AC3E}">
        <p14:creationId xmlns:p14="http://schemas.microsoft.com/office/powerpoint/2010/main" val="1066022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>
          <a:extLst>
            <a:ext uri="{FF2B5EF4-FFF2-40B4-BE49-F238E27FC236}">
              <a16:creationId xmlns:a16="http://schemas.microsoft.com/office/drawing/2014/main" id="{05C937AE-EDFB-A809-7757-8A137ECE8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>
            <a:extLst>
              <a:ext uri="{FF2B5EF4-FFF2-40B4-BE49-F238E27FC236}">
                <a16:creationId xmlns:a16="http://schemas.microsoft.com/office/drawing/2014/main" id="{229195AC-7E64-107F-EE68-5B6612D19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/>
              <a:t>Lecture Outline</a:t>
            </a:r>
            <a:endParaRPr/>
          </a:p>
        </p:txBody>
      </p:sp>
      <p:sp>
        <p:nvSpPr>
          <p:cNvPr id="284" name="Google Shape;284;p18">
            <a:extLst>
              <a:ext uri="{FF2B5EF4-FFF2-40B4-BE49-F238E27FC236}">
                <a16:creationId xmlns:a16="http://schemas.microsoft.com/office/drawing/2014/main" id="{06DF227E-B537-2D84-80B9-286A4EBB67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onsolas" panose="020B0609020204030204" pitchFamily="49" charset="0"/>
              </a:rPr>
              <a:t>Comparable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Inheritance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b="1" i="0" u="none" strike="noStrike" cap="none" dirty="0">
                <a:solidFill>
                  <a:srgbClr val="EE8A64"/>
                </a:solidFill>
                <a:latin typeface="Calibri"/>
                <a:ea typeface="Calibri"/>
                <a:cs typeface="Calibri"/>
                <a:sym typeface="Calibri"/>
              </a:rPr>
              <a:t>Assignments and Grading</a:t>
            </a:r>
          </a:p>
        </p:txBody>
      </p:sp>
      <p:sp>
        <p:nvSpPr>
          <p:cNvPr id="285" name="Google Shape;285;p18">
            <a:extLst>
              <a:ext uri="{FF2B5EF4-FFF2-40B4-BE49-F238E27FC236}">
                <a16:creationId xmlns:a16="http://schemas.microsoft.com/office/drawing/2014/main" id="{2FA1A400-CFD0-B2B8-8E05-31F2CC28956A}"/>
              </a:ext>
            </a:extLst>
          </p:cNvPr>
          <p:cNvSpPr/>
          <p:nvPr/>
        </p:nvSpPr>
        <p:spPr>
          <a:xfrm rot="10800000">
            <a:off x="4976296" y="2901739"/>
            <a:ext cx="444852" cy="3089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4100" y="0"/>
                </a:lnTo>
                <a:lnTo>
                  <a:pt x="21600" y="10800"/>
                </a:lnTo>
                <a:lnTo>
                  <a:pt x="141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80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Assignments and Grading</a:t>
            </a:r>
            <a:endParaRPr/>
          </a:p>
        </p:txBody>
      </p:sp>
      <p:sp>
        <p:nvSpPr>
          <p:cNvPr id="360" name="Google Shape;36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Our goal in the course is for you to </a:t>
            </a:r>
            <a:r>
              <a:rPr lang="en-US" b="1"/>
              <a:t>gain proficiency the concepts and skills </a:t>
            </a:r>
            <a:r>
              <a:rPr lang="en-US"/>
              <a:t>we teach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assess your proficiency by asking you to apply the concepts and skills on tasks or problems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By necessity, we are assessing your </a:t>
            </a:r>
            <a:r>
              <a:rPr lang="en-US" i="1"/>
              <a:t>work</a:t>
            </a:r>
            <a:r>
              <a:rPr lang="en-US"/>
              <a:t> as a proxy for your proficiency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Assignments</a:t>
            </a:r>
            <a:endParaRPr/>
          </a:p>
        </p:txBody>
      </p:sp>
      <p:sp>
        <p:nvSpPr>
          <p:cNvPr id="368" name="Google Shape;36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Your learning in this course will be assessed in four ways: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Programming Assignments (~biweekly, 4 total)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Structured programming assignments to assess your proficiency of programming concepts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Creative Projects (~biweekly, 4 total)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Smaller, more open-ended assignments to give you space to explore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Quizzes (3 total, in section)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Series of problems covering all material up to that point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Final Exam (Tuesday, March 17, 12:30-2:20)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Final, culminating assessment of all your skills and knowledge</a:t>
            </a:r>
            <a:endParaRPr dirty="0"/>
          </a:p>
          <a:p>
            <a:pPr marL="114300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Grading</a:t>
            </a:r>
            <a:endParaRPr/>
          </a:p>
        </p:txBody>
      </p:sp>
      <p:sp>
        <p:nvSpPr>
          <p:cNvPr id="384" name="Google Shape;38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2202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i="1" dirty="0"/>
              <a:t>Grades should reflect your proficiency in the course objectives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All assignments will be graded </a:t>
            </a:r>
            <a:r>
              <a:rPr lang="en-US" b="1" dirty="0"/>
              <a:t>E (Excellent), S (Satisfactory), or N (Not yet)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Under certain circumstances, a grade of U (</a:t>
            </a:r>
            <a:r>
              <a:rPr lang="en-US" dirty="0" err="1"/>
              <a:t>Unassessable</a:t>
            </a:r>
            <a:r>
              <a:rPr lang="en-US" dirty="0"/>
              <a:t>) may be assigned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Final grades will be assigned based on the </a:t>
            </a:r>
            <a:r>
              <a:rPr lang="en-US" b="1" dirty="0"/>
              <a:t>amount of work at each level</a:t>
            </a:r>
            <a:endParaRPr dirty="0"/>
          </a:p>
          <a:p>
            <a:pPr marL="228600" lvl="0" indent="-117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See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syllabus</a:t>
            </a:r>
            <a:r>
              <a:rPr lang="en-US" dirty="0"/>
              <a:t> for more details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Resubmission and Ignored Quiz Problems</a:t>
            </a:r>
            <a:endParaRPr dirty="0"/>
          </a:p>
        </p:txBody>
      </p:sp>
      <p:sp>
        <p:nvSpPr>
          <p:cNvPr id="376" name="Google Shape;376;p2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94"/>
              <a:buNone/>
            </a:pPr>
            <a:r>
              <a:rPr lang="en-US" i="1" dirty="0"/>
              <a:t>Learning takes time, and doesn’t always happen on the first try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94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94"/>
              <a:buChar char="•"/>
            </a:pPr>
            <a:r>
              <a:rPr lang="en-US" dirty="0"/>
              <a:t>One previous Programming Assignment or Creative Project can be </a:t>
            </a:r>
            <a:r>
              <a:rPr lang="en-US" b="1" dirty="0"/>
              <a:t>resubmitted</a:t>
            </a:r>
            <a:r>
              <a:rPr lang="en-US" dirty="0"/>
              <a:t> each week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dirty="0"/>
              <a:t>Must be accompanied by a write-up describing changes (via Google Form)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dirty="0"/>
              <a:t>Grade on resubmission will replace original grade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dirty="0"/>
              <a:t>An assignment can be resubmitted in the 3 cycles after feedback has been published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i="1" dirty="0"/>
              <a:t>Tip: Resubmit as early as possible! </a:t>
            </a:r>
            <a:endParaRPr i="1" dirty="0"/>
          </a:p>
          <a:p>
            <a:pPr marL="22860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24"/>
              <a:buChar char="•"/>
            </a:pPr>
            <a:r>
              <a:rPr lang="en-US" dirty="0"/>
              <a:t>We will ignore your </a:t>
            </a:r>
            <a:r>
              <a:rPr lang="en-US" b="1" dirty="0"/>
              <a:t>two lowest quiz/exam problem grades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20"/>
              <a:buChar char="•"/>
            </a:pPr>
            <a:r>
              <a:rPr lang="en-US" dirty="0"/>
              <a:t>No special action required– we’ll do this automatically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94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94"/>
              <a:buChar char="•"/>
            </a:pPr>
            <a:r>
              <a:rPr lang="en-US" dirty="0"/>
              <a:t>See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syllabus</a:t>
            </a:r>
            <a:r>
              <a:rPr lang="en-US" dirty="0"/>
              <a:t> for more details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Academic Honesty Policy</a:t>
            </a:r>
            <a:endParaRPr dirty="0"/>
          </a:p>
        </p:txBody>
      </p:sp>
      <p:sp>
        <p:nvSpPr>
          <p:cNvPr id="402" name="Google Shape;402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indent="-228600">
              <a:buClr>
                <a:schemeClr val="dk1"/>
              </a:buClr>
              <a:buSzPts val="2800"/>
            </a:pPr>
            <a:r>
              <a:rPr lang="en-US" dirty="0"/>
              <a:t>When we assess your work in this class, we need to know that it’s </a:t>
            </a:r>
            <a:r>
              <a:rPr lang="en-US" i="1" dirty="0"/>
              <a:t>yours</a:t>
            </a:r>
            <a:r>
              <a:rPr lang="en-US" dirty="0"/>
              <a:t>.</a:t>
            </a:r>
          </a:p>
          <a:p>
            <a:pPr marL="228600" indent="-228600">
              <a:buClr>
                <a:schemeClr val="dk1"/>
              </a:buClr>
              <a:buSzPts val="2800"/>
            </a:pPr>
            <a:r>
              <a:rPr lang="en-US" dirty="0"/>
              <a:t>Unless otherwise specified, </a:t>
            </a:r>
            <a:r>
              <a:rPr lang="en-US" b="1" dirty="0"/>
              <a:t>all graded work must be completed individually and without touching AI tools.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Some specific rules to highlight:</a:t>
            </a:r>
          </a:p>
          <a:p>
            <a:pPr marL="685800" lvl="1" indent="-2286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do not share your own solution code or view solution code from any source – including but not limited to other students, tutors, or the internet</a:t>
            </a:r>
          </a:p>
          <a:p>
            <a:pPr marL="685800" lvl="1" indent="-2286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do not use AI tools (e.g. ChatGPT, Claude) to create or modify graded work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See the </a:t>
            </a:r>
            <a:r>
              <a:rPr lang="en-US" dirty="0">
                <a:hlinkClick r:id="rId3"/>
              </a:rPr>
              <a:t>syllabus</a:t>
            </a:r>
            <a:r>
              <a:rPr lang="en-US" dirty="0"/>
              <a:t> for more details (this is </a:t>
            </a:r>
            <a:r>
              <a:rPr lang="en-US" i="1" dirty="0"/>
              <a:t>very</a:t>
            </a:r>
            <a:r>
              <a:rPr lang="en-US" dirty="0"/>
              <a:t> important to understand).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C0C9-441F-4C38-9C94-839976AF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CF905-9EA8-466D-9E03-CFB690D69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❓ Complete the </a:t>
            </a:r>
            <a:r>
              <a:rPr lang="en-US" dirty="0">
                <a:hlinkClick r:id="rId2"/>
              </a:rPr>
              <a:t>Introductory Survey</a:t>
            </a:r>
            <a:endParaRPr lang="en-US" dirty="0"/>
          </a:p>
          <a:p>
            <a:pPr lvl="1"/>
            <a:r>
              <a:rPr lang="en-US" sz="2400" dirty="0"/>
              <a:t>This helps us gather data about the students taking our classes and their backgrounds, to inform future offerings. </a:t>
            </a:r>
          </a:p>
          <a:p>
            <a:r>
              <a:rPr lang="en-US" dirty="0"/>
              <a:t>💻 The IPL opens Monday, January 12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Schedule posted soon</a:t>
            </a:r>
          </a:p>
          <a:p>
            <a:r>
              <a:rPr lang="en-US" dirty="0"/>
              <a:t>🔎 Creative Project 0: Search Engine out now</a:t>
            </a:r>
          </a:p>
          <a:p>
            <a:pPr lvl="1"/>
            <a:r>
              <a:rPr lang="en-US" dirty="0"/>
              <a:t>Due Wednesday, January 14</a:t>
            </a:r>
            <a:r>
              <a:rPr lang="en-US" baseline="30000" dirty="0"/>
              <a:t>th</a:t>
            </a:r>
            <a:r>
              <a:rPr lang="en-US" dirty="0"/>
              <a:t>, 11:59pm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28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C1D81-90D8-5252-463F-C65193A4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F7DD-025B-D89D-D7FB-D6AB2D67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CSE 123: Our Philosophy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226B-F996-FDF9-3692-9B42B85B4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012055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Computing applications enabled by </a:t>
            </a:r>
            <a:r>
              <a:rPr lang="en-US" b="1" dirty="0"/>
              <a:t>artificial intelligence (AI)</a:t>
            </a:r>
            <a:r>
              <a:rPr lang="en-US" dirty="0"/>
              <a:t> are increasingly common and more widely used for a variety of tasks.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It is becoming more difficult to teach an introductory computing course without acknowledging the </a:t>
            </a:r>
            <a:r>
              <a:rPr lang="en-US" b="1" dirty="0"/>
              <a:t>existence of AI tools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But as relatively new programmers, </a:t>
            </a:r>
            <a:r>
              <a:rPr lang="en-US" b="1" dirty="0"/>
              <a:t>you still need to learn and practice effectively using core programming ‘building blocks’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845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9DD5-AB7E-F20A-ED1C-58A9CA04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123 AI Policy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ABA32-E6A0-1D86-53DF-8DB486E44CF4}"/>
              </a:ext>
            </a:extLst>
          </p:cNvPr>
          <p:cNvSpPr txBox="1"/>
          <p:nvPr/>
        </p:nvSpPr>
        <p:spPr>
          <a:xfrm>
            <a:off x="3555357" y="6358036"/>
            <a:ext cx="508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cs.uw.edu/123/syllabus/#using-ai-in-cse-123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233CA-5954-EDB8-56C2-471B4751F158}"/>
              </a:ext>
            </a:extLst>
          </p:cNvPr>
          <p:cNvSpPr txBox="1"/>
          <p:nvPr/>
        </p:nvSpPr>
        <p:spPr>
          <a:xfrm>
            <a:off x="1633959" y="1632028"/>
            <a:ext cx="8924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3"/>
                </a:solidFill>
              </a:rPr>
              <a:t>No part of any graded work may touch an AI tool.</a:t>
            </a:r>
          </a:p>
          <a:p>
            <a:endParaRPr lang="en-US" sz="2000" i="1" dirty="0"/>
          </a:p>
          <a:p>
            <a:r>
              <a:rPr lang="en-US" sz="2000" i="1" dirty="0"/>
              <a:t>You may not copy and paste any work generated by AI into any graded submission, nor may you copy and paste any work from or for a graded assignment into an AI tool. All other uses of AI on graded work must be cited.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245AB1-60D3-7999-8E30-9C1BDC2F2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3681" y="1462197"/>
            <a:ext cx="9244638" cy="1975483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47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6573A-90F6-4485-EC62-9AF9C86C2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E66-B3CD-843D-9DA8-469E173D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123 AI Policy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D2A99-F70B-F929-DCCA-8C1CD16C3811}"/>
              </a:ext>
            </a:extLst>
          </p:cNvPr>
          <p:cNvSpPr txBox="1"/>
          <p:nvPr/>
        </p:nvSpPr>
        <p:spPr>
          <a:xfrm>
            <a:off x="3555357" y="6358036"/>
            <a:ext cx="508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cs.uw.edu/123/syllabus/#using-ai-in-cse-123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3B0A8-8A20-ED28-DFD1-AB1D82DF7D83}"/>
              </a:ext>
            </a:extLst>
          </p:cNvPr>
          <p:cNvSpPr txBox="1"/>
          <p:nvPr/>
        </p:nvSpPr>
        <p:spPr>
          <a:xfrm>
            <a:off x="1633959" y="1632028"/>
            <a:ext cx="8924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3"/>
                </a:solidFill>
              </a:rPr>
              <a:t>No part of any graded work may touch an AI tool.</a:t>
            </a:r>
          </a:p>
          <a:p>
            <a:endParaRPr lang="en-US" sz="2000" i="1" dirty="0"/>
          </a:p>
          <a:p>
            <a:r>
              <a:rPr lang="en-US" sz="2000" i="1" dirty="0"/>
              <a:t>You may not copy and paste any work generated by AI into any graded submission, nor may you copy and paste any work from or for a graded assignment into an AI tool. All other uses of AI on graded work must be cited.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6A50DA-172B-179E-AF1E-F7713F7F6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3681" y="1462197"/>
            <a:ext cx="9244638" cy="1975483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59E5B8-1E44-F3D9-87EE-BABA78F69AF7}"/>
              </a:ext>
            </a:extLst>
          </p:cNvPr>
          <p:cNvGrpSpPr/>
          <p:nvPr/>
        </p:nvGrpSpPr>
        <p:grpSpPr>
          <a:xfrm>
            <a:off x="1633958" y="3977668"/>
            <a:ext cx="4072361" cy="2139251"/>
            <a:chOff x="1633958" y="3977668"/>
            <a:chExt cx="4072361" cy="2139251"/>
          </a:xfrm>
        </p:grpSpPr>
        <p:grpSp>
          <p:nvGrpSpPr>
            <p:cNvPr id="10" name="Google Shape;177;p10" descr="Lectures">
              <a:extLst>
                <a:ext uri="{FF2B5EF4-FFF2-40B4-BE49-F238E27FC236}">
                  <a16:creationId xmlns:a16="http://schemas.microsoft.com/office/drawing/2014/main" id="{4E503594-0204-5545-F4B6-A2273D577BD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1633959" y="3977668"/>
              <a:ext cx="1735253" cy="427513"/>
              <a:chOff x="0" y="0"/>
              <a:chExt cx="2158549" cy="427512"/>
            </a:xfrm>
            <a:solidFill>
              <a:schemeClr val="accent6"/>
            </a:solidFill>
          </p:grpSpPr>
          <p:sp>
            <p:nvSpPr>
              <p:cNvPr id="11" name="Google Shape;178;p10">
                <a:extLst>
                  <a:ext uri="{FF2B5EF4-FFF2-40B4-BE49-F238E27FC236}">
                    <a16:creationId xmlns:a16="http://schemas.microsoft.com/office/drawing/2014/main" id="{FCCCAEAE-875F-4F00-C294-C0E9F56396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158549" cy="42751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9;p10">
                <a:extLst>
                  <a:ext uri="{FF2B5EF4-FFF2-40B4-BE49-F238E27FC236}">
                    <a16:creationId xmlns:a16="http://schemas.microsoft.com/office/drawing/2014/main" id="{2BB393F2-CF77-F575-C05C-758C731094EF}"/>
                  </a:ext>
                </a:extLst>
              </p:cNvPr>
              <p:cNvSpPr txBox="1"/>
              <p:nvPr/>
            </p:nvSpPr>
            <p:spPr>
              <a:xfrm>
                <a:off x="66589" y="29111"/>
                <a:ext cx="1993871" cy="3692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Montserrat"/>
                  <a:buNone/>
                </a:pPr>
                <a:r>
                  <a:rPr lang="en-US" b="1" i="0" u="none" strike="noStrike" cap="none" dirty="0">
                    <a:solidFill>
                      <a:srgbClr val="FFFFFF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ALLOWED</a:t>
                </a:r>
                <a:endParaRPr b="1" dirty="0">
                  <a:latin typeface="Montserrat" pitchFamily="2" charset="7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C1B74E-BE66-2BFB-608F-FF072F7B02F8}"/>
                </a:ext>
              </a:extLst>
            </p:cNvPr>
            <p:cNvSpPr txBox="1"/>
            <p:nvPr/>
          </p:nvSpPr>
          <p:spPr>
            <a:xfrm>
              <a:off x="1633958" y="4639591"/>
              <a:ext cx="407236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Asking AI to </a:t>
              </a:r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explain an error message</a:t>
              </a:r>
            </a:p>
            <a:p>
              <a:pPr marL="285750" indent="-28575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Asking AI to </a:t>
              </a:r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explain the functionality of non-graded code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snippets </a:t>
              </a:r>
            </a:p>
            <a:p>
              <a:pPr marL="285750" indent="-28575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Asking AI to </a:t>
              </a:r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suggest additional information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or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3523C39-A9BB-714F-8E96-341FF8076F3E}"/>
              </a:ext>
            </a:extLst>
          </p:cNvPr>
          <p:cNvGrpSpPr/>
          <p:nvPr/>
        </p:nvGrpSpPr>
        <p:grpSpPr>
          <a:xfrm>
            <a:off x="6698412" y="3976404"/>
            <a:ext cx="4262814" cy="1863516"/>
            <a:chOff x="6698412" y="3976404"/>
            <a:chExt cx="4262814" cy="1863516"/>
          </a:xfrm>
        </p:grpSpPr>
        <p:grpSp>
          <p:nvGrpSpPr>
            <p:cNvPr id="13" name="Google Shape;177;p10" descr="Lectures">
              <a:extLst>
                <a:ext uri="{FF2B5EF4-FFF2-40B4-BE49-F238E27FC236}">
                  <a16:creationId xmlns:a16="http://schemas.microsoft.com/office/drawing/2014/main" id="{274389ED-9673-9029-4D75-F41467D157E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6698412" y="3976404"/>
              <a:ext cx="1812541" cy="427513"/>
              <a:chOff x="-1" y="0"/>
              <a:chExt cx="2254691" cy="427512"/>
            </a:xfrm>
            <a:solidFill>
              <a:schemeClr val="accent2"/>
            </a:solidFill>
          </p:grpSpPr>
          <p:sp>
            <p:nvSpPr>
              <p:cNvPr id="14" name="Google Shape;178;p10">
                <a:extLst>
                  <a:ext uri="{FF2B5EF4-FFF2-40B4-BE49-F238E27FC236}">
                    <a16:creationId xmlns:a16="http://schemas.microsoft.com/office/drawing/2014/main" id="{19C41D2D-A175-62AF-E1A6-EE9547F33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" y="0"/>
                <a:ext cx="2254691" cy="42751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9;p10">
                <a:extLst>
                  <a:ext uri="{FF2B5EF4-FFF2-40B4-BE49-F238E27FC236}">
                    <a16:creationId xmlns:a16="http://schemas.microsoft.com/office/drawing/2014/main" id="{7D97A173-A964-DB47-2C8C-A56486C1CAC0}"/>
                  </a:ext>
                </a:extLst>
              </p:cNvPr>
              <p:cNvSpPr txBox="1"/>
              <p:nvPr/>
            </p:nvSpPr>
            <p:spPr>
              <a:xfrm>
                <a:off x="66588" y="29110"/>
                <a:ext cx="2082680" cy="3692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Montserrat"/>
                  <a:buNone/>
                </a:pPr>
                <a:r>
                  <a:rPr lang="en-US" b="1" i="0" u="none" strike="noStrike" cap="none" dirty="0">
                    <a:solidFill>
                      <a:srgbClr val="FFFFFF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PROHIBITED</a:t>
                </a:r>
                <a:endParaRPr b="1" dirty="0">
                  <a:latin typeface="Montserrat" pitchFamily="2" charset="7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1DDB78-86E8-0414-79E4-C9BFE6BD4311}"/>
                </a:ext>
              </a:extLst>
            </p:cNvPr>
            <p:cNvSpPr txBox="1"/>
            <p:nvPr/>
          </p:nvSpPr>
          <p:spPr>
            <a:xfrm>
              <a:off x="6698414" y="4639591"/>
              <a:ext cx="42628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Generating code, comments, reflections</a:t>
              </a:r>
            </a:p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Using AI to </a:t>
              </a:r>
              <a:r>
                <a:rPr lang="en-US" sz="1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‘solve’ an assignment</a:t>
              </a:r>
            </a:p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Using AI to </a:t>
              </a:r>
              <a:r>
                <a:rPr lang="en-US" sz="1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write, modify, or extend</a:t>
              </a:r>
              <a:r>
                <a:rPr lang="en-US" sz="18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reflections, code, comments,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40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  <a:latin typeface="Consolas" panose="020B0609020204030204" pitchFamily="49" charset="0"/>
              </a:rPr>
              <a:t>Comparable</a:t>
            </a:r>
          </a:p>
          <a:p>
            <a:pPr>
              <a:spcAft>
                <a:spcPts val="1200"/>
              </a:spcAft>
            </a:pPr>
            <a:r>
              <a:rPr lang="en-US" dirty="0"/>
              <a:t>Inheritance</a:t>
            </a:r>
          </a:p>
          <a:p>
            <a:pPr>
              <a:spcAft>
                <a:spcPts val="1200"/>
              </a:spcAft>
            </a:pPr>
            <a:r>
              <a:rPr lang="en-US" dirty="0">
                <a:sym typeface="Calibri"/>
              </a:rPr>
              <a:t>Assignments and Grading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227738" y="147200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9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Comparable</a:t>
            </a:r>
            <a:endParaRPr dirty="0"/>
          </a:p>
        </p:txBody>
      </p:sp>
      <p:sp>
        <p:nvSpPr>
          <p:cNvPr id="306" name="Google Shape;306;p2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Comparable&lt;E&gt;</a:t>
            </a:r>
            <a:r>
              <a:rPr lang="en-US" dirty="0"/>
              <a:t> is 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dirty="0"/>
              <a:t> that allows implementers to define an ordering between two objects</a:t>
            </a:r>
          </a:p>
          <a:p>
            <a:pPr marL="685800" lvl="1" indent="-22860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Char char="•"/>
            </a:pPr>
            <a:r>
              <a:rPr lang="en-US" sz="2400" dirty="0"/>
              <a:t>Used by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TreeSet</a:t>
            </a:r>
            <a:r>
              <a:rPr lang="en-US" sz="2400" dirty="0"/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400" dirty="0"/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Collections.sort</a:t>
            </a:r>
            <a:r>
              <a:rPr lang="en-US" sz="2400" dirty="0"/>
              <a:t>, etc.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dirty="0"/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dirty="0"/>
              <a:t>One required method: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(E other);</a:t>
            </a:r>
          </a:p>
          <a:p>
            <a:pPr marL="685800" lvl="1" indent="-22860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Char char="•"/>
            </a:pPr>
            <a:endParaRPr lang="en-US" dirty="0"/>
          </a:p>
          <a:p>
            <a:pPr marL="228600" indent="-22860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</a:pPr>
            <a:r>
              <a:rPr lang="en-US" dirty="0"/>
              <a:t>Returned integer falls into 1 of 3 categories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 0</a:t>
            </a:r>
            <a:r>
              <a:rPr lang="en-US" sz="2400" dirty="0"/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400" dirty="0"/>
              <a:t> is “less than”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  <a:r>
              <a:rPr lang="en-US" sz="2400" dirty="0"/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400" dirty="0"/>
              <a:t> is “equal to”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 0</a:t>
            </a:r>
            <a:r>
              <a:rPr lang="en-US" sz="2400" dirty="0"/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400" dirty="0"/>
              <a:t> is “greater than”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17ED41-70AE-4543-9942-DA60F0A47F73}"/>
              </a:ext>
            </a:extLst>
          </p:cNvPr>
          <p:cNvSpPr txBox="1"/>
          <p:nvPr/>
        </p:nvSpPr>
        <p:spPr>
          <a:xfrm>
            <a:off x="8662987" y="3429000"/>
            <a:ext cx="352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.compareTo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96A15-2D58-4898-8644-FA4A60051F5D}"/>
              </a:ext>
            </a:extLst>
          </p:cNvPr>
          <p:cNvSpPr txBox="1"/>
          <p:nvPr/>
        </p:nvSpPr>
        <p:spPr>
          <a:xfrm>
            <a:off x="8479630" y="435054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6DE595-B677-4FDD-8FBA-A49AEA19565D}"/>
              </a:ext>
            </a:extLst>
          </p:cNvPr>
          <p:cNvSpPr txBox="1"/>
          <p:nvPr/>
        </p:nvSpPr>
        <p:spPr>
          <a:xfrm>
            <a:off x="10584948" y="435054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A0BC7E-2BAA-48AA-A729-D4DD6C09A7FF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8847679" y="3890665"/>
            <a:ext cx="1" cy="4598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13A1A5F-D6BD-4FFF-90B7-B943C7F56BDB}"/>
              </a:ext>
            </a:extLst>
          </p:cNvPr>
          <p:cNvCxnSpPr/>
          <p:nvPr/>
        </p:nvCxnSpPr>
        <p:spPr>
          <a:xfrm flipH="1" flipV="1">
            <a:off x="11038219" y="3890664"/>
            <a:ext cx="1" cy="4598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7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dirty="0"/>
              <a:t>Subtraction Trick</a:t>
            </a:r>
            <a:endParaRPr dirty="0"/>
          </a:p>
        </p:txBody>
      </p:sp>
      <p:sp>
        <p:nvSpPr>
          <p:cNvPr id="306" name="Google Shape;306;p21"/>
          <p:cNvSpPr txBox="1">
            <a:spLocks noGrp="1"/>
          </p:cNvSpPr>
          <p:nvPr>
            <p:ph type="body" idx="1"/>
          </p:nvPr>
        </p:nvSpPr>
        <p:spPr>
          <a:xfrm>
            <a:off x="838200" y="1371599"/>
            <a:ext cx="10515600" cy="502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implementation when comparing two integers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ascending: 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just subtraction!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if we wanted to sort descending?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Warning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this only works for integers! Doubles have issues with truncation.</a:t>
            </a:r>
          </a:p>
          <a:p>
            <a:pPr marL="0" lvl="0" indent="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A23E1-F707-4FB7-9671-18E02E615EF9}"/>
              </a:ext>
            </a:extLst>
          </p:cNvPr>
          <p:cNvSpPr txBox="1"/>
          <p:nvPr/>
        </p:nvSpPr>
        <p:spPr>
          <a:xfrm>
            <a:off x="2901855" y="1862432"/>
            <a:ext cx="6388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     -&gt; negative number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else if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-&gt; positive number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else 			   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-&gt;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0C9A6-D859-4901-BB9B-3132604E7110}"/>
              </a:ext>
            </a:extLst>
          </p:cNvPr>
          <p:cNvSpPr txBox="1"/>
          <p:nvPr/>
        </p:nvSpPr>
        <p:spPr>
          <a:xfrm>
            <a:off x="4550569" y="3328390"/>
            <a:ext cx="311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B4D83-41F6-4F2A-A623-96FEDD39521C}"/>
              </a:ext>
            </a:extLst>
          </p:cNvPr>
          <p:cNvSpPr txBox="1"/>
          <p:nvPr/>
        </p:nvSpPr>
        <p:spPr>
          <a:xfrm>
            <a:off x="4550569" y="4634079"/>
            <a:ext cx="311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latin typeface="Consolas" panose="020B0609020204030204" pitchFamily="49" charset="0"/>
              </a:rPr>
              <a:t>Comparable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Inheritance</a:t>
            </a:r>
          </a:p>
          <a:p>
            <a:pPr>
              <a:spcAft>
                <a:spcPts val="1200"/>
              </a:spcAft>
            </a:pPr>
            <a:r>
              <a:rPr lang="en-US" dirty="0">
                <a:sym typeface="Calibri"/>
              </a:rPr>
              <a:t>Assignments and Grading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947559" y="212930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7DAB15-A82E-3FC1-C5D9-8E9FD704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91" y="1388066"/>
            <a:ext cx="11479237" cy="762635"/>
          </a:xfrm>
        </p:spPr>
        <p:txBody>
          <a:bodyPr>
            <a:noAutofit/>
          </a:bodyPr>
          <a:lstStyle/>
          <a:p>
            <a:r>
              <a:rPr lang="en-US" sz="3800" dirty="0"/>
              <a:t>Which of the following are true? (Select all that apply.)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74EBB-BBA7-4D55-915E-9E020660C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610" y="295422"/>
            <a:ext cx="762634" cy="762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D61C5A-E6E9-F35F-E838-86107A64C6CE}"/>
              </a:ext>
            </a:extLst>
          </p:cNvPr>
          <p:cNvSpPr txBox="1"/>
          <p:nvPr/>
        </p:nvSpPr>
        <p:spPr>
          <a:xfrm>
            <a:off x="1498209" y="2307101"/>
            <a:ext cx="8778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dirty="0"/>
              <a:t>If </a:t>
            </a:r>
            <a:r>
              <a:rPr lang="en-US" sz="2400" dirty="0" err="1"/>
              <a:t>ClassA</a:t>
            </a:r>
            <a:r>
              <a:rPr lang="en-US" sz="2400" dirty="0"/>
              <a:t> extends </a:t>
            </a:r>
            <a:r>
              <a:rPr lang="en-US" sz="2400" dirty="0" err="1"/>
              <a:t>ClassB</a:t>
            </a:r>
            <a:r>
              <a:rPr lang="en-US" sz="2400" dirty="0"/>
              <a:t>, then </a:t>
            </a:r>
            <a:r>
              <a:rPr lang="en-US" sz="2400" dirty="0" err="1"/>
              <a:t>ClassA</a:t>
            </a:r>
            <a:r>
              <a:rPr lang="en-US" sz="2400" dirty="0"/>
              <a:t> is the superclass</a:t>
            </a:r>
          </a:p>
          <a:p>
            <a:pPr marL="342900" indent="-342900">
              <a:buAutoNum type="alphaUcPeriod"/>
            </a:pPr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/>
              <a:t>Classes can extend multiple classes (e.g. "</a:t>
            </a:r>
            <a:r>
              <a:rPr lang="en-US" sz="2400" dirty="0" err="1"/>
              <a:t>ClassA</a:t>
            </a:r>
            <a:r>
              <a:rPr lang="en-US" sz="2400" dirty="0"/>
              <a:t> extends </a:t>
            </a:r>
            <a:r>
              <a:rPr lang="en-US" sz="2400" dirty="0" err="1"/>
              <a:t>ClassB</a:t>
            </a:r>
            <a:r>
              <a:rPr lang="en-US" sz="2400" dirty="0"/>
              <a:t>, </a:t>
            </a:r>
            <a:r>
              <a:rPr lang="en-US" sz="2400" dirty="0" err="1"/>
              <a:t>ClassC</a:t>
            </a:r>
            <a:r>
              <a:rPr lang="en-US" sz="2400" dirty="0"/>
              <a:t>")</a:t>
            </a:r>
          </a:p>
          <a:p>
            <a:pPr marL="342900" indent="-342900">
              <a:buAutoNum type="alphaUcPeriod"/>
            </a:pPr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/>
              <a:t>Java will prevent you from writing "</a:t>
            </a:r>
            <a:r>
              <a:rPr lang="en-US" sz="2400" dirty="0" err="1"/>
              <a:t>ClassA</a:t>
            </a:r>
            <a:r>
              <a:rPr lang="en-US" sz="2400" dirty="0"/>
              <a:t> extends </a:t>
            </a:r>
            <a:r>
              <a:rPr lang="en-US" sz="2400" dirty="0" err="1"/>
              <a:t>ClassB</a:t>
            </a:r>
            <a:r>
              <a:rPr lang="en-US" sz="2400" dirty="0"/>
              <a:t>" unless </a:t>
            </a:r>
            <a:r>
              <a:rPr lang="en-US" sz="2400" dirty="0" err="1"/>
              <a:t>ClassA</a:t>
            </a:r>
            <a:r>
              <a:rPr lang="en-US" sz="2400" dirty="0"/>
              <a:t> "is-a" </a:t>
            </a:r>
            <a:r>
              <a:rPr lang="en-US" sz="2400" dirty="0" err="1"/>
              <a:t>ClassB</a:t>
            </a:r>
            <a:endParaRPr lang="en-US" sz="2400" dirty="0"/>
          </a:p>
          <a:p>
            <a:pPr marL="342900" indent="-342900">
              <a:buAutoNum type="alphaUcPeriod"/>
            </a:pPr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/>
              <a:t>You can call a method from the superclass on an instance of the subclass</a:t>
            </a:r>
          </a:p>
        </p:txBody>
      </p:sp>
    </p:spTree>
    <p:extLst>
      <p:ext uri="{BB962C8B-B14F-4D97-AF65-F5344CB8AC3E}">
        <p14:creationId xmlns:p14="http://schemas.microsoft.com/office/powerpoint/2010/main" val="100733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455FD-EA97-14AF-E50B-66F50651B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5D93F9-C564-B425-94A4-9445AB6A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610" y="295422"/>
            <a:ext cx="762634" cy="762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16ECA3-0E1D-EEAF-C015-A513560A9211}"/>
              </a:ext>
            </a:extLst>
          </p:cNvPr>
          <p:cNvSpPr txBox="1"/>
          <p:nvPr/>
        </p:nvSpPr>
        <p:spPr>
          <a:xfrm>
            <a:off x="1498209" y="2307101"/>
            <a:ext cx="8778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dirty="0"/>
              <a:t>If </a:t>
            </a:r>
            <a:r>
              <a:rPr lang="en-US" sz="2400" dirty="0" err="1"/>
              <a:t>ClassA</a:t>
            </a:r>
            <a:r>
              <a:rPr lang="en-US" sz="2400" dirty="0"/>
              <a:t> extends </a:t>
            </a:r>
            <a:r>
              <a:rPr lang="en-US" sz="2400" dirty="0" err="1"/>
              <a:t>ClassB</a:t>
            </a:r>
            <a:r>
              <a:rPr lang="en-US" sz="2400" dirty="0"/>
              <a:t>, then </a:t>
            </a:r>
            <a:r>
              <a:rPr lang="en-US" sz="2400" dirty="0" err="1"/>
              <a:t>ClassA</a:t>
            </a:r>
            <a:r>
              <a:rPr lang="en-US" sz="2400" dirty="0"/>
              <a:t> is the superclass</a:t>
            </a:r>
          </a:p>
          <a:p>
            <a:pPr marL="342900" indent="-342900">
              <a:buAutoNum type="alphaUcPeriod"/>
            </a:pPr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/>
              <a:t>Classes can extend multiple classes (e.g. "</a:t>
            </a:r>
            <a:r>
              <a:rPr lang="en-US" sz="2400" dirty="0" err="1"/>
              <a:t>ClassA</a:t>
            </a:r>
            <a:r>
              <a:rPr lang="en-US" sz="2400" dirty="0"/>
              <a:t> extends </a:t>
            </a:r>
            <a:r>
              <a:rPr lang="en-US" sz="2400" dirty="0" err="1"/>
              <a:t>ClassB</a:t>
            </a:r>
            <a:r>
              <a:rPr lang="en-US" sz="2400" dirty="0"/>
              <a:t>, </a:t>
            </a:r>
            <a:r>
              <a:rPr lang="en-US" sz="2400" dirty="0" err="1"/>
              <a:t>ClassC</a:t>
            </a:r>
            <a:r>
              <a:rPr lang="en-US" sz="2400" dirty="0"/>
              <a:t>")</a:t>
            </a:r>
          </a:p>
          <a:p>
            <a:pPr marL="342900" indent="-342900">
              <a:buAutoNum type="alphaUcPeriod"/>
            </a:pPr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/>
              <a:t>Java will prevent you from writing "</a:t>
            </a:r>
            <a:r>
              <a:rPr lang="en-US" sz="2400" dirty="0" err="1"/>
              <a:t>ClassA</a:t>
            </a:r>
            <a:r>
              <a:rPr lang="en-US" sz="2400" dirty="0"/>
              <a:t> extends </a:t>
            </a:r>
            <a:r>
              <a:rPr lang="en-US" sz="2400" dirty="0" err="1"/>
              <a:t>ClassB</a:t>
            </a:r>
            <a:r>
              <a:rPr lang="en-US" sz="2400" dirty="0"/>
              <a:t>" unless </a:t>
            </a:r>
            <a:r>
              <a:rPr lang="en-US" sz="2400" dirty="0" err="1"/>
              <a:t>ClassA</a:t>
            </a:r>
            <a:r>
              <a:rPr lang="en-US" sz="2400" dirty="0"/>
              <a:t> "is-a" </a:t>
            </a:r>
            <a:r>
              <a:rPr lang="en-US" sz="2400" dirty="0" err="1"/>
              <a:t>ClassB</a:t>
            </a:r>
            <a:endParaRPr lang="en-US" sz="2400" dirty="0"/>
          </a:p>
          <a:p>
            <a:pPr marL="342900" indent="-342900">
              <a:buAutoNum type="alphaUcPeriod"/>
            </a:pPr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/>
              <a:t>You can call a method from the superclass on an instance of the subclass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68A844D-76FD-1839-A78D-8CF59F78FD65}"/>
              </a:ext>
            </a:extLst>
          </p:cNvPr>
          <p:cNvSpPr txBox="1">
            <a:spLocks/>
          </p:cNvSpPr>
          <p:nvPr/>
        </p:nvSpPr>
        <p:spPr>
          <a:xfrm>
            <a:off x="330591" y="1388066"/>
            <a:ext cx="11479237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800"/>
              <a:t>Which of the following are true? (Select all that apply.)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3244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486400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Connect together a “subclass” and “superclass”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Borrow / “inherit” code to reduce redundancy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super() </a:t>
            </a:r>
            <a:r>
              <a:rPr lang="en-US" dirty="0"/>
              <a:t>keyword can be used just like  </a:t>
            </a:r>
            <a:r>
              <a:rPr lang="en-US" dirty="0">
                <a:latin typeface="Consolas" panose="020B0609020204030204" pitchFamily="49" charset="0"/>
              </a:rPr>
              <a:t>this()</a:t>
            </a:r>
            <a:r>
              <a:rPr lang="en-US" dirty="0"/>
              <a:t>  (in a constructor)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Syntax:</a:t>
            </a:r>
            <a:r>
              <a:rPr lang="en-US" dirty="0">
                <a:latin typeface="Consolas" panose="020B0609020204030204" pitchFamily="49" charset="0"/>
              </a:rPr>
              <a:t> public class Subclass extends Superclass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i="1" dirty="0"/>
              <a:t>Should</a:t>
            </a:r>
            <a:r>
              <a:rPr lang="en-US" dirty="0"/>
              <a:t> Represent “is-a” relationships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public class Chef extends Employee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public class Server extends Employee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In Java, all objects implicitly inherit from the Object class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 err="1"/>
              <a:t>toString</a:t>
            </a:r>
            <a:r>
              <a:rPr lang="en-US" dirty="0"/>
              <a:t>(), equals(Object), etc.</a:t>
            </a:r>
          </a:p>
        </p:txBody>
      </p:sp>
    </p:spTree>
    <p:extLst>
      <p:ext uri="{BB962C8B-B14F-4D97-AF65-F5344CB8AC3E}">
        <p14:creationId xmlns:p14="http://schemas.microsoft.com/office/powerpoint/2010/main" val="3256434723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24223</TotalTime>
  <Words>1328</Words>
  <Application>Microsoft Office PowerPoint</Application>
  <PresentationFormat>Widescreen</PresentationFormat>
  <Paragraphs>187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System Font Regular</vt:lpstr>
      <vt:lpstr>CSE 373 Summer 2020</vt:lpstr>
      <vt:lpstr>Comparable; Inheritance</vt:lpstr>
      <vt:lpstr>Coming up…</vt:lpstr>
      <vt:lpstr>Lecture Outline</vt:lpstr>
      <vt:lpstr>Comparable</vt:lpstr>
      <vt:lpstr>Subtraction Trick</vt:lpstr>
      <vt:lpstr>Lecture Outline</vt:lpstr>
      <vt:lpstr>Which of the following are true? (Select all that apply.)</vt:lpstr>
      <vt:lpstr>PowerPoint Presentation</vt:lpstr>
      <vt:lpstr>Inheritance</vt:lpstr>
      <vt:lpstr>Is-a Relationships</vt:lpstr>
      <vt:lpstr>The “is-a” Rule of Thumb</vt:lpstr>
      <vt:lpstr>Inheritance Design</vt:lpstr>
      <vt:lpstr>Inheritance Design</vt:lpstr>
      <vt:lpstr>Lecture Outline</vt:lpstr>
      <vt:lpstr>Assignments and Grading</vt:lpstr>
      <vt:lpstr>Assignments</vt:lpstr>
      <vt:lpstr>Grading</vt:lpstr>
      <vt:lpstr>Resubmission and Ignored Quiz Problems</vt:lpstr>
      <vt:lpstr>Academic Honesty Policy</vt:lpstr>
      <vt:lpstr>AI and CSE 123: Our Philosophy</vt:lpstr>
      <vt:lpstr>CSE 123 AI Policy</vt:lpstr>
      <vt:lpstr>CSE 123 AI Policy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322</cp:revision>
  <cp:lastPrinted>2022-09-27T21:33:44Z</cp:lastPrinted>
  <dcterms:created xsi:type="dcterms:W3CDTF">2020-06-13T06:27:42Z</dcterms:created>
  <dcterms:modified xsi:type="dcterms:W3CDTF">2026-01-09T19:03:40Z</dcterms:modified>
</cp:coreProperties>
</file>