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99" r:id="rId2"/>
    <p:sldId id="257" r:id="rId3"/>
    <p:sldId id="351" r:id="rId4"/>
    <p:sldId id="330" r:id="rId5"/>
    <p:sldId id="260" r:id="rId6"/>
    <p:sldId id="262" r:id="rId7"/>
    <p:sldId id="289" r:id="rId8"/>
    <p:sldId id="287" r:id="rId9"/>
    <p:sldId id="298" r:id="rId10"/>
    <p:sldId id="264" r:id="rId11"/>
    <p:sldId id="265" r:id="rId12"/>
    <p:sldId id="266" r:id="rId13"/>
    <p:sldId id="268" r:id="rId14"/>
    <p:sldId id="273" r:id="rId15"/>
    <p:sldId id="334" r:id="rId16"/>
    <p:sldId id="272" r:id="rId17"/>
    <p:sldId id="274" r:id="rId18"/>
    <p:sldId id="296" r:id="rId19"/>
    <p:sldId id="336" r:id="rId20"/>
    <p:sldId id="337" r:id="rId21"/>
    <p:sldId id="349" r:id="rId22"/>
    <p:sldId id="361" r:id="rId23"/>
    <p:sldId id="294" r:id="rId24"/>
    <p:sldId id="282" r:id="rId25"/>
    <p:sldId id="290" r:id="rId26"/>
    <p:sldId id="284" r:id="rId27"/>
    <p:sldId id="291" r:id="rId28"/>
    <p:sldId id="293" r:id="rId29"/>
    <p:sldId id="367" r:id="rId30"/>
    <p:sldId id="364" r:id="rId31"/>
    <p:sldId id="365" r:id="rId32"/>
    <p:sldId id="295" r:id="rId33"/>
  </p:sldIdLst>
  <p:sldSz cx="12192000" cy="6858000"/>
  <p:notesSz cx="6858000" cy="9144000"/>
  <p:embeddedFontLst>
    <p:embeddedFont>
      <p:font typeface="Helvetica Neue" panose="020B0604020202020204"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Montserrat ExtraBold" panose="00000900000000000000" pitchFamily="2" charset="0"/>
      <p:bold r:id="rId43"/>
      <p:italic r:id="rId44"/>
      <p:boldItalic r:id="rId45"/>
    </p:embeddedFont>
    <p:embeddedFont>
      <p:font typeface="Montserrat SemiBold" panose="000007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8dWrwCSJhu53tQRppDdHoobhiM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e-loaner" initials="cl" lastIdx="1" clrIdx="0">
    <p:extLst>
      <p:ext uri="{19B8F6BF-5375-455C-9EA6-DF929625EA0E}">
        <p15:presenceInfo xmlns:p15="http://schemas.microsoft.com/office/powerpoint/2012/main" userId="cse-loa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7B4"/>
    <a:srgbClr val="595959"/>
    <a:srgbClr val="8B8B8B"/>
    <a:srgbClr val="535353"/>
    <a:srgbClr val="3CC1B5"/>
    <a:srgbClr val="EE8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3" autoAdjust="0"/>
    <p:restoredTop sz="94694"/>
  </p:normalViewPr>
  <p:slideViewPr>
    <p:cSldViewPr snapToGrid="0">
      <p:cViewPr varScale="1">
        <p:scale>
          <a:sx n="101" d="100"/>
          <a:sy n="101" d="100"/>
        </p:scale>
        <p:origin x="86" y="302"/>
      </p:cViewPr>
      <p:guideLst/>
    </p:cSldViewPr>
  </p:slideViewPr>
  <p:notesTextViewPr>
    <p:cViewPr>
      <p:scale>
        <a:sx n="1" d="1"/>
        <a:sy n="1" d="1"/>
      </p:scale>
      <p:origin x="0" y="0"/>
    </p:cViewPr>
  </p:notesTextViewPr>
  <p:sorterViewPr>
    <p:cViewPr>
      <p:scale>
        <a:sx n="100" d="100"/>
        <a:sy n="100" d="100"/>
      </p:scale>
      <p:origin x="0" y="-58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James</a:t>
            </a:r>
            <a:endParaRPr dirty="0"/>
          </a:p>
        </p:txBody>
      </p:sp>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2217943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my first penguin.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did everything “right”: followed instructions, looked for resources, paid attention. But I still made mistakes.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don’t learn by watching, listening, or reading; we learn by DOING! And we almost always make mistakes along the way. Don’t expect to just show up to class, watch and listen, and get things exactly right the first time. Plan to engage, practice, and make mistakes.</a:t>
            </a:r>
            <a:endParaRPr/>
          </a:p>
        </p:txBody>
      </p:sp>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B7B8642A-3AE1-AF38-19B4-2A9A9B6667FD}"/>
            </a:ext>
          </a:extLst>
        </p:cNvPr>
        <p:cNvGrpSpPr/>
        <p:nvPr/>
      </p:nvGrpSpPr>
      <p:grpSpPr>
        <a:xfrm>
          <a:off x="0" y="0"/>
          <a:ext cx="0" cy="0"/>
          <a:chOff x="0" y="0"/>
          <a:chExt cx="0" cy="0"/>
        </a:xfrm>
      </p:grpSpPr>
      <p:sp>
        <p:nvSpPr>
          <p:cNvPr id="302" name="Google Shape;302;p21:notes">
            <a:extLst>
              <a:ext uri="{FF2B5EF4-FFF2-40B4-BE49-F238E27FC236}">
                <a16:creationId xmlns:a16="http://schemas.microsoft.com/office/drawing/2014/main" id="{72E44791-DA5C-3105-B5E4-1635452A315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a:extLst>
              <a:ext uri="{FF2B5EF4-FFF2-40B4-BE49-F238E27FC236}">
                <a16:creationId xmlns:a16="http://schemas.microsoft.com/office/drawing/2014/main" id="{D2DBEAEC-F70C-9237-C41C-9E22B1FB69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900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2961501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27429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311977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267112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292C2E3D-294B-A8C8-D4C0-62FF2636BF67}"/>
            </a:ext>
          </a:extLst>
        </p:cNvPr>
        <p:cNvGrpSpPr/>
        <p:nvPr/>
      </p:nvGrpSpPr>
      <p:grpSpPr>
        <a:xfrm>
          <a:off x="0" y="0"/>
          <a:ext cx="0" cy="0"/>
          <a:chOff x="0" y="0"/>
          <a:chExt cx="0" cy="0"/>
        </a:xfrm>
      </p:grpSpPr>
      <p:sp>
        <p:nvSpPr>
          <p:cNvPr id="280" name="Google Shape;280;p18:notes">
            <a:extLst>
              <a:ext uri="{FF2B5EF4-FFF2-40B4-BE49-F238E27FC236}">
                <a16:creationId xmlns:a16="http://schemas.microsoft.com/office/drawing/2014/main" id="{668AF29B-59B8-9580-D897-63E658329A2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a:extLst>
              <a:ext uri="{FF2B5EF4-FFF2-40B4-BE49-F238E27FC236}">
                <a16:creationId xmlns:a16="http://schemas.microsoft.com/office/drawing/2014/main" id="{F083E721-DBEA-1F37-8434-5F130984F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787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F18E5-3623-C2A1-768C-CB8F4B99D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7DED5-BB92-D40E-AFFD-8E40B4CD15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E4A369-2669-5ED4-4C5A-226BC870219F}"/>
              </a:ext>
            </a:extLst>
          </p:cNvPr>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955389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287920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3424173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330859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175955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8" name="Google Shape;1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52D3E1FF-6A44-3A0F-153B-0969EA609508}"/>
            </a:ext>
          </a:extLst>
        </p:cNvPr>
        <p:cNvGrpSpPr/>
        <p:nvPr/>
      </p:nvGrpSpPr>
      <p:grpSpPr>
        <a:xfrm>
          <a:off x="0" y="0"/>
          <a:ext cx="0" cy="0"/>
          <a:chOff x="0" y="0"/>
          <a:chExt cx="0" cy="0"/>
        </a:xfrm>
      </p:grpSpPr>
      <p:sp>
        <p:nvSpPr>
          <p:cNvPr id="187" name="Google Shape;187;p45:notes">
            <a:extLst>
              <a:ext uri="{FF2B5EF4-FFF2-40B4-BE49-F238E27FC236}">
                <a16:creationId xmlns:a16="http://schemas.microsoft.com/office/drawing/2014/main" id="{DB112459-4FE6-9C8F-196A-FF4304F720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8" name="Google Shape;188;p45:notes">
            <a:extLst>
              <a:ext uri="{FF2B5EF4-FFF2-40B4-BE49-F238E27FC236}">
                <a16:creationId xmlns:a16="http://schemas.microsoft.com/office/drawing/2014/main" id="{1795D6C8-E497-96B3-C78B-10CBE93269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482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6;p28">
            <a:extLst>
              <a:ext uri="{FF2B5EF4-FFF2-40B4-BE49-F238E27FC236}">
                <a16:creationId xmlns:a16="http://schemas.microsoft.com/office/drawing/2014/main" id="{ED4E756B-CDE3-4E40-A70D-83E138B6A228}"/>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 name="Google Shape;7;p28" descr="Picture 6">
            <a:extLst>
              <a:ext uri="{FF2B5EF4-FFF2-40B4-BE49-F238E27FC236}">
                <a16:creationId xmlns:a16="http://schemas.microsoft.com/office/drawing/2014/main" id="{3615D33B-CBC7-47BB-9323-0EDFFAC53145}"/>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1" name="Google Shape;8;p28">
            <a:extLst>
              <a:ext uri="{FF2B5EF4-FFF2-40B4-BE49-F238E27FC236}">
                <a16:creationId xmlns:a16="http://schemas.microsoft.com/office/drawing/2014/main" id="{46FEA7C6-183B-4590-9CF9-7C4576B5FC4B}"/>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2026</a:t>
            </a:r>
            <a:endParaRPr dirty="0"/>
          </a:p>
        </p:txBody>
      </p:sp>
      <p:sp>
        <p:nvSpPr>
          <p:cNvPr id="12" name="Google Shape;9;p28">
            <a:extLst>
              <a:ext uri="{FF2B5EF4-FFF2-40B4-BE49-F238E27FC236}">
                <a16:creationId xmlns:a16="http://schemas.microsoft.com/office/drawing/2014/main" id="{C165F76A-ADAF-4C40-8F81-B627BD0C9E29}"/>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2">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226073"/>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331229"/>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AFA243BF-E20A-4797-A2D8-A6470CA1BE43}"/>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EAF308B1-3FDB-4466-9BFB-9B9E142FD32F}"/>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AFD02D16-68C1-448A-8B6E-D8433AF1F02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2026</a:t>
            </a:r>
            <a:endParaRPr dirty="0"/>
          </a:p>
        </p:txBody>
      </p:sp>
      <p:sp>
        <p:nvSpPr>
          <p:cNvPr id="19" name="Google Shape;9;p28">
            <a:extLst>
              <a:ext uri="{FF2B5EF4-FFF2-40B4-BE49-F238E27FC236}">
                <a16:creationId xmlns:a16="http://schemas.microsoft.com/office/drawing/2014/main" id="{A46BFA3C-F6EC-4537-9FAF-F60EA06525E7}"/>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68" name="Google Shape;68;p33"/>
          <p:cNvSpPr txBox="1"/>
          <p:nvPr/>
        </p:nvSpPr>
        <p:spPr>
          <a:xfrm>
            <a:off x="1152635" y="300370"/>
            <a:ext cx="3661820"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dirty="0"/>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9BE32611-3CA5-44C0-AFEB-29CFEFF4B87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4B0CFB86-5BC1-4DE2-BF91-482B12416DF7}"/>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3536ED75-476D-4380-841B-91303C59B7FD}"/>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2026</a:t>
            </a:r>
            <a:endParaRPr dirty="0"/>
          </a:p>
        </p:txBody>
      </p:sp>
      <p:sp>
        <p:nvSpPr>
          <p:cNvPr id="19" name="Google Shape;9;p28">
            <a:extLst>
              <a:ext uri="{FF2B5EF4-FFF2-40B4-BE49-F238E27FC236}">
                <a16:creationId xmlns:a16="http://schemas.microsoft.com/office/drawing/2014/main" id="{1B931DF6-F7C7-4C3D-AF76-7D5F7ECBC082}"/>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
        <p:nvSpPr>
          <p:cNvPr id="2" name="Google Shape;54;p32">
            <a:extLst>
              <a:ext uri="{FF2B5EF4-FFF2-40B4-BE49-F238E27FC236}">
                <a16:creationId xmlns:a16="http://schemas.microsoft.com/office/drawing/2014/main" id="{2F257FA6-81FD-4EA9-C115-02CFF4F165D0}"/>
              </a:ext>
            </a:extLst>
          </p:cNvPr>
          <p:cNvSpPr/>
          <p:nvPr userDrawn="1"/>
        </p:nvSpPr>
        <p:spPr>
          <a:xfrm>
            <a:off x="7058213" y="226073"/>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3" name="Google Shape;55;p32">
            <a:extLst>
              <a:ext uri="{FF2B5EF4-FFF2-40B4-BE49-F238E27FC236}">
                <a16:creationId xmlns:a16="http://schemas.microsoft.com/office/drawing/2014/main" id="{F53CCC6E-E389-C06F-CB55-FABF7DAECFEC}"/>
              </a:ext>
            </a:extLst>
          </p:cNvPr>
          <p:cNvSpPr/>
          <p:nvPr userDrawn="1"/>
        </p:nvSpPr>
        <p:spPr>
          <a:xfrm>
            <a:off x="7163368" y="331229"/>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6;p28">
            <a:extLst>
              <a:ext uri="{FF2B5EF4-FFF2-40B4-BE49-F238E27FC236}">
                <a16:creationId xmlns:a16="http://schemas.microsoft.com/office/drawing/2014/main" id="{6E67F056-4AC2-42AC-82C2-7A28149F995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 name="Google Shape;7;p28" descr="Picture 6">
            <a:extLst>
              <a:ext uri="{FF2B5EF4-FFF2-40B4-BE49-F238E27FC236}">
                <a16:creationId xmlns:a16="http://schemas.microsoft.com/office/drawing/2014/main" id="{8E055793-69D7-4738-AEA9-2B1BF976CDBA}"/>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0" name="Google Shape;8;p28">
            <a:extLst>
              <a:ext uri="{FF2B5EF4-FFF2-40B4-BE49-F238E27FC236}">
                <a16:creationId xmlns:a16="http://schemas.microsoft.com/office/drawing/2014/main" id="{BD3BBA7E-ACB7-4263-A69A-5466B70D2A8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2026</a:t>
            </a:r>
            <a:endParaRPr dirty="0"/>
          </a:p>
        </p:txBody>
      </p:sp>
      <p:sp>
        <p:nvSpPr>
          <p:cNvPr id="11" name="Google Shape;9;p28">
            <a:extLst>
              <a:ext uri="{FF2B5EF4-FFF2-40B4-BE49-F238E27FC236}">
                <a16:creationId xmlns:a16="http://schemas.microsoft.com/office/drawing/2014/main" id="{372B8A18-C0C4-4FF7-A7F1-58BCD0BA53B8}"/>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7" name="Google Shape;6;p28">
            <a:extLst>
              <a:ext uri="{FF2B5EF4-FFF2-40B4-BE49-F238E27FC236}">
                <a16:creationId xmlns:a16="http://schemas.microsoft.com/office/drawing/2014/main" id="{18E49FD7-7142-4CE6-A688-C5A5EDE97E71}"/>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 name="Google Shape;7;p28" descr="Picture 6">
            <a:extLst>
              <a:ext uri="{FF2B5EF4-FFF2-40B4-BE49-F238E27FC236}">
                <a16:creationId xmlns:a16="http://schemas.microsoft.com/office/drawing/2014/main" id="{26FCFA2C-1439-41F3-B2C7-5FE2D24D304C}"/>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9" name="Google Shape;8;p28">
            <a:extLst>
              <a:ext uri="{FF2B5EF4-FFF2-40B4-BE49-F238E27FC236}">
                <a16:creationId xmlns:a16="http://schemas.microsoft.com/office/drawing/2014/main" id="{4029FE87-148C-48CC-923A-D9A88DB4B691}"/>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2026</a:t>
            </a:r>
            <a:endParaRPr dirty="0"/>
          </a:p>
        </p:txBody>
      </p:sp>
      <p:sp>
        <p:nvSpPr>
          <p:cNvPr id="10" name="Google Shape;9;p28">
            <a:extLst>
              <a:ext uri="{FF2B5EF4-FFF2-40B4-BE49-F238E27FC236}">
                <a16:creationId xmlns:a16="http://schemas.microsoft.com/office/drawing/2014/main" id="{119EE8A5-B4E1-4421-8FA7-76250B99B90F}"/>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123</a:t>
            </a:r>
            <a:endParaRPr dirty="0"/>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0809"/>
              <a:ext cx="1137067" cy="338512"/>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dirty="0">
                  <a:solidFill>
                    <a:srgbClr val="FFFFFF"/>
                  </a:solidFill>
                  <a:latin typeface="Montserrat"/>
                  <a:ea typeface="Montserrat"/>
                  <a:cs typeface="Montserrat"/>
                  <a:sym typeface="Montserrat"/>
                </a:rPr>
                <a:t>LEC 00</a:t>
              </a:r>
              <a:endParaRPr dirty="0"/>
            </a:p>
          </p:txBody>
        </p:sp>
      </p:grpSp>
      <p:sp>
        <p:nvSpPr>
          <p:cNvPr id="24" name="Google Shape;24;p29"/>
          <p:cNvSpPr/>
          <p:nvPr/>
        </p:nvSpPr>
        <p:spPr>
          <a:xfrm>
            <a:off x="6714463" y="1251642"/>
            <a:ext cx="5250244" cy="5486042"/>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105432" y="3799913"/>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7" name="Google Shape;27;p29"/>
          <p:cNvSpPr txBox="1"/>
          <p:nvPr/>
        </p:nvSpPr>
        <p:spPr>
          <a:xfrm>
            <a:off x="242828" y="5666317"/>
            <a:ext cx="2159236"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dirty="0">
                <a:solidFill>
                  <a:srgbClr val="A6A6A6"/>
                </a:solidFill>
                <a:latin typeface="Montserrat"/>
                <a:ea typeface="Montserrat"/>
                <a:cs typeface="Montserrat"/>
                <a:sym typeface="Montserrat"/>
              </a:rPr>
              <a:t>Questions during Class?</a:t>
            </a:r>
          </a:p>
          <a:p>
            <a:pPr marL="0" marR="0" lvl="0" indent="0" algn="l" defTabSz="914400" rtl="0" eaLnBrk="1" fontAlgn="auto" latinLnBrk="0" hangingPunct="1">
              <a:lnSpc>
                <a:spcPct val="100000"/>
              </a:lnSpc>
              <a:spcBef>
                <a:spcPts val="0"/>
              </a:spcBef>
              <a:spcAft>
                <a:spcPts val="0"/>
              </a:spcAft>
              <a:buClr>
                <a:srgbClr val="A6A6A6"/>
              </a:buClr>
              <a:buSzPts val="1200"/>
              <a:buFont typeface="Montserrat"/>
              <a:buNone/>
              <a:tabLst/>
              <a:defRPr/>
            </a:pPr>
            <a:r>
              <a:rPr lang="en-US" sz="1200" b="1" i="0" u="none" strike="noStrike" cap="none" dirty="0">
                <a:solidFill>
                  <a:srgbClr val="595959"/>
                </a:solidFill>
                <a:latin typeface="Montserrat SemiBold"/>
                <a:ea typeface="Montserrat SemiBold"/>
                <a:cs typeface="Montserrat SemiBold"/>
                <a:sym typeface="Montserrat SemiBold"/>
              </a:rPr>
              <a:t>Raise hand or send here</a:t>
            </a:r>
            <a:endParaRPr lang="en-US" sz="1200" dirty="0"/>
          </a:p>
        </p:txBody>
      </p:sp>
      <p:sp>
        <p:nvSpPr>
          <p:cNvPr id="28" name="Google Shape;28;p29"/>
          <p:cNvSpPr txBox="1"/>
          <p:nvPr/>
        </p:nvSpPr>
        <p:spPr>
          <a:xfrm>
            <a:off x="242828" y="6094422"/>
            <a:ext cx="2154864" cy="58473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dirty="0">
                <a:solidFill>
                  <a:srgbClr val="595959"/>
                </a:solidFill>
                <a:latin typeface="Montserrat SemiBold"/>
                <a:ea typeface="Montserrat SemiBold"/>
                <a:cs typeface="Montserrat SemiBold"/>
                <a:sym typeface="Montserrat SemiBold"/>
              </a:rPr>
              <a:t>sli.do    #cse123 </a:t>
            </a:r>
            <a:endParaRPr dirty="0"/>
          </a:p>
        </p:txBody>
      </p:sp>
      <p:sp>
        <p:nvSpPr>
          <p:cNvPr id="31" name="Google Shape;31;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4" name="Content Placeholder 3">
            <a:extLst>
              <a:ext uri="{FF2B5EF4-FFF2-40B4-BE49-F238E27FC236}">
                <a16:creationId xmlns:a16="http://schemas.microsoft.com/office/drawing/2014/main" id="{09B5095B-504B-A3F8-FCC4-C84802EB2033}"/>
              </a:ext>
            </a:extLst>
          </p:cNvPr>
          <p:cNvSpPr>
            <a:spLocks noGrp="1"/>
          </p:cNvSpPr>
          <p:nvPr>
            <p:ph sz="quarter" idx="13"/>
          </p:nvPr>
        </p:nvSpPr>
        <p:spPr>
          <a:xfrm>
            <a:off x="2397125" y="1766888"/>
            <a:ext cx="798513" cy="66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Google Shape;6;p28">
            <a:extLst>
              <a:ext uri="{FF2B5EF4-FFF2-40B4-BE49-F238E27FC236}">
                <a16:creationId xmlns:a16="http://schemas.microsoft.com/office/drawing/2014/main" id="{90DE1CCA-3C44-4A8B-8512-85130B59739C}"/>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 name="Google Shape;7;p28" descr="Picture 6">
            <a:extLst>
              <a:ext uri="{FF2B5EF4-FFF2-40B4-BE49-F238E27FC236}">
                <a16:creationId xmlns:a16="http://schemas.microsoft.com/office/drawing/2014/main" id="{5CC3B2A6-B9E4-4692-B1C5-C4AFE479505E}"/>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33" name="Google Shape;8;p28">
            <a:extLst>
              <a:ext uri="{FF2B5EF4-FFF2-40B4-BE49-F238E27FC236}">
                <a16:creationId xmlns:a16="http://schemas.microsoft.com/office/drawing/2014/main" id="{1897D9CE-58CC-4DB4-A4A6-DD3585087B5E}"/>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2026</a:t>
            </a:r>
            <a:endParaRPr dirty="0"/>
          </a:p>
        </p:txBody>
      </p:sp>
      <p:sp>
        <p:nvSpPr>
          <p:cNvPr id="34" name="Google Shape;9;p28">
            <a:extLst>
              <a:ext uri="{FF2B5EF4-FFF2-40B4-BE49-F238E27FC236}">
                <a16:creationId xmlns:a16="http://schemas.microsoft.com/office/drawing/2014/main" id="{639719FC-3597-4553-83F6-5B80CA5261BE}"/>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extLst>
      <p:ext uri="{BB962C8B-B14F-4D97-AF65-F5344CB8AC3E}">
        <p14:creationId xmlns:p14="http://schemas.microsoft.com/office/powerpoint/2010/main" val="3023014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5988"/>
            <a:ext cx="2150723" cy="169039"/>
          </a:xfrm>
          <a:prstGeom prst="rect">
            <a:avLst/>
          </a:prstGeom>
          <a:noFill/>
          <a:ln>
            <a:noFill/>
          </a:ln>
        </p:spPr>
      </p:pic>
      <p:sp>
        <p:nvSpPr>
          <p:cNvPr id="8" name="Google Shape;8;p28"/>
          <p:cNvSpPr txBox="1"/>
          <p:nvPr/>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Winter 2026</a:t>
            </a:r>
            <a:endParaRPr dirty="0"/>
          </a:p>
        </p:txBody>
      </p:sp>
      <p:sp>
        <p:nvSpPr>
          <p:cNvPr id="9" name="Google Shape;9;p28"/>
          <p:cNvSpPr txBox="1"/>
          <p:nvPr/>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394855"/>
            <a:ext cx="10972800" cy="1205346"/>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open.spotify.com/playlist/0kFSLp6kKEw6GNZDot0pyT?si=ibDFdyI0Qk-Tgtp8ddHrFw"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cs.uw.edu/123"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cs.uw.edu/123/syllabus/#revision-resubmission-and-reattempt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cs.uw.edu/123/syllabus/#grade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cs.uw.edu/123/syllabus/#academic-honesty-and-collaboration"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cs.uw.edu/123/syllabus/#using-ai-in-cse-123"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cs.uw.edu/123/syllabus/#using-ai-in-cse-123"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forms.gle/UJEaV2CktCB2T7f89" TargetMode="External"/><Relationship Id="rId2" Type="http://schemas.openxmlformats.org/officeDocument/2006/relationships/hyperlink" Target="https://my.uw.ed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jpeg"/><Relationship Id="rId3" Type="http://schemas.openxmlformats.org/officeDocument/2006/relationships/image" Target="../media/image8.jpg"/><Relationship Id="rId21" Type="http://schemas.openxmlformats.org/officeDocument/2006/relationships/image" Target="../media/image26.jp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g"/><Relationship Id="rId25" Type="http://schemas.openxmlformats.org/officeDocument/2006/relationships/image" Target="../media/image30.jpg"/><Relationship Id="rId2" Type="http://schemas.openxmlformats.org/officeDocument/2006/relationships/notesSlide" Target="../notesSlides/notesSlide4.xml"/><Relationship Id="rId16" Type="http://schemas.openxmlformats.org/officeDocument/2006/relationships/image" Target="../media/image21.jpeg"/><Relationship Id="rId20"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9.jpg"/><Relationship Id="rId5" Type="http://schemas.openxmlformats.org/officeDocument/2006/relationships/image" Target="../media/image10.jpg"/><Relationship Id="rId15" Type="http://schemas.openxmlformats.org/officeDocument/2006/relationships/image" Target="../media/image20.jpg"/><Relationship Id="rId23" Type="http://schemas.openxmlformats.org/officeDocument/2006/relationships/image" Target="../media/image28.jp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jpg"/><Relationship Id="rId14" Type="http://schemas.openxmlformats.org/officeDocument/2006/relationships/image" Target="../media/image19.jpeg"/><Relationship Id="rId22" Type="http://schemas.openxmlformats.org/officeDocument/2006/relationships/image" Target="../media/image27.jpg"/><Relationship Id="rId27"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56810" y="3784377"/>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dirty="0">
                <a:solidFill>
                  <a:srgbClr val="F0F0F0"/>
                </a:solidFill>
                <a:latin typeface="Montserrat SemiBold"/>
                <a:ea typeface="Montserrat SemiBold"/>
                <a:cs typeface="Montserrat SemiBold"/>
                <a:sym typeface="Montserrat SemiBold"/>
              </a:rPr>
              <a:t>Welcome </a:t>
            </a:r>
            <a:br>
              <a:rPr lang="en-US" sz="6000" b="0" dirty="0">
                <a:solidFill>
                  <a:srgbClr val="F0F0F0"/>
                </a:solidFill>
                <a:latin typeface="Montserrat SemiBold"/>
                <a:ea typeface="Montserrat SemiBold"/>
                <a:cs typeface="Montserrat SemiBold"/>
                <a:sym typeface="Montserrat SemiBold"/>
              </a:rPr>
            </a:br>
            <a:r>
              <a:rPr lang="en-US" sz="6000" b="0" dirty="0">
                <a:solidFill>
                  <a:srgbClr val="F0F0F0"/>
                </a:solidFill>
                <a:latin typeface="Montserrat SemiBold"/>
                <a:ea typeface="Montserrat SemiBold"/>
                <a:cs typeface="Montserrat SemiBold"/>
                <a:sym typeface="Montserrat SemiBold"/>
              </a:rPr>
              <a:t>&amp; Syllabus</a:t>
            </a:r>
            <a:endParaRPr dirty="0"/>
          </a:p>
        </p:txBody>
      </p:sp>
      <p:sp>
        <p:nvSpPr>
          <p:cNvPr id="92" name="Google Shape;92;p1"/>
          <p:cNvSpPr txBox="1"/>
          <p:nvPr/>
        </p:nvSpPr>
        <p:spPr>
          <a:xfrm>
            <a:off x="7148325" y="1757973"/>
            <a:ext cx="4385400" cy="178506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have you been up to the past week?</a:t>
            </a:r>
            <a:endParaRPr dirty="0"/>
          </a:p>
        </p:txBody>
      </p:sp>
      <p:pic>
        <p:nvPicPr>
          <p:cNvPr id="93" name="Google Shape;93;p1" descr="Picture 4"/>
          <p:cNvPicPr preferRelativeResize="0"/>
          <p:nvPr/>
        </p:nvPicPr>
        <p:blipFill rotWithShape="1">
          <a:blip r:embed="rId3">
            <a:alphaModFix/>
          </a:blip>
          <a:srcRect/>
          <a:stretch/>
        </p:blipFill>
        <p:spPr>
          <a:xfrm>
            <a:off x="4544971" y="323135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6" name="Google Shape;96;p1"/>
          <p:cNvSpPr txBox="1"/>
          <p:nvPr/>
        </p:nvSpPr>
        <p:spPr>
          <a:xfrm>
            <a:off x="6519481" y="3741864"/>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Instructor:</a:t>
            </a:r>
            <a:endParaRPr sz="2000" dirty="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657726" y="3736492"/>
            <a:ext cx="30537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chemeClr val="lt2"/>
                </a:solidFill>
                <a:latin typeface="Montserrat SemiBold"/>
                <a:ea typeface="Montserrat SemiBold"/>
                <a:cs typeface="Montserrat SemiBold"/>
                <a:sym typeface="Montserrat SemiBold"/>
              </a:rPr>
              <a:t>Brett Wortzman</a:t>
            </a:r>
          </a:p>
        </p:txBody>
      </p:sp>
      <p:pic>
        <p:nvPicPr>
          <p:cNvPr id="19" name="Picture 18">
            <a:extLst>
              <a:ext uri="{FF2B5EF4-FFF2-40B4-BE49-F238E27FC236}">
                <a16:creationId xmlns:a16="http://schemas.microsoft.com/office/drawing/2014/main" id="{F8AC6101-EF0A-4C4A-A4FB-8E7D0034E055}"/>
              </a:ext>
            </a:extLst>
          </p:cNvPr>
          <p:cNvPicPr>
            <a:picLocks noChangeAspect="1"/>
          </p:cNvPicPr>
          <p:nvPr/>
        </p:nvPicPr>
        <p:blipFill>
          <a:blip r:embed="rId4"/>
          <a:srcRect/>
          <a:stretch/>
        </p:blipFill>
        <p:spPr>
          <a:xfrm>
            <a:off x="2974562" y="5571926"/>
            <a:ext cx="1223090" cy="1223090"/>
          </a:xfrm>
          <a:prstGeom prst="rect">
            <a:avLst/>
          </a:prstGeom>
        </p:spPr>
      </p:pic>
      <p:sp>
        <p:nvSpPr>
          <p:cNvPr id="2" name="Google Shape;96;p1">
            <a:extLst>
              <a:ext uri="{FF2B5EF4-FFF2-40B4-BE49-F238E27FC236}">
                <a16:creationId xmlns:a16="http://schemas.microsoft.com/office/drawing/2014/main" id="{FCE87D4C-E427-F3B4-FC72-633BB9C5EC28}"/>
              </a:ext>
            </a:extLst>
          </p:cNvPr>
          <p:cNvSpPr txBox="1"/>
          <p:nvPr/>
        </p:nvSpPr>
        <p:spPr>
          <a:xfrm>
            <a:off x="5500614" y="4433103"/>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TAs:</a:t>
            </a:r>
            <a:endParaRPr sz="2000" dirty="0">
              <a:solidFill>
                <a:schemeClr val="lt2"/>
              </a:solidFill>
              <a:latin typeface="Montserrat ExtraBold"/>
              <a:ea typeface="Montserrat ExtraBold"/>
              <a:cs typeface="Montserrat ExtraBold"/>
              <a:sym typeface="Montserrat ExtraBold"/>
            </a:endParaRPr>
          </a:p>
        </p:txBody>
      </p:sp>
      <p:graphicFrame>
        <p:nvGraphicFramePr>
          <p:cNvPr id="4" name="Table 3">
            <a:extLst>
              <a:ext uri="{FF2B5EF4-FFF2-40B4-BE49-F238E27FC236}">
                <a16:creationId xmlns:a16="http://schemas.microsoft.com/office/drawing/2014/main" id="{9866B73A-FD4D-A11E-D2C2-B6DA6F23C370}"/>
              </a:ext>
            </a:extLst>
          </p:cNvPr>
          <p:cNvGraphicFramePr>
            <a:graphicFrameLocks noGrp="1"/>
          </p:cNvGraphicFramePr>
          <p:nvPr>
            <p:extLst>
              <p:ext uri="{D42A27DB-BD31-4B8C-83A1-F6EECF244321}">
                <p14:modId xmlns:p14="http://schemas.microsoft.com/office/powerpoint/2010/main" val="580222494"/>
              </p:ext>
            </p:extLst>
          </p:nvPr>
        </p:nvGraphicFramePr>
        <p:xfrm>
          <a:off x="7502629" y="4536528"/>
          <a:ext cx="4332560" cy="1804398"/>
        </p:xfrm>
        <a:graphic>
          <a:graphicData uri="http://schemas.openxmlformats.org/drawingml/2006/table">
            <a:tbl>
              <a:tblPr firstRow="1" bandRow="1">
                <a:tableStyleId>{2D5ABB26-0587-4C30-8999-92F81FD0307C}</a:tableStyleId>
              </a:tblPr>
              <a:tblGrid>
                <a:gridCol w="866512">
                  <a:extLst>
                    <a:ext uri="{9D8B030D-6E8A-4147-A177-3AD203B41FA5}">
                      <a16:colId xmlns:a16="http://schemas.microsoft.com/office/drawing/2014/main" val="2285619573"/>
                    </a:ext>
                  </a:extLst>
                </a:gridCol>
                <a:gridCol w="866512">
                  <a:extLst>
                    <a:ext uri="{9D8B030D-6E8A-4147-A177-3AD203B41FA5}">
                      <a16:colId xmlns:a16="http://schemas.microsoft.com/office/drawing/2014/main" val="3883267222"/>
                    </a:ext>
                  </a:extLst>
                </a:gridCol>
                <a:gridCol w="866512">
                  <a:extLst>
                    <a:ext uri="{9D8B030D-6E8A-4147-A177-3AD203B41FA5}">
                      <a16:colId xmlns:a16="http://schemas.microsoft.com/office/drawing/2014/main" val="3067426825"/>
                    </a:ext>
                  </a:extLst>
                </a:gridCol>
                <a:gridCol w="866512">
                  <a:extLst>
                    <a:ext uri="{9D8B030D-6E8A-4147-A177-3AD203B41FA5}">
                      <a16:colId xmlns:a16="http://schemas.microsoft.com/office/drawing/2014/main" val="4293795288"/>
                    </a:ext>
                  </a:extLst>
                </a:gridCol>
                <a:gridCol w="866512">
                  <a:extLst>
                    <a:ext uri="{9D8B030D-6E8A-4147-A177-3AD203B41FA5}">
                      <a16:colId xmlns:a16="http://schemas.microsoft.com/office/drawing/2014/main" val="3683209748"/>
                    </a:ext>
                  </a:extLst>
                </a:gridCol>
              </a:tblGrid>
              <a:tr h="300733">
                <a:tc>
                  <a:txBody>
                    <a:bodyPr/>
                    <a:lstStyle/>
                    <a:p>
                      <a:pPr algn="ctr"/>
                      <a:r>
                        <a:rPr lang="en-US" sz="1050" dirty="0" err="1">
                          <a:latin typeface="Montserrat SemiBold" panose="00000700000000000000" pitchFamily="2" charset="0"/>
                        </a:rPr>
                        <a:t>Arohan</a:t>
                      </a:r>
                      <a:endParaRPr lang="en-US" sz="1050" dirty="0">
                        <a:latin typeface="Montserrat SemiBold" panose="00000700000000000000" pitchFamily="2" charset="0"/>
                      </a:endParaRPr>
                    </a:p>
                  </a:txBody>
                  <a:tcPr anchor="ctr"/>
                </a:tc>
                <a:tc>
                  <a:txBody>
                    <a:bodyPr/>
                    <a:lstStyle/>
                    <a:p>
                      <a:pPr algn="ctr"/>
                      <a:r>
                        <a:rPr lang="en-US" sz="1050" dirty="0">
                          <a:latin typeface="Montserrat SemiBold" panose="00000700000000000000" pitchFamily="2" charset="0"/>
                        </a:rPr>
                        <a:t>Jonah</a:t>
                      </a:r>
                    </a:p>
                  </a:txBody>
                  <a:tcPr anchor="ctr"/>
                </a:tc>
                <a:tc>
                  <a:txBody>
                    <a:bodyPr/>
                    <a:lstStyle/>
                    <a:p>
                      <a:pPr algn="ctr"/>
                      <a:r>
                        <a:rPr lang="en-US" sz="1050" dirty="0">
                          <a:latin typeface="Montserrat SemiBold" panose="00000700000000000000" pitchFamily="2" charset="0"/>
                        </a:rPr>
                        <a:t>Kavya</a:t>
                      </a:r>
                    </a:p>
                  </a:txBody>
                  <a:tcPr anchor="ctr"/>
                </a:tc>
                <a:tc>
                  <a:txBody>
                    <a:bodyPr/>
                    <a:lstStyle/>
                    <a:p>
                      <a:pPr algn="ctr"/>
                      <a:r>
                        <a:rPr lang="en-US" sz="1050" dirty="0">
                          <a:latin typeface="Montserrat SemiBold" panose="00000700000000000000" pitchFamily="2" charset="0"/>
                        </a:rPr>
                        <a:t>Eeshani</a:t>
                      </a:r>
                    </a:p>
                  </a:txBody>
                  <a:tcPr anchor="ctr"/>
                </a:tc>
                <a:tc>
                  <a:txBody>
                    <a:bodyPr/>
                    <a:lstStyle/>
                    <a:p>
                      <a:pPr algn="ctr"/>
                      <a:r>
                        <a:rPr lang="en-US" sz="1050" dirty="0">
                          <a:latin typeface="Montserrat SemiBold" panose="00000700000000000000" pitchFamily="2" charset="0"/>
                        </a:rPr>
                        <a:t>Trien</a:t>
                      </a:r>
                    </a:p>
                  </a:txBody>
                  <a:tcPr anchor="ctr"/>
                </a:tc>
                <a:extLst>
                  <a:ext uri="{0D108BD9-81ED-4DB2-BD59-A6C34878D82A}">
                    <a16:rowId xmlns:a16="http://schemas.microsoft.com/office/drawing/2014/main" val="3018865140"/>
                  </a:ext>
                </a:extLst>
              </a:tr>
              <a:tr h="300733">
                <a:tc>
                  <a:txBody>
                    <a:bodyPr/>
                    <a:lstStyle/>
                    <a:p>
                      <a:pPr algn="ctr"/>
                      <a:r>
                        <a:rPr lang="en-US" sz="1050" dirty="0">
                          <a:latin typeface="Montserrat SemiBold" panose="00000700000000000000" pitchFamily="2" charset="0"/>
                        </a:rPr>
                        <a:t>Ashar</a:t>
                      </a:r>
                    </a:p>
                  </a:txBody>
                  <a:tcPr anchor="ctr"/>
                </a:tc>
                <a:tc>
                  <a:txBody>
                    <a:bodyPr/>
                    <a:lstStyle/>
                    <a:p>
                      <a:pPr algn="ctr"/>
                      <a:r>
                        <a:rPr lang="en-US" sz="1050" dirty="0">
                          <a:latin typeface="Montserrat SemiBold" panose="00000700000000000000" pitchFamily="2" charset="0"/>
                        </a:rPr>
                        <a:t>Brice</a:t>
                      </a:r>
                    </a:p>
                  </a:txBody>
                  <a:tcPr anchor="ctr"/>
                </a:tc>
                <a:tc>
                  <a:txBody>
                    <a:bodyPr/>
                    <a:lstStyle/>
                    <a:p>
                      <a:pPr algn="ctr"/>
                      <a:r>
                        <a:rPr lang="en-US" sz="1050" dirty="0">
                          <a:latin typeface="Montserrat SemiBold" panose="00000700000000000000" pitchFamily="2" charset="0"/>
                        </a:rPr>
                        <a:t>Misha</a:t>
                      </a:r>
                    </a:p>
                  </a:txBody>
                  <a:tcPr anchor="ctr"/>
                </a:tc>
                <a:tc>
                  <a:txBody>
                    <a:bodyPr/>
                    <a:lstStyle/>
                    <a:p>
                      <a:pPr algn="ctr"/>
                      <a:r>
                        <a:rPr lang="en-US" sz="1050" dirty="0">
                          <a:latin typeface="Montserrat SemiBold" panose="00000700000000000000" pitchFamily="2" charset="0"/>
                        </a:rPr>
                        <a:t>Aidan</a:t>
                      </a:r>
                    </a:p>
                  </a:txBody>
                  <a:tcPr anchor="ctr"/>
                </a:tc>
                <a:tc>
                  <a:txBody>
                    <a:bodyPr/>
                    <a:lstStyle/>
                    <a:p>
                      <a:pPr algn="ctr"/>
                      <a:r>
                        <a:rPr lang="en-US" sz="1050" dirty="0">
                          <a:latin typeface="Montserrat SemiBold" panose="00000700000000000000" pitchFamily="2" charset="0"/>
                        </a:rPr>
                        <a:t>Evan</a:t>
                      </a:r>
                    </a:p>
                  </a:txBody>
                  <a:tcPr anchor="ctr"/>
                </a:tc>
                <a:extLst>
                  <a:ext uri="{0D108BD9-81ED-4DB2-BD59-A6C34878D82A}">
                    <a16:rowId xmlns:a16="http://schemas.microsoft.com/office/drawing/2014/main" val="2718302219"/>
                  </a:ext>
                </a:extLst>
              </a:tr>
              <a:tr h="300733">
                <a:tc>
                  <a:txBody>
                    <a:bodyPr/>
                    <a:lstStyle/>
                    <a:p>
                      <a:pPr algn="ctr"/>
                      <a:r>
                        <a:rPr lang="en-US" sz="1050" dirty="0">
                          <a:latin typeface="Montserrat SemiBold" panose="00000700000000000000" pitchFamily="2" charset="0"/>
                        </a:rPr>
                        <a:t>Sean</a:t>
                      </a:r>
                    </a:p>
                  </a:txBody>
                  <a:tcPr anchor="ctr"/>
                </a:tc>
                <a:tc>
                  <a:txBody>
                    <a:bodyPr/>
                    <a:lstStyle/>
                    <a:p>
                      <a:pPr algn="ctr"/>
                      <a:r>
                        <a:rPr lang="en-US" sz="1050" dirty="0">
                          <a:latin typeface="Montserrat SemiBold" panose="00000700000000000000" pitchFamily="2" charset="0"/>
                        </a:rPr>
                        <a:t>Chris</a:t>
                      </a:r>
                    </a:p>
                  </a:txBody>
                  <a:tcPr anchor="ctr"/>
                </a:tc>
                <a:tc>
                  <a:txBody>
                    <a:bodyPr/>
                    <a:lstStyle/>
                    <a:p>
                      <a:pPr algn="ctr"/>
                      <a:r>
                        <a:rPr lang="en-US" sz="1050" dirty="0">
                          <a:latin typeface="Montserrat SemiBold" panose="00000700000000000000" pitchFamily="2" charset="0"/>
                        </a:rPr>
                        <a:t>Kieran</a:t>
                      </a:r>
                    </a:p>
                  </a:txBody>
                  <a:tcPr anchor="ctr"/>
                </a:tc>
                <a:tc>
                  <a:txBody>
                    <a:bodyPr/>
                    <a:lstStyle/>
                    <a:p>
                      <a:pPr algn="ctr"/>
                      <a:r>
                        <a:rPr lang="en-US" sz="1050" dirty="0">
                          <a:latin typeface="Montserrat SemiBold" panose="00000700000000000000" pitchFamily="2" charset="0"/>
                        </a:rPr>
                        <a:t>Cora</a:t>
                      </a:r>
                    </a:p>
                  </a:txBody>
                  <a:tcPr anchor="ctr"/>
                </a:tc>
                <a:tc>
                  <a:txBody>
                    <a:bodyPr/>
                    <a:lstStyle/>
                    <a:p>
                      <a:pPr algn="ctr"/>
                      <a:r>
                        <a:rPr lang="en-US" sz="1050" dirty="0">
                          <a:latin typeface="Montserrat SemiBold" panose="00000700000000000000" pitchFamily="2" charset="0"/>
                        </a:rPr>
                        <a:t>Rena</a:t>
                      </a:r>
                    </a:p>
                  </a:txBody>
                  <a:tcPr anchor="ctr"/>
                </a:tc>
                <a:extLst>
                  <a:ext uri="{0D108BD9-81ED-4DB2-BD59-A6C34878D82A}">
                    <a16:rowId xmlns:a16="http://schemas.microsoft.com/office/drawing/2014/main" val="3147651945"/>
                  </a:ext>
                </a:extLst>
              </a:tr>
              <a:tr h="300733">
                <a:tc>
                  <a:txBody>
                    <a:bodyPr/>
                    <a:lstStyle/>
                    <a:p>
                      <a:pPr algn="ctr"/>
                      <a:r>
                        <a:rPr lang="en-US" sz="1050" dirty="0">
                          <a:latin typeface="Montserrat SemiBold" panose="00000700000000000000" pitchFamily="2" charset="0"/>
                        </a:rPr>
                        <a:t>Chloe</a:t>
                      </a:r>
                    </a:p>
                  </a:txBody>
                  <a:tcPr anchor="ctr"/>
                </a:tc>
                <a:tc>
                  <a:txBody>
                    <a:bodyPr/>
                    <a:lstStyle/>
                    <a:p>
                      <a:pPr algn="ctr"/>
                      <a:r>
                        <a:rPr lang="en-US" sz="1050" dirty="0">
                          <a:latin typeface="Montserrat SemiBold" panose="00000700000000000000" pitchFamily="2" charset="0"/>
                        </a:rPr>
                        <a:t>Elden</a:t>
                      </a:r>
                    </a:p>
                  </a:txBody>
                  <a:tcPr anchor="ctr"/>
                </a:tc>
                <a:tc>
                  <a:txBody>
                    <a:bodyPr/>
                    <a:lstStyle/>
                    <a:p>
                      <a:pPr algn="ctr"/>
                      <a:r>
                        <a:rPr lang="en-US" sz="1050" dirty="0">
                          <a:latin typeface="Montserrat SemiBold" panose="00000700000000000000" pitchFamily="2" charset="0"/>
                        </a:rPr>
                        <a:t>Sahana</a:t>
                      </a:r>
                    </a:p>
                  </a:txBody>
                  <a:tcPr anchor="ctr"/>
                </a:tc>
                <a:tc>
                  <a:txBody>
                    <a:bodyPr/>
                    <a:lstStyle/>
                    <a:p>
                      <a:pPr algn="ctr"/>
                      <a:r>
                        <a:rPr lang="en-US" sz="1050" dirty="0">
                          <a:latin typeface="Montserrat SemiBold" panose="00000700000000000000" pitchFamily="2" charset="0"/>
                        </a:rPr>
                        <a:t>Dixon</a:t>
                      </a:r>
                    </a:p>
                  </a:txBody>
                  <a:tcPr anchor="ctr"/>
                </a:tc>
                <a:tc>
                  <a:txBody>
                    <a:bodyPr/>
                    <a:lstStyle/>
                    <a:p>
                      <a:pPr algn="ctr"/>
                      <a:r>
                        <a:rPr lang="en-US" sz="1050" dirty="0">
                          <a:latin typeface="Montserrat SemiBold" panose="00000700000000000000" pitchFamily="2" charset="0"/>
                        </a:rPr>
                        <a:t>Katharine</a:t>
                      </a:r>
                    </a:p>
                  </a:txBody>
                  <a:tcPr anchor="ctr"/>
                </a:tc>
                <a:extLst>
                  <a:ext uri="{0D108BD9-81ED-4DB2-BD59-A6C34878D82A}">
                    <a16:rowId xmlns:a16="http://schemas.microsoft.com/office/drawing/2014/main" val="1745184837"/>
                  </a:ext>
                </a:extLst>
              </a:tr>
              <a:tr h="300733">
                <a:tc>
                  <a:txBody>
                    <a:bodyPr/>
                    <a:lstStyle/>
                    <a:p>
                      <a:pPr algn="ctr"/>
                      <a:r>
                        <a:rPr lang="en-US" sz="1050" dirty="0">
                          <a:latin typeface="Montserrat SemiBold" panose="00000700000000000000" pitchFamily="2" charset="0"/>
                        </a:rPr>
                        <a:t>Jenny</a:t>
                      </a:r>
                    </a:p>
                  </a:txBody>
                  <a:tcPr anchor="ctr"/>
                </a:tc>
                <a:tc>
                  <a:txBody>
                    <a:bodyPr/>
                    <a:lstStyle/>
                    <a:p>
                      <a:pPr algn="ctr"/>
                      <a:r>
                        <a:rPr lang="en-US" sz="1050" dirty="0">
                          <a:latin typeface="Montserrat SemiBold" panose="00000700000000000000" pitchFamily="2" charset="0"/>
                        </a:rPr>
                        <a:t>Ishita</a:t>
                      </a:r>
                    </a:p>
                  </a:txBody>
                  <a:tcPr anchor="ctr"/>
                </a:tc>
                <a:tc>
                  <a:txBody>
                    <a:bodyPr/>
                    <a:lstStyle/>
                    <a:p>
                      <a:pPr algn="ctr"/>
                      <a:r>
                        <a:rPr lang="en-US" sz="1050" dirty="0">
                          <a:latin typeface="Montserrat SemiBold" panose="00000700000000000000" pitchFamily="2" charset="0"/>
                        </a:rPr>
                        <a:t>Anirudh</a:t>
                      </a:r>
                    </a:p>
                  </a:txBody>
                  <a:tcPr anchor="ctr"/>
                </a:tc>
                <a:tc>
                  <a:txBody>
                    <a:bodyPr/>
                    <a:lstStyle/>
                    <a:p>
                      <a:pPr algn="ctr"/>
                      <a:r>
                        <a:rPr lang="en-US" sz="1050" dirty="0">
                          <a:latin typeface="Montserrat SemiBold" panose="00000700000000000000" pitchFamily="2" charset="0"/>
                        </a:rPr>
                        <a:t>Nhan</a:t>
                      </a:r>
                    </a:p>
                  </a:txBody>
                  <a:tcPr anchor="ctr"/>
                </a:tc>
                <a:tc>
                  <a:txBody>
                    <a:bodyPr/>
                    <a:lstStyle/>
                    <a:p>
                      <a:pPr algn="ctr"/>
                      <a:r>
                        <a:rPr lang="en-US" sz="1050" dirty="0">
                          <a:latin typeface="Montserrat SemiBold" panose="00000700000000000000" pitchFamily="2" charset="0"/>
                        </a:rPr>
                        <a:t>Anya</a:t>
                      </a:r>
                    </a:p>
                  </a:txBody>
                  <a:tcPr anchor="ctr"/>
                </a:tc>
                <a:extLst>
                  <a:ext uri="{0D108BD9-81ED-4DB2-BD59-A6C34878D82A}">
                    <a16:rowId xmlns:a16="http://schemas.microsoft.com/office/drawing/2014/main" val="4066156089"/>
                  </a:ext>
                </a:extLst>
              </a:tr>
              <a:tr h="300733">
                <a:tc>
                  <a:txBody>
                    <a:bodyPr/>
                    <a:lstStyle/>
                    <a:p>
                      <a:pPr algn="ctr"/>
                      <a:r>
                        <a:rPr lang="en-US" sz="1050" dirty="0">
                          <a:latin typeface="Montserrat SemiBold" panose="00000700000000000000" pitchFamily="2" charset="0"/>
                        </a:rPr>
                        <a:t>Nate</a:t>
                      </a:r>
                    </a:p>
                  </a:txBody>
                  <a:tcPr anchor="ctr"/>
                </a:tc>
                <a:tc>
                  <a:txBody>
                    <a:bodyPr/>
                    <a:lstStyle/>
                    <a:p>
                      <a:pPr algn="ctr"/>
                      <a:r>
                        <a:rPr lang="en-US" sz="1050" dirty="0">
                          <a:latin typeface="Montserrat SemiBold" panose="00000700000000000000" pitchFamily="2" charset="0"/>
                        </a:rPr>
                        <a:t>Kuhu</a:t>
                      </a:r>
                    </a:p>
                  </a:txBody>
                  <a:tcPr anchor="ctr"/>
                </a:tc>
                <a:tc>
                  <a:txBody>
                    <a:bodyPr/>
                    <a:lstStyle/>
                    <a:p>
                      <a:pPr algn="ctr"/>
                      <a:r>
                        <a:rPr lang="en-US" sz="1050" dirty="0">
                          <a:latin typeface="Montserrat SemiBold" panose="00000700000000000000" pitchFamily="2" charset="0"/>
                        </a:rPr>
                        <a:t>Crystal</a:t>
                      </a: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2321297574"/>
                  </a:ext>
                </a:extLst>
              </a:tr>
            </a:tbl>
          </a:graphicData>
        </a:graphic>
      </p:graphicFrame>
      <p:sp>
        <p:nvSpPr>
          <p:cNvPr id="5" name="TextBox 4">
            <a:extLst>
              <a:ext uri="{FF2B5EF4-FFF2-40B4-BE49-F238E27FC236}">
                <a16:creationId xmlns:a16="http://schemas.microsoft.com/office/drawing/2014/main" id="{79CBE9F9-FD6E-8D14-1B3A-4E4D34486E52}"/>
              </a:ext>
            </a:extLst>
          </p:cNvPr>
          <p:cNvSpPr txBox="1"/>
          <p:nvPr/>
        </p:nvSpPr>
        <p:spPr>
          <a:xfrm>
            <a:off x="6815404" y="6442666"/>
            <a:ext cx="4941095" cy="307777"/>
          </a:xfrm>
          <a:prstGeom prst="rect">
            <a:avLst/>
          </a:prstGeom>
          <a:noFill/>
        </p:spPr>
        <p:txBody>
          <a:bodyPr wrap="square" rtlCol="0">
            <a:spAutoFit/>
          </a:bodyPr>
          <a:lstStyle/>
          <a:p>
            <a:r>
              <a:rPr lang="en-US" i="1" dirty="0">
                <a:solidFill>
                  <a:srgbClr val="535353"/>
                </a:solidFill>
                <a:latin typeface="Montserrat SemiBold" panose="00000700000000000000" pitchFamily="2" charset="0"/>
              </a:rPr>
              <a:t>Now playing</a:t>
            </a:r>
            <a:r>
              <a:rPr lang="en-US" dirty="0">
                <a:solidFill>
                  <a:srgbClr val="535353"/>
                </a:solidFill>
                <a:latin typeface="Montserrat SemiBold" panose="00000700000000000000" pitchFamily="2" charset="0"/>
              </a:rPr>
              <a:t>: 🎶 </a:t>
            </a:r>
            <a:r>
              <a:rPr lang="en-US" dirty="0">
                <a:solidFill>
                  <a:srgbClr val="535353"/>
                </a:solidFill>
                <a:latin typeface="Montserrat SemiBold" panose="00000700000000000000" pitchFamily="2" charset="0"/>
                <a:hlinkClick r:id="rId5"/>
              </a:rPr>
              <a:t>CSE 123 26wi Lecture Tunes</a:t>
            </a:r>
            <a:r>
              <a:rPr lang="en-US" dirty="0">
                <a:solidFill>
                  <a:srgbClr val="535353"/>
                </a:solidFill>
                <a:latin typeface="Montserrat SemiBold" panose="00000700000000000000" pitchFamily="2"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5" name="Google Shape;201;p10">
            <a:extLst>
              <a:ext uri="{FF2B5EF4-FFF2-40B4-BE49-F238E27FC236}">
                <a16:creationId xmlns:a16="http://schemas.microsoft.com/office/drawing/2014/main" id="{CD1623DF-DE21-7995-0564-715C3F3BD000}"/>
              </a:ext>
            </a:extLst>
          </p:cNvPr>
          <p:cNvSpPr txBox="1"/>
          <p:nvPr/>
        </p:nvSpPr>
        <p:spPr>
          <a:xfrm>
            <a:off x="5708745" y="2004679"/>
            <a:ext cx="30960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53A1FF"/>
              </a:buClr>
              <a:buSzPts val="2000"/>
              <a:buFont typeface="Arial"/>
              <a:buChar char="•"/>
            </a:pPr>
            <a:r>
              <a:rPr lang="en-US" sz="2000" b="0" i="0" u="none" strike="noStrike" cap="none" dirty="0">
                <a:solidFill>
                  <a:srgbClr val="000000"/>
                </a:solidFill>
                <a:latin typeface="Calibri"/>
                <a:ea typeface="Calibri"/>
                <a:cs typeface="Calibri"/>
                <a:sym typeface="Calibri"/>
              </a:rPr>
              <a:t>Structured assignments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53A1FF"/>
              </a:buClr>
              <a:buSzPts val="2000"/>
              <a:buFont typeface="Arial"/>
              <a:buChar char="•"/>
            </a:pPr>
            <a:r>
              <a:rPr lang="en-US" sz="2000" b="0" i="0" u="none" strike="noStrike" cap="none" dirty="0">
                <a:solidFill>
                  <a:srgbClr val="000000"/>
                </a:solidFill>
                <a:latin typeface="Calibri"/>
                <a:ea typeface="Calibri"/>
                <a:cs typeface="Calibri"/>
                <a:sym typeface="Calibri"/>
              </a:rPr>
              <a:t>Programming in Java</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53A1FF"/>
              </a:buClr>
              <a:buSzPts val="2000"/>
              <a:buFont typeface="Arial"/>
              <a:buChar char="•"/>
            </a:pPr>
            <a:r>
              <a:rPr lang="en-US" sz="2000" b="0" i="0" u="none" strike="noStrike" cap="none" dirty="0">
                <a:solidFill>
                  <a:srgbClr val="000000"/>
                </a:solidFill>
                <a:latin typeface="Calibri"/>
                <a:ea typeface="Calibri"/>
                <a:cs typeface="Calibri"/>
                <a:sym typeface="Calibri"/>
              </a:rPr>
              <a:t>Applying &amp; implementing course concepts</a:t>
            </a:r>
            <a:endParaRPr dirty="0">
              <a:latin typeface="Calibri" panose="020F0502020204030204" pitchFamily="34" charset="0"/>
              <a:cs typeface="Calibri" panose="020F0502020204030204" pitchFamily="34" charset="0"/>
            </a:endParaRPr>
          </a:p>
        </p:txBody>
      </p:sp>
      <p:sp>
        <p:nvSpPr>
          <p:cNvPr id="176" name="Google Shape;176;p1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Components</a:t>
            </a:r>
            <a:endParaRPr dirty="0"/>
          </a:p>
        </p:txBody>
      </p:sp>
      <p:grpSp>
        <p:nvGrpSpPr>
          <p:cNvPr id="177" name="Google Shape;177;p10" descr="Lectures">
            <a:extLst>
              <a:ext uri="{C183D7F6-B498-43B3-948B-1728B52AA6E4}">
                <adec:decorative xmlns:adec="http://schemas.microsoft.com/office/drawing/2017/decorative" val="0"/>
              </a:ext>
            </a:extLst>
          </p:cNvPr>
          <p:cNvGrpSpPr/>
          <p:nvPr/>
        </p:nvGrpSpPr>
        <p:grpSpPr>
          <a:xfrm>
            <a:off x="629161" y="1513634"/>
            <a:ext cx="1745674" cy="427513"/>
            <a:chOff x="0" y="0"/>
            <a:chExt cx="1745673" cy="427512"/>
          </a:xfrm>
        </p:grpSpPr>
        <p:sp>
          <p:nvSpPr>
            <p:cNvPr id="178" name="Google Shape;178;p10">
              <a:extLs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79" name="Google Shape;179;p10"/>
            <p:cNvSpPr txBox="1"/>
            <p:nvPr/>
          </p:nvSpPr>
          <p:spPr>
            <a:xfrm>
              <a:off x="66589" y="59888"/>
              <a:ext cx="1612494" cy="30773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LECTURES</a:t>
              </a:r>
              <a:endParaRPr b="1" dirty="0">
                <a:latin typeface="Montserrat" pitchFamily="2" charset="77"/>
                <a:cs typeface="Calibri" panose="020F0502020204030204" pitchFamily="34" charset="0"/>
              </a:endParaRPr>
            </a:p>
          </p:txBody>
        </p:sp>
      </p:grpSp>
      <p:sp>
        <p:nvSpPr>
          <p:cNvPr id="180" name="Google Shape;180;p10"/>
          <p:cNvSpPr txBox="1"/>
          <p:nvPr/>
        </p:nvSpPr>
        <p:spPr>
          <a:xfrm>
            <a:off x="2559341" y="155813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a:t>
            </a:r>
            <a:r>
              <a:rPr lang="en-US" sz="1600" dirty="0">
                <a:solidFill>
                  <a:schemeClr val="bg1">
                    <a:lumMod val="50000"/>
                  </a:schemeClr>
                </a:solidFill>
                <a:latin typeface="Calibri"/>
                <a:ea typeface="Calibri"/>
                <a:cs typeface="Calibri"/>
                <a:sym typeface="Calibri"/>
              </a:rPr>
              <a:t>20</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197" name="Google Shape;197;p10"/>
          <p:cNvSpPr txBox="1"/>
          <p:nvPr/>
        </p:nvSpPr>
        <p:spPr>
          <a:xfrm>
            <a:off x="629161" y="2003097"/>
            <a:ext cx="3863700" cy="1631175"/>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FB8230"/>
              </a:buClr>
              <a:buSzPts val="2000"/>
              <a:buFont typeface="Arial"/>
              <a:buChar char="•"/>
            </a:pPr>
            <a:r>
              <a:rPr lang="en-US" sz="2000" b="0" i="0" u="none" strike="noStrike" cap="none" dirty="0">
                <a:solidFill>
                  <a:srgbClr val="000000"/>
                </a:solidFill>
                <a:latin typeface="Calibri"/>
                <a:ea typeface="Calibri"/>
                <a:cs typeface="Calibri"/>
                <a:sym typeface="Calibri"/>
              </a:rPr>
              <a:t>We’re here! </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B8230"/>
              </a:buClr>
              <a:buSzPts val="2000"/>
              <a:buFont typeface="Arial"/>
              <a:buChar char="•"/>
            </a:pPr>
            <a:r>
              <a:rPr lang="en-US" sz="2000" b="0" i="0" u="none" strike="noStrike" cap="none" dirty="0">
                <a:solidFill>
                  <a:srgbClr val="000000"/>
                </a:solidFill>
                <a:latin typeface="Calibri"/>
                <a:ea typeface="Calibri"/>
                <a:cs typeface="Calibri"/>
                <a:sym typeface="Calibri"/>
              </a:rPr>
              <a:t>Introduce concepts, practice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ideas, discuss applications.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B823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to prepare for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class each day. Due </a:t>
            </a:r>
            <a:r>
              <a:rPr lang="en-US" sz="2000" b="1" i="0" u="none" strike="noStrike" cap="none" dirty="0">
                <a:solidFill>
                  <a:srgbClr val="000000"/>
                </a:solidFill>
                <a:latin typeface="Calibri"/>
                <a:ea typeface="Calibri"/>
                <a:cs typeface="Calibri"/>
                <a:sym typeface="Calibri"/>
              </a:rPr>
              <a:t>before </a:t>
            </a:r>
            <a:r>
              <a:rPr lang="en-US" sz="2000" b="0" i="0" u="none" strike="noStrike" cap="none" dirty="0">
                <a:solidFill>
                  <a:srgbClr val="000000"/>
                </a:solidFill>
                <a:latin typeface="Calibri"/>
                <a:ea typeface="Calibri"/>
                <a:cs typeface="Calibri"/>
                <a:sym typeface="Calibri"/>
              </a:rPr>
              <a:t>class</a:t>
            </a:r>
            <a:r>
              <a:rPr lang="en-US" sz="2000" dirty="0">
                <a:latin typeface="Calibri"/>
                <a:ea typeface="Calibri"/>
                <a:cs typeface="Calibri"/>
                <a:sym typeface="Calibri"/>
              </a:rPr>
              <a:t>.</a:t>
            </a:r>
            <a:endParaRPr dirty="0">
              <a:latin typeface="Calibri" panose="020F0502020204030204" pitchFamily="34" charset="0"/>
              <a:cs typeface="Calibri" panose="020F0502020204030204" pitchFamily="34" charset="0"/>
            </a:endParaRPr>
          </a:p>
        </p:txBody>
      </p:sp>
      <p:sp>
        <p:nvSpPr>
          <p:cNvPr id="198" name="Google Shape;198;p10"/>
          <p:cNvSpPr txBox="1"/>
          <p:nvPr/>
        </p:nvSpPr>
        <p:spPr>
          <a:xfrm>
            <a:off x="629160" y="4348493"/>
            <a:ext cx="4683179" cy="1631175"/>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Held in person</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More practice, reviews, applications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TA advice, how to be an effective student</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Preparation for quizzes / exams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Exit ticket done</a:t>
            </a:r>
            <a:r>
              <a:rPr lang="en-US" sz="2000" dirty="0">
                <a:latin typeface="Calibri"/>
                <a:ea typeface="Calibri"/>
                <a:cs typeface="Calibri"/>
                <a:sym typeface="Calibri"/>
              </a:rPr>
              <a:t> at end of section</a:t>
            </a:r>
            <a:endParaRPr dirty="0">
              <a:latin typeface="Calibri" panose="020F0502020204030204" pitchFamily="34" charset="0"/>
              <a:cs typeface="Calibri" panose="020F0502020204030204" pitchFamily="34" charset="0"/>
            </a:endParaRPr>
          </a:p>
        </p:txBody>
      </p:sp>
      <p:sp>
        <p:nvSpPr>
          <p:cNvPr id="199" name="Google Shape;199;p10"/>
          <p:cNvSpPr txBox="1"/>
          <p:nvPr/>
        </p:nvSpPr>
        <p:spPr>
          <a:xfrm>
            <a:off x="5708744" y="4342214"/>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chemeClr val="accent2"/>
              </a:buClr>
              <a:buSzPts val="2000"/>
              <a:buFont typeface="Arial"/>
              <a:buChar char="•"/>
            </a:pPr>
            <a:r>
              <a:rPr lang="en-US" sz="2000" b="0" i="0" u="none" strike="noStrike" cap="none" dirty="0">
                <a:solidFill>
                  <a:srgbClr val="000000"/>
                </a:solidFill>
                <a:latin typeface="Calibri"/>
                <a:ea typeface="Calibri"/>
                <a:cs typeface="Calibri"/>
                <a:sym typeface="Calibri"/>
              </a:rPr>
              <a:t>Taken in quiz section</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accent2"/>
              </a:buClr>
              <a:buSzPts val="2000"/>
              <a:buFont typeface="Arial"/>
              <a:buChar char="•"/>
            </a:pPr>
            <a:r>
              <a:rPr lang="en-US" sz="2000" b="0" i="0" u="none" strike="noStrike" cap="none" dirty="0">
                <a:solidFill>
                  <a:srgbClr val="000000"/>
                </a:solidFill>
                <a:latin typeface="Calibri"/>
                <a:ea typeface="Calibri"/>
                <a:cs typeface="Calibri"/>
                <a:sym typeface="Calibri"/>
              </a:rPr>
              <a:t>45 minutes on paper</a:t>
            </a:r>
            <a:endParaRPr dirty="0">
              <a:latin typeface="Calibri" panose="020F0502020204030204" pitchFamily="34" charset="0"/>
              <a:cs typeface="Calibri" panose="020F0502020204030204" pitchFamily="34" charset="0"/>
            </a:endParaRPr>
          </a:p>
        </p:txBody>
      </p:sp>
      <p:sp>
        <p:nvSpPr>
          <p:cNvPr id="206" name="Google Shape;206;p10"/>
          <p:cNvSpPr txBox="1"/>
          <p:nvPr/>
        </p:nvSpPr>
        <p:spPr>
          <a:xfrm>
            <a:off x="9150717" y="4342214"/>
            <a:ext cx="2671500" cy="1015622"/>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9D90D5"/>
              </a:buClr>
              <a:buSzPts val="2000"/>
              <a:buFont typeface="Arial"/>
              <a:buChar char="•"/>
            </a:pPr>
            <a:r>
              <a:rPr lang="en-US" sz="2000" b="0" i="0" u="none" strike="noStrike" cap="none" dirty="0">
                <a:solidFill>
                  <a:srgbClr val="000000"/>
                </a:solidFill>
                <a:latin typeface="Calibri"/>
                <a:ea typeface="Calibri"/>
                <a:cs typeface="Calibri"/>
                <a:sym typeface="Calibri"/>
              </a:rPr>
              <a:t>Culminating exam</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9D90D5"/>
              </a:buClr>
              <a:buSzPts val="2000"/>
              <a:buFont typeface="Arial"/>
              <a:buChar char="•"/>
            </a:pPr>
            <a:r>
              <a:rPr lang="en-US" sz="2000" b="1" dirty="0">
                <a:latin typeface="Calibri"/>
                <a:ea typeface="Calibri"/>
                <a:cs typeface="Calibri"/>
                <a:sym typeface="Calibri"/>
              </a:rPr>
              <a:t>Tue, March 17</a:t>
            </a:r>
            <a:r>
              <a:rPr lang="en-US" sz="2000" b="1" baseline="30000" dirty="0">
                <a:latin typeface="Calibri"/>
                <a:ea typeface="Calibri"/>
                <a:cs typeface="Calibri"/>
                <a:sym typeface="Calibri"/>
              </a:rPr>
              <a:t>th</a:t>
            </a:r>
            <a:r>
              <a:rPr lang="en-US" sz="2000" b="1" dirty="0">
                <a:latin typeface="Calibri"/>
                <a:ea typeface="Calibri"/>
                <a:cs typeface="Calibri"/>
                <a:sym typeface="Calibri"/>
              </a:rPr>
              <a:t> </a:t>
            </a:r>
          </a:p>
          <a:p>
            <a:pPr marL="285750" marR="0" lvl="0" indent="-285750" algn="l" rtl="0">
              <a:lnSpc>
                <a:spcPct val="100000"/>
              </a:lnSpc>
              <a:spcBef>
                <a:spcPts val="0"/>
              </a:spcBef>
              <a:spcAft>
                <a:spcPts val="0"/>
              </a:spcAft>
              <a:buClr>
                <a:srgbClr val="9D90D5"/>
              </a:buClr>
              <a:buSzPts val="2000"/>
              <a:buFont typeface="Arial"/>
              <a:buChar char="•"/>
            </a:pPr>
            <a:r>
              <a:rPr lang="en-US" sz="2000" dirty="0">
                <a:latin typeface="Calibri"/>
                <a:cs typeface="Calibri"/>
                <a:sym typeface="Calibri"/>
              </a:rPr>
              <a:t>12:30 – 2:20 PM</a:t>
            </a:r>
            <a:endParaRPr dirty="0">
              <a:latin typeface="Calibri" panose="020F0502020204030204" pitchFamily="34" charset="0"/>
              <a:cs typeface="Calibri" panose="020F0502020204030204" pitchFamily="34" charset="0"/>
            </a:endParaRPr>
          </a:p>
        </p:txBody>
      </p:sp>
      <p:grpSp>
        <p:nvGrpSpPr>
          <p:cNvPr id="7" name="Google Shape;181;p10" descr="Sections">
            <a:extLst>
              <a:ext uri="{FF2B5EF4-FFF2-40B4-BE49-F238E27FC236}">
                <a16:creationId xmlns:a16="http://schemas.microsoft.com/office/drawing/2014/main" id="{242D9399-E05A-9ADE-0443-BEAEFE8A6004}"/>
              </a:ext>
              <a:ext uri="{C183D7F6-B498-43B3-948B-1728B52AA6E4}">
                <adec:decorative xmlns:adec="http://schemas.microsoft.com/office/drawing/2017/decorative" val="0"/>
              </a:ext>
            </a:extLst>
          </p:cNvPr>
          <p:cNvGrpSpPr/>
          <p:nvPr/>
        </p:nvGrpSpPr>
        <p:grpSpPr>
          <a:xfrm>
            <a:off x="5708745" y="1513634"/>
            <a:ext cx="1745675" cy="427514"/>
            <a:chOff x="0" y="0"/>
            <a:chExt cx="1745673" cy="427512"/>
          </a:xfrm>
          <a:solidFill>
            <a:srgbClr val="53A1FF"/>
          </a:solidFill>
        </p:grpSpPr>
        <p:sp>
          <p:nvSpPr>
            <p:cNvPr id="8" name="Google Shape;182;p10">
              <a:extLst>
                <a:ext uri="{FF2B5EF4-FFF2-40B4-BE49-F238E27FC236}">
                  <a16:creationId xmlns:a16="http://schemas.microsoft.com/office/drawing/2014/main" id="{363CC68D-653B-9206-C439-8EF1B969F17D}"/>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183;p10">
              <a:extLst>
                <a:ext uri="{FF2B5EF4-FFF2-40B4-BE49-F238E27FC236}">
                  <a16:creationId xmlns:a16="http://schemas.microsoft.com/office/drawing/2014/main" id="{F68152DA-2741-3611-D34C-088F7D221332}"/>
                </a:ext>
              </a:extLst>
            </p:cNvPr>
            <p:cNvSpPr txBox="1"/>
            <p:nvPr/>
          </p:nvSpPr>
          <p:spPr>
            <a:xfrm>
              <a:off x="66589" y="13721"/>
              <a:ext cx="1612494" cy="400067"/>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000" b="1" i="0" u="none" strike="noStrike" cap="none" dirty="0">
                  <a:solidFill>
                    <a:srgbClr val="FFFFFF"/>
                  </a:solidFill>
                  <a:latin typeface="Montserrat"/>
                  <a:ea typeface="Montserrat"/>
                  <a:cs typeface="Montserrat"/>
                  <a:sym typeface="Montserrat"/>
                </a:rPr>
                <a:t>PROGRAMMING ASSIGNMENTS</a:t>
              </a:r>
              <a:endParaRPr sz="1000" b="1" dirty="0">
                <a:latin typeface="Calibri" panose="020F0502020204030204" pitchFamily="34" charset="0"/>
                <a:cs typeface="Calibri" panose="020F0502020204030204" pitchFamily="34" charset="0"/>
              </a:endParaRPr>
            </a:p>
          </p:txBody>
        </p:sp>
      </p:grpSp>
      <p:grpSp>
        <p:nvGrpSpPr>
          <p:cNvPr id="10" name="Google Shape;181;p10" descr="Sections">
            <a:extLst>
              <a:ext uri="{FF2B5EF4-FFF2-40B4-BE49-F238E27FC236}">
                <a16:creationId xmlns:a16="http://schemas.microsoft.com/office/drawing/2014/main" id="{6F44E410-E883-EAAF-C25C-71EE43E2337E}"/>
              </a:ext>
              <a:ext uri="{C183D7F6-B498-43B3-948B-1728B52AA6E4}">
                <adec:decorative xmlns:adec="http://schemas.microsoft.com/office/drawing/2017/decorative" val="0"/>
              </a:ext>
            </a:extLst>
          </p:cNvPr>
          <p:cNvGrpSpPr/>
          <p:nvPr/>
        </p:nvGrpSpPr>
        <p:grpSpPr>
          <a:xfrm>
            <a:off x="9152519" y="1513634"/>
            <a:ext cx="1745675" cy="427514"/>
            <a:chOff x="0" y="0"/>
            <a:chExt cx="1745673" cy="427512"/>
          </a:xfrm>
          <a:solidFill>
            <a:srgbClr val="0FBAB1"/>
          </a:solidFill>
        </p:grpSpPr>
        <p:sp>
          <p:nvSpPr>
            <p:cNvPr id="11" name="Google Shape;182;p10">
              <a:extLst>
                <a:ext uri="{FF2B5EF4-FFF2-40B4-BE49-F238E27FC236}">
                  <a16:creationId xmlns:a16="http://schemas.microsoft.com/office/drawing/2014/main" id="{C9105389-8A8F-9FA4-C1DB-0F383B3F9529}"/>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 name="Google Shape;183;p10">
              <a:extLst>
                <a:ext uri="{FF2B5EF4-FFF2-40B4-BE49-F238E27FC236}">
                  <a16:creationId xmlns:a16="http://schemas.microsoft.com/office/drawing/2014/main" id="{34450BC1-E5E8-8C3D-24E2-E31C93ACB1B5}"/>
                </a:ext>
              </a:extLst>
            </p:cNvPr>
            <p:cNvSpPr txBox="1"/>
            <p:nvPr/>
          </p:nvSpPr>
          <p:spPr>
            <a:xfrm>
              <a:off x="66589" y="90665"/>
              <a:ext cx="1612494" cy="24618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000" b="1" i="0" u="none" strike="noStrike" cap="none" dirty="0">
                  <a:solidFill>
                    <a:srgbClr val="FFFFFF"/>
                  </a:solidFill>
                  <a:latin typeface="Montserrat"/>
                  <a:ea typeface="Montserrat"/>
                  <a:cs typeface="Montserrat"/>
                  <a:sym typeface="Montserrat"/>
                </a:rPr>
                <a:t>CREATIVE PROJECTS</a:t>
              </a:r>
              <a:endParaRPr sz="1000" b="1" dirty="0">
                <a:latin typeface="Calibri" panose="020F0502020204030204" pitchFamily="34" charset="0"/>
                <a:cs typeface="Calibri" panose="020F0502020204030204" pitchFamily="34" charset="0"/>
              </a:endParaRPr>
            </a:p>
          </p:txBody>
        </p:sp>
      </p:grpSp>
      <p:sp>
        <p:nvSpPr>
          <p:cNvPr id="14" name="Google Shape;200;p10">
            <a:extLst>
              <a:ext uri="{FF2B5EF4-FFF2-40B4-BE49-F238E27FC236}">
                <a16:creationId xmlns:a16="http://schemas.microsoft.com/office/drawing/2014/main" id="{1B9E8856-1A52-EFE5-1D86-F6B4060BCFC4}"/>
              </a:ext>
            </a:extLst>
          </p:cNvPr>
          <p:cNvSpPr txBox="1"/>
          <p:nvPr/>
        </p:nvSpPr>
        <p:spPr>
          <a:xfrm>
            <a:off x="9152519" y="2010184"/>
            <a:ext cx="26715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FBAB1"/>
              </a:buClr>
              <a:buSzPts val="2000"/>
              <a:buFont typeface="Arial"/>
              <a:buChar char="•"/>
            </a:pPr>
            <a:r>
              <a:rPr lang="en-US" sz="2000" b="0" i="0" u="none" strike="noStrike" cap="none" dirty="0">
                <a:solidFill>
                  <a:srgbClr val="000000"/>
                </a:solidFill>
                <a:latin typeface="Calibri"/>
                <a:ea typeface="Calibri"/>
                <a:cs typeface="Calibri"/>
                <a:sym typeface="Calibri"/>
              </a:rPr>
              <a:t>More open-ended assignments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FBAB1"/>
              </a:buClr>
              <a:buSzPts val="2000"/>
              <a:buFont typeface="Arial"/>
              <a:buChar char="•"/>
            </a:pPr>
            <a:r>
              <a:rPr lang="en-US" sz="2000" b="0" i="0" u="none" strike="noStrike" cap="none" dirty="0">
                <a:solidFill>
                  <a:srgbClr val="000000"/>
                </a:solidFill>
                <a:latin typeface="Calibri"/>
                <a:ea typeface="Calibri"/>
                <a:cs typeface="Calibri"/>
                <a:sym typeface="Calibri"/>
              </a:rPr>
              <a:t>Explore new ideas and applications</a:t>
            </a:r>
            <a:endParaRPr dirty="0">
              <a:latin typeface="Calibri" panose="020F0502020204030204" pitchFamily="34" charset="0"/>
              <a:cs typeface="Calibri" panose="020F0502020204030204" pitchFamily="34" charset="0"/>
            </a:endParaRPr>
          </a:p>
        </p:txBody>
      </p:sp>
      <p:grpSp>
        <p:nvGrpSpPr>
          <p:cNvPr id="17" name="Google Shape;181;p10" descr="Sections">
            <a:extLst>
              <a:ext uri="{FF2B5EF4-FFF2-40B4-BE49-F238E27FC236}">
                <a16:creationId xmlns:a16="http://schemas.microsoft.com/office/drawing/2014/main" id="{C86C8322-73C3-3F64-9DE3-9DDCF589009C}"/>
              </a:ext>
              <a:ext uri="{C183D7F6-B498-43B3-948B-1728B52AA6E4}">
                <adec:decorative xmlns:adec="http://schemas.microsoft.com/office/drawing/2017/decorative" val="0"/>
              </a:ext>
            </a:extLst>
          </p:cNvPr>
          <p:cNvGrpSpPr/>
          <p:nvPr/>
        </p:nvGrpSpPr>
        <p:grpSpPr>
          <a:xfrm>
            <a:off x="5708744" y="3854953"/>
            <a:ext cx="1745675" cy="427514"/>
            <a:chOff x="0" y="0"/>
            <a:chExt cx="1745673" cy="427512"/>
          </a:xfrm>
          <a:solidFill>
            <a:srgbClr val="EF5777"/>
          </a:solidFill>
        </p:grpSpPr>
        <p:sp>
          <p:nvSpPr>
            <p:cNvPr id="18" name="Google Shape;182;p10">
              <a:extLst>
                <a:ext uri="{FF2B5EF4-FFF2-40B4-BE49-F238E27FC236}">
                  <a16:creationId xmlns:a16="http://schemas.microsoft.com/office/drawing/2014/main" id="{85CC54EC-99FC-605B-4D9E-E6A5E3866CE7}"/>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 name="Google Shape;183;p10">
              <a:extLst>
                <a:ext uri="{FF2B5EF4-FFF2-40B4-BE49-F238E27FC236}">
                  <a16:creationId xmlns:a16="http://schemas.microsoft.com/office/drawing/2014/main" id="{E01DE7C9-F534-6DC2-51F9-DCF5BDDAE404}"/>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a:ea typeface="Montserrat"/>
                  <a:cs typeface="Montserrat"/>
                  <a:sym typeface="Montserrat"/>
                </a:rPr>
                <a:t>QUIZZES</a:t>
              </a:r>
              <a:endParaRPr b="1" dirty="0">
                <a:latin typeface="Calibri" panose="020F0502020204030204" pitchFamily="34" charset="0"/>
                <a:cs typeface="Calibri" panose="020F0502020204030204" pitchFamily="34" charset="0"/>
              </a:endParaRPr>
            </a:p>
          </p:txBody>
        </p:sp>
      </p:grpSp>
      <p:grpSp>
        <p:nvGrpSpPr>
          <p:cNvPr id="20" name="Google Shape;181;p10" descr="Sections">
            <a:extLst>
              <a:ext uri="{FF2B5EF4-FFF2-40B4-BE49-F238E27FC236}">
                <a16:creationId xmlns:a16="http://schemas.microsoft.com/office/drawing/2014/main" id="{63605027-3449-250C-59E5-90739BC70505}"/>
              </a:ext>
              <a:ext uri="{C183D7F6-B498-43B3-948B-1728B52AA6E4}">
                <adec:decorative xmlns:adec="http://schemas.microsoft.com/office/drawing/2017/decorative" val="0"/>
              </a:ext>
            </a:extLst>
          </p:cNvPr>
          <p:cNvGrpSpPr/>
          <p:nvPr/>
        </p:nvGrpSpPr>
        <p:grpSpPr>
          <a:xfrm>
            <a:off x="9150717" y="3854953"/>
            <a:ext cx="1745675" cy="427514"/>
            <a:chOff x="0" y="0"/>
            <a:chExt cx="1745673" cy="427512"/>
          </a:xfrm>
          <a:solidFill>
            <a:srgbClr val="9D90D5"/>
          </a:solidFill>
        </p:grpSpPr>
        <p:sp>
          <p:nvSpPr>
            <p:cNvPr id="21" name="Google Shape;182;p10">
              <a:extLst>
                <a:ext uri="{FF2B5EF4-FFF2-40B4-BE49-F238E27FC236}">
                  <a16:creationId xmlns:a16="http://schemas.microsoft.com/office/drawing/2014/main" id="{FA90BAA1-68DD-586C-0325-37CDCE02C713}"/>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Google Shape;183;p10">
              <a:extLst>
                <a:ext uri="{FF2B5EF4-FFF2-40B4-BE49-F238E27FC236}">
                  <a16:creationId xmlns:a16="http://schemas.microsoft.com/office/drawing/2014/main" id="{4043FC05-F9BE-7B54-55F3-C0C7BEDE2A6D}"/>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a:ea typeface="Montserrat"/>
                  <a:cs typeface="Montserrat"/>
                  <a:sym typeface="Montserrat"/>
                </a:rPr>
                <a:t>EXAM</a:t>
              </a:r>
              <a:endParaRPr b="1" dirty="0">
                <a:latin typeface="Calibri" panose="020F0502020204030204" pitchFamily="34" charset="0"/>
                <a:cs typeface="Calibri" panose="020F0502020204030204" pitchFamily="34" charset="0"/>
              </a:endParaRPr>
            </a:p>
          </p:txBody>
        </p:sp>
      </p:grpSp>
      <p:grpSp>
        <p:nvGrpSpPr>
          <p:cNvPr id="181" name="Google Shape;181;p10" descr="Sections">
            <a:extLst>
              <a:ext uri="{C183D7F6-B498-43B3-948B-1728B52AA6E4}">
                <adec:decorative xmlns:adec="http://schemas.microsoft.com/office/drawing/2017/decorative" val="0"/>
              </a:ext>
            </a:extLst>
          </p:cNvPr>
          <p:cNvGrpSpPr/>
          <p:nvPr/>
        </p:nvGrpSpPr>
        <p:grpSpPr>
          <a:xfrm>
            <a:off x="629160" y="3854953"/>
            <a:ext cx="1745675" cy="427514"/>
            <a:chOff x="0" y="0"/>
            <a:chExt cx="1745673" cy="427512"/>
          </a:xfrm>
        </p:grpSpPr>
        <p:sp>
          <p:nvSpPr>
            <p:cNvPr id="182" name="Google Shape;182;p10">
              <a:extLs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solidFill>
              <a:srgbClr val="F7B7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0"/>
            <p:cNvSpPr txBox="1"/>
            <p:nvPr/>
          </p:nvSpPr>
          <p:spPr>
            <a:xfrm>
              <a:off x="66589" y="59888"/>
              <a:ext cx="1612494" cy="30773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a:ea typeface="Montserrat"/>
                  <a:cs typeface="Montserrat"/>
                  <a:sym typeface="Montserrat"/>
                </a:rPr>
                <a:t>SECTIONS</a:t>
              </a:r>
              <a:endParaRPr b="1" dirty="0">
                <a:latin typeface="Calibri" panose="020F0502020204030204" pitchFamily="34" charset="0"/>
                <a:cs typeface="Calibri" panose="020F0502020204030204" pitchFamily="34" charset="0"/>
              </a:endParaRPr>
            </a:p>
          </p:txBody>
        </p:sp>
      </p:grpSp>
      <p:sp>
        <p:nvSpPr>
          <p:cNvPr id="23" name="Google Shape;180;p10">
            <a:extLst>
              <a:ext uri="{FF2B5EF4-FFF2-40B4-BE49-F238E27FC236}">
                <a16:creationId xmlns:a16="http://schemas.microsoft.com/office/drawing/2014/main" id="{5593940F-2EDB-FE64-1BE4-28E62DAC8DD8}"/>
              </a:ext>
            </a:extLst>
          </p:cNvPr>
          <p:cNvSpPr txBox="1"/>
          <p:nvPr/>
        </p:nvSpPr>
        <p:spPr>
          <a:xfrm>
            <a:off x="2559341" y="389945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x1</a:t>
            </a:r>
            <a:r>
              <a:rPr lang="en-US" sz="1600" dirty="0">
                <a:solidFill>
                  <a:schemeClr val="bg1">
                    <a:lumMod val="50000"/>
                  </a:schemeClr>
                </a:solidFill>
                <a:latin typeface="Calibri"/>
                <a:ea typeface="Calibri"/>
                <a:cs typeface="Calibri"/>
                <a:sym typeface="Calibri"/>
              </a:rPr>
              <a:t>6</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2" name="Google Shape;180;p10">
            <a:extLst>
              <a:ext uri="{FF2B5EF4-FFF2-40B4-BE49-F238E27FC236}">
                <a16:creationId xmlns:a16="http://schemas.microsoft.com/office/drawing/2014/main" id="{52E17A74-BFEE-6E5D-AB15-A78CDDFDE8CE}"/>
              </a:ext>
            </a:extLst>
          </p:cNvPr>
          <p:cNvSpPr txBox="1"/>
          <p:nvPr/>
        </p:nvSpPr>
        <p:spPr>
          <a:xfrm>
            <a:off x="7638924" y="1559144"/>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x4</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6" name="Google Shape;180;p10">
            <a:extLst>
              <a:ext uri="{FF2B5EF4-FFF2-40B4-BE49-F238E27FC236}">
                <a16:creationId xmlns:a16="http://schemas.microsoft.com/office/drawing/2014/main" id="{1D7BB901-1C3D-F717-F62E-C572C27B443D}"/>
              </a:ext>
            </a:extLst>
          </p:cNvPr>
          <p:cNvSpPr txBox="1"/>
          <p:nvPr/>
        </p:nvSpPr>
        <p:spPr>
          <a:xfrm>
            <a:off x="11081888" y="1559143"/>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x4</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7" name="Google Shape;180;p10">
            <a:extLst>
              <a:ext uri="{FF2B5EF4-FFF2-40B4-BE49-F238E27FC236}">
                <a16:creationId xmlns:a16="http://schemas.microsoft.com/office/drawing/2014/main" id="{7CEC6A52-A878-4464-5105-294958982A1D}"/>
              </a:ext>
            </a:extLst>
          </p:cNvPr>
          <p:cNvSpPr txBox="1"/>
          <p:nvPr/>
        </p:nvSpPr>
        <p:spPr>
          <a:xfrm>
            <a:off x="7638924" y="389945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a:t>
            </a:r>
            <a:r>
              <a:rPr lang="en-US" sz="1600" dirty="0">
                <a:solidFill>
                  <a:schemeClr val="bg1">
                    <a:lumMod val="50000"/>
                  </a:schemeClr>
                </a:solidFill>
                <a:latin typeface="Calibri"/>
                <a:ea typeface="Calibri"/>
                <a:cs typeface="Calibri"/>
                <a:sym typeface="Calibri"/>
              </a:rPr>
              <a:t>3</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8" name="Google Shape;180;p10">
            <a:extLst>
              <a:ext uri="{FF2B5EF4-FFF2-40B4-BE49-F238E27FC236}">
                <a16:creationId xmlns:a16="http://schemas.microsoft.com/office/drawing/2014/main" id="{5691CE31-DF01-95C3-6D64-10A8C3501433}"/>
              </a:ext>
            </a:extLst>
          </p:cNvPr>
          <p:cNvSpPr txBox="1"/>
          <p:nvPr/>
        </p:nvSpPr>
        <p:spPr>
          <a:xfrm>
            <a:off x="11078768" y="389945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x1</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9" name="Rounded Rectangle 38">
            <a:extLst>
              <a:ext uri="{FF2B5EF4-FFF2-40B4-BE49-F238E27FC236}">
                <a16:creationId xmlns:a16="http://schemas.microsoft.com/office/drawing/2014/main" id="{A37572CD-D1B0-15E1-0619-38854F12495C}"/>
              </a:ext>
              <a:ext uri="{C183D7F6-B498-43B3-948B-1728B52AA6E4}">
                <adec:decorative xmlns:adec="http://schemas.microsoft.com/office/drawing/2017/decorative" val="1"/>
              </a:ext>
            </a:extLst>
          </p:cNvPr>
          <p:cNvSpPr/>
          <p:nvPr/>
        </p:nvSpPr>
        <p:spPr>
          <a:xfrm>
            <a:off x="489814" y="1360967"/>
            <a:ext cx="4881789" cy="5033321"/>
          </a:xfrm>
          <a:prstGeom prst="roundRect">
            <a:avLst>
              <a:gd name="adj" fmla="val 2878"/>
            </a:avLst>
          </a:prstGeom>
          <a:noFill/>
          <a:ln>
            <a:solidFill>
              <a:schemeClr val="bg1">
                <a:lumMod val="8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4584690-7CF5-0566-9EB1-16F8BD0783C7}"/>
              </a:ext>
            </a:extLst>
          </p:cNvPr>
          <p:cNvSpPr txBox="1"/>
          <p:nvPr/>
        </p:nvSpPr>
        <p:spPr>
          <a:xfrm>
            <a:off x="4223951" y="6478296"/>
            <a:ext cx="1147652" cy="307777"/>
          </a:xfrm>
          <a:prstGeom prst="rect">
            <a:avLst/>
          </a:prstGeom>
          <a:noFill/>
        </p:spPr>
        <p:txBody>
          <a:bodyPr wrap="square" rtlCol="0">
            <a:spAutoFit/>
          </a:bodyPr>
          <a:lstStyle/>
          <a:p>
            <a:pPr algn="r"/>
            <a:r>
              <a:rPr lang="en-US" b="1" dirty="0">
                <a:solidFill>
                  <a:schemeClr val="bg1">
                    <a:lumMod val="65000"/>
                  </a:schemeClr>
                </a:solidFill>
                <a:latin typeface="Calibri" panose="020F0502020204030204" pitchFamily="34" charset="0"/>
                <a:cs typeface="Calibri" panose="020F0502020204030204" pitchFamily="34" charset="0"/>
              </a:rPr>
              <a:t>Meetings</a:t>
            </a:r>
          </a:p>
        </p:txBody>
      </p:sp>
      <p:sp>
        <p:nvSpPr>
          <p:cNvPr id="41" name="Rounded Rectangle 40">
            <a:extLst>
              <a:ext uri="{FF2B5EF4-FFF2-40B4-BE49-F238E27FC236}">
                <a16:creationId xmlns:a16="http://schemas.microsoft.com/office/drawing/2014/main" id="{366DEA2A-CB39-1DB3-516F-41B0113A9340}"/>
              </a:ext>
              <a:ext uri="{C183D7F6-B498-43B3-948B-1728B52AA6E4}">
                <adec:decorative xmlns:adec="http://schemas.microsoft.com/office/drawing/2017/decorative" val="1"/>
              </a:ext>
            </a:extLst>
          </p:cNvPr>
          <p:cNvSpPr/>
          <p:nvPr/>
        </p:nvSpPr>
        <p:spPr>
          <a:xfrm>
            <a:off x="5553979" y="1364779"/>
            <a:ext cx="6148207" cy="4138134"/>
          </a:xfrm>
          <a:prstGeom prst="roundRect">
            <a:avLst>
              <a:gd name="adj" fmla="val 2878"/>
            </a:avLst>
          </a:prstGeom>
          <a:noFill/>
          <a:ln>
            <a:solidFill>
              <a:schemeClr val="bg1">
                <a:lumMod val="8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AE57E09-774B-C08B-593E-2A2A21FBE767}"/>
              </a:ext>
            </a:extLst>
          </p:cNvPr>
          <p:cNvSpPr txBox="1"/>
          <p:nvPr/>
        </p:nvSpPr>
        <p:spPr>
          <a:xfrm>
            <a:off x="9874076" y="5593578"/>
            <a:ext cx="1828110" cy="307777"/>
          </a:xfrm>
          <a:prstGeom prst="rect">
            <a:avLst/>
          </a:prstGeom>
          <a:noFill/>
        </p:spPr>
        <p:txBody>
          <a:bodyPr wrap="square" rtlCol="0">
            <a:spAutoFit/>
          </a:bodyPr>
          <a:lstStyle/>
          <a:p>
            <a:pPr algn="r"/>
            <a:r>
              <a:rPr lang="en-US" b="1" dirty="0">
                <a:solidFill>
                  <a:schemeClr val="bg1">
                    <a:lumMod val="65000"/>
                  </a:schemeClr>
                </a:solidFill>
                <a:latin typeface="Calibri" panose="020F0502020204030204" pitchFamily="34" charset="0"/>
                <a:cs typeface="Calibri" panose="020F0502020204030204" pitchFamily="34" charset="0"/>
              </a:rPr>
              <a:t>Graded Assignments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a:t>
            </a:r>
            <a:endParaRPr dirty="0"/>
          </a:p>
        </p:txBody>
      </p:sp>
      <p:grpSp>
        <p:nvGrpSpPr>
          <p:cNvPr id="215" name="Google Shape;215;p11"/>
          <p:cNvGrpSpPr/>
          <p:nvPr/>
        </p:nvGrpSpPr>
        <p:grpSpPr>
          <a:xfrm>
            <a:off x="3107375" y="1247578"/>
            <a:ext cx="5977249" cy="885659"/>
            <a:chOff x="-1" y="0"/>
            <a:chExt cx="5977248" cy="885657"/>
          </a:xfrm>
        </p:grpSpPr>
        <p:sp>
          <p:nvSpPr>
            <p:cNvPr id="216" name="Google Shape;216;p11"/>
            <p:cNvSpPr/>
            <p:nvPr/>
          </p:nvSpPr>
          <p:spPr>
            <a:xfrm>
              <a:off x="-1" y="0"/>
              <a:ext cx="5977248" cy="885657"/>
            </a:xfrm>
            <a:prstGeom prst="rect">
              <a:avLst/>
            </a:prstGeom>
            <a:solidFill>
              <a:srgbClr val="BACCF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solidFill>
              <a:srgbClr val="BACCF6"/>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u="sng" dirty="0">
                  <a:solidFill>
                    <a:srgbClr val="0563C1"/>
                  </a:solidFill>
                  <a:latin typeface="Calibri"/>
                  <a:ea typeface="Calibri"/>
                  <a:cs typeface="Calibri"/>
                  <a:sym typeface="Calibri"/>
                  <a:hlinkClick r:id="rId3"/>
                </a:rPr>
                <a:t>cs.uw.edu/123</a:t>
              </a:r>
              <a:endParaRPr dirty="0">
                <a:solidFill>
                  <a:srgbClr val="0563C1"/>
                </a:solidFill>
              </a:endParaRPr>
            </a:p>
          </p:txBody>
        </p:sp>
      </p:grpSp>
      <p:sp>
        <p:nvSpPr>
          <p:cNvPr id="218" name="Google Shape;218;p11"/>
          <p:cNvSpPr/>
          <p:nvPr/>
        </p:nvSpPr>
        <p:spPr>
          <a:xfrm flipH="1">
            <a:off x="1203032" y="2372067"/>
            <a:ext cx="4962313" cy="2683800"/>
          </a:xfrm>
          <a:custGeom>
            <a:avLst/>
            <a:gdLst>
              <a:gd name="csX0" fmla="*/ 3773 w 21833"/>
              <a:gd name="csY0" fmla="*/ 0 h 21600"/>
              <a:gd name="csX1" fmla="*/ 21833 w 21833"/>
              <a:gd name="csY1" fmla="*/ 0 h 21600"/>
              <a:gd name="csX2" fmla="*/ 21833 w 21833"/>
              <a:gd name="csY2" fmla="*/ 21600 h 21600"/>
              <a:gd name="csX3" fmla="*/ 3773 w 21833"/>
              <a:gd name="csY3" fmla="*/ 21600 h 21600"/>
              <a:gd name="csX4" fmla="*/ 3773 w 21833"/>
              <a:gd name="csY4" fmla="*/ 18000 h 21600"/>
              <a:gd name="csX5" fmla="*/ 0 w 21833"/>
              <a:gd name="csY5" fmla="*/ 4090 h 21600"/>
              <a:gd name="csX6" fmla="*/ 3773 w 21833"/>
              <a:gd name="csY6" fmla="*/ 12600 h 21600"/>
              <a:gd name="csX7" fmla="*/ 3773 w 21833"/>
              <a:gd name="csY7" fmla="*/ 0 h 21600"/>
              <a:gd name="csX0" fmla="*/ 3773 w 21833"/>
              <a:gd name="csY0" fmla="*/ 0 h 21600"/>
              <a:gd name="csX1" fmla="*/ 21833 w 21833"/>
              <a:gd name="csY1" fmla="*/ 0 h 21600"/>
              <a:gd name="csX2" fmla="*/ 21833 w 21833"/>
              <a:gd name="csY2" fmla="*/ 21600 h 21600"/>
              <a:gd name="csX3" fmla="*/ 3773 w 21833"/>
              <a:gd name="csY3" fmla="*/ 21600 h 21600"/>
              <a:gd name="csX4" fmla="*/ 3773 w 21833"/>
              <a:gd name="csY4" fmla="*/ 18000 h 21600"/>
              <a:gd name="csX5" fmla="*/ 0 w 21833"/>
              <a:gd name="csY5" fmla="*/ 4090 h 21600"/>
              <a:gd name="csX6" fmla="*/ 3740 w 21833"/>
              <a:gd name="csY6" fmla="*/ 6031 h 21600"/>
              <a:gd name="csX7" fmla="*/ 3773 w 21833"/>
              <a:gd name="csY7" fmla="*/ 0 h 21600"/>
              <a:gd name="csX0" fmla="*/ 3773 w 21833"/>
              <a:gd name="csY0" fmla="*/ 0 h 21600"/>
              <a:gd name="csX1" fmla="*/ 21833 w 21833"/>
              <a:gd name="csY1" fmla="*/ 0 h 21600"/>
              <a:gd name="csX2" fmla="*/ 21833 w 21833"/>
              <a:gd name="csY2" fmla="*/ 21600 h 21600"/>
              <a:gd name="csX3" fmla="*/ 3773 w 21833"/>
              <a:gd name="csY3" fmla="*/ 21600 h 21600"/>
              <a:gd name="csX4" fmla="*/ 3773 w 21833"/>
              <a:gd name="csY4" fmla="*/ 9607 h 21600"/>
              <a:gd name="csX5" fmla="*/ 0 w 21833"/>
              <a:gd name="csY5" fmla="*/ 4090 h 21600"/>
              <a:gd name="csX6" fmla="*/ 3740 w 21833"/>
              <a:gd name="csY6" fmla="*/ 6031 h 21600"/>
              <a:gd name="csX7" fmla="*/ 3773 w 21833"/>
              <a:gd name="csY7" fmla="*/ 0 h 21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1833" h="21600" extrusionOk="0">
                <a:moveTo>
                  <a:pt x="3773" y="0"/>
                </a:moveTo>
                <a:lnTo>
                  <a:pt x="21833" y="0"/>
                </a:lnTo>
                <a:lnTo>
                  <a:pt x="21833" y="21600"/>
                </a:lnTo>
                <a:lnTo>
                  <a:pt x="3773" y="21600"/>
                </a:lnTo>
                <a:lnTo>
                  <a:pt x="3773" y="9607"/>
                </a:lnTo>
                <a:lnTo>
                  <a:pt x="0" y="4090"/>
                </a:lnTo>
                <a:lnTo>
                  <a:pt x="3740" y="6031"/>
                </a:lnTo>
                <a:cubicBezTo>
                  <a:pt x="3751" y="4021"/>
                  <a:pt x="3762" y="2010"/>
                  <a:pt x="3773" y="0"/>
                </a:cubicBezTo>
                <a:close/>
              </a:path>
            </a:pathLst>
          </a:custGeom>
          <a:solidFill>
            <a:srgbClr val="E5D7B4"/>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19" name="Google Shape;219;p11"/>
          <p:cNvSpPr txBox="1"/>
          <p:nvPr/>
        </p:nvSpPr>
        <p:spPr>
          <a:xfrm>
            <a:off x="1029352" y="5294699"/>
            <a:ext cx="2221231"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Review the syllabus!</a:t>
            </a:r>
            <a:endParaRPr dirty="0"/>
          </a:p>
        </p:txBody>
      </p:sp>
      <p:sp>
        <p:nvSpPr>
          <p:cNvPr id="221" name="Google Shape;221;p11"/>
          <p:cNvSpPr txBox="1"/>
          <p:nvPr/>
        </p:nvSpPr>
        <p:spPr>
          <a:xfrm>
            <a:off x="5955996" y="5829626"/>
            <a:ext cx="6636907" cy="929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Announcements, Calendar, Lecture Slides, Office Hours schedule, </a:t>
            </a:r>
            <a:br>
              <a:rPr lang="en-US" sz="1800" b="0" i="0" u="none" strike="noStrike" cap="none" dirty="0">
                <a:solidFill>
                  <a:srgbClr val="000000"/>
                </a:solidFill>
                <a:latin typeface="Calibri"/>
                <a:ea typeface="Calibri"/>
                <a:cs typeface="Calibri"/>
                <a:sym typeface="Calibri"/>
              </a:rPr>
            </a:br>
            <a:r>
              <a:rPr lang="en-US" sz="1800" b="0" i="0" u="none" strike="noStrike" cap="none" dirty="0">
                <a:solidFill>
                  <a:srgbClr val="000000"/>
                </a:solidFill>
                <a:latin typeface="Calibri"/>
                <a:ea typeface="Calibri"/>
                <a:cs typeface="Calibri"/>
                <a:sym typeface="Calibri"/>
              </a:rPr>
              <a:t>Staff Bios, Important Links </a:t>
            </a:r>
            <a:endParaRPr dirty="0"/>
          </a:p>
        </p:txBody>
      </p:sp>
      <p:pic>
        <p:nvPicPr>
          <p:cNvPr id="5" name="Picture 4">
            <a:extLst>
              <a:ext uri="{FF2B5EF4-FFF2-40B4-BE49-F238E27FC236}">
                <a16:creationId xmlns:a16="http://schemas.microsoft.com/office/drawing/2014/main" id="{2EF2511B-3C15-450F-BBCC-7EEFFFFA290F}"/>
              </a:ext>
            </a:extLst>
          </p:cNvPr>
          <p:cNvPicPr>
            <a:picLocks noChangeAspect="1"/>
          </p:cNvPicPr>
          <p:nvPr/>
        </p:nvPicPr>
        <p:blipFill>
          <a:blip r:embed="rId4"/>
          <a:srcRect l="8111" t="-631" r="-2511" b="34037"/>
          <a:stretch>
            <a:fillRect/>
          </a:stretch>
        </p:blipFill>
        <p:spPr>
          <a:xfrm>
            <a:off x="1417784" y="2602026"/>
            <a:ext cx="3665598" cy="2223882"/>
          </a:xfrm>
          <a:prstGeom prst="rect">
            <a:avLst/>
          </a:prstGeom>
        </p:spPr>
      </p:pic>
      <p:pic>
        <p:nvPicPr>
          <p:cNvPr id="4" name="Picture 3">
            <a:extLst>
              <a:ext uri="{FF2B5EF4-FFF2-40B4-BE49-F238E27FC236}">
                <a16:creationId xmlns:a16="http://schemas.microsoft.com/office/drawing/2014/main" id="{97C7B987-D1D4-5B59-2F10-8D360A4FD72A}"/>
              </a:ext>
            </a:extLst>
          </p:cNvPr>
          <p:cNvPicPr>
            <a:picLocks noChangeAspect="1"/>
          </p:cNvPicPr>
          <p:nvPr/>
        </p:nvPicPr>
        <p:blipFill>
          <a:blip r:embed="rId5"/>
          <a:srcRect/>
          <a:stretch/>
        </p:blipFill>
        <p:spPr>
          <a:xfrm>
            <a:off x="6096000" y="2321551"/>
            <a:ext cx="4497036" cy="3508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1700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Ed</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Community &amp; Information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Discussion Board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(please ask &amp; answer!; anonymous option)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Announcements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 Section Handouts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Online IDE</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Submit 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View Feedback</a:t>
            </a:r>
            <a:endParaRPr dirty="0"/>
          </a:p>
        </p:txBody>
      </p:sp>
      <p:pic>
        <p:nvPicPr>
          <p:cNvPr id="247" name="Google Shape;247;p13" descr="Picture 10"/>
          <p:cNvPicPr preferRelativeResize="0"/>
          <p:nvPr/>
        </p:nvPicPr>
        <p:blipFill rotWithShape="1">
          <a:blip r:embed="rId5">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dirty="0" err="1">
                <a:latin typeface="Calibri"/>
                <a:ea typeface="Calibri"/>
                <a:cs typeface="Calibri"/>
                <a:sym typeface="Calibri"/>
              </a:rPr>
              <a:t>VSCode</a:t>
            </a:r>
            <a:endParaRPr lang="en-US" sz="2000" b="1" dirty="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US" sz="2000" b="0" i="0" u="none" strike="noStrike" cap="none" dirty="0">
                <a:solidFill>
                  <a:srgbClr val="000000"/>
                </a:solidFill>
                <a:latin typeface="Calibri"/>
                <a:ea typeface="Calibri"/>
                <a:cs typeface="Calibri"/>
                <a:sym typeface="Calibri"/>
              </a:rPr>
              <a:t>Develop offline</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Visual debugger</a:t>
            </a:r>
            <a:endParaRPr dirty="0"/>
          </a:p>
        </p:txBody>
      </p:sp>
      <p:sp>
        <p:nvSpPr>
          <p:cNvPr id="250" name="Google Shape;250;p13"/>
          <p:cNvSpPr txBox="1"/>
          <p:nvPr/>
        </p:nvSpPr>
        <p:spPr>
          <a:xfrm>
            <a:off x="8937041" y="3810622"/>
            <a:ext cx="2593800" cy="101562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err="1">
                <a:solidFill>
                  <a:srgbClr val="000000"/>
                </a:solidFill>
                <a:latin typeface="Calibri"/>
                <a:ea typeface="Calibri"/>
                <a:cs typeface="Calibri"/>
                <a:sym typeface="Calibri"/>
              </a:rPr>
              <a:t>Gradescope</a:t>
            </a:r>
            <a:endParaRPr dirty="0"/>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Quiz and final exam grades</a:t>
            </a:r>
          </a:p>
        </p:txBody>
      </p:sp>
      <p:sp>
        <p:nvSpPr>
          <p:cNvPr id="251" name="Google Shape;251;p13"/>
          <p:cNvSpPr txBox="1"/>
          <p:nvPr/>
        </p:nvSpPr>
        <p:spPr>
          <a:xfrm>
            <a:off x="8937041" y="5245534"/>
            <a:ext cx="2593651" cy="101562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Sli.do</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In-class activities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(ungraded</a:t>
            </a:r>
            <a:r>
              <a:rPr lang="en-US" sz="2000" dirty="0">
                <a:latin typeface="Calibri"/>
                <a:ea typeface="Calibri"/>
                <a:cs typeface="Calibri"/>
                <a:sym typeface="Calibri"/>
              </a:rPr>
              <a:t>)</a:t>
            </a:r>
            <a:endParaRPr dirty="0"/>
          </a:p>
        </p:txBody>
      </p:sp>
      <p:pic>
        <p:nvPicPr>
          <p:cNvPr id="252" name="Google Shape;252;p13" descr="Picture 2"/>
          <p:cNvPicPr preferRelativeResize="0"/>
          <p:nvPr/>
        </p:nvPicPr>
        <p:blipFill rotWithShape="1">
          <a:blip r:embed="rId6">
            <a:alphaModFix/>
          </a:blip>
          <a:srcRect/>
          <a:stretch/>
        </p:blipFill>
        <p:spPr>
          <a:xfrm>
            <a:off x="7638663" y="5510748"/>
            <a:ext cx="793012" cy="793012"/>
          </a:xfrm>
          <a:prstGeom prst="rect">
            <a:avLst/>
          </a:prstGeom>
          <a:noFill/>
          <a:ln>
            <a:noFill/>
          </a:ln>
        </p:spPr>
      </p:pic>
      <p:pic>
        <p:nvPicPr>
          <p:cNvPr id="2" name="Picture 2" descr="Gradescope — UVA Learning Tech">
            <a:extLst>
              <a:ext uri="{FF2B5EF4-FFF2-40B4-BE49-F238E27FC236}">
                <a16:creationId xmlns:a16="http://schemas.microsoft.com/office/drawing/2014/main" id="{C08460FF-B084-5EBA-5A12-9CA4BD22F6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4629" y="3709221"/>
            <a:ext cx="1421079" cy="14210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285" name="Google Shape;285;p18"/>
          <p:cNvSpPr/>
          <p:nvPr/>
        </p:nvSpPr>
        <p:spPr>
          <a:xfrm rot="10800000">
            <a:off x="5500171" y="276527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ke" descr="A photo of a bicycle. This is used as a metaphor in the presentation: when you learn a bike, does it suffice to watch a ton of youtube videos of how to ride a bike? No! You need to do it yourself, and practice consistently and regularly!">
            <a:extLst>
              <a:ext uri="{FF2B5EF4-FFF2-40B4-BE49-F238E27FC236}">
                <a16:creationId xmlns:a16="http://schemas.microsoft.com/office/drawing/2014/main" id="{6D94411B-258C-1D04-952F-B61FE4DB8DCF}"/>
              </a:ext>
            </a:extLst>
          </p:cNvPr>
          <p:cNvPicPr preferRelativeResize="0"/>
          <p:nvPr/>
        </p:nvPicPr>
        <p:blipFill rotWithShape="1">
          <a:blip r:embed="rId3">
            <a:alphaModFix/>
          </a:blip>
          <a:srcRect/>
          <a:stretch/>
        </p:blipFill>
        <p:spPr>
          <a:xfrm>
            <a:off x="1809997" y="571484"/>
            <a:ext cx="8572005" cy="5715032"/>
          </a:xfrm>
          <a:prstGeom prst="rect">
            <a:avLst/>
          </a:prstGeom>
          <a:noFill/>
          <a:ln>
            <a:noFill/>
          </a:ln>
        </p:spPr>
      </p:pic>
      <p:sp>
        <p:nvSpPr>
          <p:cNvPr id="4" name="Title 3">
            <a:extLst>
              <a:ext uri="{FF2B5EF4-FFF2-40B4-BE49-F238E27FC236}">
                <a16:creationId xmlns:a16="http://schemas.microsoft.com/office/drawing/2014/main" id="{9F54CE17-BA21-00F2-7F8D-0AA49B44D876}"/>
              </a:ext>
            </a:extLst>
          </p:cNvPr>
          <p:cNvSpPr txBox="1">
            <a:spLocks noGrp="1"/>
          </p:cNvSpPr>
          <p:nvPr>
            <p:ph type="title" idx="4294967295"/>
          </p:nvPr>
        </p:nvSpPr>
        <p:spPr>
          <a:xfrm>
            <a:off x="525190" y="-759412"/>
            <a:ext cx="966651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How did you learn how to ride a bike?</a:t>
            </a:r>
          </a:p>
        </p:txBody>
      </p:sp>
    </p:spTree>
    <p:extLst>
      <p:ext uri="{BB962C8B-B14F-4D97-AF65-F5344CB8AC3E}">
        <p14:creationId xmlns:p14="http://schemas.microsoft.com/office/powerpoint/2010/main" val="2033905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Digression: My Pandemic Hobby</a:t>
            </a:r>
            <a:endParaRPr dirty="0"/>
          </a:p>
        </p:txBody>
      </p:sp>
      <p:sp>
        <p:nvSpPr>
          <p:cNvPr id="263" name="Google Shape;263;p16"/>
          <p:cNvSpPr txBox="1">
            <a:spLocks noGrp="1"/>
          </p:cNvSpPr>
          <p:nvPr>
            <p:ph type="body" idx="1"/>
          </p:nvPr>
        </p:nvSpPr>
        <p:spPr>
          <a:xfrm>
            <a:off x="838200" y="1825625"/>
            <a:ext cx="10273937"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pic>
        <p:nvPicPr>
          <p:cNvPr id="266" name="Google Shape;266;p16"/>
          <p:cNvPicPr preferRelativeResize="0"/>
          <p:nvPr/>
        </p:nvPicPr>
        <p:blipFill rotWithShape="1">
          <a:blip r:embed="rId3">
            <a:alphaModFix/>
          </a:blip>
          <a:srcRect l="14269" t="9557" r="15276" b="13343"/>
          <a:stretch/>
        </p:blipFill>
        <p:spPr>
          <a:xfrm>
            <a:off x="4946470" y="2534196"/>
            <a:ext cx="6165668" cy="3187338"/>
          </a:xfrm>
          <a:prstGeom prst="rect">
            <a:avLst/>
          </a:prstGeom>
          <a:noFill/>
          <a:ln>
            <a:noFill/>
          </a:ln>
        </p:spPr>
      </p:pic>
      <p:pic>
        <p:nvPicPr>
          <p:cNvPr id="267" name="Google Shape;267;p16" descr="Woobles penguin"/>
          <p:cNvPicPr preferRelativeResize="0"/>
          <p:nvPr/>
        </p:nvPicPr>
        <p:blipFill rotWithShape="1">
          <a:blip r:embed="rId4">
            <a:alphaModFix/>
          </a:blip>
          <a:srcRect l="14000" t="23600" r="4997"/>
          <a:stretch/>
        </p:blipFill>
        <p:spPr>
          <a:xfrm>
            <a:off x="838200" y="2534196"/>
            <a:ext cx="3372312" cy="3180803"/>
          </a:xfrm>
          <a:prstGeom prst="rect">
            <a:avLst/>
          </a:prstGeom>
          <a:noFill/>
          <a:ln>
            <a:noFill/>
          </a:ln>
        </p:spPr>
      </p:pic>
      <p:pic>
        <p:nvPicPr>
          <p:cNvPr id="2" name="Google Shape;256;p15">
            <a:extLst>
              <a:ext uri="{FF2B5EF4-FFF2-40B4-BE49-F238E27FC236}">
                <a16:creationId xmlns:a16="http://schemas.microsoft.com/office/drawing/2014/main" id="{7EF4DBB4-B251-A571-5C8C-E6E12F1FD96F}"/>
              </a:ext>
            </a:extLst>
          </p:cNvPr>
          <p:cNvPicPr preferRelativeResize="0"/>
          <p:nvPr/>
        </p:nvPicPr>
        <p:blipFill rotWithShape="1">
          <a:blip r:embed="rId3">
            <a:alphaModFix/>
          </a:blip>
          <a:srcRect l="45418" t="9557" r="15276" b="13343"/>
          <a:stretch/>
        </p:blipFill>
        <p:spPr>
          <a:xfrm>
            <a:off x="7672334" y="2534196"/>
            <a:ext cx="3439803" cy="31873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dirty="0"/>
              <a:t>Learning requires </a:t>
            </a:r>
            <a:r>
              <a:rPr lang="en-US" sz="2500" b="1" dirty="0"/>
              <a:t>active participation</a:t>
            </a:r>
            <a:r>
              <a:rPr lang="en-US" b="1" dirty="0"/>
              <a:t> </a:t>
            </a:r>
            <a:r>
              <a:rPr lang="en-US" sz="2500" dirty="0"/>
              <a:t>in the process. It’s not as simple as sitting and listening to someone talk at you.</a:t>
            </a:r>
            <a:endParaRPr dirty="0"/>
          </a:p>
          <a:p>
            <a:pPr marL="685800" lvl="1" indent="-228600" algn="l" rtl="0">
              <a:lnSpc>
                <a:spcPct val="81000"/>
              </a:lnSpc>
              <a:spcBef>
                <a:spcPts val="500"/>
              </a:spcBef>
              <a:spcAft>
                <a:spcPts val="0"/>
              </a:spcAft>
              <a:buClr>
                <a:srgbClr val="000000"/>
              </a:buClr>
              <a:buSzPts val="2200"/>
              <a:buFont typeface="Helvetica Neue"/>
              <a:buChar char="-"/>
            </a:pPr>
            <a:r>
              <a:rPr lang="en-US" sz="2200" dirty="0"/>
              <a:t>Requires </a:t>
            </a:r>
            <a:r>
              <a:rPr lang="en-US" sz="2500" b="1" dirty="0"/>
              <a:t>deliberate practice</a:t>
            </a:r>
            <a:r>
              <a:rPr lang="en-US" b="1" dirty="0"/>
              <a:t> </a:t>
            </a:r>
            <a:r>
              <a:rPr lang="en-US" sz="2200" dirty="0"/>
              <a:t>in </a:t>
            </a:r>
            <a:r>
              <a:rPr lang="en-US" sz="2500" b="1" dirty="0"/>
              <a:t>learning by doing</a:t>
            </a:r>
            <a:endParaRPr sz="2500" dirty="0"/>
          </a:p>
          <a:p>
            <a:pPr marL="685800" lvl="1" indent="-228600" algn="l" rtl="0">
              <a:lnSpc>
                <a:spcPct val="81000"/>
              </a:lnSpc>
              <a:spcBef>
                <a:spcPts val="500"/>
              </a:spcBef>
              <a:spcAft>
                <a:spcPts val="0"/>
              </a:spcAft>
              <a:buClr>
                <a:srgbClr val="000000"/>
              </a:buClr>
              <a:buSzPts val="2200"/>
              <a:buFont typeface="Helvetica Neue"/>
              <a:buChar char="-"/>
            </a:pPr>
            <a:r>
              <a:rPr lang="en-US" sz="2200" dirty="0"/>
              <a:t>Benefits from </a:t>
            </a:r>
            <a:r>
              <a:rPr lang="en-US" sz="2500" b="1" dirty="0"/>
              <a:t>collaborative learning</a:t>
            </a:r>
            <a:endParaRPr dirty="0"/>
          </a:p>
        </p:txBody>
      </p:sp>
      <p:pic>
        <p:nvPicPr>
          <p:cNvPr id="292" name="Google Shape;292;p19" descr="Picture 2"/>
          <p:cNvPicPr preferRelativeResize="0"/>
          <p:nvPr/>
        </p:nvPicPr>
        <p:blipFill rotWithShape="1">
          <a:blip r:embed="rId3">
            <a:alphaModFix/>
          </a:blip>
          <a:srcRect/>
          <a:stretch/>
        </p:blipFill>
        <p:spPr>
          <a:xfrm>
            <a:off x="8382938" y="4244247"/>
            <a:ext cx="3725308" cy="2484304"/>
          </a:xfrm>
          <a:prstGeom prst="rect">
            <a:avLst/>
          </a:prstGeom>
          <a:noFill/>
          <a:ln>
            <a:noFill/>
          </a:ln>
        </p:spPr>
      </p:pic>
      <p:sp>
        <p:nvSpPr>
          <p:cNvPr id="293" name="Google Shape;293;p19"/>
          <p:cNvSpPr txBox="1"/>
          <p:nvPr/>
        </p:nvSpPr>
        <p:spPr>
          <a:xfrm>
            <a:off x="838200" y="2936400"/>
            <a:ext cx="9976500" cy="2750787"/>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dirty="0">
                <a:solidFill>
                  <a:schemeClr val="dk1"/>
                </a:solidFill>
                <a:latin typeface="Calibri"/>
                <a:ea typeface="Calibri"/>
                <a:cs typeface="Calibri"/>
                <a:sym typeface="Calibri"/>
              </a:rPr>
              <a:t>Hybrid classroom model</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Asks you to do some preparation before class in the form</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of readings and practice problems.</a:t>
            </a:r>
            <a:endParaRPr sz="2800" dirty="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dirty="0">
                <a:solidFill>
                  <a:schemeClr val="dk1"/>
                </a:solidFill>
                <a:latin typeface="Calibri"/>
                <a:ea typeface="Calibri"/>
                <a:cs typeface="Calibri"/>
                <a:sym typeface="Calibri"/>
              </a:rPr>
              <a:t>Should take ~30 minutes outside of class per lesson</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Class will start with brief recap, then pick up</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where the reading and practice problems leave off.</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Attendance isn’t graded, but showing up and trying</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is the first step in succeeding in the class!</a:t>
            </a:r>
            <a:endParaRPr sz="2800" dirty="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pic>
        <p:nvPicPr>
          <p:cNvPr id="2" name="Google Shape;266;p16">
            <a:extLst>
              <a:ext uri="{FF2B5EF4-FFF2-40B4-BE49-F238E27FC236}">
                <a16:creationId xmlns:a16="http://schemas.microsoft.com/office/drawing/2014/main" id="{60BD7377-80F3-9016-C844-AF14E9F2DDAC}"/>
              </a:ext>
            </a:extLst>
          </p:cNvPr>
          <p:cNvPicPr preferRelativeResize="0"/>
          <p:nvPr/>
        </p:nvPicPr>
        <p:blipFill rotWithShape="1">
          <a:blip r:embed="rId4">
            <a:alphaModFix/>
          </a:blip>
          <a:srcRect l="14269" t="9557" r="15276" b="13343"/>
          <a:stretch/>
        </p:blipFill>
        <p:spPr>
          <a:xfrm>
            <a:off x="8695111" y="2784002"/>
            <a:ext cx="3231673" cy="17397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6925273C-70D4-31AF-05BB-BB29A67B511C}"/>
            </a:ext>
          </a:extLst>
        </p:cNvPr>
        <p:cNvGrpSpPr/>
        <p:nvPr/>
      </p:nvGrpSpPr>
      <p:grpSpPr>
        <a:xfrm>
          <a:off x="0" y="0"/>
          <a:ext cx="0" cy="0"/>
          <a:chOff x="0" y="0"/>
          <a:chExt cx="0" cy="0"/>
        </a:xfrm>
      </p:grpSpPr>
      <p:sp>
        <p:nvSpPr>
          <p:cNvPr id="305" name="Google Shape;305;p21">
            <a:extLst>
              <a:ext uri="{FF2B5EF4-FFF2-40B4-BE49-F238E27FC236}">
                <a16:creationId xmlns:a16="http://schemas.microsoft.com/office/drawing/2014/main" id="{E576B242-D74A-4CDE-8A3B-501E0215666E}"/>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Learning Pattern</a:t>
            </a:r>
            <a:endParaRPr dirty="0"/>
          </a:p>
        </p:txBody>
      </p:sp>
      <p:sp>
        <p:nvSpPr>
          <p:cNvPr id="3" name="Text Placeholder 2">
            <a:extLst>
              <a:ext uri="{FF2B5EF4-FFF2-40B4-BE49-F238E27FC236}">
                <a16:creationId xmlns:a16="http://schemas.microsoft.com/office/drawing/2014/main" id="{1C5A2A06-2AE9-1C83-74AC-72E032ABAE37}"/>
              </a:ext>
            </a:extLst>
          </p:cNvPr>
          <p:cNvSpPr>
            <a:spLocks noGrp="1"/>
          </p:cNvSpPr>
          <p:nvPr>
            <p:ph type="body" idx="1"/>
          </p:nvPr>
        </p:nvSpPr>
        <p:spPr>
          <a:xfrm>
            <a:off x="838200" y="1219201"/>
            <a:ext cx="10515600" cy="5549347"/>
          </a:xfrm>
        </p:spPr>
        <p:txBody>
          <a:bodyPr>
            <a:normAutofit fontScale="77500" lnSpcReduction="20000"/>
          </a:bodyPr>
          <a:lstStyle/>
          <a:p>
            <a:r>
              <a:rPr lang="en-US" dirty="0"/>
              <a:t>Pre-class Work</a:t>
            </a:r>
          </a:p>
          <a:p>
            <a:pPr lvl="1"/>
            <a:r>
              <a:rPr lang="en-US" dirty="0"/>
              <a:t>Your first introduction to a topic</a:t>
            </a:r>
          </a:p>
          <a:p>
            <a:pPr lvl="1"/>
            <a:r>
              <a:rPr lang="en-US" dirty="0"/>
              <a:t>Interactive components</a:t>
            </a:r>
          </a:p>
          <a:p>
            <a:r>
              <a:rPr lang="en-US" dirty="0"/>
              <a:t>In-class lessons</a:t>
            </a:r>
          </a:p>
          <a:p>
            <a:pPr lvl="1"/>
            <a:r>
              <a:rPr lang="en-US" dirty="0"/>
              <a:t>Recap of pre-class work</a:t>
            </a:r>
          </a:p>
          <a:p>
            <a:pPr lvl="1"/>
            <a:r>
              <a:rPr lang="en-US" dirty="0"/>
              <a:t>Further instruction from where it left off</a:t>
            </a:r>
          </a:p>
          <a:p>
            <a:pPr lvl="1"/>
            <a:r>
              <a:rPr lang="en-US" dirty="0"/>
              <a:t>Interactive components</a:t>
            </a:r>
          </a:p>
          <a:p>
            <a:r>
              <a:rPr lang="en-US" dirty="0"/>
              <a:t>Section</a:t>
            </a:r>
          </a:p>
          <a:p>
            <a:pPr lvl="1"/>
            <a:r>
              <a:rPr lang="en-US" dirty="0"/>
              <a:t>Review, restate, rephrase content</a:t>
            </a:r>
          </a:p>
          <a:p>
            <a:pPr lvl="1"/>
            <a:r>
              <a:rPr lang="en-US" dirty="0"/>
              <a:t>Very interactive</a:t>
            </a:r>
          </a:p>
          <a:p>
            <a:r>
              <a:rPr lang="en-US" dirty="0"/>
              <a:t>Homework</a:t>
            </a:r>
          </a:p>
          <a:p>
            <a:pPr lvl="1"/>
            <a:r>
              <a:rPr lang="en-US" dirty="0"/>
              <a:t>Learn by applying</a:t>
            </a:r>
          </a:p>
          <a:p>
            <a:pPr lvl="1"/>
            <a:r>
              <a:rPr lang="en-US" dirty="0"/>
              <a:t>Help when you need it!</a:t>
            </a:r>
          </a:p>
          <a:p>
            <a:r>
              <a:rPr lang="en-US" dirty="0"/>
              <a:t>Quizzes/Final Exam</a:t>
            </a:r>
          </a:p>
          <a:p>
            <a:pPr lvl="1"/>
            <a:r>
              <a:rPr lang="en-US" dirty="0"/>
              <a:t>Show us what you’ve learned</a:t>
            </a:r>
          </a:p>
          <a:p>
            <a:pPr lvl="1"/>
            <a:endParaRPr lang="en-US" dirty="0"/>
          </a:p>
        </p:txBody>
      </p:sp>
      <p:sp>
        <p:nvSpPr>
          <p:cNvPr id="5" name="TextBox 4">
            <a:extLst>
              <a:ext uri="{FF2B5EF4-FFF2-40B4-BE49-F238E27FC236}">
                <a16:creationId xmlns:a16="http://schemas.microsoft.com/office/drawing/2014/main" id="{04BB7711-636C-0633-D88D-BB02EA7CE980}"/>
              </a:ext>
            </a:extLst>
          </p:cNvPr>
          <p:cNvSpPr txBox="1"/>
          <p:nvPr/>
        </p:nvSpPr>
        <p:spPr>
          <a:xfrm>
            <a:off x="6858000" y="1581727"/>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6" name="TextBox 5">
            <a:extLst>
              <a:ext uri="{FF2B5EF4-FFF2-40B4-BE49-F238E27FC236}">
                <a16:creationId xmlns:a16="http://schemas.microsoft.com/office/drawing/2014/main" id="{FAD6EE24-BEC5-5CE9-4849-1FDE1D9CBC1D}"/>
              </a:ext>
            </a:extLst>
          </p:cNvPr>
          <p:cNvSpPr txBox="1"/>
          <p:nvPr/>
        </p:nvSpPr>
        <p:spPr>
          <a:xfrm>
            <a:off x="6858000" y="1944253"/>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7" name="TextBox 6">
            <a:extLst>
              <a:ext uri="{FF2B5EF4-FFF2-40B4-BE49-F238E27FC236}">
                <a16:creationId xmlns:a16="http://schemas.microsoft.com/office/drawing/2014/main" id="{90C309CA-537F-6F35-7D61-E83C58DEA970}"/>
              </a:ext>
            </a:extLst>
          </p:cNvPr>
          <p:cNvSpPr txBox="1"/>
          <p:nvPr/>
        </p:nvSpPr>
        <p:spPr>
          <a:xfrm>
            <a:off x="6858000" y="2906944"/>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8" name="TextBox 7">
            <a:extLst>
              <a:ext uri="{FF2B5EF4-FFF2-40B4-BE49-F238E27FC236}">
                <a16:creationId xmlns:a16="http://schemas.microsoft.com/office/drawing/2014/main" id="{CF1EA71A-52EB-9C88-704E-27B21754EA41}"/>
              </a:ext>
            </a:extLst>
          </p:cNvPr>
          <p:cNvSpPr txBox="1"/>
          <p:nvPr/>
        </p:nvSpPr>
        <p:spPr>
          <a:xfrm>
            <a:off x="6858000" y="3419061"/>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9" name="TextBox 8">
            <a:extLst>
              <a:ext uri="{FF2B5EF4-FFF2-40B4-BE49-F238E27FC236}">
                <a16:creationId xmlns:a16="http://schemas.microsoft.com/office/drawing/2014/main" id="{84F9E507-309F-7342-CCE7-B783DB5B5292}"/>
              </a:ext>
            </a:extLst>
          </p:cNvPr>
          <p:cNvSpPr txBox="1"/>
          <p:nvPr/>
        </p:nvSpPr>
        <p:spPr>
          <a:xfrm>
            <a:off x="6781800" y="4083645"/>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10" name="TextBox 9">
            <a:extLst>
              <a:ext uri="{FF2B5EF4-FFF2-40B4-BE49-F238E27FC236}">
                <a16:creationId xmlns:a16="http://schemas.microsoft.com/office/drawing/2014/main" id="{CA484E51-6ABB-9B4C-DE46-A0942BDE1694}"/>
              </a:ext>
            </a:extLst>
          </p:cNvPr>
          <p:cNvSpPr txBox="1"/>
          <p:nvPr/>
        </p:nvSpPr>
        <p:spPr>
          <a:xfrm>
            <a:off x="6781800" y="4454454"/>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11" name="TextBox 10">
            <a:extLst>
              <a:ext uri="{FF2B5EF4-FFF2-40B4-BE49-F238E27FC236}">
                <a16:creationId xmlns:a16="http://schemas.microsoft.com/office/drawing/2014/main" id="{7D287DF2-4F30-8850-C388-C530FFE28F37}"/>
              </a:ext>
            </a:extLst>
          </p:cNvPr>
          <p:cNvSpPr txBox="1"/>
          <p:nvPr/>
        </p:nvSpPr>
        <p:spPr>
          <a:xfrm>
            <a:off x="6781800" y="5237855"/>
            <a:ext cx="2358338" cy="707886"/>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Assessment</a:t>
            </a:r>
          </a:p>
          <a:p>
            <a:endPar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470513F-848B-F303-79A7-812DEC4DF893}"/>
              </a:ext>
            </a:extLst>
          </p:cNvPr>
          <p:cNvSpPr txBox="1"/>
          <p:nvPr/>
        </p:nvSpPr>
        <p:spPr>
          <a:xfrm>
            <a:off x="6781800" y="5617200"/>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13" name="TextBox 12">
            <a:extLst>
              <a:ext uri="{FF2B5EF4-FFF2-40B4-BE49-F238E27FC236}">
                <a16:creationId xmlns:a16="http://schemas.microsoft.com/office/drawing/2014/main" id="{2334D9B8-6748-8FA0-6FFB-35518B02E80A}"/>
              </a:ext>
            </a:extLst>
          </p:cNvPr>
          <p:cNvSpPr txBox="1"/>
          <p:nvPr/>
        </p:nvSpPr>
        <p:spPr>
          <a:xfrm>
            <a:off x="6781800" y="6320273"/>
            <a:ext cx="1420582" cy="400110"/>
          </a:xfrm>
          <a:prstGeom prst="rect">
            <a:avLst/>
          </a:prstGeom>
          <a:noFill/>
        </p:spPr>
        <p:txBody>
          <a:bodyPr wrap="none" rtlCol="0">
            <a:spAutoFit/>
          </a:bodyPr>
          <a:lstStyle/>
          <a:p>
            <a:r>
              <a:rPr lang="en-US" sz="200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Assessment</a:t>
            </a:r>
          </a:p>
        </p:txBody>
      </p:sp>
    </p:spTree>
    <p:extLst>
      <p:ext uri="{BB962C8B-B14F-4D97-AF65-F5344CB8AC3E}">
        <p14:creationId xmlns:p14="http://schemas.microsoft.com/office/powerpoint/2010/main" val="108186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23AE-7C73-2326-1147-A4BEAE6D7CE9}"/>
              </a:ext>
            </a:extLst>
          </p:cNvPr>
          <p:cNvSpPr>
            <a:spLocks noGrp="1"/>
          </p:cNvSpPr>
          <p:nvPr>
            <p:ph type="title"/>
          </p:nvPr>
        </p:nvSpPr>
        <p:spPr/>
        <p:txBody>
          <a:bodyPr/>
          <a:lstStyle/>
          <a:p>
            <a:r>
              <a:rPr lang="en-US" dirty="0"/>
              <a:t>Learning in CSE 123: Live Support Systems</a:t>
            </a:r>
          </a:p>
        </p:txBody>
      </p:sp>
      <p:sp>
        <p:nvSpPr>
          <p:cNvPr id="3" name="Text Placeholder 2">
            <a:extLst>
              <a:ext uri="{FF2B5EF4-FFF2-40B4-BE49-F238E27FC236}">
                <a16:creationId xmlns:a16="http://schemas.microsoft.com/office/drawing/2014/main" id="{68F02048-1995-9AC4-3D55-149587301EC1}"/>
              </a:ext>
            </a:extLst>
          </p:cNvPr>
          <p:cNvSpPr>
            <a:spLocks noGrp="1"/>
          </p:cNvSpPr>
          <p:nvPr>
            <p:ph type="body" idx="1"/>
          </p:nvPr>
        </p:nvSpPr>
        <p:spPr>
          <a:xfrm>
            <a:off x="838200" y="1371600"/>
            <a:ext cx="10515600" cy="5373584"/>
          </a:xfrm>
        </p:spPr>
        <p:txBody>
          <a:bodyPr>
            <a:normAutofit/>
          </a:bodyPr>
          <a:lstStyle/>
          <a:p>
            <a:pPr marL="114300" indent="0">
              <a:buNone/>
            </a:pPr>
            <a:r>
              <a:rPr lang="en-US" dirty="0"/>
              <a:t>Programming is hard! We </a:t>
            </a:r>
            <a:r>
              <a:rPr lang="en-US" b="1" dirty="0"/>
              <a:t>want</a:t>
            </a:r>
            <a:r>
              <a:rPr lang="en-US" dirty="0"/>
              <a:t> to give you collaborative support!</a:t>
            </a:r>
          </a:p>
          <a:p>
            <a:pPr marL="114300" indent="0">
              <a:buNone/>
            </a:pPr>
            <a:endParaRPr lang="en-US" dirty="0"/>
          </a:p>
          <a:p>
            <a:pPr marL="114300" indent="0">
              <a:buNone/>
            </a:pPr>
            <a:r>
              <a:rPr lang="en-US" b="1" dirty="0"/>
              <a:t>Introductory Programming Lab</a:t>
            </a:r>
            <a:r>
              <a:rPr lang="en-US" dirty="0"/>
              <a:t> (TA Office Hours) – starting Week 2</a:t>
            </a:r>
          </a:p>
          <a:p>
            <a:r>
              <a:rPr lang="en-US" dirty="0"/>
              <a:t>&gt; 40 hours/week (and </a:t>
            </a:r>
            <a:r>
              <a:rPr lang="en-US" u="sng" dirty="0"/>
              <a:t>highly rated</a:t>
            </a:r>
            <a:r>
              <a:rPr lang="en-US" dirty="0"/>
              <a:t> in the class!)</a:t>
            </a:r>
          </a:p>
          <a:p>
            <a:r>
              <a:rPr lang="en-US" dirty="0"/>
              <a:t>Face-to-face help from TAs on </a:t>
            </a:r>
            <a:r>
              <a:rPr lang="en-US" b="1" dirty="0"/>
              <a:t>any</a:t>
            </a:r>
            <a:r>
              <a:rPr lang="en-US" dirty="0"/>
              <a:t> course questions</a:t>
            </a:r>
          </a:p>
          <a:p>
            <a:pPr marL="114300" indent="0">
              <a:buNone/>
            </a:pPr>
            <a:endParaRPr lang="en-US" dirty="0"/>
          </a:p>
          <a:p>
            <a:pPr marL="114300" indent="0">
              <a:buNone/>
            </a:pPr>
            <a:r>
              <a:rPr lang="en-US" b="1" dirty="0"/>
              <a:t>Instructor </a:t>
            </a:r>
            <a:r>
              <a:rPr lang="en-US" b="1"/>
              <a:t>Office Hours</a:t>
            </a:r>
            <a:endParaRPr lang="en-US" dirty="0"/>
          </a:p>
          <a:p>
            <a:r>
              <a:rPr lang="en-US" dirty="0"/>
              <a:t>Great for things from lecture, personal questions, or just saying hi</a:t>
            </a:r>
          </a:p>
        </p:txBody>
      </p:sp>
    </p:spTree>
    <p:extLst>
      <p:ext uri="{BB962C8B-B14F-4D97-AF65-F5344CB8AC3E}">
        <p14:creationId xmlns:p14="http://schemas.microsoft.com/office/powerpoint/2010/main" val="362984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111" name="Google Shape;111;p2"/>
          <p:cNvSpPr/>
          <p:nvPr/>
        </p:nvSpPr>
        <p:spPr>
          <a:xfrm rot="10800000">
            <a:off x="3212046" y="1449784"/>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23E9-54F0-DF3C-5D83-57830633D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EBF35-E865-C244-B091-89B07933EDFE}"/>
              </a:ext>
            </a:extLst>
          </p:cNvPr>
          <p:cNvSpPr>
            <a:spLocks noGrp="1"/>
          </p:cNvSpPr>
          <p:nvPr>
            <p:ph type="title"/>
          </p:nvPr>
        </p:nvSpPr>
        <p:spPr/>
        <p:txBody>
          <a:bodyPr/>
          <a:lstStyle/>
          <a:p>
            <a:r>
              <a:rPr lang="en-US" dirty="0"/>
              <a:t>Learning in CSE 123: Async Support Systems</a:t>
            </a:r>
          </a:p>
        </p:txBody>
      </p:sp>
      <p:sp>
        <p:nvSpPr>
          <p:cNvPr id="3" name="Text Placeholder 2">
            <a:extLst>
              <a:ext uri="{FF2B5EF4-FFF2-40B4-BE49-F238E27FC236}">
                <a16:creationId xmlns:a16="http://schemas.microsoft.com/office/drawing/2014/main" id="{75DF02BE-432D-19EF-4C7F-09CAC3AD6285}"/>
              </a:ext>
            </a:extLst>
          </p:cNvPr>
          <p:cNvSpPr>
            <a:spLocks noGrp="1"/>
          </p:cNvSpPr>
          <p:nvPr>
            <p:ph type="body" idx="1"/>
          </p:nvPr>
        </p:nvSpPr>
        <p:spPr>
          <a:xfrm>
            <a:off x="838200" y="1371600"/>
            <a:ext cx="10515600" cy="5373584"/>
          </a:xfrm>
        </p:spPr>
        <p:txBody>
          <a:bodyPr>
            <a:normAutofit/>
          </a:bodyPr>
          <a:lstStyle/>
          <a:p>
            <a:pPr marL="114300" indent="0">
              <a:buNone/>
            </a:pPr>
            <a:r>
              <a:rPr lang="en-US" b="1" dirty="0"/>
              <a:t>Ed Board</a:t>
            </a:r>
          </a:p>
          <a:p>
            <a:r>
              <a:rPr lang="en-US" dirty="0"/>
              <a:t>Best for content and logistics questions – 445 of you &gt;&gt; 29 of us!!</a:t>
            </a:r>
          </a:p>
          <a:p>
            <a:r>
              <a:rPr lang="en-US" dirty="0"/>
              <a:t>Encourage public posts, except for things about </a:t>
            </a:r>
            <a:r>
              <a:rPr lang="en-US" b="1" dirty="0"/>
              <a:t>your</a:t>
            </a:r>
            <a:r>
              <a:rPr lang="en-US" dirty="0"/>
              <a:t> graded work</a:t>
            </a:r>
          </a:p>
          <a:p>
            <a:r>
              <a:rPr lang="en-US" dirty="0"/>
              <a:t>Answer other students’ questions – great way to learn!</a:t>
            </a:r>
          </a:p>
          <a:p>
            <a:pPr marL="114300" indent="0">
              <a:buNone/>
            </a:pPr>
            <a:endParaRPr lang="en-US" dirty="0"/>
          </a:p>
          <a:p>
            <a:pPr marL="114300" indent="0">
              <a:buNone/>
            </a:pPr>
            <a:r>
              <a:rPr lang="en-US" b="1" dirty="0"/>
              <a:t>Email</a:t>
            </a:r>
          </a:p>
          <a:p>
            <a:r>
              <a:rPr lang="en-US" dirty="0"/>
              <a:t>Best for personal circumstances and/or private questions</a:t>
            </a:r>
          </a:p>
          <a:p>
            <a:r>
              <a:rPr lang="en-US" dirty="0"/>
              <a:t>If unsure, always feel free to email Brett</a:t>
            </a:r>
          </a:p>
          <a:p>
            <a:pPr lvl="1"/>
            <a:r>
              <a:rPr lang="en-US" dirty="0"/>
              <a:t>May politely ask you to post on Ed instead!</a:t>
            </a:r>
          </a:p>
          <a:p>
            <a:r>
              <a:rPr lang="en-US" dirty="0"/>
              <a:t>For emails, </a:t>
            </a:r>
            <a:r>
              <a:rPr lang="en-US" b="1" dirty="0"/>
              <a:t>please use your UW email</a:t>
            </a:r>
            <a:r>
              <a:rPr lang="en-US" dirty="0"/>
              <a:t> (protecting student privacy!) </a:t>
            </a:r>
          </a:p>
        </p:txBody>
      </p:sp>
    </p:spTree>
    <p:extLst>
      <p:ext uri="{BB962C8B-B14F-4D97-AF65-F5344CB8AC3E}">
        <p14:creationId xmlns:p14="http://schemas.microsoft.com/office/powerpoint/2010/main" val="36797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6CD0-DA95-3DD2-2808-96D6BE2E3355}"/>
              </a:ext>
            </a:extLst>
          </p:cNvPr>
          <p:cNvSpPr>
            <a:spLocks noGrp="1"/>
          </p:cNvSpPr>
          <p:nvPr>
            <p:ph type="title"/>
          </p:nvPr>
        </p:nvSpPr>
        <p:spPr/>
        <p:txBody>
          <a:bodyPr/>
          <a:lstStyle/>
          <a:p>
            <a:r>
              <a:rPr lang="en-US" dirty="0"/>
              <a:t>Think-Pair-Share: Inclusive Environments</a:t>
            </a:r>
          </a:p>
        </p:txBody>
      </p:sp>
      <p:sp>
        <p:nvSpPr>
          <p:cNvPr id="4" name="Text Placeholder 2">
            <a:extLst>
              <a:ext uri="{FF2B5EF4-FFF2-40B4-BE49-F238E27FC236}">
                <a16:creationId xmlns:a16="http://schemas.microsoft.com/office/drawing/2014/main" id="{DD0016DB-E6E5-7CFF-D3AC-D36865C1DD3A}"/>
              </a:ext>
            </a:extLst>
          </p:cNvPr>
          <p:cNvSpPr txBox="1">
            <a:spLocks/>
          </p:cNvSpPr>
          <p:nvPr/>
        </p:nvSpPr>
        <p:spPr>
          <a:xfrm>
            <a:off x="838200" y="2150701"/>
            <a:ext cx="10515600" cy="44894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US" sz="2400" dirty="0">
                <a:latin typeface="Calibri" panose="020F0502020204030204" pitchFamily="34" charset="0"/>
                <a:cs typeface="Calibri" panose="020F0502020204030204" pitchFamily="34" charset="0"/>
              </a:rPr>
              <a:t>CSE 123 will have many think-pair-share activities. Let’s practice! Today’s think: </a:t>
            </a:r>
          </a:p>
          <a:p>
            <a:pPr marL="114300"/>
            <a:endParaRPr lang="en-US" sz="2400" dirty="0">
              <a:latin typeface="Calibri" panose="020F0502020204030204" pitchFamily="34" charset="0"/>
              <a:cs typeface="Calibri" panose="020F0502020204030204" pitchFamily="34" charset="0"/>
            </a:endParaRPr>
          </a:p>
          <a:p>
            <a:pPr marL="114300"/>
            <a:r>
              <a:rPr lang="en-US" sz="3600" b="1" i="1" dirty="0">
                <a:solidFill>
                  <a:schemeClr val="accent1">
                    <a:lumMod val="60000"/>
                    <a:lumOff val="40000"/>
                  </a:schemeClr>
                </a:solidFill>
                <a:latin typeface="Calibri" panose="020F0502020204030204" pitchFamily="34" charset="0"/>
                <a:cs typeface="Calibri" panose="020F0502020204030204" pitchFamily="34" charset="0"/>
              </a:rPr>
              <a:t>What was an experience you had that made you feel welcome or included in a learning environment?</a:t>
            </a:r>
          </a:p>
          <a:p>
            <a:pPr marL="114300"/>
            <a:endParaRPr lang="en-US" sz="2400" dirty="0">
              <a:latin typeface="Calibri" panose="020F0502020204030204" pitchFamily="34" charset="0"/>
              <a:cs typeface="Calibri" panose="020F0502020204030204" pitchFamily="34" charset="0"/>
            </a:endParaRPr>
          </a:p>
          <a:p>
            <a:pPr marL="457200" indent="-342900">
              <a:buFont typeface="+mj-lt"/>
              <a:buAutoNum type="arabicPeriod"/>
            </a:pPr>
            <a:r>
              <a:rPr lang="en-US" sz="2400" b="1" dirty="0">
                <a:latin typeface="Calibri" panose="020F0502020204030204" pitchFamily="34" charset="0"/>
                <a:cs typeface="Calibri" panose="020F0502020204030204" pitchFamily="34" charset="0"/>
              </a:rPr>
              <a:t>Think</a:t>
            </a:r>
            <a:r>
              <a:rPr lang="en-US" sz="2400" dirty="0">
                <a:latin typeface="Calibri" panose="020F0502020204030204" pitchFamily="34" charset="0"/>
                <a:cs typeface="Calibri" panose="020F0502020204030204" pitchFamily="34" charset="0"/>
              </a:rPr>
              <a:t> on your own, in silence for about ~ 30 seconds</a:t>
            </a:r>
          </a:p>
          <a:p>
            <a:pPr marL="457200" indent="-342900">
              <a:buFont typeface="+mj-lt"/>
              <a:buAutoNum type="arabicPeriod"/>
            </a:pPr>
            <a:r>
              <a:rPr lang="en-US" sz="2400" b="1" dirty="0">
                <a:latin typeface="Calibri" panose="020F0502020204030204" pitchFamily="34" charset="0"/>
                <a:cs typeface="Calibri" panose="020F0502020204030204" pitchFamily="34" charset="0"/>
              </a:rPr>
              <a:t>Pair </a:t>
            </a:r>
            <a:r>
              <a:rPr lang="en-US" sz="2400" dirty="0">
                <a:latin typeface="Calibri" panose="020F0502020204030204" pitchFamily="34" charset="0"/>
                <a:cs typeface="Calibri" panose="020F0502020204030204" pitchFamily="34" charset="0"/>
              </a:rPr>
              <a:t>with your neighbor about it (and introduce yourself!!)</a:t>
            </a:r>
          </a:p>
          <a:p>
            <a:pPr marL="457200" indent="-342900">
              <a:buFont typeface="+mj-lt"/>
              <a:buAutoNum type="arabicPeriod"/>
            </a:pPr>
            <a:r>
              <a:rPr lang="en-US" sz="2400" b="1" dirty="0">
                <a:latin typeface="Calibri" panose="020F0502020204030204" pitchFamily="34" charset="0"/>
                <a:cs typeface="Calibri" panose="020F0502020204030204" pitchFamily="34" charset="0"/>
              </a:rPr>
              <a:t>Share</a:t>
            </a:r>
            <a:r>
              <a:rPr lang="en-US" sz="2400" dirty="0">
                <a:latin typeface="Calibri" panose="020F0502020204030204" pitchFamily="34" charset="0"/>
                <a:cs typeface="Calibri" panose="020F0502020204030204" pitchFamily="34" charset="0"/>
              </a:rPr>
              <a:t> in sli.do and in class (I’ll take a few volunteers from both)</a:t>
            </a:r>
          </a:p>
        </p:txBody>
      </p:sp>
      <p:pic>
        <p:nvPicPr>
          <p:cNvPr id="6" name="Picture 5">
            <a:extLst>
              <a:ext uri="{FF2B5EF4-FFF2-40B4-BE49-F238E27FC236}">
                <a16:creationId xmlns:a16="http://schemas.microsoft.com/office/drawing/2014/main" id="{BBD80A9B-FF98-1FD5-24E6-1B34A17B6755}"/>
              </a:ext>
            </a:extLst>
          </p:cNvPr>
          <p:cNvPicPr>
            <a:picLocks noChangeAspect="1"/>
          </p:cNvPicPr>
          <p:nvPr/>
        </p:nvPicPr>
        <p:blipFill>
          <a:blip r:embed="rId3"/>
          <a:stretch>
            <a:fillRect/>
          </a:stretch>
        </p:blipFill>
        <p:spPr>
          <a:xfrm>
            <a:off x="7168156" y="335401"/>
            <a:ext cx="762636" cy="762636"/>
          </a:xfrm>
          <a:prstGeom prst="rect">
            <a:avLst/>
          </a:prstGeom>
        </p:spPr>
      </p:pic>
    </p:spTree>
    <p:extLst>
      <p:ext uri="{BB962C8B-B14F-4D97-AF65-F5344CB8AC3E}">
        <p14:creationId xmlns:p14="http://schemas.microsoft.com/office/powerpoint/2010/main" val="171227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56E89-6AC5-C648-78A6-2FC37BB42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1A5EC-EBA9-55A7-65EA-A0C59F3CCFDE}"/>
              </a:ext>
            </a:extLst>
          </p:cNvPr>
          <p:cNvSpPr>
            <a:spLocks noGrp="1"/>
          </p:cNvSpPr>
          <p:nvPr>
            <p:ph type="title"/>
          </p:nvPr>
        </p:nvSpPr>
        <p:spPr/>
        <p:txBody>
          <a:bodyPr/>
          <a:lstStyle/>
          <a:p>
            <a:r>
              <a:rPr lang="en-US" dirty="0"/>
              <a:t>Think-Pair-Share: </a:t>
            </a:r>
            <a:r>
              <a:rPr lang="en-US" i="1" dirty="0"/>
              <a:t>Exclusive</a:t>
            </a:r>
            <a:r>
              <a:rPr lang="en-US" dirty="0"/>
              <a:t> Environments</a:t>
            </a:r>
          </a:p>
        </p:txBody>
      </p:sp>
      <p:sp>
        <p:nvSpPr>
          <p:cNvPr id="4" name="Text Placeholder 2">
            <a:extLst>
              <a:ext uri="{FF2B5EF4-FFF2-40B4-BE49-F238E27FC236}">
                <a16:creationId xmlns:a16="http://schemas.microsoft.com/office/drawing/2014/main" id="{2ACC7564-208D-1A8D-035B-63710EEFF749}"/>
              </a:ext>
            </a:extLst>
          </p:cNvPr>
          <p:cNvSpPr txBox="1">
            <a:spLocks/>
          </p:cNvSpPr>
          <p:nvPr/>
        </p:nvSpPr>
        <p:spPr>
          <a:xfrm>
            <a:off x="838200" y="2150701"/>
            <a:ext cx="10515600" cy="44894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US" sz="2400" dirty="0">
                <a:latin typeface="Calibri" panose="020F0502020204030204" pitchFamily="34" charset="0"/>
                <a:cs typeface="Calibri" panose="020F0502020204030204" pitchFamily="34" charset="0"/>
              </a:rPr>
              <a:t>CSE 123 will have many think-pair-share activities. Let’s practice! Today’s think: </a:t>
            </a:r>
          </a:p>
          <a:p>
            <a:pPr marL="114300"/>
            <a:endParaRPr lang="en-US" sz="2400" dirty="0">
              <a:latin typeface="Calibri" panose="020F0502020204030204" pitchFamily="34" charset="0"/>
              <a:cs typeface="Calibri" panose="020F0502020204030204" pitchFamily="34" charset="0"/>
            </a:endParaRPr>
          </a:p>
          <a:p>
            <a:pPr marL="114300"/>
            <a:r>
              <a:rPr lang="en-US" sz="3600" b="1" i="1" dirty="0">
                <a:solidFill>
                  <a:schemeClr val="accent1">
                    <a:lumMod val="60000"/>
                    <a:lumOff val="40000"/>
                  </a:schemeClr>
                </a:solidFill>
                <a:latin typeface="Calibri" panose="020F0502020204030204" pitchFamily="34" charset="0"/>
                <a:cs typeface="Calibri" panose="020F0502020204030204" pitchFamily="34" charset="0"/>
              </a:rPr>
              <a:t>What was an experience you had that made you feel unwelcome or excluded in a learning environment?</a:t>
            </a:r>
          </a:p>
          <a:p>
            <a:pPr marL="114300"/>
            <a:endParaRPr lang="en-US" sz="2400" dirty="0">
              <a:latin typeface="Calibri" panose="020F0502020204030204" pitchFamily="34" charset="0"/>
              <a:cs typeface="Calibri" panose="020F0502020204030204" pitchFamily="34" charset="0"/>
            </a:endParaRPr>
          </a:p>
          <a:p>
            <a:pPr marL="457200" indent="-342900">
              <a:buFont typeface="+mj-lt"/>
              <a:buAutoNum type="arabicPeriod"/>
            </a:pPr>
            <a:r>
              <a:rPr lang="en-US" sz="2400" b="1" dirty="0">
                <a:latin typeface="Calibri" panose="020F0502020204030204" pitchFamily="34" charset="0"/>
                <a:cs typeface="Calibri" panose="020F0502020204030204" pitchFamily="34" charset="0"/>
              </a:rPr>
              <a:t>Think</a:t>
            </a:r>
            <a:r>
              <a:rPr lang="en-US" sz="2400" dirty="0">
                <a:latin typeface="Calibri" panose="020F0502020204030204" pitchFamily="34" charset="0"/>
                <a:cs typeface="Calibri" panose="020F0502020204030204" pitchFamily="34" charset="0"/>
              </a:rPr>
              <a:t> on your own, in silence for about ~ 30 seconds</a:t>
            </a:r>
          </a:p>
          <a:p>
            <a:pPr marL="457200" indent="-342900">
              <a:buFont typeface="+mj-lt"/>
              <a:buAutoNum type="arabicPeriod"/>
            </a:pPr>
            <a:r>
              <a:rPr lang="en-US" sz="2400" b="1" dirty="0">
                <a:latin typeface="Calibri" panose="020F0502020204030204" pitchFamily="34" charset="0"/>
                <a:cs typeface="Calibri" panose="020F0502020204030204" pitchFamily="34" charset="0"/>
              </a:rPr>
              <a:t>Pair </a:t>
            </a:r>
            <a:r>
              <a:rPr lang="en-US" sz="2400" dirty="0">
                <a:latin typeface="Calibri" panose="020F0502020204030204" pitchFamily="34" charset="0"/>
                <a:cs typeface="Calibri" panose="020F0502020204030204" pitchFamily="34" charset="0"/>
              </a:rPr>
              <a:t>with your neighbor about it (and introduce yourself!!)</a:t>
            </a:r>
          </a:p>
          <a:p>
            <a:pPr marL="457200" indent="-342900">
              <a:buFont typeface="+mj-lt"/>
              <a:buAutoNum type="arabicPeriod"/>
            </a:pPr>
            <a:r>
              <a:rPr lang="en-US" sz="2400" b="1" dirty="0">
                <a:latin typeface="Calibri" panose="020F0502020204030204" pitchFamily="34" charset="0"/>
                <a:cs typeface="Calibri" panose="020F0502020204030204" pitchFamily="34" charset="0"/>
              </a:rPr>
              <a:t>Share</a:t>
            </a:r>
            <a:r>
              <a:rPr lang="en-US" sz="2400" dirty="0">
                <a:latin typeface="Calibri" panose="020F0502020204030204" pitchFamily="34" charset="0"/>
                <a:cs typeface="Calibri" panose="020F0502020204030204" pitchFamily="34" charset="0"/>
              </a:rPr>
              <a:t> in sli.do and in class (I’ll take a few volunteers from both)</a:t>
            </a:r>
          </a:p>
        </p:txBody>
      </p:sp>
      <p:pic>
        <p:nvPicPr>
          <p:cNvPr id="5" name="Picture 4">
            <a:extLst>
              <a:ext uri="{FF2B5EF4-FFF2-40B4-BE49-F238E27FC236}">
                <a16:creationId xmlns:a16="http://schemas.microsoft.com/office/drawing/2014/main" id="{2A86AF6D-2131-866F-D11F-DA6EA3541771}"/>
              </a:ext>
            </a:extLst>
          </p:cNvPr>
          <p:cNvPicPr>
            <a:picLocks noChangeAspect="1"/>
          </p:cNvPicPr>
          <p:nvPr/>
        </p:nvPicPr>
        <p:blipFill>
          <a:blip r:embed="rId3"/>
          <a:stretch>
            <a:fillRect/>
          </a:stretch>
        </p:blipFill>
        <p:spPr>
          <a:xfrm>
            <a:off x="7168156" y="335401"/>
            <a:ext cx="762636" cy="762636"/>
          </a:xfrm>
          <a:prstGeom prst="rect">
            <a:avLst/>
          </a:prstGeom>
        </p:spPr>
      </p:pic>
    </p:spTree>
    <p:extLst>
      <p:ext uri="{BB962C8B-B14F-4D97-AF65-F5344CB8AC3E}">
        <p14:creationId xmlns:p14="http://schemas.microsoft.com/office/powerpoint/2010/main" val="63813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05C937AE-EDFB-A809-7757-8A137ECE8006}"/>
            </a:ext>
          </a:extLst>
        </p:cNvPr>
        <p:cNvGrpSpPr/>
        <p:nvPr/>
      </p:nvGrpSpPr>
      <p:grpSpPr>
        <a:xfrm>
          <a:off x="0" y="0"/>
          <a:ext cx="0" cy="0"/>
          <a:chOff x="0" y="0"/>
          <a:chExt cx="0" cy="0"/>
        </a:xfrm>
      </p:grpSpPr>
      <p:sp>
        <p:nvSpPr>
          <p:cNvPr id="283" name="Google Shape;283;p18">
            <a:extLst>
              <a:ext uri="{FF2B5EF4-FFF2-40B4-BE49-F238E27FC236}">
                <a16:creationId xmlns:a16="http://schemas.microsoft.com/office/drawing/2014/main" id="{229195AC-7E64-107F-EE68-5B6612D19F70}"/>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a:extLst>
              <a:ext uri="{FF2B5EF4-FFF2-40B4-BE49-F238E27FC236}">
                <a16:creationId xmlns:a16="http://schemas.microsoft.com/office/drawing/2014/main" id="{06DF227E-B537-2D84-80B9-286A4EBB6782}"/>
              </a:ext>
            </a:extLst>
          </p:cNvPr>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chemeClr val="tx1"/>
                </a:solidFill>
                <a:latin typeface="Calibri"/>
                <a:ea typeface="Calibri"/>
                <a:cs typeface="Calibri"/>
                <a:sym typeface="Calibri"/>
              </a:rPr>
              <a:t>Introductions</a:t>
            </a:r>
            <a:endParaRPr dirty="0">
              <a:solidFill>
                <a:schemeClr val="tx1"/>
              </a:solidFill>
            </a:endParaRPr>
          </a:p>
          <a:p>
            <a:pPr marL="228600" lvl="0" indent="-228600" algn="l" rtl="0">
              <a:lnSpc>
                <a:spcPct val="90000"/>
              </a:lnSpc>
              <a:spcBef>
                <a:spcPts val="1000"/>
              </a:spcBef>
              <a:spcAft>
                <a:spcPts val="0"/>
              </a:spcAft>
              <a:buClrTx/>
              <a:buSzPts val="2800"/>
              <a:buChar char="•"/>
            </a:pPr>
            <a:r>
              <a:rPr lang="en-US" dirty="0">
                <a:solidFill>
                  <a:schemeClr val="tx1"/>
                </a:solidFill>
              </a:rPr>
              <a:t>About this Course</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solidFill>
                  <a:schemeClr val="tx1"/>
                </a:solidFill>
              </a:rPr>
              <a:t>Course Components &amp; Tools</a:t>
            </a:r>
            <a:endParaRPr dirty="0">
              <a:solidFill>
                <a:schemeClr val="tx1"/>
              </a:solidFill>
            </a:endParaRPr>
          </a:p>
          <a:p>
            <a:pPr marL="685800" lvl="1" indent="-228600" algn="l" rtl="0">
              <a:lnSpc>
                <a:spcPct val="90000"/>
              </a:lnSpc>
              <a:spcBef>
                <a:spcPts val="500"/>
              </a:spcBef>
              <a:spcAft>
                <a:spcPts val="0"/>
              </a:spcAft>
              <a:buClrTx/>
              <a:buSzPts val="2400"/>
              <a:buFont typeface="Helvetica Neue"/>
              <a:buChar char="-"/>
            </a:pPr>
            <a:r>
              <a:rPr lang="en-US" sz="2400" dirty="0">
                <a:solidFill>
                  <a:schemeClr val="tx1"/>
                </a:solidFill>
              </a:rPr>
              <a:t>Making the Most of this Class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1" i="0" u="none" strike="noStrike" cap="none" dirty="0">
                <a:solidFill>
                  <a:srgbClr val="EE8A64"/>
                </a:solidFill>
                <a:latin typeface="Calibri"/>
                <a:ea typeface="Calibri"/>
                <a:cs typeface="Calibri"/>
                <a:sym typeface="Calibri"/>
              </a:rPr>
              <a:t>Assignments and Grading</a:t>
            </a:r>
          </a:p>
        </p:txBody>
      </p:sp>
      <p:sp>
        <p:nvSpPr>
          <p:cNvPr id="285" name="Google Shape;285;p18">
            <a:extLst>
              <a:ext uri="{FF2B5EF4-FFF2-40B4-BE49-F238E27FC236}">
                <a16:creationId xmlns:a16="http://schemas.microsoft.com/office/drawing/2014/main" id="{2FA1A400-CFD0-B2B8-8E05-31F2CC28956A}"/>
              </a:ext>
            </a:extLst>
          </p:cNvPr>
          <p:cNvSpPr/>
          <p:nvPr/>
        </p:nvSpPr>
        <p:spPr>
          <a:xfrm rot="10800000">
            <a:off x="4976296" y="3274533"/>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680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 and Grading</a:t>
            </a:r>
            <a:endParaRPr/>
          </a:p>
        </p:txBody>
      </p:sp>
      <p:sp>
        <p:nvSpPr>
          <p:cNvPr id="360" name="Google Shape;360;p2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Our goal in the course is for you to </a:t>
            </a:r>
            <a:r>
              <a:rPr lang="en-US" b="1"/>
              <a:t>gain proficiency the concepts and skills </a:t>
            </a:r>
            <a:r>
              <a:rPr lang="en-US"/>
              <a:t>we teach</a:t>
            </a:r>
            <a:endParaRPr/>
          </a:p>
          <a:p>
            <a:pPr marL="228600" lvl="0" indent="-228600" algn="l" rtl="0">
              <a:lnSpc>
                <a:spcPct val="90000"/>
              </a:lnSpc>
              <a:spcBef>
                <a:spcPts val="1000"/>
              </a:spcBef>
              <a:spcAft>
                <a:spcPts val="0"/>
              </a:spcAft>
              <a:buClr>
                <a:schemeClr val="dk1"/>
              </a:buClr>
              <a:buSzPts val="2800"/>
              <a:buChar char="•"/>
            </a:pPr>
            <a:r>
              <a:rPr lang="en-US"/>
              <a:t>We assess your proficiency by asking you to apply the concepts and skills on tasks or problems</a:t>
            </a:r>
            <a:endParaRPr/>
          </a:p>
          <a:p>
            <a:pPr marL="228600" lvl="0" indent="-228600" algn="l" rtl="0">
              <a:lnSpc>
                <a:spcPct val="90000"/>
              </a:lnSpc>
              <a:spcBef>
                <a:spcPts val="1000"/>
              </a:spcBef>
              <a:spcAft>
                <a:spcPts val="0"/>
              </a:spcAft>
              <a:buClr>
                <a:schemeClr val="dk1"/>
              </a:buClr>
              <a:buSzPts val="2800"/>
              <a:buChar char="•"/>
            </a:pPr>
            <a:r>
              <a:rPr lang="en-US"/>
              <a:t>By necessity, we are assessing your </a:t>
            </a:r>
            <a:r>
              <a:rPr lang="en-US" i="1"/>
              <a:t>work</a:t>
            </a:r>
            <a:r>
              <a:rPr lang="en-US"/>
              <a:t> as a proxy for your proficiency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a:t>
            </a:r>
            <a:endParaRPr/>
          </a:p>
        </p:txBody>
      </p:sp>
      <p:sp>
        <p:nvSpPr>
          <p:cNvPr id="368" name="Google Shape;368;p26"/>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US" dirty="0"/>
              <a:t>Your learning in this course will be assessed in four ways:</a:t>
            </a:r>
            <a:endParaRPr dirty="0"/>
          </a:p>
          <a:p>
            <a:pPr marL="685800" lvl="1" indent="-228600" algn="l" rtl="0">
              <a:lnSpc>
                <a:spcPct val="90000"/>
              </a:lnSpc>
              <a:spcBef>
                <a:spcPts val="500"/>
              </a:spcBef>
              <a:spcAft>
                <a:spcPts val="0"/>
              </a:spcAft>
              <a:buClr>
                <a:schemeClr val="dk1"/>
              </a:buClr>
              <a:buSzPts val="2400"/>
              <a:buChar char="•"/>
            </a:pPr>
            <a:r>
              <a:rPr lang="en-US" dirty="0"/>
              <a:t>Programming Assignments (~biweekly, 4 total)</a:t>
            </a:r>
            <a:endParaRPr dirty="0"/>
          </a:p>
          <a:p>
            <a:pPr marL="1143000" lvl="2" indent="-228600" algn="l" rtl="0">
              <a:lnSpc>
                <a:spcPct val="90000"/>
              </a:lnSpc>
              <a:spcBef>
                <a:spcPts val="500"/>
              </a:spcBef>
              <a:spcAft>
                <a:spcPts val="0"/>
              </a:spcAft>
              <a:buClr>
                <a:schemeClr val="dk1"/>
              </a:buClr>
              <a:buSzPts val="2000"/>
              <a:buChar char="•"/>
            </a:pPr>
            <a:r>
              <a:rPr lang="en-US" dirty="0"/>
              <a:t>Structured programming assignments to assess your proficiency of programming concepts</a:t>
            </a:r>
            <a:endParaRPr dirty="0"/>
          </a:p>
          <a:p>
            <a:pPr marL="685800" lvl="1" indent="-228600" algn="l" rtl="0">
              <a:lnSpc>
                <a:spcPct val="90000"/>
              </a:lnSpc>
              <a:spcBef>
                <a:spcPts val="500"/>
              </a:spcBef>
              <a:spcAft>
                <a:spcPts val="0"/>
              </a:spcAft>
              <a:buClr>
                <a:schemeClr val="dk1"/>
              </a:buClr>
              <a:buSzPts val="2400"/>
              <a:buChar char="•"/>
            </a:pPr>
            <a:r>
              <a:rPr lang="en-US" dirty="0"/>
              <a:t>Creative Projects (~biweekly, 4 total)</a:t>
            </a:r>
            <a:endParaRPr dirty="0"/>
          </a:p>
          <a:p>
            <a:pPr marL="1143000" lvl="2" indent="-228600" algn="l" rtl="0">
              <a:lnSpc>
                <a:spcPct val="90000"/>
              </a:lnSpc>
              <a:spcBef>
                <a:spcPts val="500"/>
              </a:spcBef>
              <a:spcAft>
                <a:spcPts val="0"/>
              </a:spcAft>
              <a:buClr>
                <a:schemeClr val="dk1"/>
              </a:buClr>
              <a:buSzPts val="2000"/>
              <a:buChar char="•"/>
            </a:pPr>
            <a:r>
              <a:rPr lang="en-US" dirty="0"/>
              <a:t>Smaller, more open-ended assignments to give you space to explore</a:t>
            </a:r>
            <a:endParaRPr dirty="0"/>
          </a:p>
          <a:p>
            <a:pPr marL="685800" lvl="1" indent="-228600" algn="l" rtl="0">
              <a:lnSpc>
                <a:spcPct val="90000"/>
              </a:lnSpc>
              <a:spcBef>
                <a:spcPts val="500"/>
              </a:spcBef>
              <a:spcAft>
                <a:spcPts val="0"/>
              </a:spcAft>
              <a:buClr>
                <a:schemeClr val="dk1"/>
              </a:buClr>
              <a:buSzPts val="2400"/>
              <a:buChar char="•"/>
            </a:pPr>
            <a:r>
              <a:rPr lang="en-US" dirty="0"/>
              <a:t>Quizzes (3 total, in section)</a:t>
            </a:r>
            <a:endParaRPr dirty="0"/>
          </a:p>
          <a:p>
            <a:pPr marL="1143000" lvl="2" indent="-228600" algn="l" rtl="0">
              <a:lnSpc>
                <a:spcPct val="90000"/>
              </a:lnSpc>
              <a:spcBef>
                <a:spcPts val="500"/>
              </a:spcBef>
              <a:spcAft>
                <a:spcPts val="0"/>
              </a:spcAft>
              <a:buClr>
                <a:schemeClr val="dk1"/>
              </a:buClr>
              <a:buSzPts val="2000"/>
              <a:buChar char="•"/>
            </a:pPr>
            <a:r>
              <a:rPr lang="en-US" dirty="0"/>
              <a:t>Series of problems covering all material up to that point</a:t>
            </a:r>
            <a:endParaRPr dirty="0"/>
          </a:p>
          <a:p>
            <a:pPr marL="685800" lvl="1" indent="-228600" algn="l" rtl="0">
              <a:lnSpc>
                <a:spcPct val="90000"/>
              </a:lnSpc>
              <a:spcBef>
                <a:spcPts val="500"/>
              </a:spcBef>
              <a:spcAft>
                <a:spcPts val="0"/>
              </a:spcAft>
              <a:buClr>
                <a:schemeClr val="dk1"/>
              </a:buClr>
              <a:buSzPts val="2400"/>
              <a:buChar char="•"/>
            </a:pPr>
            <a:r>
              <a:rPr lang="en-US" dirty="0"/>
              <a:t>Final Exam (Tuesday, March 17, 12:30-2:20)</a:t>
            </a:r>
            <a:endParaRPr dirty="0"/>
          </a:p>
          <a:p>
            <a:pPr marL="1143000" lvl="2" indent="-228600" algn="l" rtl="0">
              <a:lnSpc>
                <a:spcPct val="90000"/>
              </a:lnSpc>
              <a:spcBef>
                <a:spcPts val="500"/>
              </a:spcBef>
              <a:spcAft>
                <a:spcPts val="0"/>
              </a:spcAft>
              <a:buSzPts val="2400"/>
              <a:buChar char="•"/>
            </a:pPr>
            <a:r>
              <a:rPr lang="en-US" dirty="0"/>
              <a:t>Final, culminating assessment of all your skills and knowledge</a:t>
            </a:r>
            <a:endParaRPr dirty="0"/>
          </a:p>
          <a:p>
            <a:pPr marL="1143000" lvl="2" indent="-76200" algn="l" rtl="0">
              <a:lnSpc>
                <a:spcPct val="90000"/>
              </a:lnSpc>
              <a:spcBef>
                <a:spcPts val="500"/>
              </a:spcBef>
              <a:spcAft>
                <a:spcPts val="0"/>
              </a:spcAft>
              <a:buSzPts val="2400"/>
              <a:buNone/>
            </a:pPr>
            <a:endParaRPr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Resubmission and Ignored Quiz Problems</a:t>
            </a:r>
            <a:endParaRPr dirty="0"/>
          </a:p>
        </p:txBody>
      </p:sp>
      <p:sp>
        <p:nvSpPr>
          <p:cNvPr id="376" name="Google Shape;376;p27"/>
          <p:cNvSpPr txBox="1">
            <a:spLocks noGrp="1"/>
          </p:cNvSpPr>
          <p:nvPr>
            <p:ph type="body" idx="1"/>
          </p:nvPr>
        </p:nvSpPr>
        <p:spPr>
          <a:xfrm>
            <a:off x="838200" y="1825624"/>
            <a:ext cx="10515600" cy="450839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ts val="3294"/>
              <a:buNone/>
            </a:pPr>
            <a:r>
              <a:rPr lang="en-US" i="1" dirty="0"/>
              <a:t>Learning takes time, and doesn’t always happen on the first try</a:t>
            </a:r>
            <a:endParaRPr dirty="0"/>
          </a:p>
          <a:p>
            <a:pPr marL="228600" lvl="0" indent="-50800" algn="l" rtl="0">
              <a:lnSpc>
                <a:spcPct val="90000"/>
              </a:lnSpc>
              <a:spcBef>
                <a:spcPts val="1000"/>
              </a:spcBef>
              <a:spcAft>
                <a:spcPts val="0"/>
              </a:spcAft>
              <a:buClr>
                <a:schemeClr val="dk1"/>
              </a:buClr>
              <a:buSzPts val="3294"/>
              <a:buNone/>
            </a:pPr>
            <a:endParaRPr dirty="0"/>
          </a:p>
          <a:p>
            <a:pPr marL="228600" lvl="0" indent="-228600" algn="l" rtl="0">
              <a:lnSpc>
                <a:spcPct val="90000"/>
              </a:lnSpc>
              <a:spcBef>
                <a:spcPts val="1000"/>
              </a:spcBef>
              <a:spcAft>
                <a:spcPts val="0"/>
              </a:spcAft>
              <a:buClr>
                <a:schemeClr val="dk1"/>
              </a:buClr>
              <a:buSzPts val="3294"/>
              <a:buChar char="•"/>
            </a:pPr>
            <a:r>
              <a:rPr lang="en-US" dirty="0"/>
              <a:t>One previous Programming Assignment or Creative Project can be </a:t>
            </a:r>
            <a:r>
              <a:rPr lang="en-US" b="1" dirty="0"/>
              <a:t>resubmitted</a:t>
            </a:r>
            <a:r>
              <a:rPr lang="en-US" dirty="0"/>
              <a:t> each week</a:t>
            </a:r>
            <a:endParaRPr dirty="0"/>
          </a:p>
          <a:p>
            <a:pPr marL="685800" lvl="1" indent="-228600" algn="l" rtl="0">
              <a:lnSpc>
                <a:spcPct val="90000"/>
              </a:lnSpc>
              <a:spcBef>
                <a:spcPts val="500"/>
              </a:spcBef>
              <a:spcAft>
                <a:spcPts val="0"/>
              </a:spcAft>
              <a:buClr>
                <a:schemeClr val="dk1"/>
              </a:buClr>
              <a:buSzPts val="2824"/>
              <a:buChar char="•"/>
            </a:pPr>
            <a:r>
              <a:rPr lang="en-US" dirty="0"/>
              <a:t>Must be accompanied by a write-up describing changes (via Google Form)</a:t>
            </a:r>
            <a:endParaRPr dirty="0"/>
          </a:p>
          <a:p>
            <a:pPr marL="685800" lvl="1" indent="-228600" algn="l" rtl="0">
              <a:lnSpc>
                <a:spcPct val="90000"/>
              </a:lnSpc>
              <a:spcBef>
                <a:spcPts val="500"/>
              </a:spcBef>
              <a:spcAft>
                <a:spcPts val="0"/>
              </a:spcAft>
              <a:buClr>
                <a:schemeClr val="dk1"/>
              </a:buClr>
              <a:buSzPts val="2824"/>
              <a:buChar char="•"/>
            </a:pPr>
            <a:r>
              <a:rPr lang="en-US" dirty="0"/>
              <a:t>Grade on resubmission will replace original grade</a:t>
            </a:r>
            <a:endParaRPr dirty="0"/>
          </a:p>
          <a:p>
            <a:pPr marL="685800" lvl="1" indent="-228600" algn="l" rtl="0">
              <a:lnSpc>
                <a:spcPct val="90000"/>
              </a:lnSpc>
              <a:spcBef>
                <a:spcPts val="500"/>
              </a:spcBef>
              <a:spcAft>
                <a:spcPts val="0"/>
              </a:spcAft>
              <a:buClr>
                <a:schemeClr val="dk1"/>
              </a:buClr>
              <a:buSzPts val="2824"/>
              <a:buChar char="•"/>
            </a:pPr>
            <a:r>
              <a:rPr lang="en-US" dirty="0"/>
              <a:t>An assignment can be resubmitted in the 3 cycles after feedback has been published</a:t>
            </a:r>
          </a:p>
          <a:p>
            <a:pPr marL="685800" lvl="1" indent="-228600" algn="l" rtl="0">
              <a:lnSpc>
                <a:spcPct val="90000"/>
              </a:lnSpc>
              <a:spcBef>
                <a:spcPts val="500"/>
              </a:spcBef>
              <a:spcAft>
                <a:spcPts val="0"/>
              </a:spcAft>
              <a:buClr>
                <a:schemeClr val="dk1"/>
              </a:buClr>
              <a:buSzPts val="2824"/>
              <a:buChar char="•"/>
            </a:pPr>
            <a:r>
              <a:rPr lang="en-US" i="1" dirty="0"/>
              <a:t>Tip: Resubmit as early as possible! </a:t>
            </a:r>
            <a:endParaRPr i="1" dirty="0"/>
          </a:p>
          <a:p>
            <a:pPr marL="228600" lvl="0" indent="-228600" algn="l" rtl="0">
              <a:lnSpc>
                <a:spcPct val="90000"/>
              </a:lnSpc>
              <a:spcBef>
                <a:spcPts val="500"/>
              </a:spcBef>
              <a:spcAft>
                <a:spcPts val="0"/>
              </a:spcAft>
              <a:buSzPts val="2824"/>
              <a:buChar char="•"/>
            </a:pPr>
            <a:r>
              <a:rPr lang="en-US" dirty="0"/>
              <a:t>We will ignore your </a:t>
            </a:r>
            <a:r>
              <a:rPr lang="en-US" b="1" dirty="0"/>
              <a:t>two lowest quiz/exam problem grades</a:t>
            </a:r>
            <a:endParaRPr dirty="0"/>
          </a:p>
          <a:p>
            <a:pPr marL="685800" lvl="1" indent="-228600" algn="l" rtl="0">
              <a:lnSpc>
                <a:spcPct val="90000"/>
              </a:lnSpc>
              <a:spcBef>
                <a:spcPts val="500"/>
              </a:spcBef>
              <a:spcAft>
                <a:spcPts val="0"/>
              </a:spcAft>
              <a:buSzPts val="2420"/>
              <a:buChar char="•"/>
            </a:pPr>
            <a:r>
              <a:rPr lang="en-US" dirty="0"/>
              <a:t>No special action required– we’ll do this automatically</a:t>
            </a:r>
            <a:endParaRPr dirty="0"/>
          </a:p>
          <a:p>
            <a:pPr marL="228600" lvl="0" indent="-228600" algn="l" rtl="0">
              <a:lnSpc>
                <a:spcPct val="90000"/>
              </a:lnSpc>
              <a:spcBef>
                <a:spcPts val="1000"/>
              </a:spcBef>
              <a:spcAft>
                <a:spcPts val="0"/>
              </a:spcAft>
              <a:buClr>
                <a:schemeClr val="dk1"/>
              </a:buClr>
              <a:buSzPts val="3294"/>
              <a:buChar char="•"/>
            </a:pPr>
            <a:endParaRPr lang="en-US" dirty="0"/>
          </a:p>
          <a:p>
            <a:pPr marL="228600" lvl="0" indent="-228600" algn="l" rtl="0">
              <a:lnSpc>
                <a:spcPct val="90000"/>
              </a:lnSpc>
              <a:spcBef>
                <a:spcPts val="1000"/>
              </a:spcBef>
              <a:spcAft>
                <a:spcPts val="0"/>
              </a:spcAft>
              <a:buClr>
                <a:schemeClr val="dk1"/>
              </a:buClr>
              <a:buSzPts val="3294"/>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Grading</a:t>
            </a:r>
            <a:endParaRPr/>
          </a:p>
        </p:txBody>
      </p:sp>
      <p:sp>
        <p:nvSpPr>
          <p:cNvPr id="384" name="Google Shape;384;p28"/>
          <p:cNvSpPr txBox="1">
            <a:spLocks noGrp="1"/>
          </p:cNvSpPr>
          <p:nvPr>
            <p:ph type="body" idx="1"/>
          </p:nvPr>
        </p:nvSpPr>
        <p:spPr>
          <a:xfrm>
            <a:off x="838200" y="1825625"/>
            <a:ext cx="9220200" cy="421851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i="1" dirty="0"/>
              <a:t>Grades should reflect your proficiency in the course objectives</a:t>
            </a:r>
            <a:endParaRPr dirty="0"/>
          </a:p>
          <a:p>
            <a:pPr marL="0" lvl="0" indent="0" algn="l" rtl="0">
              <a:lnSpc>
                <a:spcPct val="90000"/>
              </a:lnSpc>
              <a:spcBef>
                <a:spcPts val="1000"/>
              </a:spcBef>
              <a:spcAft>
                <a:spcPts val="0"/>
              </a:spcAft>
              <a:buClr>
                <a:schemeClr val="dk1"/>
              </a:buClr>
              <a:buSzPct val="100000"/>
              <a:buNone/>
            </a:pPr>
            <a:endParaRPr i="1" dirty="0"/>
          </a:p>
          <a:p>
            <a:pPr marL="228600" lvl="0" indent="-228600" algn="l" rtl="0">
              <a:lnSpc>
                <a:spcPct val="90000"/>
              </a:lnSpc>
              <a:spcBef>
                <a:spcPts val="1000"/>
              </a:spcBef>
              <a:spcAft>
                <a:spcPts val="0"/>
              </a:spcAft>
              <a:buClr>
                <a:schemeClr val="dk1"/>
              </a:buClr>
              <a:buSzPct val="100000"/>
              <a:buChar char="•"/>
            </a:pPr>
            <a:r>
              <a:rPr lang="en-US" dirty="0"/>
              <a:t>All assignments will be graded </a:t>
            </a:r>
            <a:r>
              <a:rPr lang="en-US" b="1" dirty="0"/>
              <a:t>E (Excellent), S (Satisfactory), or N (Not yet)</a:t>
            </a:r>
            <a:endParaRPr dirty="0"/>
          </a:p>
          <a:p>
            <a:pPr marL="685800" lvl="1" indent="-228600" algn="l" rtl="0">
              <a:lnSpc>
                <a:spcPct val="90000"/>
              </a:lnSpc>
              <a:spcBef>
                <a:spcPts val="1000"/>
              </a:spcBef>
              <a:spcAft>
                <a:spcPts val="0"/>
              </a:spcAft>
              <a:buSzPct val="100000"/>
              <a:buChar char="•"/>
            </a:pPr>
            <a:r>
              <a:rPr lang="en-US" dirty="0"/>
              <a:t>Under certain circumstances, a grade of U (</a:t>
            </a:r>
            <a:r>
              <a:rPr lang="en-US" dirty="0" err="1"/>
              <a:t>Unassessable</a:t>
            </a:r>
            <a:r>
              <a:rPr lang="en-US" dirty="0"/>
              <a:t>) may be assigned</a:t>
            </a:r>
            <a:endParaRPr dirty="0"/>
          </a:p>
          <a:p>
            <a:pPr marL="228600" lvl="0" indent="-228600" algn="l" rtl="0">
              <a:lnSpc>
                <a:spcPct val="90000"/>
              </a:lnSpc>
              <a:spcBef>
                <a:spcPts val="1000"/>
              </a:spcBef>
              <a:spcAft>
                <a:spcPts val="0"/>
              </a:spcAft>
              <a:buClr>
                <a:schemeClr val="dk1"/>
              </a:buClr>
              <a:buSzPct val="100000"/>
              <a:buChar char="•"/>
            </a:pPr>
            <a:r>
              <a:rPr lang="en-US" dirty="0"/>
              <a:t>Final grades will be assigned based on the </a:t>
            </a:r>
            <a:r>
              <a:rPr lang="en-US" b="1" dirty="0"/>
              <a:t>amount of work at each level</a:t>
            </a:r>
            <a:endParaRPr dirty="0"/>
          </a:p>
          <a:p>
            <a:pPr marL="228600" lvl="0" indent="-117475"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Collaboration Policy</a:t>
            </a:r>
            <a:endParaRPr/>
          </a:p>
        </p:txBody>
      </p:sp>
      <p:sp>
        <p:nvSpPr>
          <p:cNvPr id="402" name="Google Shape;402;p30"/>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lnSpcReduction="20000"/>
          </a:bodyPr>
          <a:lstStyle/>
          <a:p>
            <a:pPr marL="228600" indent="-228600">
              <a:buClr>
                <a:schemeClr val="dk1"/>
              </a:buClr>
              <a:buSzPts val="2800"/>
            </a:pPr>
            <a:r>
              <a:rPr lang="en-US" dirty="0"/>
              <a:t>When we assess your work in this class, we need to know that it’s </a:t>
            </a:r>
            <a:r>
              <a:rPr lang="en-US" i="1" dirty="0"/>
              <a:t>yours</a:t>
            </a:r>
            <a:r>
              <a:rPr lang="en-US" dirty="0"/>
              <a:t>.</a:t>
            </a:r>
          </a:p>
          <a:p>
            <a:pPr marL="228600" indent="-228600">
              <a:buClr>
                <a:schemeClr val="dk1"/>
              </a:buClr>
              <a:buSzPts val="2800"/>
            </a:pPr>
            <a:r>
              <a:rPr lang="en-US" dirty="0"/>
              <a:t>Unless otherwise specified, </a:t>
            </a:r>
            <a:r>
              <a:rPr lang="en-US" b="1" dirty="0"/>
              <a:t>all graded work must be completed individually and without touching AI tools.</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Some specific rules to highlight:</a:t>
            </a:r>
          </a:p>
          <a:p>
            <a:pPr marL="685800" lvl="1" indent="-228600">
              <a:buClr>
                <a:schemeClr val="dk1"/>
              </a:buClr>
              <a:buSzPts val="2800"/>
              <a:buFont typeface="Arial" panose="020B0604020202020204" pitchFamily="34" charset="0"/>
              <a:buChar char="•"/>
            </a:pPr>
            <a:r>
              <a:rPr lang="en-US" dirty="0"/>
              <a:t>do not share your own solution code or view solution code from any source – including but not limited to other students, tutors, or the internet</a:t>
            </a:r>
          </a:p>
          <a:p>
            <a:pPr marL="685800" lvl="1" indent="-228600">
              <a:buClr>
                <a:schemeClr val="dk1"/>
              </a:buClr>
              <a:buSzPts val="2800"/>
              <a:buFont typeface="Arial" panose="020B0604020202020204" pitchFamily="34" charset="0"/>
              <a:buChar char="•"/>
            </a:pPr>
            <a:r>
              <a:rPr lang="en-US" dirty="0"/>
              <a:t>do not use AI tools (e.g. ChatGPT) to create graded work</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See the </a:t>
            </a:r>
            <a:r>
              <a:rPr lang="en-US" dirty="0">
                <a:hlinkClick r:id="rId3"/>
              </a:rPr>
              <a:t>syllabus</a:t>
            </a:r>
            <a:r>
              <a:rPr lang="en-US" dirty="0"/>
              <a:t> for more details (this is </a:t>
            </a:r>
            <a:r>
              <a:rPr lang="en-US" i="1" dirty="0"/>
              <a:t>very</a:t>
            </a:r>
            <a:r>
              <a:rPr lang="en-US" dirty="0"/>
              <a:t> important to understand).</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1D81-90D8-5252-463F-C65193A41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9F7DD-025B-D89D-D7FB-D6AB2D67600D}"/>
              </a:ext>
            </a:extLst>
          </p:cNvPr>
          <p:cNvSpPr>
            <a:spLocks noGrp="1"/>
          </p:cNvSpPr>
          <p:nvPr>
            <p:ph type="title"/>
          </p:nvPr>
        </p:nvSpPr>
        <p:spPr/>
        <p:txBody>
          <a:bodyPr/>
          <a:lstStyle/>
          <a:p>
            <a:r>
              <a:rPr lang="en-US" dirty="0"/>
              <a:t>AI and CSE 123: Our Philosophy</a:t>
            </a:r>
          </a:p>
        </p:txBody>
      </p:sp>
      <p:sp>
        <p:nvSpPr>
          <p:cNvPr id="3" name="Text Placeholder 2">
            <a:extLst>
              <a:ext uri="{FF2B5EF4-FFF2-40B4-BE49-F238E27FC236}">
                <a16:creationId xmlns:a16="http://schemas.microsoft.com/office/drawing/2014/main" id="{C2EB226B-F996-FDF9-3692-9B42B85B4550}"/>
              </a:ext>
            </a:extLst>
          </p:cNvPr>
          <p:cNvSpPr>
            <a:spLocks noGrp="1"/>
          </p:cNvSpPr>
          <p:nvPr>
            <p:ph type="body" idx="1"/>
          </p:nvPr>
        </p:nvSpPr>
        <p:spPr>
          <a:xfrm>
            <a:off x="838200" y="1371600"/>
            <a:ext cx="10515600" cy="5012055"/>
          </a:xfrm>
        </p:spPr>
        <p:txBody>
          <a:bodyPr/>
          <a:lstStyle/>
          <a:p>
            <a:pPr marL="114300" indent="0">
              <a:buNone/>
            </a:pPr>
            <a:r>
              <a:rPr lang="en-US" dirty="0"/>
              <a:t>Computing applications enabled by </a:t>
            </a:r>
            <a:r>
              <a:rPr lang="en-US" b="1" dirty="0"/>
              <a:t>artificial intelligence (AI)</a:t>
            </a:r>
            <a:r>
              <a:rPr lang="en-US" dirty="0"/>
              <a:t> are increasingly common and more widely used for a variety of tasks.</a:t>
            </a:r>
          </a:p>
          <a:p>
            <a:pPr marL="114300" indent="0">
              <a:buNone/>
            </a:pPr>
            <a:endParaRPr lang="en-US" dirty="0"/>
          </a:p>
          <a:p>
            <a:pPr marL="114300" indent="0">
              <a:buNone/>
            </a:pPr>
            <a:r>
              <a:rPr lang="en-US" dirty="0"/>
              <a:t>It is becoming more difficult to teach an introductory computing course without acknowledging the </a:t>
            </a:r>
            <a:r>
              <a:rPr lang="en-US" b="1" dirty="0"/>
              <a:t>existence of AI tools</a:t>
            </a:r>
            <a:r>
              <a:rPr lang="en-US" dirty="0"/>
              <a:t>.</a:t>
            </a:r>
          </a:p>
          <a:p>
            <a:pPr marL="114300" indent="0">
              <a:buNone/>
            </a:pPr>
            <a:endParaRPr lang="en-US" dirty="0"/>
          </a:p>
          <a:p>
            <a:pPr marL="114300" indent="0">
              <a:buNone/>
            </a:pPr>
            <a:r>
              <a:rPr lang="en-US" dirty="0"/>
              <a:t>But as relatively new programmers, </a:t>
            </a:r>
            <a:r>
              <a:rPr lang="en-US" b="1" dirty="0"/>
              <a:t>you still need to learn and practice effectively using core programming ‘building blocks’</a:t>
            </a:r>
            <a:r>
              <a:rPr lang="en-US" dirty="0"/>
              <a:t>.</a:t>
            </a:r>
          </a:p>
        </p:txBody>
      </p:sp>
    </p:spTree>
    <p:extLst>
      <p:ext uri="{BB962C8B-B14F-4D97-AF65-F5344CB8AC3E}">
        <p14:creationId xmlns:p14="http://schemas.microsoft.com/office/powerpoint/2010/main" val="69084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8B93-C730-98DA-5676-1C45C1565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C15C8-0396-5E93-9CCB-866EF42BCBB6}"/>
              </a:ext>
            </a:extLst>
          </p:cNvPr>
          <p:cNvSpPr>
            <a:spLocks noGrp="1"/>
          </p:cNvSpPr>
          <p:nvPr>
            <p:ph type="title"/>
          </p:nvPr>
        </p:nvSpPr>
        <p:spPr/>
        <p:txBody>
          <a:bodyPr/>
          <a:lstStyle/>
          <a:p>
            <a:r>
              <a:rPr lang="en-US" dirty="0"/>
              <a:t>Hi, I’m Brett! </a:t>
            </a:r>
            <a:r>
              <a:rPr lang="en-US" b="0" dirty="0"/>
              <a:t>(he/him)</a:t>
            </a:r>
            <a:endParaRPr lang="en-US" dirty="0"/>
          </a:p>
        </p:txBody>
      </p:sp>
      <p:sp>
        <p:nvSpPr>
          <p:cNvPr id="3" name="Text Placeholder 2">
            <a:extLst>
              <a:ext uri="{FF2B5EF4-FFF2-40B4-BE49-F238E27FC236}">
                <a16:creationId xmlns:a16="http://schemas.microsoft.com/office/drawing/2014/main" id="{749B8AD9-02C8-A59D-6FE8-8AC974634552}"/>
              </a:ext>
            </a:extLst>
          </p:cNvPr>
          <p:cNvSpPr>
            <a:spLocks noGrp="1"/>
          </p:cNvSpPr>
          <p:nvPr>
            <p:ph type="body" idx="1"/>
          </p:nvPr>
        </p:nvSpPr>
        <p:spPr>
          <a:xfrm>
            <a:off x="838200" y="1371600"/>
            <a:ext cx="6963888" cy="4805363"/>
          </a:xfrm>
        </p:spPr>
        <p:txBody>
          <a:bodyPr>
            <a:normAutofit/>
          </a:bodyPr>
          <a:lstStyle/>
          <a:p>
            <a:r>
              <a:rPr lang="en-US" sz="2400" dirty="0"/>
              <a:t>Associate Teaching Professor</a:t>
            </a:r>
          </a:p>
          <a:p>
            <a:r>
              <a:rPr lang="en-US" sz="2400" dirty="0"/>
              <a:t>Frequent intro CS instructor</a:t>
            </a:r>
          </a:p>
          <a:p>
            <a:pPr lvl="1"/>
            <a:r>
              <a:rPr lang="en-US" sz="1600" dirty="0"/>
              <a:t>Lead designer/developer of new 12X curriculum</a:t>
            </a:r>
          </a:p>
          <a:p>
            <a:r>
              <a:rPr lang="en-US" sz="2400" dirty="0"/>
              <a:t>Also interested in CS education/pedagogy</a:t>
            </a:r>
          </a:p>
          <a:p>
            <a:r>
              <a:rPr lang="en-US" sz="2400" dirty="0"/>
              <a:t>Previously:</a:t>
            </a:r>
          </a:p>
          <a:p>
            <a:pPr lvl="1"/>
            <a:r>
              <a:rPr lang="en-US" sz="1600" dirty="0"/>
              <a:t>trained CS teachers (and still!)</a:t>
            </a:r>
          </a:p>
          <a:p>
            <a:pPr lvl="1"/>
            <a:r>
              <a:rPr lang="en-US" sz="1600" dirty="0"/>
              <a:t>developed CS curriculum</a:t>
            </a:r>
          </a:p>
          <a:p>
            <a:pPr lvl="1"/>
            <a:r>
              <a:rPr lang="en-US" sz="1600" dirty="0"/>
              <a:t>taught high school CS</a:t>
            </a:r>
          </a:p>
          <a:p>
            <a:pPr lvl="1"/>
            <a:r>
              <a:rPr lang="en-US" sz="1600" dirty="0"/>
              <a:t>worked as a software engineering</a:t>
            </a:r>
          </a:p>
          <a:p>
            <a:r>
              <a:rPr lang="en-US" sz="2400" dirty="0"/>
              <a:t>Non-CS hobbies: board games/RPGs, officiating football, announcing robotics competitions</a:t>
            </a:r>
          </a:p>
        </p:txBody>
      </p:sp>
      <p:pic>
        <p:nvPicPr>
          <p:cNvPr id="5" name="Picture 4" descr="A headshot of Brett, a white man with short black hair and a beard and wearing a blue collared shirt, smiling at the camera.">
            <a:extLst>
              <a:ext uri="{FF2B5EF4-FFF2-40B4-BE49-F238E27FC236}">
                <a16:creationId xmlns:a16="http://schemas.microsoft.com/office/drawing/2014/main" id="{8F00B0AC-2A0B-773D-E099-136AEDE13F84}"/>
              </a:ext>
            </a:extLst>
          </p:cNvPr>
          <p:cNvPicPr>
            <a:picLocks noChangeAspect="1"/>
          </p:cNvPicPr>
          <p:nvPr/>
        </p:nvPicPr>
        <p:blipFill>
          <a:blip r:embed="rId3"/>
          <a:stretch>
            <a:fillRect/>
          </a:stretch>
        </p:blipFill>
        <p:spPr>
          <a:xfrm>
            <a:off x="8273716" y="1888958"/>
            <a:ext cx="3080084" cy="3080084"/>
          </a:xfrm>
          <a:prstGeom prst="rect">
            <a:avLst/>
          </a:prstGeom>
        </p:spPr>
      </p:pic>
    </p:spTree>
    <p:extLst>
      <p:ext uri="{BB962C8B-B14F-4D97-AF65-F5344CB8AC3E}">
        <p14:creationId xmlns:p14="http://schemas.microsoft.com/office/powerpoint/2010/main" val="24840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9DD5-AB7E-F20A-ED1C-58A9CA04752A}"/>
              </a:ext>
            </a:extLst>
          </p:cNvPr>
          <p:cNvSpPr>
            <a:spLocks noGrp="1"/>
          </p:cNvSpPr>
          <p:nvPr>
            <p:ph type="title"/>
          </p:nvPr>
        </p:nvSpPr>
        <p:spPr/>
        <p:txBody>
          <a:bodyPr/>
          <a:lstStyle/>
          <a:p>
            <a:r>
              <a:rPr lang="en-US" dirty="0"/>
              <a:t>CSE 123 AI Policy</a:t>
            </a:r>
          </a:p>
        </p:txBody>
      </p:sp>
      <p:sp>
        <p:nvSpPr>
          <p:cNvPr id="7" name="TextBox 6">
            <a:extLst>
              <a:ext uri="{FF2B5EF4-FFF2-40B4-BE49-F238E27FC236}">
                <a16:creationId xmlns:a16="http://schemas.microsoft.com/office/drawing/2014/main" id="{534ABA32-E6A0-1D86-53DF-8DB486E44CF4}"/>
              </a:ext>
            </a:extLst>
          </p:cNvPr>
          <p:cNvSpPr txBox="1"/>
          <p:nvPr/>
        </p:nvSpPr>
        <p:spPr>
          <a:xfrm>
            <a:off x="3555357" y="6358036"/>
            <a:ext cx="5081286" cy="307777"/>
          </a:xfrm>
          <a:prstGeom prst="rect">
            <a:avLst/>
          </a:prstGeom>
          <a:noFill/>
        </p:spPr>
        <p:txBody>
          <a:bodyPr wrap="square" rtlCol="0">
            <a:spAutoFit/>
          </a:bodyPr>
          <a:lstStyle/>
          <a:p>
            <a:pPr algn="ctr"/>
            <a:r>
              <a:rPr lang="en-US" dirty="0">
                <a:solidFill>
                  <a:schemeClr val="bg1">
                    <a:lumMod val="65000"/>
                  </a:schemeClr>
                </a:solidFill>
                <a:latin typeface="Calibri" panose="020F0502020204030204" pitchFamily="34" charset="0"/>
                <a:cs typeface="Calibri" panose="020F0502020204030204" pitchFamily="34" charset="0"/>
                <a:hlinkClick r:id="rId3"/>
              </a:rPr>
              <a:t>cs.uw.edu/123/syllabus/#using-ai-in-cse-123</a:t>
            </a:r>
            <a:endParaRPr lang="en-US" dirty="0">
              <a:solidFill>
                <a:schemeClr val="bg1">
                  <a:lumMod val="6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17233CA-5954-EDB8-56C2-471B4751F158}"/>
              </a:ext>
            </a:extLst>
          </p:cNvPr>
          <p:cNvSpPr txBox="1"/>
          <p:nvPr/>
        </p:nvSpPr>
        <p:spPr>
          <a:xfrm>
            <a:off x="1633959" y="1632028"/>
            <a:ext cx="8924081" cy="1631216"/>
          </a:xfrm>
          <a:prstGeom prst="rect">
            <a:avLst/>
          </a:prstGeom>
          <a:noFill/>
        </p:spPr>
        <p:txBody>
          <a:bodyPr wrap="square" rtlCol="0">
            <a:spAutoFit/>
          </a:bodyPr>
          <a:lstStyle/>
          <a:p>
            <a:r>
              <a:rPr lang="en-US" sz="2000" b="1" i="1" dirty="0">
                <a:solidFill>
                  <a:schemeClr val="accent3"/>
                </a:solidFill>
              </a:rPr>
              <a:t>No part of any graded work may touch an AI tool.</a:t>
            </a:r>
          </a:p>
          <a:p>
            <a:endParaRPr lang="en-US" sz="2000" i="1" dirty="0"/>
          </a:p>
          <a:p>
            <a:r>
              <a:rPr lang="en-US" sz="2000" i="1" dirty="0"/>
              <a:t>You may not copy and paste any work generated by AI into any graded submission, nor may you copy and paste any work from or for a graded assignment into an AI tool. All other uses of AI on graded work must be cited.</a:t>
            </a:r>
          </a:p>
        </p:txBody>
      </p:sp>
      <p:sp>
        <p:nvSpPr>
          <p:cNvPr id="9" name="Rounded Rectangle 8">
            <a:extLst>
              <a:ext uri="{FF2B5EF4-FFF2-40B4-BE49-F238E27FC236}">
                <a16:creationId xmlns:a16="http://schemas.microsoft.com/office/drawing/2014/main" id="{C9245AB1-60D3-7999-8E30-9C1BDC2F2785}"/>
              </a:ext>
              <a:ext uri="{C183D7F6-B498-43B3-948B-1728B52AA6E4}">
                <adec:decorative xmlns:adec="http://schemas.microsoft.com/office/drawing/2017/decorative" val="1"/>
              </a:ext>
            </a:extLst>
          </p:cNvPr>
          <p:cNvSpPr/>
          <p:nvPr/>
        </p:nvSpPr>
        <p:spPr>
          <a:xfrm>
            <a:off x="1473681" y="1462197"/>
            <a:ext cx="9244638" cy="1975483"/>
          </a:xfrm>
          <a:prstGeom prst="roundRect">
            <a:avLst>
              <a:gd name="adj" fmla="val 12296"/>
            </a:avLst>
          </a:prstGeom>
          <a:noFill/>
          <a:ln w="38100">
            <a:solidFill>
              <a:schemeClr val="accent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447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573A-90F6-4485-EC62-9AF9C86C2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FAE66-B3CD-843D-9DA8-469E173DF23F}"/>
              </a:ext>
            </a:extLst>
          </p:cNvPr>
          <p:cNvSpPr>
            <a:spLocks noGrp="1"/>
          </p:cNvSpPr>
          <p:nvPr>
            <p:ph type="title"/>
          </p:nvPr>
        </p:nvSpPr>
        <p:spPr/>
        <p:txBody>
          <a:bodyPr/>
          <a:lstStyle/>
          <a:p>
            <a:r>
              <a:rPr lang="en-US" dirty="0"/>
              <a:t>CSE 123 AI Policy</a:t>
            </a:r>
          </a:p>
        </p:txBody>
      </p:sp>
      <p:sp>
        <p:nvSpPr>
          <p:cNvPr id="7" name="TextBox 6">
            <a:extLst>
              <a:ext uri="{FF2B5EF4-FFF2-40B4-BE49-F238E27FC236}">
                <a16:creationId xmlns:a16="http://schemas.microsoft.com/office/drawing/2014/main" id="{C8CD2A99-F70B-F929-DCCA-8C1CD16C3811}"/>
              </a:ext>
            </a:extLst>
          </p:cNvPr>
          <p:cNvSpPr txBox="1"/>
          <p:nvPr/>
        </p:nvSpPr>
        <p:spPr>
          <a:xfrm>
            <a:off x="3555357" y="6358036"/>
            <a:ext cx="5081286" cy="307777"/>
          </a:xfrm>
          <a:prstGeom prst="rect">
            <a:avLst/>
          </a:prstGeom>
          <a:noFill/>
        </p:spPr>
        <p:txBody>
          <a:bodyPr wrap="square" rtlCol="0">
            <a:spAutoFit/>
          </a:bodyPr>
          <a:lstStyle/>
          <a:p>
            <a:pPr algn="ctr"/>
            <a:r>
              <a:rPr lang="en-US" dirty="0">
                <a:solidFill>
                  <a:schemeClr val="bg1">
                    <a:lumMod val="65000"/>
                  </a:schemeClr>
                </a:solidFill>
                <a:latin typeface="Calibri" panose="020F0502020204030204" pitchFamily="34" charset="0"/>
                <a:cs typeface="Calibri" panose="020F0502020204030204" pitchFamily="34" charset="0"/>
                <a:hlinkClick r:id="rId3"/>
              </a:rPr>
              <a:t>cs.uw.edu/123/syllabus/#using-ai-in-cse-123</a:t>
            </a:r>
            <a:endParaRPr lang="en-US" dirty="0">
              <a:solidFill>
                <a:schemeClr val="bg1">
                  <a:lumMod val="6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EB3B0A8-8A20-ED28-DFD1-AB1D82DF7D83}"/>
              </a:ext>
            </a:extLst>
          </p:cNvPr>
          <p:cNvSpPr txBox="1"/>
          <p:nvPr/>
        </p:nvSpPr>
        <p:spPr>
          <a:xfrm>
            <a:off x="1633959" y="1632028"/>
            <a:ext cx="8924081" cy="1631216"/>
          </a:xfrm>
          <a:prstGeom prst="rect">
            <a:avLst/>
          </a:prstGeom>
          <a:noFill/>
        </p:spPr>
        <p:txBody>
          <a:bodyPr wrap="square" rtlCol="0">
            <a:spAutoFit/>
          </a:bodyPr>
          <a:lstStyle/>
          <a:p>
            <a:r>
              <a:rPr lang="en-US" sz="2000" b="1" i="1" dirty="0">
                <a:solidFill>
                  <a:schemeClr val="accent3"/>
                </a:solidFill>
              </a:rPr>
              <a:t>No part of any graded work may touch an AI tool.</a:t>
            </a:r>
          </a:p>
          <a:p>
            <a:endParaRPr lang="en-US" sz="2000" i="1" dirty="0"/>
          </a:p>
          <a:p>
            <a:r>
              <a:rPr lang="en-US" sz="2000" i="1" dirty="0"/>
              <a:t>You may not copy and paste any work generated by AI into any graded submission, nor may you copy and paste any work from or for a graded assignment into an AI tool. All other uses of AI on graded work must be cited.</a:t>
            </a:r>
          </a:p>
        </p:txBody>
      </p:sp>
      <p:sp>
        <p:nvSpPr>
          <p:cNvPr id="9" name="Rounded Rectangle 8">
            <a:extLst>
              <a:ext uri="{FF2B5EF4-FFF2-40B4-BE49-F238E27FC236}">
                <a16:creationId xmlns:a16="http://schemas.microsoft.com/office/drawing/2014/main" id="{8D6A50DA-172B-179E-AF1E-F7713F7F62CC}"/>
              </a:ext>
              <a:ext uri="{C183D7F6-B498-43B3-948B-1728B52AA6E4}">
                <adec:decorative xmlns:adec="http://schemas.microsoft.com/office/drawing/2017/decorative" val="1"/>
              </a:ext>
            </a:extLst>
          </p:cNvPr>
          <p:cNvSpPr/>
          <p:nvPr/>
        </p:nvSpPr>
        <p:spPr>
          <a:xfrm>
            <a:off x="1473681" y="1462197"/>
            <a:ext cx="9244638" cy="1975483"/>
          </a:xfrm>
          <a:prstGeom prst="roundRect">
            <a:avLst>
              <a:gd name="adj" fmla="val 12296"/>
            </a:avLst>
          </a:prstGeom>
          <a:noFill/>
          <a:ln w="38100">
            <a:solidFill>
              <a:schemeClr val="accent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459E5B8-1E44-F3D9-87EE-BABA78F69AF7}"/>
              </a:ext>
            </a:extLst>
          </p:cNvPr>
          <p:cNvGrpSpPr/>
          <p:nvPr/>
        </p:nvGrpSpPr>
        <p:grpSpPr>
          <a:xfrm>
            <a:off x="1633958" y="3977668"/>
            <a:ext cx="4072361" cy="2139251"/>
            <a:chOff x="1633958" y="3977668"/>
            <a:chExt cx="4072361" cy="2139251"/>
          </a:xfrm>
        </p:grpSpPr>
        <p:grpSp>
          <p:nvGrpSpPr>
            <p:cNvPr id="10" name="Google Shape;177;p10" descr="Lectures">
              <a:extLst>
                <a:ext uri="{FF2B5EF4-FFF2-40B4-BE49-F238E27FC236}">
                  <a16:creationId xmlns:a16="http://schemas.microsoft.com/office/drawing/2014/main" id="{4E503594-0204-5545-F4B6-A2273D577BD3}"/>
                </a:ext>
                <a:ext uri="{C183D7F6-B498-43B3-948B-1728B52AA6E4}">
                  <adec:decorative xmlns:adec="http://schemas.microsoft.com/office/drawing/2017/decorative" val="0"/>
                </a:ext>
              </a:extLst>
            </p:cNvPr>
            <p:cNvGrpSpPr/>
            <p:nvPr/>
          </p:nvGrpSpPr>
          <p:grpSpPr>
            <a:xfrm>
              <a:off x="1633959" y="3977668"/>
              <a:ext cx="1403343" cy="427513"/>
              <a:chOff x="0" y="0"/>
              <a:chExt cx="1745673" cy="427512"/>
            </a:xfrm>
            <a:solidFill>
              <a:schemeClr val="accent6"/>
            </a:solidFill>
          </p:grpSpPr>
          <p:sp>
            <p:nvSpPr>
              <p:cNvPr id="11" name="Google Shape;178;p10">
                <a:extLst>
                  <a:ext uri="{FF2B5EF4-FFF2-40B4-BE49-F238E27FC236}">
                    <a16:creationId xmlns:a16="http://schemas.microsoft.com/office/drawing/2014/main" id="{FCCCAEAE-875F-4F00-C294-C0E9F56396E3}"/>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2" name="Google Shape;179;p10">
                <a:extLst>
                  <a:ext uri="{FF2B5EF4-FFF2-40B4-BE49-F238E27FC236}">
                    <a16:creationId xmlns:a16="http://schemas.microsoft.com/office/drawing/2014/main" id="{2BB393F2-CF77-F575-C05C-758C731094EF}"/>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ALLOWED</a:t>
                </a:r>
                <a:endParaRPr b="1" dirty="0">
                  <a:latin typeface="Montserrat" pitchFamily="2" charset="77"/>
                  <a:cs typeface="Calibri" panose="020F0502020204030204" pitchFamily="34" charset="0"/>
                </a:endParaRPr>
              </a:p>
            </p:txBody>
          </p:sp>
        </p:grpSp>
        <p:sp>
          <p:nvSpPr>
            <p:cNvPr id="16" name="TextBox 15">
              <a:extLst>
                <a:ext uri="{FF2B5EF4-FFF2-40B4-BE49-F238E27FC236}">
                  <a16:creationId xmlns:a16="http://schemas.microsoft.com/office/drawing/2014/main" id="{F8C1B74E-BE66-2BFB-608F-FF072F7B02F8}"/>
                </a:ext>
              </a:extLst>
            </p:cNvPr>
            <p:cNvSpPr txBox="1"/>
            <p:nvPr/>
          </p:nvSpPr>
          <p:spPr>
            <a:xfrm>
              <a:off x="1633958" y="4639591"/>
              <a:ext cx="4072361" cy="1477328"/>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en-US" sz="1800" dirty="0">
                  <a:latin typeface="Calibri" panose="020F0502020204030204" pitchFamily="34" charset="0"/>
                  <a:cs typeface="Calibri" panose="020F0502020204030204" pitchFamily="34" charset="0"/>
                </a:rPr>
                <a:t>Asking AI to </a:t>
              </a:r>
              <a:r>
                <a:rPr lang="en-US" sz="1800" b="1" dirty="0">
                  <a:solidFill>
                    <a:schemeClr val="accent6"/>
                  </a:solidFill>
                  <a:latin typeface="Calibri" panose="020F0502020204030204" pitchFamily="34" charset="0"/>
                  <a:cs typeface="Calibri" panose="020F0502020204030204" pitchFamily="34" charset="0"/>
                </a:rPr>
                <a:t>explain an error message</a:t>
              </a:r>
            </a:p>
            <a:p>
              <a:pPr marL="285750" indent="-285750">
                <a:buClr>
                  <a:schemeClr val="accent6"/>
                </a:buClr>
                <a:buFont typeface="Arial" panose="020B0604020202020204" pitchFamily="34" charset="0"/>
                <a:buChar char="•"/>
              </a:pPr>
              <a:r>
                <a:rPr lang="en-US" sz="1800" dirty="0">
                  <a:latin typeface="Calibri" panose="020F0502020204030204" pitchFamily="34" charset="0"/>
                  <a:cs typeface="Calibri" panose="020F0502020204030204" pitchFamily="34" charset="0"/>
                </a:rPr>
                <a:t>Asking AI to </a:t>
              </a:r>
              <a:r>
                <a:rPr lang="en-US" sz="1800" b="1" dirty="0">
                  <a:solidFill>
                    <a:schemeClr val="accent6"/>
                  </a:solidFill>
                  <a:latin typeface="Calibri" panose="020F0502020204030204" pitchFamily="34" charset="0"/>
                  <a:cs typeface="Calibri" panose="020F0502020204030204" pitchFamily="34" charset="0"/>
                </a:rPr>
                <a:t>explain the functionality of non-graded code</a:t>
              </a:r>
              <a:r>
                <a:rPr lang="en-US" sz="1800" b="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snippets </a:t>
              </a:r>
            </a:p>
            <a:p>
              <a:pPr marL="285750" indent="-285750">
                <a:buClr>
                  <a:schemeClr val="accent6"/>
                </a:buClr>
                <a:buFont typeface="Arial" panose="020B0604020202020204" pitchFamily="34" charset="0"/>
                <a:buChar char="•"/>
              </a:pPr>
              <a:r>
                <a:rPr lang="en-US" sz="1800" dirty="0">
                  <a:latin typeface="Calibri" panose="020F0502020204030204" pitchFamily="34" charset="0"/>
                  <a:cs typeface="Calibri" panose="020F0502020204030204" pitchFamily="34" charset="0"/>
                </a:rPr>
                <a:t>Asking AI to </a:t>
              </a:r>
              <a:r>
                <a:rPr lang="en-US" sz="1800" b="1" dirty="0">
                  <a:solidFill>
                    <a:schemeClr val="accent6"/>
                  </a:solidFill>
                  <a:latin typeface="Calibri" panose="020F0502020204030204" pitchFamily="34" charset="0"/>
                  <a:cs typeface="Calibri" panose="020F0502020204030204" pitchFamily="34" charset="0"/>
                </a:rPr>
                <a:t>suggest additional information </a:t>
              </a:r>
              <a:r>
                <a:rPr lang="en-US" sz="1800" dirty="0">
                  <a:latin typeface="Calibri" panose="020F0502020204030204" pitchFamily="34" charset="0"/>
                  <a:cs typeface="Calibri" panose="020F0502020204030204" pitchFamily="34" charset="0"/>
                </a:rPr>
                <a:t>or resources</a:t>
              </a:r>
            </a:p>
          </p:txBody>
        </p:sp>
      </p:grpSp>
      <p:grpSp>
        <p:nvGrpSpPr>
          <p:cNvPr id="5" name="Group 4">
            <a:extLst>
              <a:ext uri="{FF2B5EF4-FFF2-40B4-BE49-F238E27FC236}">
                <a16:creationId xmlns:a16="http://schemas.microsoft.com/office/drawing/2014/main" id="{93523C39-A9BB-714F-8E96-341FF8076F3E}"/>
              </a:ext>
            </a:extLst>
          </p:cNvPr>
          <p:cNvGrpSpPr/>
          <p:nvPr/>
        </p:nvGrpSpPr>
        <p:grpSpPr>
          <a:xfrm>
            <a:off x="6698413" y="3976404"/>
            <a:ext cx="4262813" cy="1863516"/>
            <a:chOff x="6698413" y="3976404"/>
            <a:chExt cx="4262813" cy="1863516"/>
          </a:xfrm>
        </p:grpSpPr>
        <p:grpSp>
          <p:nvGrpSpPr>
            <p:cNvPr id="13" name="Google Shape;177;p10" descr="Lectures">
              <a:extLst>
                <a:ext uri="{FF2B5EF4-FFF2-40B4-BE49-F238E27FC236}">
                  <a16:creationId xmlns:a16="http://schemas.microsoft.com/office/drawing/2014/main" id="{274389ED-9673-9029-4D75-F41467D157E4}"/>
                </a:ext>
                <a:ext uri="{C183D7F6-B498-43B3-948B-1728B52AA6E4}">
                  <adec:decorative xmlns:adec="http://schemas.microsoft.com/office/drawing/2017/decorative" val="0"/>
                </a:ext>
              </a:extLst>
            </p:cNvPr>
            <p:cNvGrpSpPr/>
            <p:nvPr/>
          </p:nvGrpSpPr>
          <p:grpSpPr>
            <a:xfrm>
              <a:off x="6698413" y="3976404"/>
              <a:ext cx="1403343" cy="427513"/>
              <a:chOff x="0" y="0"/>
              <a:chExt cx="1745673" cy="427512"/>
            </a:xfrm>
            <a:solidFill>
              <a:schemeClr val="accent2"/>
            </a:solidFill>
          </p:grpSpPr>
          <p:sp>
            <p:nvSpPr>
              <p:cNvPr id="14" name="Google Shape;178;p10">
                <a:extLst>
                  <a:ext uri="{FF2B5EF4-FFF2-40B4-BE49-F238E27FC236}">
                    <a16:creationId xmlns:a16="http://schemas.microsoft.com/office/drawing/2014/main" id="{19C41D2D-A175-62AF-E1A6-EE9547F334B1}"/>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5" name="Google Shape;179;p10">
                <a:extLst>
                  <a:ext uri="{FF2B5EF4-FFF2-40B4-BE49-F238E27FC236}">
                    <a16:creationId xmlns:a16="http://schemas.microsoft.com/office/drawing/2014/main" id="{7D97A173-A964-DB47-2C8C-A56486C1CAC0}"/>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PROHIBITED</a:t>
                </a:r>
                <a:endParaRPr b="1" dirty="0">
                  <a:latin typeface="Montserrat" pitchFamily="2" charset="77"/>
                  <a:cs typeface="Calibri" panose="020F0502020204030204" pitchFamily="34" charset="0"/>
                </a:endParaRPr>
              </a:p>
            </p:txBody>
          </p:sp>
        </p:grpSp>
        <p:sp>
          <p:nvSpPr>
            <p:cNvPr id="17" name="TextBox 16">
              <a:extLst>
                <a:ext uri="{FF2B5EF4-FFF2-40B4-BE49-F238E27FC236}">
                  <a16:creationId xmlns:a16="http://schemas.microsoft.com/office/drawing/2014/main" id="{B11DDB78-86E8-0414-79E4-C9BFE6BD4311}"/>
                </a:ext>
              </a:extLst>
            </p:cNvPr>
            <p:cNvSpPr txBox="1"/>
            <p:nvPr/>
          </p:nvSpPr>
          <p:spPr>
            <a:xfrm>
              <a:off x="6698414" y="4639591"/>
              <a:ext cx="4262812" cy="1200329"/>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800" b="1" dirty="0">
                  <a:solidFill>
                    <a:schemeClr val="accent2"/>
                  </a:solidFill>
                  <a:latin typeface="Calibri" panose="020F0502020204030204" pitchFamily="34" charset="0"/>
                  <a:cs typeface="Calibri" panose="020F0502020204030204" pitchFamily="34" charset="0"/>
                </a:rPr>
                <a:t>Generating code, comments, reflections</a:t>
              </a:r>
            </a:p>
            <a:p>
              <a:pPr marL="285750" indent="-285750">
                <a:buClr>
                  <a:schemeClr val="accent2"/>
                </a:buClr>
                <a:buFont typeface="Arial" panose="020B0604020202020204" pitchFamily="34" charset="0"/>
                <a:buChar char="•"/>
              </a:pPr>
              <a:r>
                <a:rPr lang="en-US" sz="1800" dirty="0">
                  <a:latin typeface="Calibri" panose="020F0502020204030204" pitchFamily="34" charset="0"/>
                  <a:cs typeface="Calibri" panose="020F0502020204030204" pitchFamily="34" charset="0"/>
                </a:rPr>
                <a:t>Using AI to </a:t>
              </a:r>
              <a:r>
                <a:rPr lang="en-US" sz="1800" b="1" dirty="0">
                  <a:solidFill>
                    <a:schemeClr val="accent2"/>
                  </a:solidFill>
                  <a:latin typeface="Calibri" panose="020F0502020204030204" pitchFamily="34" charset="0"/>
                  <a:cs typeface="Calibri" panose="020F0502020204030204" pitchFamily="34" charset="0"/>
                </a:rPr>
                <a:t>‘solve’ an assignment</a:t>
              </a:r>
            </a:p>
            <a:p>
              <a:pPr marL="285750" indent="-285750">
                <a:buClr>
                  <a:schemeClr val="accent2"/>
                </a:buClr>
                <a:buFont typeface="Arial" panose="020B0604020202020204" pitchFamily="34" charset="0"/>
                <a:buChar char="•"/>
              </a:pPr>
              <a:r>
                <a:rPr lang="en-US" sz="1800" dirty="0">
                  <a:latin typeface="Calibri" panose="020F0502020204030204" pitchFamily="34" charset="0"/>
                  <a:cs typeface="Calibri" panose="020F0502020204030204" pitchFamily="34" charset="0"/>
                </a:rPr>
                <a:t>Using AI to </a:t>
              </a:r>
              <a:r>
                <a:rPr lang="en-US" sz="1800" b="1" dirty="0">
                  <a:solidFill>
                    <a:schemeClr val="accent2"/>
                  </a:solidFill>
                  <a:latin typeface="Calibri" panose="020F0502020204030204" pitchFamily="34" charset="0"/>
                  <a:cs typeface="Calibri" panose="020F0502020204030204" pitchFamily="34" charset="0"/>
                </a:rPr>
                <a:t>write, modify, or extend</a:t>
              </a:r>
              <a:r>
                <a:rPr lang="en-US" sz="1800" dirty="0">
                  <a:solidFill>
                    <a:schemeClr val="accent2"/>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reflections, code, comments, etc.</a:t>
              </a:r>
            </a:p>
          </p:txBody>
        </p:sp>
      </p:grpSp>
    </p:spTree>
    <p:extLst>
      <p:ext uri="{BB962C8B-B14F-4D97-AF65-F5344CB8AC3E}">
        <p14:creationId xmlns:p14="http://schemas.microsoft.com/office/powerpoint/2010/main" val="3748403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C0C9-441F-4C38-9C94-839976AF013A}"/>
              </a:ext>
            </a:extLst>
          </p:cNvPr>
          <p:cNvSpPr>
            <a:spLocks noGrp="1"/>
          </p:cNvSpPr>
          <p:nvPr>
            <p:ph type="title"/>
          </p:nvPr>
        </p:nvSpPr>
        <p:spPr/>
        <p:txBody>
          <a:bodyPr/>
          <a:lstStyle/>
          <a:p>
            <a:r>
              <a:rPr lang="en-US" dirty="0"/>
              <a:t>Coming up…</a:t>
            </a:r>
          </a:p>
        </p:txBody>
      </p:sp>
      <p:sp>
        <p:nvSpPr>
          <p:cNvPr id="3" name="Text Placeholder 2">
            <a:extLst>
              <a:ext uri="{FF2B5EF4-FFF2-40B4-BE49-F238E27FC236}">
                <a16:creationId xmlns:a16="http://schemas.microsoft.com/office/drawing/2014/main" id="{FD7CF905-9EA8-466D-9E03-CFB690D69BF0}"/>
              </a:ext>
            </a:extLst>
          </p:cNvPr>
          <p:cNvSpPr>
            <a:spLocks noGrp="1"/>
          </p:cNvSpPr>
          <p:nvPr>
            <p:ph type="body" idx="1"/>
          </p:nvPr>
        </p:nvSpPr>
        <p:spPr/>
        <p:txBody>
          <a:bodyPr>
            <a:normAutofit/>
          </a:bodyPr>
          <a:lstStyle/>
          <a:p>
            <a:r>
              <a:rPr lang="en-US" dirty="0"/>
              <a:t>🧑‍🏫 Go to your first quiz section and meet your TAs tomorrow! </a:t>
            </a:r>
          </a:p>
          <a:p>
            <a:pPr lvl="1"/>
            <a:r>
              <a:rPr lang="en-US" sz="2400" dirty="0"/>
              <a:t>Make sure to double check </a:t>
            </a:r>
            <a:r>
              <a:rPr lang="en-US" sz="2400" dirty="0" err="1">
                <a:hlinkClick r:id="rId2"/>
              </a:rPr>
              <a:t>MyUW</a:t>
            </a:r>
            <a:r>
              <a:rPr lang="en-US" sz="2400" dirty="0"/>
              <a:t> for the location. </a:t>
            </a:r>
          </a:p>
          <a:p>
            <a:r>
              <a:rPr lang="en-US" dirty="0"/>
              <a:t>💻 Complete Pre-Class Work 1 before class on Friday! </a:t>
            </a:r>
          </a:p>
          <a:p>
            <a:pPr lvl="1"/>
            <a:r>
              <a:rPr lang="en-US" sz="2400" dirty="0"/>
              <a:t>It will be posted and linked from the course calendar later today. </a:t>
            </a:r>
          </a:p>
          <a:p>
            <a:r>
              <a:rPr lang="en-US" dirty="0"/>
              <a:t>❓ Complete the </a:t>
            </a:r>
            <a:r>
              <a:rPr lang="en-US" dirty="0">
                <a:hlinkClick r:id="rId3"/>
              </a:rPr>
              <a:t>Introductory Survey</a:t>
            </a:r>
            <a:endParaRPr lang="en-US" dirty="0"/>
          </a:p>
          <a:p>
            <a:pPr lvl="1"/>
            <a:r>
              <a:rPr lang="en-US" sz="2400" dirty="0"/>
              <a:t>This helps us gather data about the students taking our classes and their backgrounds, to inform future offerings.</a:t>
            </a:r>
          </a:p>
          <a:p>
            <a:endParaRPr lang="en-US" dirty="0"/>
          </a:p>
        </p:txBody>
      </p:sp>
    </p:spTree>
    <p:extLst>
      <p:ext uri="{BB962C8B-B14F-4D97-AF65-F5344CB8AC3E}">
        <p14:creationId xmlns:p14="http://schemas.microsoft.com/office/powerpoint/2010/main" val="3979328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A02BE-CFD7-EF0B-2B40-BDA90B160836}"/>
              </a:ext>
            </a:extLst>
          </p:cNvPr>
          <p:cNvSpPr>
            <a:spLocks noGrp="1"/>
          </p:cNvSpPr>
          <p:nvPr>
            <p:ph type="title"/>
          </p:nvPr>
        </p:nvSpPr>
        <p:spPr/>
        <p:txBody>
          <a:bodyPr/>
          <a:lstStyle/>
          <a:p>
            <a:r>
              <a:rPr lang="en-US" dirty="0"/>
              <a:t>Meet your 28 </a:t>
            </a:r>
            <a:r>
              <a:rPr lang="en-US" u="sng" dirty="0"/>
              <a:t>fabulous</a:t>
            </a:r>
            <a:r>
              <a:rPr lang="en-US" dirty="0"/>
              <a:t> TAs!</a:t>
            </a:r>
          </a:p>
        </p:txBody>
      </p:sp>
      <p:pic>
        <p:nvPicPr>
          <p:cNvPr id="17" name="Picture 16">
            <a:extLst>
              <a:ext uri="{FF2B5EF4-FFF2-40B4-BE49-F238E27FC236}">
                <a16:creationId xmlns:a16="http://schemas.microsoft.com/office/drawing/2014/main" id="{AB3EC776-0041-567C-2719-A275773DC244}"/>
              </a:ext>
            </a:extLst>
          </p:cNvPr>
          <p:cNvPicPr>
            <a:picLocks noChangeAspect="1"/>
          </p:cNvPicPr>
          <p:nvPr/>
        </p:nvPicPr>
        <p:blipFill>
          <a:blip r:embed="rId3"/>
          <a:stretch>
            <a:fillRect/>
          </a:stretch>
        </p:blipFill>
        <p:spPr>
          <a:xfrm>
            <a:off x="288516" y="4049385"/>
            <a:ext cx="1143000" cy="1143000"/>
          </a:xfrm>
          <a:prstGeom prst="rect">
            <a:avLst/>
          </a:prstGeom>
        </p:spPr>
      </p:pic>
      <p:pic>
        <p:nvPicPr>
          <p:cNvPr id="36" name="Picture 35">
            <a:extLst>
              <a:ext uri="{FF2B5EF4-FFF2-40B4-BE49-F238E27FC236}">
                <a16:creationId xmlns:a16="http://schemas.microsoft.com/office/drawing/2014/main" id="{E8E98498-9693-5773-73BB-78B2E055249F}"/>
              </a:ext>
            </a:extLst>
          </p:cNvPr>
          <p:cNvPicPr>
            <a:picLocks noChangeAspect="1"/>
          </p:cNvPicPr>
          <p:nvPr/>
        </p:nvPicPr>
        <p:blipFill>
          <a:blip r:embed="rId4"/>
          <a:stretch>
            <a:fillRect/>
          </a:stretch>
        </p:blipFill>
        <p:spPr>
          <a:xfrm>
            <a:off x="266700" y="5446328"/>
            <a:ext cx="1143000" cy="1143000"/>
          </a:xfrm>
          <a:prstGeom prst="rect">
            <a:avLst/>
          </a:prstGeom>
        </p:spPr>
      </p:pic>
      <p:pic>
        <p:nvPicPr>
          <p:cNvPr id="38" name="Picture 37">
            <a:extLst>
              <a:ext uri="{FF2B5EF4-FFF2-40B4-BE49-F238E27FC236}">
                <a16:creationId xmlns:a16="http://schemas.microsoft.com/office/drawing/2014/main" id="{9B89DB3B-D106-0824-C69C-75FDC2022C4A}"/>
              </a:ext>
            </a:extLst>
          </p:cNvPr>
          <p:cNvPicPr>
            <a:picLocks noChangeAspect="1"/>
          </p:cNvPicPr>
          <p:nvPr/>
        </p:nvPicPr>
        <p:blipFill>
          <a:blip r:embed="rId5"/>
          <a:stretch>
            <a:fillRect/>
          </a:stretch>
        </p:blipFill>
        <p:spPr>
          <a:xfrm>
            <a:off x="266700" y="2662115"/>
            <a:ext cx="1143000" cy="1133326"/>
          </a:xfrm>
          <a:prstGeom prst="rect">
            <a:avLst/>
          </a:prstGeom>
        </p:spPr>
      </p:pic>
      <p:pic>
        <p:nvPicPr>
          <p:cNvPr id="41" name="Picture 40">
            <a:extLst>
              <a:ext uri="{FF2B5EF4-FFF2-40B4-BE49-F238E27FC236}">
                <a16:creationId xmlns:a16="http://schemas.microsoft.com/office/drawing/2014/main" id="{4A48B649-ABE1-25EB-9668-D5052EE8AEEF}"/>
              </a:ext>
            </a:extLst>
          </p:cNvPr>
          <p:cNvPicPr>
            <a:picLocks noChangeAspect="1"/>
          </p:cNvPicPr>
          <p:nvPr/>
        </p:nvPicPr>
        <p:blipFill>
          <a:blip r:embed="rId6"/>
          <a:stretch>
            <a:fillRect/>
          </a:stretch>
        </p:blipFill>
        <p:spPr>
          <a:xfrm>
            <a:off x="1995900" y="1313959"/>
            <a:ext cx="1143000" cy="1143000"/>
          </a:xfrm>
          <a:prstGeom prst="rect">
            <a:avLst/>
          </a:prstGeom>
        </p:spPr>
      </p:pic>
      <p:pic>
        <p:nvPicPr>
          <p:cNvPr id="47" name="Picture 46">
            <a:extLst>
              <a:ext uri="{FF2B5EF4-FFF2-40B4-BE49-F238E27FC236}">
                <a16:creationId xmlns:a16="http://schemas.microsoft.com/office/drawing/2014/main" id="{78F5D9DB-6C7E-902B-B79A-1FCB0A03EB69}"/>
              </a:ext>
            </a:extLst>
          </p:cNvPr>
          <p:cNvPicPr>
            <a:picLocks noChangeAspect="1"/>
          </p:cNvPicPr>
          <p:nvPr/>
        </p:nvPicPr>
        <p:blipFill>
          <a:blip r:embed="rId7"/>
          <a:srcRect t="24953"/>
          <a:stretch>
            <a:fillRect/>
          </a:stretch>
        </p:blipFill>
        <p:spPr>
          <a:xfrm>
            <a:off x="8912700" y="4049385"/>
            <a:ext cx="1143000" cy="1143000"/>
          </a:xfrm>
          <a:prstGeom prst="rect">
            <a:avLst/>
          </a:prstGeom>
        </p:spPr>
      </p:pic>
      <p:pic>
        <p:nvPicPr>
          <p:cNvPr id="49" name="Picture 48">
            <a:extLst>
              <a:ext uri="{FF2B5EF4-FFF2-40B4-BE49-F238E27FC236}">
                <a16:creationId xmlns:a16="http://schemas.microsoft.com/office/drawing/2014/main" id="{DFA3109E-E1D8-F540-EDBF-34EFC74D3B31}"/>
              </a:ext>
            </a:extLst>
          </p:cNvPr>
          <p:cNvPicPr>
            <a:picLocks noChangeAspect="1"/>
          </p:cNvPicPr>
          <p:nvPr/>
        </p:nvPicPr>
        <p:blipFill>
          <a:blip r:embed="rId8"/>
          <a:stretch>
            <a:fillRect/>
          </a:stretch>
        </p:blipFill>
        <p:spPr>
          <a:xfrm>
            <a:off x="5454300" y="1313959"/>
            <a:ext cx="1143000" cy="1143000"/>
          </a:xfrm>
          <a:prstGeom prst="rect">
            <a:avLst/>
          </a:prstGeom>
        </p:spPr>
      </p:pic>
      <p:pic>
        <p:nvPicPr>
          <p:cNvPr id="51" name="Picture 50">
            <a:extLst>
              <a:ext uri="{FF2B5EF4-FFF2-40B4-BE49-F238E27FC236}">
                <a16:creationId xmlns:a16="http://schemas.microsoft.com/office/drawing/2014/main" id="{C6A31A46-4A20-989A-F4D3-89E185A1B230}"/>
              </a:ext>
            </a:extLst>
          </p:cNvPr>
          <p:cNvPicPr>
            <a:picLocks noChangeAspect="1"/>
          </p:cNvPicPr>
          <p:nvPr/>
        </p:nvPicPr>
        <p:blipFill>
          <a:blip r:embed="rId9"/>
          <a:stretch>
            <a:fillRect/>
          </a:stretch>
        </p:blipFill>
        <p:spPr>
          <a:xfrm>
            <a:off x="266700" y="1314697"/>
            <a:ext cx="1143000" cy="1093474"/>
          </a:xfrm>
          <a:prstGeom prst="rect">
            <a:avLst/>
          </a:prstGeom>
        </p:spPr>
      </p:pic>
      <p:pic>
        <p:nvPicPr>
          <p:cNvPr id="53" name="Picture 52">
            <a:extLst>
              <a:ext uri="{FF2B5EF4-FFF2-40B4-BE49-F238E27FC236}">
                <a16:creationId xmlns:a16="http://schemas.microsoft.com/office/drawing/2014/main" id="{03108AD6-2770-4D82-3B7E-FE50A43FB403}"/>
              </a:ext>
            </a:extLst>
          </p:cNvPr>
          <p:cNvPicPr>
            <a:picLocks noChangeAspect="1"/>
          </p:cNvPicPr>
          <p:nvPr/>
        </p:nvPicPr>
        <p:blipFill>
          <a:blip r:embed="rId10"/>
          <a:stretch>
            <a:fillRect/>
          </a:stretch>
        </p:blipFill>
        <p:spPr>
          <a:xfrm>
            <a:off x="7183500" y="1312551"/>
            <a:ext cx="1143000" cy="1143000"/>
          </a:xfrm>
          <a:prstGeom prst="rect">
            <a:avLst/>
          </a:prstGeom>
        </p:spPr>
      </p:pic>
      <p:pic>
        <p:nvPicPr>
          <p:cNvPr id="55" name="Picture 54">
            <a:extLst>
              <a:ext uri="{FF2B5EF4-FFF2-40B4-BE49-F238E27FC236}">
                <a16:creationId xmlns:a16="http://schemas.microsoft.com/office/drawing/2014/main" id="{3A0765E3-ECBC-5735-3757-1021EE5E37D2}"/>
              </a:ext>
            </a:extLst>
          </p:cNvPr>
          <p:cNvPicPr>
            <a:picLocks noChangeAspect="1"/>
          </p:cNvPicPr>
          <p:nvPr/>
        </p:nvPicPr>
        <p:blipFill>
          <a:blip r:embed="rId11"/>
          <a:stretch>
            <a:fillRect/>
          </a:stretch>
        </p:blipFill>
        <p:spPr>
          <a:xfrm>
            <a:off x="5454300" y="2641238"/>
            <a:ext cx="1143000" cy="1143988"/>
          </a:xfrm>
          <a:prstGeom prst="rect">
            <a:avLst/>
          </a:prstGeom>
        </p:spPr>
      </p:pic>
      <p:pic>
        <p:nvPicPr>
          <p:cNvPr id="57" name="Picture 56">
            <a:extLst>
              <a:ext uri="{FF2B5EF4-FFF2-40B4-BE49-F238E27FC236}">
                <a16:creationId xmlns:a16="http://schemas.microsoft.com/office/drawing/2014/main" id="{9C1FC199-647E-7C7C-3194-9DA3CDD41C49}"/>
              </a:ext>
            </a:extLst>
          </p:cNvPr>
          <p:cNvPicPr>
            <a:picLocks noChangeAspect="1"/>
          </p:cNvPicPr>
          <p:nvPr/>
        </p:nvPicPr>
        <p:blipFill>
          <a:blip r:embed="rId12"/>
          <a:stretch>
            <a:fillRect/>
          </a:stretch>
        </p:blipFill>
        <p:spPr>
          <a:xfrm>
            <a:off x="8912700" y="1317106"/>
            <a:ext cx="1143000" cy="1143000"/>
          </a:xfrm>
          <a:prstGeom prst="rect">
            <a:avLst/>
          </a:prstGeom>
        </p:spPr>
      </p:pic>
      <p:pic>
        <p:nvPicPr>
          <p:cNvPr id="59" name="Picture 58">
            <a:extLst>
              <a:ext uri="{FF2B5EF4-FFF2-40B4-BE49-F238E27FC236}">
                <a16:creationId xmlns:a16="http://schemas.microsoft.com/office/drawing/2014/main" id="{EFA108B4-BAC7-12B3-F785-7499EA6F3D9E}"/>
              </a:ext>
            </a:extLst>
          </p:cNvPr>
          <p:cNvPicPr>
            <a:picLocks noChangeAspect="1"/>
          </p:cNvPicPr>
          <p:nvPr/>
        </p:nvPicPr>
        <p:blipFill>
          <a:blip r:embed="rId13"/>
          <a:stretch>
            <a:fillRect/>
          </a:stretch>
        </p:blipFill>
        <p:spPr>
          <a:xfrm>
            <a:off x="3725100" y="1313959"/>
            <a:ext cx="1143000" cy="1143000"/>
          </a:xfrm>
          <a:prstGeom prst="rect">
            <a:avLst/>
          </a:prstGeom>
        </p:spPr>
      </p:pic>
      <p:pic>
        <p:nvPicPr>
          <p:cNvPr id="61" name="Picture 60">
            <a:extLst>
              <a:ext uri="{FF2B5EF4-FFF2-40B4-BE49-F238E27FC236}">
                <a16:creationId xmlns:a16="http://schemas.microsoft.com/office/drawing/2014/main" id="{D0D533EF-A9EF-FFF7-7BDD-FFB2413E51C3}"/>
              </a:ext>
            </a:extLst>
          </p:cNvPr>
          <p:cNvPicPr>
            <a:picLocks noChangeAspect="1"/>
          </p:cNvPicPr>
          <p:nvPr/>
        </p:nvPicPr>
        <p:blipFill>
          <a:blip r:embed="rId14"/>
          <a:stretch>
            <a:fillRect/>
          </a:stretch>
        </p:blipFill>
        <p:spPr>
          <a:xfrm>
            <a:off x="1995900" y="2644167"/>
            <a:ext cx="1143000" cy="1143000"/>
          </a:xfrm>
          <a:prstGeom prst="rect">
            <a:avLst/>
          </a:prstGeom>
        </p:spPr>
      </p:pic>
      <p:pic>
        <p:nvPicPr>
          <p:cNvPr id="63" name="Picture 62">
            <a:extLst>
              <a:ext uri="{FF2B5EF4-FFF2-40B4-BE49-F238E27FC236}">
                <a16:creationId xmlns:a16="http://schemas.microsoft.com/office/drawing/2014/main" id="{71377DE5-8CBC-5C10-BB26-1E5AA92DD829}"/>
              </a:ext>
            </a:extLst>
          </p:cNvPr>
          <p:cNvPicPr>
            <a:picLocks noChangeAspect="1"/>
          </p:cNvPicPr>
          <p:nvPr/>
        </p:nvPicPr>
        <p:blipFill>
          <a:blip r:embed="rId15"/>
          <a:stretch>
            <a:fillRect/>
          </a:stretch>
        </p:blipFill>
        <p:spPr>
          <a:xfrm>
            <a:off x="1995900" y="4049385"/>
            <a:ext cx="1143000" cy="1143000"/>
          </a:xfrm>
          <a:prstGeom prst="rect">
            <a:avLst/>
          </a:prstGeom>
        </p:spPr>
      </p:pic>
      <p:pic>
        <p:nvPicPr>
          <p:cNvPr id="65" name="Picture 64">
            <a:extLst>
              <a:ext uri="{FF2B5EF4-FFF2-40B4-BE49-F238E27FC236}">
                <a16:creationId xmlns:a16="http://schemas.microsoft.com/office/drawing/2014/main" id="{10D876C3-1749-306A-7BAC-4B1074B14021}"/>
              </a:ext>
            </a:extLst>
          </p:cNvPr>
          <p:cNvPicPr>
            <a:picLocks noChangeAspect="1"/>
          </p:cNvPicPr>
          <p:nvPr/>
        </p:nvPicPr>
        <p:blipFill>
          <a:blip r:embed="rId16"/>
          <a:stretch>
            <a:fillRect/>
          </a:stretch>
        </p:blipFill>
        <p:spPr>
          <a:xfrm>
            <a:off x="7195060" y="2641238"/>
            <a:ext cx="1143000" cy="1175080"/>
          </a:xfrm>
          <a:prstGeom prst="rect">
            <a:avLst/>
          </a:prstGeom>
        </p:spPr>
      </p:pic>
      <p:pic>
        <p:nvPicPr>
          <p:cNvPr id="67" name="Picture 66">
            <a:extLst>
              <a:ext uri="{FF2B5EF4-FFF2-40B4-BE49-F238E27FC236}">
                <a16:creationId xmlns:a16="http://schemas.microsoft.com/office/drawing/2014/main" id="{94800DAC-0F2E-782B-F8DC-8B1FFBB12445}"/>
              </a:ext>
            </a:extLst>
          </p:cNvPr>
          <p:cNvPicPr>
            <a:picLocks noChangeAspect="1"/>
          </p:cNvPicPr>
          <p:nvPr/>
        </p:nvPicPr>
        <p:blipFill>
          <a:blip r:embed="rId17"/>
          <a:stretch>
            <a:fillRect/>
          </a:stretch>
        </p:blipFill>
        <p:spPr>
          <a:xfrm>
            <a:off x="3725100" y="5444592"/>
            <a:ext cx="1143000" cy="1143000"/>
          </a:xfrm>
          <a:prstGeom prst="rect">
            <a:avLst/>
          </a:prstGeom>
        </p:spPr>
      </p:pic>
      <p:pic>
        <p:nvPicPr>
          <p:cNvPr id="69" name="Picture 68">
            <a:extLst>
              <a:ext uri="{FF2B5EF4-FFF2-40B4-BE49-F238E27FC236}">
                <a16:creationId xmlns:a16="http://schemas.microsoft.com/office/drawing/2014/main" id="{DCA962D4-D3FF-CC07-E32E-A77460413FD3}"/>
              </a:ext>
            </a:extLst>
          </p:cNvPr>
          <p:cNvPicPr>
            <a:picLocks noChangeAspect="1"/>
          </p:cNvPicPr>
          <p:nvPr/>
        </p:nvPicPr>
        <p:blipFill>
          <a:blip r:embed="rId18"/>
          <a:stretch>
            <a:fillRect/>
          </a:stretch>
        </p:blipFill>
        <p:spPr>
          <a:xfrm>
            <a:off x="3725100" y="4049385"/>
            <a:ext cx="1143000" cy="1143000"/>
          </a:xfrm>
          <a:prstGeom prst="rect">
            <a:avLst/>
          </a:prstGeom>
        </p:spPr>
      </p:pic>
      <p:pic>
        <p:nvPicPr>
          <p:cNvPr id="71" name="Picture 70">
            <a:extLst>
              <a:ext uri="{FF2B5EF4-FFF2-40B4-BE49-F238E27FC236}">
                <a16:creationId xmlns:a16="http://schemas.microsoft.com/office/drawing/2014/main" id="{50AEC6EE-3DCC-0831-781A-2F45F0C3AB4C}"/>
              </a:ext>
            </a:extLst>
          </p:cNvPr>
          <p:cNvPicPr>
            <a:picLocks noChangeAspect="1"/>
          </p:cNvPicPr>
          <p:nvPr/>
        </p:nvPicPr>
        <p:blipFill>
          <a:blip r:embed="rId19"/>
          <a:stretch>
            <a:fillRect/>
          </a:stretch>
        </p:blipFill>
        <p:spPr>
          <a:xfrm>
            <a:off x="7194115" y="4049385"/>
            <a:ext cx="1143000" cy="1143000"/>
          </a:xfrm>
          <a:prstGeom prst="rect">
            <a:avLst/>
          </a:prstGeom>
        </p:spPr>
      </p:pic>
      <p:pic>
        <p:nvPicPr>
          <p:cNvPr id="73" name="Picture 72">
            <a:extLst>
              <a:ext uri="{FF2B5EF4-FFF2-40B4-BE49-F238E27FC236}">
                <a16:creationId xmlns:a16="http://schemas.microsoft.com/office/drawing/2014/main" id="{61D77A4D-9062-9E6D-4A27-FF793FFB6B51}"/>
              </a:ext>
            </a:extLst>
          </p:cNvPr>
          <p:cNvPicPr>
            <a:picLocks noChangeAspect="1"/>
          </p:cNvPicPr>
          <p:nvPr/>
        </p:nvPicPr>
        <p:blipFill>
          <a:blip r:embed="rId20"/>
          <a:stretch>
            <a:fillRect/>
          </a:stretch>
        </p:blipFill>
        <p:spPr>
          <a:xfrm>
            <a:off x="10641900" y="4049385"/>
            <a:ext cx="1143000" cy="1143000"/>
          </a:xfrm>
          <a:prstGeom prst="rect">
            <a:avLst/>
          </a:prstGeom>
        </p:spPr>
      </p:pic>
      <p:pic>
        <p:nvPicPr>
          <p:cNvPr id="75" name="Picture 74">
            <a:extLst>
              <a:ext uri="{FF2B5EF4-FFF2-40B4-BE49-F238E27FC236}">
                <a16:creationId xmlns:a16="http://schemas.microsoft.com/office/drawing/2014/main" id="{737D7B2F-1FDC-C0E8-DFA8-88688B652A46}"/>
              </a:ext>
            </a:extLst>
          </p:cNvPr>
          <p:cNvPicPr>
            <a:picLocks noChangeAspect="1"/>
          </p:cNvPicPr>
          <p:nvPr/>
        </p:nvPicPr>
        <p:blipFill>
          <a:blip r:embed="rId21"/>
          <a:stretch>
            <a:fillRect/>
          </a:stretch>
        </p:blipFill>
        <p:spPr>
          <a:xfrm>
            <a:off x="5454300" y="4049385"/>
            <a:ext cx="1143000" cy="1143000"/>
          </a:xfrm>
          <a:prstGeom prst="rect">
            <a:avLst/>
          </a:prstGeom>
        </p:spPr>
      </p:pic>
      <p:pic>
        <p:nvPicPr>
          <p:cNvPr id="77" name="Picture 76">
            <a:extLst>
              <a:ext uri="{FF2B5EF4-FFF2-40B4-BE49-F238E27FC236}">
                <a16:creationId xmlns:a16="http://schemas.microsoft.com/office/drawing/2014/main" id="{663365F6-77AE-0D7D-E756-8FCD01E83C18}"/>
              </a:ext>
            </a:extLst>
          </p:cNvPr>
          <p:cNvPicPr>
            <a:picLocks noChangeAspect="1"/>
          </p:cNvPicPr>
          <p:nvPr/>
        </p:nvPicPr>
        <p:blipFill>
          <a:blip r:embed="rId22"/>
          <a:stretch>
            <a:fillRect/>
          </a:stretch>
        </p:blipFill>
        <p:spPr>
          <a:xfrm>
            <a:off x="1995900" y="5444592"/>
            <a:ext cx="1143000" cy="1143000"/>
          </a:xfrm>
          <a:prstGeom prst="rect">
            <a:avLst/>
          </a:prstGeom>
        </p:spPr>
      </p:pic>
      <p:pic>
        <p:nvPicPr>
          <p:cNvPr id="79" name="Picture 78">
            <a:extLst>
              <a:ext uri="{FF2B5EF4-FFF2-40B4-BE49-F238E27FC236}">
                <a16:creationId xmlns:a16="http://schemas.microsoft.com/office/drawing/2014/main" id="{A76E3034-D0E4-944D-B1AB-8BB9B3FEF1E3}"/>
              </a:ext>
            </a:extLst>
          </p:cNvPr>
          <p:cNvPicPr>
            <a:picLocks noChangeAspect="1"/>
          </p:cNvPicPr>
          <p:nvPr/>
        </p:nvPicPr>
        <p:blipFill>
          <a:blip r:embed="rId23"/>
          <a:stretch>
            <a:fillRect/>
          </a:stretch>
        </p:blipFill>
        <p:spPr>
          <a:xfrm>
            <a:off x="3725100" y="2641052"/>
            <a:ext cx="1143000" cy="1143000"/>
          </a:xfrm>
          <a:prstGeom prst="rect">
            <a:avLst/>
          </a:prstGeom>
        </p:spPr>
      </p:pic>
      <p:pic>
        <p:nvPicPr>
          <p:cNvPr id="81" name="Picture 80">
            <a:extLst>
              <a:ext uri="{FF2B5EF4-FFF2-40B4-BE49-F238E27FC236}">
                <a16:creationId xmlns:a16="http://schemas.microsoft.com/office/drawing/2014/main" id="{A4A28706-0673-E8DE-C787-AE8CD57798C9}"/>
              </a:ext>
            </a:extLst>
          </p:cNvPr>
          <p:cNvPicPr>
            <a:picLocks noChangeAspect="1"/>
          </p:cNvPicPr>
          <p:nvPr/>
        </p:nvPicPr>
        <p:blipFill>
          <a:blip r:embed="rId24"/>
          <a:stretch>
            <a:fillRect/>
          </a:stretch>
        </p:blipFill>
        <p:spPr>
          <a:xfrm>
            <a:off x="8912700" y="2644167"/>
            <a:ext cx="1143000" cy="1143000"/>
          </a:xfrm>
          <a:prstGeom prst="rect">
            <a:avLst/>
          </a:prstGeom>
        </p:spPr>
      </p:pic>
      <p:pic>
        <p:nvPicPr>
          <p:cNvPr id="83" name="Picture 82">
            <a:extLst>
              <a:ext uri="{FF2B5EF4-FFF2-40B4-BE49-F238E27FC236}">
                <a16:creationId xmlns:a16="http://schemas.microsoft.com/office/drawing/2014/main" id="{7A456250-D23D-9909-DC57-F753645D04AB}"/>
              </a:ext>
            </a:extLst>
          </p:cNvPr>
          <p:cNvPicPr>
            <a:picLocks noChangeAspect="1"/>
          </p:cNvPicPr>
          <p:nvPr/>
        </p:nvPicPr>
        <p:blipFill>
          <a:blip r:embed="rId25"/>
          <a:stretch>
            <a:fillRect/>
          </a:stretch>
        </p:blipFill>
        <p:spPr>
          <a:xfrm>
            <a:off x="10641900" y="1312551"/>
            <a:ext cx="1143000" cy="1143000"/>
          </a:xfrm>
          <a:prstGeom prst="rect">
            <a:avLst/>
          </a:prstGeom>
        </p:spPr>
      </p:pic>
      <p:pic>
        <p:nvPicPr>
          <p:cNvPr id="85" name="Picture 84">
            <a:extLst>
              <a:ext uri="{FF2B5EF4-FFF2-40B4-BE49-F238E27FC236}">
                <a16:creationId xmlns:a16="http://schemas.microsoft.com/office/drawing/2014/main" id="{6D8CC307-BE0A-4DBA-426B-3E869CF0238B}"/>
              </a:ext>
            </a:extLst>
          </p:cNvPr>
          <p:cNvPicPr>
            <a:picLocks noChangeAspect="1"/>
          </p:cNvPicPr>
          <p:nvPr/>
        </p:nvPicPr>
        <p:blipFill>
          <a:blip r:embed="rId26"/>
          <a:stretch>
            <a:fillRect/>
          </a:stretch>
        </p:blipFill>
        <p:spPr>
          <a:xfrm>
            <a:off x="10641900" y="2644167"/>
            <a:ext cx="1143000" cy="1143000"/>
          </a:xfrm>
          <a:prstGeom prst="rect">
            <a:avLst/>
          </a:prstGeom>
        </p:spPr>
      </p:pic>
      <p:pic>
        <p:nvPicPr>
          <p:cNvPr id="87" name="Picture 86">
            <a:extLst>
              <a:ext uri="{FF2B5EF4-FFF2-40B4-BE49-F238E27FC236}">
                <a16:creationId xmlns:a16="http://schemas.microsoft.com/office/drawing/2014/main" id="{1D396112-1F0E-14A5-BEEC-6DCEC726E47F}"/>
              </a:ext>
            </a:extLst>
          </p:cNvPr>
          <p:cNvPicPr>
            <a:picLocks noChangeAspect="1"/>
          </p:cNvPicPr>
          <p:nvPr/>
        </p:nvPicPr>
        <p:blipFill>
          <a:blip r:embed="rId27"/>
          <a:srcRect t="4760" b="2600"/>
          <a:stretch>
            <a:fillRect/>
          </a:stretch>
        </p:blipFill>
        <p:spPr>
          <a:xfrm>
            <a:off x="5454300" y="5444592"/>
            <a:ext cx="1143000" cy="1143000"/>
          </a:xfrm>
          <a:prstGeom prst="rect">
            <a:avLst/>
          </a:prstGeom>
        </p:spPr>
      </p:pic>
      <p:pic>
        <p:nvPicPr>
          <p:cNvPr id="88" name="Picture 87">
            <a:extLst>
              <a:ext uri="{FF2B5EF4-FFF2-40B4-BE49-F238E27FC236}">
                <a16:creationId xmlns:a16="http://schemas.microsoft.com/office/drawing/2014/main" id="{B9AE3C8E-60FE-C56D-B45F-4EECC19DB411}"/>
              </a:ext>
            </a:extLst>
          </p:cNvPr>
          <p:cNvPicPr>
            <a:picLocks noChangeAspect="1"/>
          </p:cNvPicPr>
          <p:nvPr/>
        </p:nvPicPr>
        <p:blipFill>
          <a:blip r:embed="rId27"/>
          <a:srcRect t="4760" b="2600"/>
          <a:stretch>
            <a:fillRect/>
          </a:stretch>
        </p:blipFill>
        <p:spPr>
          <a:xfrm>
            <a:off x="7194115" y="5444592"/>
            <a:ext cx="1143000" cy="1143000"/>
          </a:xfrm>
          <a:prstGeom prst="rect">
            <a:avLst/>
          </a:prstGeom>
        </p:spPr>
      </p:pic>
      <p:pic>
        <p:nvPicPr>
          <p:cNvPr id="89" name="Picture 88">
            <a:extLst>
              <a:ext uri="{FF2B5EF4-FFF2-40B4-BE49-F238E27FC236}">
                <a16:creationId xmlns:a16="http://schemas.microsoft.com/office/drawing/2014/main" id="{BD24725F-1EF5-9AF6-3D0D-1C49948605D7}"/>
              </a:ext>
            </a:extLst>
          </p:cNvPr>
          <p:cNvPicPr>
            <a:picLocks noChangeAspect="1"/>
          </p:cNvPicPr>
          <p:nvPr/>
        </p:nvPicPr>
        <p:blipFill>
          <a:blip r:embed="rId27"/>
          <a:srcRect t="4760" b="2600"/>
          <a:stretch>
            <a:fillRect/>
          </a:stretch>
        </p:blipFill>
        <p:spPr>
          <a:xfrm>
            <a:off x="8912700" y="5444592"/>
            <a:ext cx="1143000" cy="1143000"/>
          </a:xfrm>
          <a:prstGeom prst="rect">
            <a:avLst/>
          </a:prstGeom>
        </p:spPr>
      </p:pic>
      <p:pic>
        <p:nvPicPr>
          <p:cNvPr id="90" name="Picture 89">
            <a:extLst>
              <a:ext uri="{FF2B5EF4-FFF2-40B4-BE49-F238E27FC236}">
                <a16:creationId xmlns:a16="http://schemas.microsoft.com/office/drawing/2014/main" id="{D2BD2DDA-4CFF-45FA-A759-E7C250578F29}"/>
              </a:ext>
            </a:extLst>
          </p:cNvPr>
          <p:cNvPicPr>
            <a:picLocks noChangeAspect="1"/>
          </p:cNvPicPr>
          <p:nvPr/>
        </p:nvPicPr>
        <p:blipFill>
          <a:blip r:embed="rId27"/>
          <a:srcRect t="4760" b="2600"/>
          <a:stretch>
            <a:fillRect/>
          </a:stretch>
        </p:blipFill>
        <p:spPr>
          <a:xfrm>
            <a:off x="10641900" y="5444592"/>
            <a:ext cx="1143000" cy="1143000"/>
          </a:xfrm>
          <a:prstGeom prst="rect">
            <a:avLst/>
          </a:prstGeom>
        </p:spPr>
      </p:pic>
    </p:spTree>
    <p:extLst>
      <p:ext uri="{BB962C8B-B14F-4D97-AF65-F5344CB8AC3E}">
        <p14:creationId xmlns:p14="http://schemas.microsoft.com/office/powerpoint/2010/main" val="287608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452391"/>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endParaRPr dirty="0"/>
          </a:p>
        </p:txBody>
      </p:sp>
      <p:sp>
        <p:nvSpPr>
          <p:cNvPr id="133" name="Google Shape;133;p5"/>
          <p:cNvSpPr txBox="1"/>
          <p:nvPr/>
        </p:nvSpPr>
        <p:spPr>
          <a:xfrm>
            <a:off x="620959" y="1983670"/>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Data types (int, String, </a:t>
            </a:r>
            <a:r>
              <a:rPr lang="en-US" sz="2000" b="0" i="0" u="none" strike="noStrike" cap="none" dirty="0" err="1">
                <a:solidFill>
                  <a:srgbClr val="000000"/>
                </a:solidFill>
                <a:latin typeface="Calibri"/>
                <a:ea typeface="Calibri"/>
                <a:cs typeface="Calibri"/>
                <a:sym typeface="Calibri"/>
              </a:rPr>
              <a:t>boolean</a:t>
            </a:r>
            <a:r>
              <a:rPr lang="en-US" sz="2000" b="0" i="0" u="none" strike="noStrike" cap="none" dirty="0">
                <a:solidFill>
                  <a:srgbClr val="000000"/>
                </a:solidFill>
                <a:latin typeface="Calibri"/>
                <a:ea typeface="Calibri"/>
                <a:cs typeface="Calibri"/>
                <a:sym typeface="Calibri"/>
              </a:rPr>
              <a:t>)</a:t>
            </a:r>
            <a:endParaRPr sz="2000"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Methods / Functions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Parameters</a:t>
            </a:r>
            <a:r>
              <a:rPr lang="en-US" dirty="0">
                <a:ea typeface="Calibri"/>
              </a:rPr>
              <a:t>, </a:t>
            </a:r>
            <a:r>
              <a:rPr lang="en-US" b="0" i="0" u="none" strike="noStrike" cap="none" dirty="0">
                <a:solidFill>
                  <a:srgbClr val="000000"/>
                </a:solidFill>
                <a:latin typeface="Calibri"/>
                <a:ea typeface="Calibri"/>
                <a:cs typeface="Calibri"/>
                <a:sym typeface="Calibri"/>
              </a:rPr>
              <a:t>Returns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Control structures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Loops</a:t>
            </a:r>
            <a:r>
              <a:rPr lang="en-US" dirty="0">
                <a:ea typeface="Calibri"/>
              </a:rPr>
              <a:t>, </a:t>
            </a:r>
            <a:r>
              <a:rPr lang="en-US" b="0" i="0" u="none" strike="noStrike" cap="none" dirty="0">
                <a:solidFill>
                  <a:srgbClr val="000000"/>
                </a:solidFill>
                <a:latin typeface="Calibri"/>
                <a:ea typeface="Calibri"/>
                <a:cs typeface="Calibri"/>
                <a:sym typeface="Calibri"/>
              </a:rPr>
              <a:t>Conditionals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Arrays &amp; 2</a:t>
            </a:r>
            <a:r>
              <a:rPr lang="en-US" sz="2000" dirty="0">
                <a:latin typeface="Calibri"/>
                <a:ea typeface="Calibri"/>
                <a:cs typeface="Calibri"/>
                <a:sym typeface="Calibri"/>
              </a:rPr>
              <a:t>D</a:t>
            </a:r>
            <a:r>
              <a:rPr lang="en-US" sz="2000" b="0" i="0" u="none" strike="noStrike" cap="none" dirty="0">
                <a:solidFill>
                  <a:srgbClr val="000000"/>
                </a:solidFill>
                <a:latin typeface="Calibri"/>
                <a:ea typeface="Calibri"/>
                <a:cs typeface="Calibri"/>
                <a:sym typeface="Calibri"/>
              </a:rPr>
              <a:t> </a:t>
            </a:r>
            <a:r>
              <a:rPr lang="en-US" sz="2000" dirty="0">
                <a:latin typeface="Calibri"/>
                <a:ea typeface="Calibri"/>
                <a:cs typeface="Calibri"/>
                <a:sym typeface="Calibri"/>
              </a:rPr>
              <a:t>arrays</a:t>
            </a:r>
          </a:p>
          <a:p>
            <a:pPr marL="637794" marR="0" lvl="1" indent="-212597" algn="l" rtl="0">
              <a:lnSpc>
                <a:spcPct val="81000"/>
              </a:lnSpc>
              <a:spcBef>
                <a:spcPts val="400"/>
              </a:spcBef>
              <a:spcAft>
                <a:spcPts val="0"/>
              </a:spcAft>
              <a:buClr>
                <a:srgbClr val="000000"/>
              </a:buClr>
              <a:buSzPts val="2045"/>
              <a:buFont typeface="Helvetica Neue"/>
              <a:buChar char="-"/>
            </a:pPr>
            <a:r>
              <a:rPr lang="en-US" sz="2000" b="1" i="0" u="none" strike="noStrike" cap="none" dirty="0">
                <a:solidFill>
                  <a:srgbClr val="000000"/>
                </a:solidFill>
                <a:latin typeface="Calibri"/>
                <a:ea typeface="Calibri"/>
                <a:cs typeface="Calibri"/>
                <a:sym typeface="Calibri"/>
              </a:rPr>
              <a:t>Computational Thinking</a:t>
            </a:r>
            <a:br>
              <a:rPr lang="en-US" sz="2000" b="1" i="0" u="none" strike="noStrike" cap="none" dirty="0">
                <a:solidFill>
                  <a:srgbClr val="000000"/>
                </a:solidFill>
                <a:latin typeface="Calibri"/>
                <a:ea typeface="Calibri"/>
                <a:cs typeface="Calibri"/>
                <a:sym typeface="Calibri"/>
              </a:rPr>
            </a:br>
            <a:r>
              <a:rPr lang="en-US" b="0" i="0" u="none" strike="noStrike" cap="none" dirty="0">
                <a:solidFill>
                  <a:srgbClr val="000000"/>
                </a:solidFill>
                <a:latin typeface="Calibri"/>
                <a:ea typeface="Calibri"/>
                <a:cs typeface="Calibri"/>
                <a:sym typeface="Calibri"/>
              </a:rPr>
              <a:t>(language agnostic)</a:t>
            </a:r>
            <a:endParaRPr lang="en-US" dirty="0"/>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01249" y="1983670"/>
            <a:ext cx="5306400" cy="184456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Functional Decomposition</a:t>
            </a:r>
            <a:endParaRPr sz="20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000" dirty="0">
                <a:latin typeface="Calibri"/>
                <a:ea typeface="Calibri"/>
                <a:cs typeface="Calibri"/>
                <a:sym typeface="Calibri"/>
              </a:rPr>
              <a:t>File I/O</a:t>
            </a:r>
            <a:endParaRPr sz="20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Using data structures</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List</a:t>
            </a:r>
            <a:r>
              <a:rPr lang="en-US" dirty="0">
                <a:ea typeface="Calibri"/>
              </a:rPr>
              <a:t>, </a:t>
            </a:r>
            <a:r>
              <a:rPr lang="en-US" b="0" i="0" u="none" strike="noStrike" cap="none" dirty="0">
                <a:solidFill>
                  <a:srgbClr val="000000"/>
                </a:solidFill>
                <a:latin typeface="Calibri"/>
                <a:ea typeface="Calibri"/>
                <a:cs typeface="Calibri"/>
                <a:sym typeface="Calibri"/>
              </a:rPr>
              <a:t>Stacks / Queues</a:t>
            </a:r>
            <a:r>
              <a:rPr lang="en-US" dirty="0">
                <a:ea typeface="Calibri"/>
              </a:rPr>
              <a:t>, </a:t>
            </a:r>
            <a:r>
              <a:rPr lang="en-US" b="0" i="0" u="none" strike="noStrike" cap="none" dirty="0">
                <a:solidFill>
                  <a:srgbClr val="000000"/>
                </a:solidFill>
                <a:latin typeface="Calibri"/>
                <a:ea typeface="Calibri"/>
                <a:cs typeface="Calibri"/>
                <a:sym typeface="Calibri"/>
              </a:rPr>
              <a:t>Sets</a:t>
            </a:r>
            <a:r>
              <a:rPr lang="en-US" dirty="0">
                <a:ea typeface="Calibri"/>
              </a:rPr>
              <a:t>, </a:t>
            </a:r>
            <a:r>
              <a:rPr lang="en-US"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Interfaces </a:t>
            </a:r>
            <a:endParaRPr dirty="0"/>
          </a:p>
        </p:txBody>
      </p:sp>
      <p:sp>
        <p:nvSpPr>
          <p:cNvPr id="7" name="Google Shape;134;p5">
            <a:extLst>
              <a:ext uri="{FF2B5EF4-FFF2-40B4-BE49-F238E27FC236}">
                <a16:creationId xmlns:a16="http://schemas.microsoft.com/office/drawing/2014/main" id="{FE8C47B3-D3D5-4FE4-AD7B-80DDFC5CC965}"/>
              </a:ext>
            </a:extLst>
          </p:cNvPr>
          <p:cNvSpPr txBox="1"/>
          <p:nvPr/>
        </p:nvSpPr>
        <p:spPr>
          <a:xfrm>
            <a:off x="3442950" y="4331427"/>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123 – Computer Programming III</a:t>
            </a:r>
            <a:endParaRPr dirty="0"/>
          </a:p>
        </p:txBody>
      </p:sp>
      <p:sp>
        <p:nvSpPr>
          <p:cNvPr id="10" name="Google Shape;135;p5">
            <a:extLst>
              <a:ext uri="{FF2B5EF4-FFF2-40B4-BE49-F238E27FC236}">
                <a16:creationId xmlns:a16="http://schemas.microsoft.com/office/drawing/2014/main" id="{515F7EB4-8AA6-44AC-8618-928D44D2FA6B}"/>
              </a:ext>
            </a:extLst>
          </p:cNvPr>
          <p:cNvSpPr txBox="1"/>
          <p:nvPr/>
        </p:nvSpPr>
        <p:spPr>
          <a:xfrm>
            <a:off x="3160654" y="4783827"/>
            <a:ext cx="5532958" cy="197280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Advanced 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dirty="0">
                <a:latin typeface="Calibri"/>
                <a:cs typeface="Calibri"/>
                <a:sym typeface="Calibri"/>
              </a:rPr>
              <a:t>Comparable, Inheritance/Polymorphism, Abstract Classes</a:t>
            </a:r>
            <a:endParaRPr dirty="0"/>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Implementing data structures</a:t>
            </a:r>
            <a:endParaRPr lang="en-US" sz="2000" dirty="0"/>
          </a:p>
          <a:p>
            <a:pPr marL="1143000" lvl="2" indent="-228600">
              <a:lnSpc>
                <a:spcPct val="90000"/>
              </a:lnSpc>
              <a:spcBef>
                <a:spcPts val="500"/>
              </a:spcBef>
              <a:buSzPts val="2000"/>
              <a:buFont typeface="Helvetica Neue"/>
              <a:buChar char="-"/>
            </a:pPr>
            <a:r>
              <a:rPr lang="en-US" dirty="0" err="1">
                <a:latin typeface="Calibri"/>
                <a:ea typeface="Calibri"/>
                <a:cs typeface="Calibri"/>
                <a:sym typeface="Calibri"/>
              </a:rPr>
              <a:t>ArrayLists</a:t>
            </a:r>
            <a:r>
              <a:rPr lang="en-US" dirty="0">
                <a:latin typeface="Calibri"/>
                <a:ea typeface="Calibri"/>
                <a:cs typeface="Calibri"/>
                <a:sym typeface="Calibri"/>
              </a:rPr>
              <a:t>, </a:t>
            </a:r>
            <a:r>
              <a:rPr lang="en-US" dirty="0" err="1">
                <a:latin typeface="Calibri"/>
                <a:ea typeface="Calibri"/>
                <a:cs typeface="Calibri"/>
                <a:sym typeface="Calibri"/>
              </a:rPr>
              <a:t>LinkedLists</a:t>
            </a:r>
            <a:r>
              <a:rPr lang="en-US" dirty="0">
                <a:latin typeface="Calibri"/>
                <a:ea typeface="Calibri"/>
                <a:cs typeface="Calibri"/>
                <a:sym typeface="Calibri"/>
              </a:rPr>
              <a:t>, Trees</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Recursion</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Critical analysis of design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123?</a:t>
            </a:r>
            <a:endParaRPr dirty="0"/>
          </a:p>
        </p:txBody>
      </p:sp>
      <p:sp>
        <p:nvSpPr>
          <p:cNvPr id="147" name="Google Shape;147;p7"/>
          <p:cNvSpPr txBox="1">
            <a:spLocks noGrp="1"/>
          </p:cNvSpPr>
          <p:nvPr>
            <p:ph type="body" idx="1"/>
          </p:nvPr>
        </p:nvSpPr>
        <p:spPr>
          <a:xfrm>
            <a:off x="838200" y="1371600"/>
            <a:ext cx="9248775" cy="4805363"/>
          </a:xfrm>
          <a:prstGeom prst="rect">
            <a:avLst/>
          </a:prstGeom>
          <a:noFill/>
          <a:ln>
            <a:noFill/>
          </a:ln>
        </p:spPr>
        <p:txBody>
          <a:bodyPr spcFirstLastPara="1" wrap="square" lIns="45700" tIns="45700" rIns="45700" bIns="45700" anchor="t" anchorCtr="0">
            <a:normAutofit/>
          </a:bodyPr>
          <a:lstStyle/>
          <a:p>
            <a:pPr marL="514350" indent="-514350">
              <a:spcBef>
                <a:spcPts val="0"/>
              </a:spcBef>
              <a:buSzPts val="2800"/>
              <a:buFont typeface="+mj-lt"/>
              <a:buAutoNum type="arabicPeriod"/>
            </a:pPr>
            <a:r>
              <a:rPr lang="en-US" dirty="0"/>
              <a:t>To solve more complex problems by leveraging more complex programming structures / patterns</a:t>
            </a:r>
          </a:p>
          <a:p>
            <a:pPr marL="514350" indent="-514350">
              <a:spcBef>
                <a:spcPts val="0"/>
              </a:spcBef>
              <a:buSzPts val="2800"/>
              <a:buFont typeface="+mj-lt"/>
              <a:buAutoNum type="arabicPeriod"/>
            </a:pPr>
            <a:endParaRPr lang="en-US" dirty="0"/>
          </a:p>
          <a:p>
            <a:pPr marL="514350" indent="-514350">
              <a:spcBef>
                <a:spcPts val="0"/>
              </a:spcBef>
              <a:buSzPts val="2800"/>
              <a:buFont typeface="+mj-lt"/>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r>
              <a:rPr lang="en-US" dirty="0"/>
              <a:t>To better rationalize specific design decisions</a:t>
            </a:r>
          </a:p>
          <a:p>
            <a:pPr marL="800100" lvl="1">
              <a:spcBef>
                <a:spcPts val="0"/>
              </a:spcBef>
              <a:buSzPts val="2800"/>
            </a:pPr>
            <a:r>
              <a:rPr lang="en-US" sz="2000" dirty="0"/>
              <a:t>How to “best” structure programs</a:t>
            </a:r>
          </a:p>
          <a:p>
            <a:pPr marL="800100" lvl="1">
              <a:spcBef>
                <a:spcPts val="0"/>
              </a:spcBef>
              <a:buSzPts val="2800"/>
            </a:pPr>
            <a:r>
              <a:rPr lang="en-US" sz="2000" dirty="0"/>
              <a:t>Which data structures are “most” appropriate to use</a:t>
            </a: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r>
              <a:rPr lang="en-US" dirty="0"/>
              <a:t>To understand and critically analyze intersections between Computer Science and society</a:t>
            </a:r>
          </a:p>
          <a:p>
            <a:pPr marL="800100" lvl="1">
              <a:spcBef>
                <a:spcPts val="0"/>
              </a:spcBef>
              <a:buSzPts val="2800"/>
            </a:pPr>
            <a:r>
              <a:rPr lang="en-US" sz="2000" dirty="0"/>
              <a:t>Search engines, algorithmic art, machine learning, etc.</a:t>
            </a:r>
          </a:p>
          <a:p>
            <a:pPr marL="800100" lvl="1">
              <a:spcBef>
                <a:spcPts val="0"/>
              </a:spcBef>
              <a:buSzPts val="2800"/>
            </a:pPr>
            <a:r>
              <a:rPr lang="en-US" sz="2000" dirty="0"/>
              <a:t>Developing informed opinions on current issues</a:t>
            </a:r>
            <a:endParaRPr lang="en-US" sz="24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dirty="0"/>
          </a:p>
        </p:txBody>
      </p:sp>
      <p:sp>
        <p:nvSpPr>
          <p:cNvPr id="3" name="Right Brace 2">
            <a:extLst>
              <a:ext uri="{FF2B5EF4-FFF2-40B4-BE49-F238E27FC236}">
                <a16:creationId xmlns:a16="http://schemas.microsoft.com/office/drawing/2014/main" id="{6A8AD491-4B21-457E-AD7E-D270102A5920}"/>
              </a:ext>
            </a:extLst>
          </p:cNvPr>
          <p:cNvSpPr/>
          <p:nvPr/>
        </p:nvSpPr>
        <p:spPr>
          <a:xfrm>
            <a:off x="10072687" y="1371600"/>
            <a:ext cx="392907" cy="25503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DBFC2A86-1405-4062-A74C-E0F584EAD3FC}"/>
              </a:ext>
            </a:extLst>
          </p:cNvPr>
          <p:cNvSpPr/>
          <p:nvPr/>
        </p:nvSpPr>
        <p:spPr>
          <a:xfrm>
            <a:off x="10072687" y="4575572"/>
            <a:ext cx="392907" cy="15109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2A5E5A6-6315-454D-95E1-DD1F2EA1B924}"/>
              </a:ext>
            </a:extLst>
          </p:cNvPr>
          <p:cNvSpPr txBox="1"/>
          <p:nvPr/>
        </p:nvSpPr>
        <p:spPr>
          <a:xfrm>
            <a:off x="10544176" y="2323593"/>
            <a:ext cx="1600199" cy="646331"/>
          </a:xfrm>
          <a:prstGeom prst="rect">
            <a:avLst/>
          </a:prstGeom>
          <a:noFill/>
        </p:spPr>
        <p:txBody>
          <a:bodyPr wrap="square" rtlCol="0">
            <a:spAutoFit/>
          </a:bodyPr>
          <a:lstStyle/>
          <a:p>
            <a:pPr algn="ctr"/>
            <a:r>
              <a:rPr lang="en-US" sz="1800" b="1" dirty="0"/>
              <a:t>Be a better programmer</a:t>
            </a:r>
          </a:p>
        </p:txBody>
      </p:sp>
      <p:sp>
        <p:nvSpPr>
          <p:cNvPr id="17" name="TextBox 16">
            <a:extLst>
              <a:ext uri="{FF2B5EF4-FFF2-40B4-BE49-F238E27FC236}">
                <a16:creationId xmlns:a16="http://schemas.microsoft.com/office/drawing/2014/main" id="{B150D4D5-0916-4BE3-A7AF-A0A11EE18724}"/>
              </a:ext>
            </a:extLst>
          </p:cNvPr>
          <p:cNvSpPr txBox="1"/>
          <p:nvPr/>
        </p:nvSpPr>
        <p:spPr>
          <a:xfrm>
            <a:off x="10622757" y="5092809"/>
            <a:ext cx="1443036" cy="646331"/>
          </a:xfrm>
          <a:prstGeom prst="rect">
            <a:avLst/>
          </a:prstGeom>
          <a:noFill/>
        </p:spPr>
        <p:txBody>
          <a:bodyPr wrap="square" rtlCol="0">
            <a:spAutoFit/>
          </a:bodyPr>
          <a:lstStyle/>
          <a:p>
            <a:pPr algn="ctr"/>
            <a:r>
              <a:rPr lang="en-US" sz="1800" b="1" dirty="0"/>
              <a:t>Be a better person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7">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p:bldP spid="3" grpId="0" animBg="1"/>
      <p:bldP spid="15" grpId="0" animBg="1"/>
      <p:bldP spid="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Prerequisite Knowledge</a:t>
            </a:r>
            <a:endParaRPr/>
          </a:p>
        </p:txBody>
      </p:sp>
      <p:sp>
        <p:nvSpPr>
          <p:cNvPr id="191" name="Google Shape;191;p4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2800"/>
              <a:buChar char="•"/>
            </a:pPr>
            <a:r>
              <a:rPr lang="en-US" dirty="0"/>
              <a:t>Comfort with control structures </a:t>
            </a:r>
            <a:endParaRPr dirty="0"/>
          </a:p>
          <a:p>
            <a:pPr marL="914400" lvl="1" indent="-342900" algn="l" rtl="0">
              <a:lnSpc>
                <a:spcPct val="90000"/>
              </a:lnSpc>
              <a:spcBef>
                <a:spcPts val="500"/>
              </a:spcBef>
              <a:spcAft>
                <a:spcPts val="0"/>
              </a:spcAft>
              <a:buSzPts val="2400"/>
              <a:buChar char="•"/>
            </a:pPr>
            <a:r>
              <a:rPr lang="en-US" dirty="0"/>
              <a:t>loops, conditionals, methods/functions </a:t>
            </a:r>
            <a:endParaRPr dirty="0"/>
          </a:p>
          <a:p>
            <a:pPr marL="457200" lvl="0" indent="-342900" algn="l" rtl="0">
              <a:lnSpc>
                <a:spcPct val="90000"/>
              </a:lnSpc>
              <a:spcBef>
                <a:spcPts val="1000"/>
              </a:spcBef>
              <a:spcAft>
                <a:spcPts val="0"/>
              </a:spcAft>
              <a:buSzPts val="2800"/>
              <a:buChar char="•"/>
            </a:pPr>
            <a:r>
              <a:rPr lang="en-US" dirty="0"/>
              <a:t>Experience with using basic data structures</a:t>
            </a:r>
            <a:endParaRPr dirty="0"/>
          </a:p>
          <a:p>
            <a:pPr marL="914400" lvl="1" indent="-342900" algn="l" rtl="0">
              <a:lnSpc>
                <a:spcPct val="90000"/>
              </a:lnSpc>
              <a:spcBef>
                <a:spcPts val="500"/>
              </a:spcBef>
              <a:spcAft>
                <a:spcPts val="0"/>
              </a:spcAft>
              <a:buSzPts val="2400"/>
              <a:buChar char="•"/>
            </a:pPr>
            <a:r>
              <a:rPr lang="en-US" dirty="0"/>
              <a:t>arrays, lists, sets, maps</a:t>
            </a:r>
            <a:endParaRPr dirty="0"/>
          </a:p>
          <a:p>
            <a:pPr marL="457200" lvl="0" indent="-342900" algn="l" rtl="0">
              <a:lnSpc>
                <a:spcPct val="90000"/>
              </a:lnSpc>
              <a:spcBef>
                <a:spcPts val="1000"/>
              </a:spcBef>
              <a:spcAft>
                <a:spcPts val="0"/>
              </a:spcAft>
              <a:buSzPts val="2800"/>
              <a:buChar char="•"/>
            </a:pPr>
            <a:r>
              <a:rPr lang="en-US" dirty="0"/>
              <a:t>Experience with console and file input/output</a:t>
            </a:r>
            <a:endParaRPr dirty="0"/>
          </a:p>
          <a:p>
            <a:pPr marL="457200" lvl="0" indent="-342900" algn="l" rtl="0">
              <a:lnSpc>
                <a:spcPct val="90000"/>
              </a:lnSpc>
              <a:spcBef>
                <a:spcPts val="1000"/>
              </a:spcBef>
              <a:spcAft>
                <a:spcPts val="0"/>
              </a:spcAft>
              <a:buSzPts val="2800"/>
              <a:buChar char="•"/>
            </a:pPr>
            <a:r>
              <a:rPr lang="en-US" dirty="0"/>
              <a:t>Exposure to simple object-oriented programming </a:t>
            </a:r>
            <a:endParaRPr dirty="0"/>
          </a:p>
          <a:p>
            <a:pPr marL="914400" lvl="1" indent="-342900" algn="l" rtl="0">
              <a:lnSpc>
                <a:spcPct val="90000"/>
              </a:lnSpc>
              <a:spcBef>
                <a:spcPts val="500"/>
              </a:spcBef>
              <a:spcAft>
                <a:spcPts val="0"/>
              </a:spcAft>
              <a:buSzPts val="2400"/>
              <a:buChar char="•"/>
            </a:pPr>
            <a:r>
              <a:rPr lang="en-US" dirty="0"/>
              <a:t>classes, interfaces</a:t>
            </a:r>
            <a:endParaRPr dirty="0"/>
          </a:p>
          <a:p>
            <a:pPr marL="457200" lvl="0" indent="-342900" algn="l" rtl="0">
              <a:lnSpc>
                <a:spcPct val="90000"/>
              </a:lnSpc>
              <a:spcBef>
                <a:spcPts val="1000"/>
              </a:spcBef>
              <a:spcAft>
                <a:spcPts val="0"/>
              </a:spcAft>
              <a:buSzPts val="2800"/>
              <a:buChar char="•"/>
            </a:pPr>
            <a:r>
              <a:rPr lang="en-US" dirty="0"/>
              <a:t>Programming experience </a:t>
            </a:r>
            <a:r>
              <a:rPr lang="en-US" i="1" dirty="0"/>
              <a:t>in Java</a:t>
            </a:r>
            <a:endParaRPr dirty="0"/>
          </a:p>
          <a:p>
            <a:pPr marL="914400" lvl="1" indent="-342900" algn="l" rtl="0">
              <a:lnSpc>
                <a:spcPct val="90000"/>
              </a:lnSpc>
              <a:spcBef>
                <a:spcPts val="500"/>
              </a:spcBef>
              <a:spcAft>
                <a:spcPts val="0"/>
              </a:spcAft>
              <a:buSzPts val="2400"/>
              <a:buChar char="•"/>
            </a:pPr>
            <a:r>
              <a:rPr lang="en-US" dirty="0"/>
              <a:t>Or willingness to pick up on your own</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p29">
            <a:extLst>
              <a:ext uri="{FF2B5EF4-FFF2-40B4-BE49-F238E27FC236}">
                <a16:creationId xmlns:a16="http://schemas.microsoft.com/office/drawing/2014/main" id="{36709576-3780-239B-BBCE-43860BD613D4}"/>
              </a:ext>
            </a:extLst>
          </p:cNvPr>
          <p:cNvSpPr/>
          <p:nvPr/>
        </p:nvSpPr>
        <p:spPr>
          <a:xfrm>
            <a:off x="3838865" y="2911802"/>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23DBE096-C45E-8C4F-74FB-C839D43544C5}"/>
              </a:ext>
            </a:extLst>
          </p:cNvPr>
          <p:cNvSpPr>
            <a:spLocks noGrp="1"/>
          </p:cNvSpPr>
          <p:nvPr>
            <p:ph type="title"/>
          </p:nvPr>
        </p:nvSpPr>
        <p:spPr/>
        <p:txBody>
          <a:bodyPr/>
          <a:lstStyle/>
          <a:p>
            <a:r>
              <a:rPr lang="en-US" dirty="0"/>
              <a:t>Course Expectations</a:t>
            </a:r>
          </a:p>
        </p:txBody>
      </p:sp>
      <p:sp>
        <p:nvSpPr>
          <p:cNvPr id="6" name="Google Shape;28;p29">
            <a:extLst>
              <a:ext uri="{FF2B5EF4-FFF2-40B4-BE49-F238E27FC236}">
                <a16:creationId xmlns:a16="http://schemas.microsoft.com/office/drawing/2014/main" id="{19FFA4C6-B816-3A2F-F9E5-929CCAEE81D0}"/>
              </a:ext>
            </a:extLst>
          </p:cNvPr>
          <p:cNvSpPr txBox="1"/>
          <p:nvPr/>
        </p:nvSpPr>
        <p:spPr>
          <a:xfrm>
            <a:off x="4149918" y="3382224"/>
            <a:ext cx="2866943"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2000"/>
              <a:buFont typeface="Montserrat SemiBold"/>
              <a:buNone/>
            </a:pPr>
            <a:r>
              <a:rPr lang="en-US" sz="2400" b="0" i="0" u="none" strike="noStrike" cap="none" dirty="0">
                <a:solidFill>
                  <a:srgbClr val="595959"/>
                </a:solidFill>
                <a:latin typeface="Montserrat SemiBold"/>
                <a:ea typeface="Montserrat SemiBold"/>
                <a:cs typeface="Montserrat SemiBold"/>
                <a:sym typeface="Montserrat SemiBold"/>
              </a:rPr>
              <a:t>sli.do    #cse123 </a:t>
            </a:r>
            <a:endParaRPr sz="2400" dirty="0"/>
          </a:p>
        </p:txBody>
      </p:sp>
      <p:pic>
        <p:nvPicPr>
          <p:cNvPr id="5" name="Picture 4">
            <a:extLst>
              <a:ext uri="{FF2B5EF4-FFF2-40B4-BE49-F238E27FC236}">
                <a16:creationId xmlns:a16="http://schemas.microsoft.com/office/drawing/2014/main" id="{5DF80519-9188-4734-4D71-5E4123AD1B36}"/>
              </a:ext>
            </a:extLst>
          </p:cNvPr>
          <p:cNvPicPr>
            <a:picLocks noChangeAspect="1"/>
          </p:cNvPicPr>
          <p:nvPr/>
        </p:nvPicPr>
        <p:blipFill>
          <a:blip r:embed="rId2"/>
          <a:srcRect/>
          <a:stretch/>
        </p:blipFill>
        <p:spPr>
          <a:xfrm>
            <a:off x="6927695" y="3046849"/>
            <a:ext cx="1070820" cy="1070820"/>
          </a:xfrm>
          <a:prstGeom prst="rect">
            <a:avLst/>
          </a:prstGeom>
        </p:spPr>
      </p:pic>
      <p:sp>
        <p:nvSpPr>
          <p:cNvPr id="9" name="TextBox 8">
            <a:extLst>
              <a:ext uri="{FF2B5EF4-FFF2-40B4-BE49-F238E27FC236}">
                <a16:creationId xmlns:a16="http://schemas.microsoft.com/office/drawing/2014/main" id="{8B2C3B3E-994E-B40A-FF7E-013473682BAA}"/>
              </a:ext>
            </a:extLst>
          </p:cNvPr>
          <p:cNvSpPr txBox="1"/>
          <p:nvPr/>
        </p:nvSpPr>
        <p:spPr>
          <a:xfrm>
            <a:off x="1701590" y="2190331"/>
            <a:ext cx="8788820" cy="523220"/>
          </a:xfrm>
          <a:prstGeom prst="rect">
            <a:avLst/>
          </a:prstGeom>
          <a:noFill/>
        </p:spPr>
        <p:txBody>
          <a:bodyPr wrap="square">
            <a:spAutoFit/>
          </a:bodyPr>
          <a:lstStyle/>
          <a:p>
            <a:pPr algn="ctr"/>
            <a:r>
              <a:rPr lang="en-US" sz="2800" i="1" dirty="0"/>
              <a:t>What are you hoping to get out of taking CSE 123?</a:t>
            </a:r>
          </a:p>
        </p:txBody>
      </p:sp>
    </p:spTree>
    <p:extLst>
      <p:ext uri="{BB962C8B-B14F-4D97-AF65-F5344CB8AC3E}">
        <p14:creationId xmlns:p14="http://schemas.microsoft.com/office/powerpoint/2010/main" val="185266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27BBE6B6-8290-1A69-E019-B4F9540D1A8E}"/>
            </a:ext>
          </a:extLst>
        </p:cNvPr>
        <p:cNvGrpSpPr/>
        <p:nvPr/>
      </p:nvGrpSpPr>
      <p:grpSpPr>
        <a:xfrm>
          <a:off x="0" y="0"/>
          <a:ext cx="0" cy="0"/>
          <a:chOff x="0" y="0"/>
          <a:chExt cx="0" cy="0"/>
        </a:xfrm>
      </p:grpSpPr>
      <p:sp>
        <p:nvSpPr>
          <p:cNvPr id="190" name="Google Shape;190;p45">
            <a:extLst>
              <a:ext uri="{FF2B5EF4-FFF2-40B4-BE49-F238E27FC236}">
                <a16:creationId xmlns:a16="http://schemas.microsoft.com/office/drawing/2014/main" id="{922F6151-E2FF-609F-EDF6-3D4CEF03D0A1}"/>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Programming Skill</a:t>
            </a:r>
            <a:endParaRPr dirty="0"/>
          </a:p>
        </p:txBody>
      </p:sp>
      <p:sp>
        <p:nvSpPr>
          <p:cNvPr id="191" name="Google Shape;191;p45">
            <a:extLst>
              <a:ext uri="{FF2B5EF4-FFF2-40B4-BE49-F238E27FC236}">
                <a16:creationId xmlns:a16="http://schemas.microsoft.com/office/drawing/2014/main" id="{2ADE4C64-E258-96B3-4B0E-32113C37FC9E}"/>
              </a:ext>
            </a:extLst>
          </p:cNvPr>
          <p:cNvSpPr txBox="1">
            <a:spLocks noGrp="1"/>
          </p:cNvSpPr>
          <p:nvPr>
            <p:ph type="body" idx="1"/>
          </p:nvPr>
        </p:nvSpPr>
        <p:spPr>
          <a:xfrm>
            <a:off x="838200" y="1547328"/>
            <a:ext cx="10515600" cy="4707697"/>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2800"/>
              <a:buChar char="•"/>
            </a:pPr>
            <a:r>
              <a:rPr lang="en-US" sz="3200" dirty="0"/>
              <a:t>Fluency with the relevant language and tools</a:t>
            </a:r>
          </a:p>
          <a:p>
            <a:pPr lvl="1">
              <a:buClr>
                <a:schemeClr val="tx1">
                  <a:lumMod val="50000"/>
                  <a:lumOff val="50000"/>
                </a:schemeClr>
              </a:buClr>
              <a:buSzPts val="2800"/>
              <a:buChar char="•"/>
            </a:pPr>
            <a:r>
              <a:rPr lang="en-US" dirty="0">
                <a:solidFill>
                  <a:schemeClr val="tx1">
                    <a:lumMod val="50000"/>
                    <a:lumOff val="50000"/>
                  </a:schemeClr>
                </a:solidFill>
              </a:rPr>
              <a:t>consists of </a:t>
            </a:r>
            <a:r>
              <a:rPr lang="en-US" i="1" dirty="0">
                <a:solidFill>
                  <a:schemeClr val="tx1">
                    <a:lumMod val="50000"/>
                    <a:lumOff val="50000"/>
                  </a:schemeClr>
                </a:solidFill>
              </a:rPr>
              <a:t>many</a:t>
            </a:r>
            <a:r>
              <a:rPr lang="en-US" dirty="0">
                <a:solidFill>
                  <a:schemeClr val="tx1">
                    <a:lumMod val="50000"/>
                    <a:lumOff val="50000"/>
                  </a:schemeClr>
                </a:solidFill>
              </a:rPr>
              <a:t> conceptually simple facts</a:t>
            </a:r>
          </a:p>
          <a:p>
            <a:pPr lvl="2">
              <a:buClr>
                <a:schemeClr val="tx1">
                  <a:lumMod val="50000"/>
                  <a:lumOff val="50000"/>
                </a:schemeClr>
              </a:buClr>
              <a:buSzPts val="2800"/>
              <a:buChar char="•"/>
            </a:pPr>
            <a:r>
              <a:rPr lang="en-US" i="1" dirty="0">
                <a:solidFill>
                  <a:schemeClr val="tx1">
                    <a:lumMod val="50000"/>
                    <a:lumOff val="50000"/>
                  </a:schemeClr>
                </a:solidFill>
              </a:rPr>
              <a:t>e.g.</a:t>
            </a:r>
            <a:r>
              <a:rPr lang="en-US" dirty="0">
                <a:solidFill>
                  <a:schemeClr val="tx1">
                    <a:lumMod val="50000"/>
                    <a:lumOff val="50000"/>
                  </a:schemeClr>
                </a:solidFill>
              </a:rPr>
              <a:t> syntax (of a for loop, method, ...) , how to run a program</a:t>
            </a:r>
          </a:p>
          <a:p>
            <a:pPr lvl="1">
              <a:buClr>
                <a:schemeClr val="tx1">
                  <a:lumMod val="50000"/>
                  <a:lumOff val="50000"/>
                </a:schemeClr>
              </a:buClr>
              <a:buSzPts val="2800"/>
              <a:buChar char="•"/>
            </a:pPr>
            <a:r>
              <a:rPr lang="en-US" dirty="0">
                <a:solidFill>
                  <a:schemeClr val="tx1">
                    <a:lumMod val="50000"/>
                    <a:lumOff val="50000"/>
                  </a:schemeClr>
                </a:solidFill>
              </a:rPr>
              <a:t>eventually becomes second nature</a:t>
            </a:r>
          </a:p>
          <a:p>
            <a:pPr marL="571500" lvl="1" indent="0">
              <a:buSzPts val="2800"/>
              <a:buNone/>
            </a:pPr>
            <a:endParaRPr lang="en-US" dirty="0"/>
          </a:p>
          <a:p>
            <a:pPr>
              <a:buSzPts val="2800"/>
            </a:pPr>
            <a:r>
              <a:rPr lang="en-US" sz="3200" dirty="0"/>
              <a:t>Mental model of how programs execute</a:t>
            </a:r>
          </a:p>
          <a:p>
            <a:pPr lvl="1">
              <a:buClr>
                <a:schemeClr val="tx1">
                  <a:lumMod val="50000"/>
                  <a:lumOff val="50000"/>
                </a:schemeClr>
              </a:buClr>
              <a:buSzPts val="2800"/>
              <a:buFont typeface="Arial" panose="020B0604020202020204" pitchFamily="34" charset="0"/>
              <a:buChar char="•"/>
            </a:pPr>
            <a:r>
              <a:rPr lang="en-US" dirty="0">
                <a:solidFill>
                  <a:schemeClr val="tx1">
                    <a:lumMod val="50000"/>
                    <a:lumOff val="50000"/>
                  </a:schemeClr>
                </a:solidFill>
              </a:rPr>
              <a:t>consists of a few deep concepts</a:t>
            </a:r>
          </a:p>
          <a:p>
            <a:pPr lvl="2">
              <a:buClr>
                <a:schemeClr val="tx1">
                  <a:lumMod val="50000"/>
                  <a:lumOff val="50000"/>
                </a:schemeClr>
              </a:buClr>
              <a:buSzPts val="2800"/>
              <a:buFont typeface="Arial" panose="020B0604020202020204" pitchFamily="34" charset="0"/>
              <a:buChar char="•"/>
            </a:pPr>
            <a:r>
              <a:rPr lang="en-US" i="1" dirty="0">
                <a:solidFill>
                  <a:schemeClr val="tx1">
                    <a:lumMod val="50000"/>
                    <a:lumOff val="50000"/>
                  </a:schemeClr>
                </a:solidFill>
              </a:rPr>
              <a:t>e.g.</a:t>
            </a:r>
            <a:r>
              <a:rPr lang="en-US" dirty="0">
                <a:solidFill>
                  <a:schemeClr val="tx1">
                    <a:lumMod val="50000"/>
                    <a:lumOff val="50000"/>
                  </a:schemeClr>
                </a:solidFill>
              </a:rPr>
              <a:t> what </a:t>
            </a:r>
            <a:r>
              <a:rPr lang="en-US" i="1" dirty="0">
                <a:solidFill>
                  <a:schemeClr val="tx1">
                    <a:lumMod val="50000"/>
                    <a:lumOff val="50000"/>
                  </a:schemeClr>
                </a:solidFill>
              </a:rPr>
              <a:t>is</a:t>
            </a:r>
            <a:r>
              <a:rPr lang="en-US" dirty="0">
                <a:solidFill>
                  <a:schemeClr val="tx1">
                    <a:lumMod val="50000"/>
                    <a:lumOff val="50000"/>
                  </a:schemeClr>
                </a:solidFill>
              </a:rPr>
              <a:t> a variable? a loop? a method? a reference?</a:t>
            </a:r>
          </a:p>
          <a:p>
            <a:pPr lvl="1">
              <a:buClr>
                <a:schemeClr val="tx1">
                  <a:lumMod val="50000"/>
                  <a:lumOff val="50000"/>
                </a:schemeClr>
              </a:buClr>
              <a:buSzPts val="2800"/>
              <a:buFont typeface="Arial" panose="020B0604020202020204" pitchFamily="34" charset="0"/>
              <a:buChar char="•"/>
            </a:pPr>
            <a:r>
              <a:rPr lang="en-US" dirty="0">
                <a:solidFill>
                  <a:schemeClr val="tx1">
                    <a:lumMod val="50000"/>
                    <a:lumOff val="50000"/>
                  </a:schemeClr>
                </a:solidFill>
              </a:rPr>
              <a:t>develop the skill of </a:t>
            </a:r>
            <a:r>
              <a:rPr lang="en-US" b="1" i="1" dirty="0">
                <a:solidFill>
                  <a:schemeClr val="tx1"/>
                </a:solidFill>
              </a:rPr>
              <a:t>tracing</a:t>
            </a:r>
            <a:r>
              <a:rPr lang="en-US" dirty="0">
                <a:solidFill>
                  <a:schemeClr val="tx1">
                    <a:lumMod val="50000"/>
                    <a:lumOff val="50000"/>
                  </a:schemeClr>
                </a:solidFill>
              </a:rPr>
              <a:t> the current state of a program</a:t>
            </a:r>
          </a:p>
          <a:p>
            <a:pPr lvl="2">
              <a:buSzPts val="2800"/>
              <a:buFont typeface="Arial" panose="020B0604020202020204" pitchFamily="34" charset="0"/>
              <a:buChar char="•"/>
            </a:pPr>
            <a:endParaRPr lang="en-US" dirty="0"/>
          </a:p>
          <a:p>
            <a:pPr lvl="1">
              <a:buSzPts val="2800"/>
            </a:pPr>
            <a:endParaRPr dirty="0"/>
          </a:p>
        </p:txBody>
      </p:sp>
      <p:sp>
        <p:nvSpPr>
          <p:cNvPr id="2" name="Rounded Rectangle 1">
            <a:extLst>
              <a:ext uri="{FF2B5EF4-FFF2-40B4-BE49-F238E27FC236}">
                <a16:creationId xmlns:a16="http://schemas.microsoft.com/office/drawing/2014/main" id="{B48C8210-4544-0F51-475E-050F78E82D41}"/>
              </a:ext>
            </a:extLst>
          </p:cNvPr>
          <p:cNvSpPr/>
          <p:nvPr/>
        </p:nvSpPr>
        <p:spPr>
          <a:xfrm>
            <a:off x="8256104" y="3710609"/>
            <a:ext cx="3750366" cy="901148"/>
          </a:xfrm>
          <a:prstGeom prst="roundRect">
            <a:avLst/>
          </a:prstGeom>
          <a:solidFill>
            <a:schemeClr val="accent1">
              <a:lumMod val="20000"/>
              <a:lumOff val="80000"/>
            </a:schemeClr>
          </a:solidFill>
          <a:ln w="508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Key course takeaway!</a:t>
            </a:r>
          </a:p>
        </p:txBody>
      </p:sp>
    </p:spTree>
    <p:extLst>
      <p:ext uri="{BB962C8B-B14F-4D97-AF65-F5344CB8AC3E}">
        <p14:creationId xmlns:p14="http://schemas.microsoft.com/office/powerpoint/2010/main" val="2485083633"/>
      </p:ext>
    </p:extLst>
  </p:cSld>
  <p:clrMapOvr>
    <a:masterClrMapping/>
  </p:clrMapOvr>
</p:sld>
</file>

<file path=ppt/theme/theme1.xml><?xml version="1.0" encoding="utf-8"?>
<a:theme xmlns:a="http://schemas.openxmlformats.org/drawingml/2006/main" name="CSE 373 Summer 2020">
  <a:themeElements>
    <a:clrScheme name="Custom 1">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2699A9"/>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2149</Words>
  <Application>Microsoft Office PowerPoint</Application>
  <PresentationFormat>Widescreen</PresentationFormat>
  <Paragraphs>363</Paragraphs>
  <Slides>32</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Calibri</vt:lpstr>
      <vt:lpstr>Montserrat SemiBold</vt:lpstr>
      <vt:lpstr>Arial</vt:lpstr>
      <vt:lpstr>Montserrat</vt:lpstr>
      <vt:lpstr>Helvetica Neue</vt:lpstr>
      <vt:lpstr>Montserrat ExtraBold</vt:lpstr>
      <vt:lpstr>CSE 373 Summer 2020</vt:lpstr>
      <vt:lpstr>Welcome  &amp; Syllabus</vt:lpstr>
      <vt:lpstr>Lecture Outline</vt:lpstr>
      <vt:lpstr>Hi, I’m Brett! (he/him)</vt:lpstr>
      <vt:lpstr>Meet your 28 fabulous TAs!</vt:lpstr>
      <vt:lpstr>What is this Class?</vt:lpstr>
      <vt:lpstr>Why 123?</vt:lpstr>
      <vt:lpstr>Prerequisite Knowledge</vt:lpstr>
      <vt:lpstr>Course Expectations</vt:lpstr>
      <vt:lpstr>Programming Skill</vt:lpstr>
      <vt:lpstr>Lecture Outline</vt:lpstr>
      <vt:lpstr>Course Components</vt:lpstr>
      <vt:lpstr>Course Website</vt:lpstr>
      <vt:lpstr>Other Course Tools</vt:lpstr>
      <vt:lpstr>Lecture Outline</vt:lpstr>
      <vt:lpstr>How did you learn how to ride a bike?</vt:lpstr>
      <vt:lpstr>Digression: My Pandemic Hobby</vt:lpstr>
      <vt:lpstr>How Learning Works</vt:lpstr>
      <vt:lpstr>Learning Pattern</vt:lpstr>
      <vt:lpstr>Learning in CSE 123: Live Support Systems</vt:lpstr>
      <vt:lpstr>Learning in CSE 123: Async Support Systems</vt:lpstr>
      <vt:lpstr>Think-Pair-Share: Inclusive Environments</vt:lpstr>
      <vt:lpstr>Think-Pair-Share: Exclusive Environments</vt:lpstr>
      <vt:lpstr>Lecture Outline</vt:lpstr>
      <vt:lpstr>Assignments and Grading</vt:lpstr>
      <vt:lpstr>Assignments</vt:lpstr>
      <vt:lpstr>Resubmission and Ignored Quiz Problems</vt:lpstr>
      <vt:lpstr>Grading</vt:lpstr>
      <vt:lpstr>Collaboration Policy</vt:lpstr>
      <vt:lpstr>AI and CSE 123: Our Philosophy</vt:lpstr>
      <vt:lpstr>CSE 123 AI Policy</vt:lpstr>
      <vt:lpstr>CSE 123 AI Policy</vt:lpstr>
      <vt:lpstr>Coming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Comparable!</dc:title>
  <dc:creator>cse-loaner</dc:creator>
  <cp:lastModifiedBy>Brett Wortzman</cp:lastModifiedBy>
  <cp:revision>65</cp:revision>
  <dcterms:modified xsi:type="dcterms:W3CDTF">2026-01-08T02:17:20Z</dcterms:modified>
</cp:coreProperties>
</file>