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99" r:id="rId2"/>
    <p:sldId id="867" r:id="rId3"/>
    <p:sldId id="361" r:id="rId4"/>
    <p:sldId id="869" r:id="rId5"/>
    <p:sldId id="8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99"/>
            <p14:sldId id="867"/>
            <p14:sldId id="361"/>
            <p14:sldId id="869"/>
            <p14:sldId id="8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0FB9B1"/>
    <a:srgbClr val="54A0FF"/>
    <a:srgbClr val="FAFAFA"/>
    <a:srgbClr val="F5F5F5"/>
    <a:srgbClr val="EF5777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7" autoAdjust="0"/>
    <p:restoredTop sz="91361"/>
  </p:normalViewPr>
  <p:slideViewPr>
    <p:cSldViewPr snapToGrid="0" snapToObjects="1">
      <p:cViewPr varScale="1">
        <p:scale>
          <a:sx n="110" d="100"/>
          <a:sy n="110" d="100"/>
        </p:scale>
        <p:origin x="221" y="30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open.spotify.com/playlist/0kFSLp6kKEw6GNZDot0pyT?si=ibDFdyI0Qk-Tgtp8ddHrFw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09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7598AB6A-DDAC-77B1-E44C-DEF1D614739E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F433B8-1705-4DC6-89CE-C8D6973DAF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7E29C1-FA87-4954-91F1-86C1FBC08B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5095B-504B-A3F8-FCC4-C84802EB2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7125" y="1766888"/>
            <a:ext cx="798513" cy="661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Winter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4F0067DD-CF99-C93E-1F23-875552C4DCFF}"/>
              </a:ext>
            </a:extLst>
          </p:cNvPr>
          <p:cNvSpPr txBox="1"/>
          <p:nvPr userDrawn="1"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76EE3D-184B-F94C-9377-8106CC10DB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6019104"/>
              </p:ext>
            </p:extLst>
          </p:nvPr>
        </p:nvGraphicFramePr>
        <p:xfrm>
          <a:off x="7502629" y="4536528"/>
          <a:ext cx="4358194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74848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05608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975946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Jonah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Brice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Misha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Aidan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Rena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Chloe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Sahana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Katharine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Jenny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Ishita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Anirudh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3833EE-05B6-BA72-385F-A23240AFEA45}"/>
              </a:ext>
            </a:extLst>
          </p:cNvPr>
          <p:cNvSpPr txBox="1"/>
          <p:nvPr userDrawn="1"/>
        </p:nvSpPr>
        <p:spPr>
          <a:xfrm>
            <a:off x="6815404" y="6442666"/>
            <a:ext cx="4941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Now playing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: 🎶 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  <a:hlinkClick r:id="rId4"/>
              </a:rPr>
              <a:t>CSE 123 26wi Lecture Tunes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 🎶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04EE4C82-5E95-B610-DF46-3246854AB08E}"/>
              </a:ext>
            </a:extLst>
          </p:cNvPr>
          <p:cNvSpPr txBox="1"/>
          <p:nvPr userDrawn="1"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320AD4A8-23AD-0876-E2BA-C94D9FC4392A}"/>
              </a:ext>
            </a:extLst>
          </p:cNvPr>
          <p:cNvSpPr txBox="1"/>
          <p:nvPr userDrawn="1"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09: Recursive Programming</a:t>
            </a:r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358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Winter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09: Recursive Programming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31885" y="4013370"/>
            <a:ext cx="6471138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/>
            <a:r>
              <a:rPr lang="en-US" sz="3800" dirty="0">
                <a:latin typeface="Montserrat SemiBold" panose="00000700000000000000" pitchFamily="2" charset="0"/>
              </a:rPr>
              <a:t>Recursive Programming</a:t>
            </a:r>
            <a:endParaRPr sz="3800" dirty="0">
              <a:latin typeface="Montserrat SemiBold" panose="00000700000000000000" pitchFamily="2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Who </a:t>
            </a:r>
            <a:r>
              <a:rPr lang="en-US" i="1" dirty="0" err="1"/>
              <a:t>ya</a:t>
            </a:r>
            <a:r>
              <a:rPr lang="en-US" i="1" dirty="0"/>
              <a:t> got in the Super Bowl?</a:t>
            </a:r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6D884-E09B-95F5-9177-A68D1287AD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5610" y="5575495"/>
            <a:ext cx="1229360" cy="12293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Resubmission Period 2 due tonight (2/6) at 11:59pm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Last opportunity for C0</a:t>
            </a:r>
          </a:p>
          <a:p>
            <a:r>
              <a:rPr lang="en-US" dirty="0">
                <a:latin typeface="Calibri" panose="020F0502020204030204" pitchFamily="34" charset="0"/>
              </a:rPr>
              <a:t>Quiz 1 Tuesday (2/10) in your registered section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Programming Assignment 1 is due Wednesday (2/11) at 11:59pm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6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D3C6CF1-62EF-46F4-9934-57FE5FC6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9877240" y="5202663"/>
            <a:ext cx="405773" cy="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5C4A2859-794F-4E51-9CC3-695922E81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9759557" y="4334428"/>
            <a:ext cx="641141" cy="8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C33D7FF-FA16-4783-B380-DCA3AFBDB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9706928" y="3345551"/>
            <a:ext cx="747184" cy="10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B377AB4D-E200-423F-9C45-D8EDEB034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9662798" y="2186676"/>
            <a:ext cx="834661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Methods [Review]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components of every recursive method: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Recursive case</a:t>
            </a:r>
          </a:p>
          <a:p>
            <a:pPr lvl="1"/>
            <a:r>
              <a:rPr lang="en-US" dirty="0"/>
              <a:t>Decompose problem into subproblem</a:t>
            </a:r>
          </a:p>
          <a:p>
            <a:pPr lvl="1"/>
            <a:r>
              <a:rPr lang="en-US" dirty="0"/>
              <a:t>Make the actual recursive call</a:t>
            </a:r>
          </a:p>
          <a:p>
            <a:pPr lvl="1"/>
            <a:r>
              <a:rPr lang="en-US" dirty="0"/>
              <a:t>Combine results meaningfully</a:t>
            </a:r>
          </a:p>
          <a:p>
            <a:r>
              <a:rPr lang="en-US" dirty="0"/>
              <a:t>Base case</a:t>
            </a:r>
          </a:p>
          <a:p>
            <a:pPr lvl="1"/>
            <a:r>
              <a:rPr lang="en-US" dirty="0"/>
              <a:t>Simplest version of the problem</a:t>
            </a:r>
          </a:p>
          <a:p>
            <a:pPr lvl="1"/>
            <a:r>
              <a:rPr lang="en-US" dirty="0"/>
              <a:t>No subproblems to break into</a:t>
            </a:r>
          </a:p>
          <a:p>
            <a:pPr lvl="1"/>
            <a:r>
              <a:rPr lang="en-US" dirty="0"/>
              <a:t>Return known answer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7ADCE-DE38-48E0-B699-2BFAA0249AC1}"/>
              </a:ext>
            </a:extLst>
          </p:cNvPr>
          <p:cNvSpPr txBox="1"/>
          <p:nvPr/>
        </p:nvSpPr>
        <p:spPr>
          <a:xfrm>
            <a:off x="482219" y="5996731"/>
            <a:ext cx="1122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If decomposing moves you closer to the base, no infinite recursion!</a:t>
            </a:r>
          </a:p>
        </p:txBody>
      </p:sp>
      <p:pic>
        <p:nvPicPr>
          <p:cNvPr id="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1E5E544-7763-494F-86B2-8BA09C06C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9535591" y="698103"/>
            <a:ext cx="1089782" cy="15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7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Recursion?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118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Generally, anything you can write iteratively you can write recursively</a:t>
            </a:r>
          </a:p>
          <a:p>
            <a:pPr lvl="1"/>
            <a:r>
              <a:rPr lang="en-US" dirty="0"/>
              <a:t>So why write anything recursively?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429AE-A906-464A-85CF-850C294EAFFD}"/>
              </a:ext>
            </a:extLst>
          </p:cNvPr>
          <p:cNvSpPr txBox="1"/>
          <p:nvPr/>
        </p:nvSpPr>
        <p:spPr>
          <a:xfrm>
            <a:off x="781437" y="2736793"/>
            <a:ext cx="10629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Recursion is particularly useful when dealing with something that’s recursively defined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6">
                <a:extLst>
                  <a:ext uri="{FF2B5EF4-FFF2-40B4-BE49-F238E27FC236}">
                    <a16:creationId xmlns:a16="http://schemas.microsoft.com/office/drawing/2014/main" id="{18D3C3E6-9BBF-4ADA-93DD-FC1654DF57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9091" y="4528978"/>
                <a:ext cx="6837218" cy="26272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Math examples:</a:t>
                </a:r>
              </a:p>
              <a:p>
                <a:pPr lvl="1"/>
                <a:r>
                  <a:rPr lang="en-US" dirty="0"/>
                  <a:t>Factorial: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Exponent: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Fibonacci: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b="0" dirty="0"/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−2)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Content Placeholder 6">
                <a:extLst>
                  <a:ext uri="{FF2B5EF4-FFF2-40B4-BE49-F238E27FC236}">
                    <a16:creationId xmlns:a16="http://schemas.microsoft.com/office/drawing/2014/main" id="{18D3C3E6-9BBF-4ADA-93DD-FC1654DF5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91" y="4528978"/>
                <a:ext cx="6837218" cy="2627277"/>
              </a:xfrm>
              <a:prstGeom prst="rect">
                <a:avLst/>
              </a:prstGeom>
              <a:blipFill>
                <a:blip r:embed="rId2"/>
                <a:stretch>
                  <a:fillRect l="-1604" t="-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50A830F7-8856-4069-91AF-6D3C61377BF9}"/>
              </a:ext>
            </a:extLst>
          </p:cNvPr>
          <p:cNvSpPr txBox="1">
            <a:spLocks/>
          </p:cNvSpPr>
          <p:nvPr/>
        </p:nvSpPr>
        <p:spPr>
          <a:xfrm>
            <a:off x="6463145" y="4528978"/>
            <a:ext cx="6837218" cy="2627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Non-math examples?</a:t>
            </a:r>
          </a:p>
          <a:p>
            <a:pPr lvl="1"/>
            <a:r>
              <a:rPr lang="en-US" dirty="0" err="1"/>
              <a:t>ListNodes</a:t>
            </a:r>
            <a:r>
              <a:rPr lang="en-US" dirty="0"/>
              <a:t> (int data, </a:t>
            </a:r>
            <a:r>
              <a:rPr lang="en-US" dirty="0" err="1"/>
              <a:t>ListNode</a:t>
            </a:r>
            <a:r>
              <a:rPr lang="en-US" dirty="0"/>
              <a:t> next)</a:t>
            </a:r>
          </a:p>
          <a:p>
            <a:pPr lvl="1"/>
            <a:r>
              <a:rPr lang="en-US" dirty="0"/>
              <a:t>Other ideas?</a:t>
            </a:r>
          </a:p>
        </p:txBody>
      </p:sp>
    </p:spTree>
    <p:extLst>
      <p:ext uri="{BB962C8B-B14F-4D97-AF65-F5344CB8AC3E}">
        <p14:creationId xmlns:p14="http://schemas.microsoft.com/office/powerpoint/2010/main" val="357411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/ Private Pairs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515600" cy="6308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Used when we need additional information between recursive calls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Private helper method hides additional info</a:t>
            </a:r>
          </a:p>
          <a:p>
            <a:pPr lvl="1"/>
            <a:r>
              <a:rPr lang="en-US" dirty="0"/>
              <a:t>Clients shouldn’t have to </a:t>
            </a:r>
            <a:r>
              <a:rPr lang="en-US"/>
              <a:t>worry about it</a:t>
            </a:r>
            <a:endParaRPr lang="en-US" dirty="0"/>
          </a:p>
          <a:p>
            <a:r>
              <a:rPr lang="en-US" dirty="0"/>
              <a:t>All public method does is kick-start the private one</a:t>
            </a:r>
          </a:p>
          <a:p>
            <a:pPr lvl="1"/>
            <a:r>
              <a:rPr lang="en-US" dirty="0"/>
              <a:t>What’s the correct starting value(s) for additional param(s)?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2B26FF5-CF38-4DD1-B1D7-540CD8C5C01F}"/>
              </a:ext>
            </a:extLst>
          </p:cNvPr>
          <p:cNvSpPr txBox="1">
            <a:spLocks/>
          </p:cNvSpPr>
          <p:nvPr/>
        </p:nvSpPr>
        <p:spPr>
          <a:xfrm>
            <a:off x="830407" y="5235531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Question to ask: “Do I need to keep track of any additional information?” </a:t>
            </a:r>
            <a:endParaRPr lang="en-US" sz="1800" i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62149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32111</TotalTime>
  <Words>252</Words>
  <Application>Microsoft Office PowerPoint</Application>
  <PresentationFormat>Widescreen</PresentationFormat>
  <Paragraphs>44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Cambria Math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Recursive Programming</vt:lpstr>
      <vt:lpstr>Announcements</vt:lpstr>
      <vt:lpstr>Recursive Methods [Review]</vt:lpstr>
      <vt:lpstr>Why Recursion?</vt:lpstr>
      <vt:lpstr>Public / Private Pairs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493</cp:revision>
  <cp:lastPrinted>2022-09-27T21:33:44Z</cp:lastPrinted>
  <dcterms:created xsi:type="dcterms:W3CDTF">2020-06-13T06:27:42Z</dcterms:created>
  <dcterms:modified xsi:type="dcterms:W3CDTF">2026-02-06T19:07:50Z</dcterms:modified>
</cp:coreProperties>
</file>