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9" r:id="rId2"/>
    <p:sldId id="340" r:id="rId3"/>
    <p:sldId id="341" r:id="rId4"/>
    <p:sldId id="342" r:id="rId5"/>
    <p:sldId id="343" r:id="rId6"/>
    <p:sldId id="345" r:id="rId7"/>
    <p:sldId id="346" r:id="rId8"/>
    <p:sldId id="348" r:id="rId9"/>
    <p:sldId id="351" r:id="rId10"/>
    <p:sldId id="357" r:id="rId11"/>
    <p:sldId id="344" r:id="rId12"/>
    <p:sldId id="352" r:id="rId13"/>
    <p:sldId id="355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8" autoAdjust="0"/>
    <p:restoredTop sz="93083" autoAdjust="0"/>
  </p:normalViewPr>
  <p:slideViewPr>
    <p:cSldViewPr snapToGrid="0" snapToObjects="1">
      <p:cViewPr varScale="1">
        <p:scale>
          <a:sx n="98" d="100"/>
          <a:sy n="98" d="100"/>
        </p:scale>
        <p:origin x="130" y="51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501882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7AC82-1C83-DEB8-6EF0-4E95C143477E}"/>
              </a:ext>
            </a:extLst>
          </p:cNvPr>
          <p:cNvSpPr/>
          <p:nvPr userDrawn="1"/>
        </p:nvSpPr>
        <p:spPr>
          <a:xfrm>
            <a:off x="72629" y="5851802"/>
            <a:ext cx="29982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20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029A16A-F6CF-D781-37BE-1F2CA23EDCA6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05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400" dirty="0" err="1">
                <a:latin typeface="Consolas" panose="020B0609020204030204" pitchFamily="49" charset="0"/>
              </a:rPr>
              <a:t>LinkedIntList</a:t>
            </a:r>
            <a:endParaRPr sz="4400" dirty="0">
              <a:latin typeface="Consolas" panose="020B0609020204030204" pitchFamily="49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was your last YouTube/Wikipedia/Google rabbit hole?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72C2-623D-39E8-162B-3F76FA90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D6BB-9A42-8404-CBBA-448C6CEA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4DC95A-E669-321D-41B4-88843487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57149-A433-9908-87DE-A8D3FA9C936C}"/>
              </a:ext>
            </a:extLst>
          </p:cNvPr>
          <p:cNvSpPr txBox="1"/>
          <p:nvPr/>
        </p:nvSpPr>
        <p:spPr>
          <a:xfrm>
            <a:off x="1975104" y="2090172"/>
            <a:ext cx="86629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1000000000;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101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4F1-D4F1-D941-DF09-2E409EF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vs LinkedList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1B566-CFEA-A854-B6D7-9FA9FD607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78132"/>
              </p:ext>
            </p:extLst>
          </p:nvPr>
        </p:nvGraphicFramePr>
        <p:xfrm>
          <a:off x="838200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990833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3437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046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ArrayIntList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LinkedIntList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3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get(index)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5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2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add(0,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add(index,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7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8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6F9D-5446-C6EF-B846-39799AA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implement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62E8-6B6D-2BC8-AC7D-0FB248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dirty="0" err="1">
                <a:latin typeface="Consolas" panose="020B0609020204030204" pitchFamily="49" charset="0"/>
              </a:rPr>
              <a:t>ArrayIntList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  <a:p>
            <a:endParaRPr lang="en-US" dirty="0"/>
          </a:p>
          <a:p>
            <a:r>
              <a:rPr lang="en-US" dirty="0"/>
              <a:t>With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</p:txBody>
      </p:sp>
    </p:spTree>
    <p:extLst>
      <p:ext uri="{BB962C8B-B14F-4D97-AF65-F5344CB8AC3E}">
        <p14:creationId xmlns:p14="http://schemas.microsoft.com/office/powerpoint/2010/main" val="170209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9A-02FC-51DC-FCAC-0CCD0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running time an implementation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A0F-BC79-1027-26F8-AF06A9B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Does that help? :D </a:t>
            </a:r>
          </a:p>
        </p:txBody>
      </p:sp>
    </p:spTree>
    <p:extLst>
      <p:ext uri="{BB962C8B-B14F-4D97-AF65-F5344CB8AC3E}">
        <p14:creationId xmlns:p14="http://schemas.microsoft.com/office/powerpoint/2010/main" val="39999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7A0B6-1949-29C1-70EC-F1BAAA42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dirty="0"/>
              <a:t>Resubmission Period 1 closes tonight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Programming Project 1 out now, due </a:t>
            </a:r>
            <a:r>
              <a:rPr lang="en-US" b="1" dirty="0"/>
              <a:t>February 11 </a:t>
            </a:r>
            <a:r>
              <a:rPr lang="en-US" dirty="0"/>
              <a:t>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Quiz 0 grades sometime next </a:t>
            </a:r>
            <a:r>
              <a:rPr lang="en-US"/>
              <a:t>week </a:t>
            </a:r>
          </a:p>
          <a:p>
            <a:pPr marL="860425" lvl="1" indent="-403225">
              <a:lnSpc>
                <a:spcPct val="100000"/>
              </a:lnSpc>
              <a:buSzPts val="2800"/>
            </a:pPr>
            <a:r>
              <a:rPr lang="en-US"/>
              <a:t>After </a:t>
            </a:r>
            <a:r>
              <a:rPr lang="en-US" dirty="0"/>
              <a:t>makeups, before Quiz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i++)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E869-EC77-4C0C-BFED-9688EDA8E165}"/>
              </a:ext>
            </a:extLst>
          </p:cNvPr>
          <p:cNvSpPr txBox="1"/>
          <p:nvPr/>
        </p:nvSpPr>
        <p:spPr>
          <a:xfrm>
            <a:off x="1975104" y="2090172"/>
            <a:ext cx="90572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void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if (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throw new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– 1];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804B6A-96E1-49B5-8E64-01E919E94EE7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56CE3F-7164-4B08-B2A1-A0AFBB3F3283}"/>
              </a:ext>
            </a:extLst>
          </p:cNvPr>
          <p:cNvSpPr/>
          <p:nvPr/>
        </p:nvSpPr>
        <p:spPr>
          <a:xfrm flipH="1">
            <a:off x="2640787" y="385876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8A02E-0E1C-4C8B-BD7B-9939127472FA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03807-A868-4E8B-B0B4-41C77A37550C}"/>
              </a:ext>
            </a:extLst>
          </p:cNvPr>
          <p:cNvSpPr txBox="1"/>
          <p:nvPr/>
        </p:nvSpPr>
        <p:spPr>
          <a:xfrm>
            <a:off x="2173862" y="380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71B8C5-CB99-44D7-B8BD-A4D4DEB4498A}"/>
              </a:ext>
            </a:extLst>
          </p:cNvPr>
          <p:cNvSpPr/>
          <p:nvPr/>
        </p:nvSpPr>
        <p:spPr>
          <a:xfrm flipH="1">
            <a:off x="2000007" y="2637311"/>
            <a:ext cx="144657" cy="164573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129A0-3A79-4E79-8BCB-D49980B275A3}"/>
              </a:ext>
            </a:extLst>
          </p:cNvPr>
          <p:cNvSpPr txBox="1"/>
          <p:nvPr/>
        </p:nvSpPr>
        <p:spPr>
          <a:xfrm>
            <a:off x="1578498" y="31969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BC7D8A-C123-4333-9089-C49BFDE262EC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354BA3B-7B59-46F3-B89C-C308F5884520}"/>
              </a:ext>
            </a:extLst>
          </p:cNvPr>
          <p:cNvSpPr/>
          <p:nvPr/>
        </p:nvSpPr>
        <p:spPr>
          <a:xfrm flipH="1">
            <a:off x="2640787" y="433251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A8DC-301C-4138-864F-18AF5ED0D5A4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BFF7D-7645-4C78-9EBA-C6FCAA4F4303}"/>
              </a:ext>
            </a:extLst>
          </p:cNvPr>
          <p:cNvSpPr txBox="1"/>
          <p:nvPr/>
        </p:nvSpPr>
        <p:spPr>
          <a:xfrm>
            <a:off x="2173862" y="428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E1E982-A9D7-491C-BB16-7A1FFE350C3E}"/>
              </a:ext>
            </a:extLst>
          </p:cNvPr>
          <p:cNvSpPr/>
          <p:nvPr/>
        </p:nvSpPr>
        <p:spPr>
          <a:xfrm flipH="1">
            <a:off x="2000006" y="2637311"/>
            <a:ext cx="144657" cy="208898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4F768-AC08-4E27-86EC-A8F43B5075A7}"/>
              </a:ext>
            </a:extLst>
          </p:cNvPr>
          <p:cNvSpPr txBox="1"/>
          <p:nvPr/>
        </p:nvSpPr>
        <p:spPr>
          <a:xfrm>
            <a:off x="889550" y="33828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 + 2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6817B3D-9269-4F8F-BE7B-117AD5D7F6AC}"/>
              </a:ext>
            </a:extLst>
          </p:cNvPr>
          <p:cNvSpPr/>
          <p:nvPr/>
        </p:nvSpPr>
        <p:spPr>
          <a:xfrm flipH="1">
            <a:off x="3436925" y="3458533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92D7-A650-4D93-830E-AC17A613FAAE}"/>
              </a:ext>
            </a:extLst>
          </p:cNvPr>
          <p:cNvSpPr txBox="1"/>
          <p:nvPr/>
        </p:nvSpPr>
        <p:spPr>
          <a:xfrm>
            <a:off x="3008639" y="340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EE7C412-4FDD-49E8-9939-050E3E129033}"/>
              </a:ext>
            </a:extLst>
          </p:cNvPr>
          <p:cNvSpPr/>
          <p:nvPr/>
        </p:nvSpPr>
        <p:spPr>
          <a:xfrm flipH="1">
            <a:off x="2638655" y="3056214"/>
            <a:ext cx="97230" cy="122683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FC4B-A5D7-4974-BC19-07162AC80F70}"/>
              </a:ext>
            </a:extLst>
          </p:cNvPr>
          <p:cNvSpPr txBox="1"/>
          <p:nvPr/>
        </p:nvSpPr>
        <p:spPr>
          <a:xfrm>
            <a:off x="2078886" y="3382833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0A886FB-E5F3-466A-80D4-AC3F63BC9D79}"/>
              </a:ext>
            </a:extLst>
          </p:cNvPr>
          <p:cNvSpPr/>
          <p:nvPr/>
        </p:nvSpPr>
        <p:spPr>
          <a:xfrm flipH="1">
            <a:off x="4389425" y="3435605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FA9C1A0-7C3B-4520-8F9B-48E945D9A3E0}"/>
              </a:ext>
            </a:extLst>
          </p:cNvPr>
          <p:cNvSpPr/>
          <p:nvPr/>
        </p:nvSpPr>
        <p:spPr>
          <a:xfrm flipH="1">
            <a:off x="3436925" y="4316138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70B60C-85A8-44D8-9C30-5F9A3C7D3D70}"/>
              </a:ext>
            </a:extLst>
          </p:cNvPr>
          <p:cNvSpPr/>
          <p:nvPr/>
        </p:nvSpPr>
        <p:spPr>
          <a:xfrm flipH="1">
            <a:off x="3436925" y="3020884"/>
            <a:ext cx="95098" cy="12336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5BE387-2405-4772-A8D0-B3059A49D122}"/>
              </a:ext>
            </a:extLst>
          </p:cNvPr>
          <p:cNvSpPr/>
          <p:nvPr/>
        </p:nvSpPr>
        <p:spPr>
          <a:xfrm flipH="1">
            <a:off x="2706015" y="2626270"/>
            <a:ext cx="95098" cy="247912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1871E-BE7C-4282-99FC-69C83898B104}"/>
              </a:ext>
            </a:extLst>
          </p:cNvPr>
          <p:cNvSpPr txBox="1"/>
          <p:nvPr/>
        </p:nvSpPr>
        <p:spPr>
          <a:xfrm>
            <a:off x="3939839" y="338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C0BA-0F79-4743-BB57-BB25B84D8358}"/>
              </a:ext>
            </a:extLst>
          </p:cNvPr>
          <p:cNvSpPr txBox="1"/>
          <p:nvPr/>
        </p:nvSpPr>
        <p:spPr>
          <a:xfrm>
            <a:off x="3003779" y="426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AC36-314F-46A6-BC79-C3942A5E5110}"/>
              </a:ext>
            </a:extLst>
          </p:cNvPr>
          <p:cNvSpPr txBox="1"/>
          <p:nvPr/>
        </p:nvSpPr>
        <p:spPr>
          <a:xfrm>
            <a:off x="2865235" y="333666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8958-A43F-4726-B2BF-966F0BBDC38E}"/>
              </a:ext>
            </a:extLst>
          </p:cNvPr>
          <p:cNvSpPr txBox="1"/>
          <p:nvPr/>
        </p:nvSpPr>
        <p:spPr>
          <a:xfrm>
            <a:off x="731390" y="3574172"/>
            <a:ext cx="18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n(2n + 1)</a:t>
            </a: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= 2n^2 +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E269-A701-E787-5698-8D5D72BC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6E8-087D-65F1-8746-82FCAF4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E9207-BF54-8E60-440A-C4A00A62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8860F-ADFA-73EA-9B09-D12467A4D002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</a:t>
            </a:r>
            <a:r>
              <a:rPr lang="en-US" sz="2800" b="1" u="sng" dirty="0" err="1">
                <a:solidFill>
                  <a:srgbClr val="FF26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68AC-81AB-EB20-84F2-66DDDA0F2D4B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317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15399</TotalTime>
  <Words>981</Words>
  <Application>Microsoft Office PowerPoint</Application>
  <PresentationFormat>Widescreen</PresentationFormat>
  <Paragraphs>165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Announcements</vt:lpstr>
      <vt:lpstr>Runtime Analysis</vt:lpstr>
      <vt:lpstr>Runtime Analysis</vt:lpstr>
      <vt:lpstr>Complexity Classes</vt:lpstr>
      <vt:lpstr>Complexity Classes</vt:lpstr>
      <vt:lpstr>Complexity Classes</vt:lpstr>
      <vt:lpstr>Complexity Classes</vt:lpstr>
      <vt:lpstr>Complexity Classes</vt:lpstr>
      <vt:lpstr>Complexity Classes</vt:lpstr>
      <vt:lpstr>Big-Oh Notation</vt:lpstr>
      <vt:lpstr>ArrayList vs LinkedList</vt:lpstr>
      <vt:lpstr>How should we implement a stack?</vt:lpstr>
      <vt:lpstr>Is running time an implementation detail?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295</cp:revision>
  <cp:lastPrinted>2022-09-27T21:33:44Z</cp:lastPrinted>
  <dcterms:created xsi:type="dcterms:W3CDTF">2020-06-13T06:27:42Z</dcterms:created>
  <dcterms:modified xsi:type="dcterms:W3CDTF">2026-02-04T18:37:21Z</dcterms:modified>
</cp:coreProperties>
</file>