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9" r:id="rId2"/>
    <p:sldId id="362" r:id="rId3"/>
    <p:sldId id="325" r:id="rId4"/>
    <p:sldId id="910" r:id="rId5"/>
    <p:sldId id="907" r:id="rId6"/>
    <p:sldId id="911" r:id="rId7"/>
    <p:sldId id="393" r:id="rId8"/>
    <p:sldId id="394" r:id="rId9"/>
    <p:sldId id="402" r:id="rId10"/>
    <p:sldId id="912" r:id="rId11"/>
    <p:sldId id="891" r:id="rId12"/>
    <p:sldId id="403" r:id="rId13"/>
    <p:sldId id="396" r:id="rId14"/>
    <p:sldId id="397" r:id="rId15"/>
    <p:sldId id="906" r:id="rId16"/>
    <p:sldId id="398" r:id="rId17"/>
    <p:sldId id="399" r:id="rId18"/>
    <p:sldId id="400" r:id="rId19"/>
    <p:sldId id="401" r:id="rId20"/>
    <p:sldId id="913" r:id="rId21"/>
    <p:sldId id="914" r:id="rId22"/>
    <p:sldId id="909" r:id="rId23"/>
    <p:sldId id="9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1429"/>
  </p:normalViewPr>
  <p:slideViewPr>
    <p:cSldViewPr snapToGrid="0" snapToObjects="1">
      <p:cViewPr varScale="1">
        <p:scale>
          <a:sx n="100" d="100"/>
          <a:sy n="100" d="100"/>
        </p:scale>
        <p:origin x="115" y="413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010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7A460A-A1F4-AD14-D396-EA85C8450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58BC4-EF7A-65D4-7B94-5B40AB4AC5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F19EC-5682-45AC-9ED8-001D7F258870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D4560-D720-6CB2-FDBE-E5787561B6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88E85-AFCB-CFA7-DC04-C32ABF34C0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F200A-1237-4D25-85FC-18F3490B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5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Google Shape;24;p29">
            <a:extLst>
              <a:ext uri="{FF2B5EF4-FFF2-40B4-BE49-F238E27FC236}">
                <a16:creationId xmlns:a16="http://schemas.microsoft.com/office/drawing/2014/main" id="{7C23A463-1051-4C8E-3786-98A1DC69C2FE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E5E95-0DED-46AC-AEDD-052786158B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6770" y="30584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2CB02-0CAD-4DCF-8C52-189718E5FE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6770" y="30584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LinkedIntList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69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LinkedIntList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400" dirty="0" err="1">
                <a:latin typeface="Consolas" panose="020B0609020204030204" pitchFamily="49" charset="0"/>
              </a:rPr>
              <a:t>LinkedIntList</a:t>
            </a:r>
            <a:endParaRPr sz="4400" dirty="0">
              <a:latin typeface="Consolas" panose="020B0609020204030204" pitchFamily="49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is your favorite way to eat a potato? </a:t>
            </a:r>
            <a:r>
              <a:rPr lang="en-US" sz="2000" i="1" dirty="0"/>
              <a:t>🥔</a:t>
            </a:r>
            <a:endParaRPr lang="en-US" i="1" dirty="0"/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67680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D54B-0476-42AE-B787-407AC148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Cases to Consider for </a:t>
            </a:r>
            <a:r>
              <a:rPr lang="en-US" dirty="0" err="1"/>
              <a:t>LinkedNodes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E6CF-CA86-4AC4-9FC2-D76119C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Front of list</a:t>
            </a:r>
          </a:p>
          <a:p>
            <a:r>
              <a:rPr lang="en-US" sz="4000" dirty="0"/>
              <a:t>Middle (general)</a:t>
            </a:r>
          </a:p>
          <a:p>
            <a:r>
              <a:rPr lang="en-US" sz="4000" dirty="0"/>
              <a:t>Empty list</a:t>
            </a:r>
          </a:p>
          <a:p>
            <a:r>
              <a:rPr lang="en-US" sz="4000" dirty="0"/>
              <a:t>End of list</a:t>
            </a:r>
          </a:p>
        </p:txBody>
      </p:sp>
    </p:spTree>
    <p:extLst>
      <p:ext uri="{BB962C8B-B14F-4D97-AF65-F5344CB8AC3E}">
        <p14:creationId xmlns:p14="http://schemas.microsoft.com/office/powerpoint/2010/main" val="129431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Reminder: Iterating over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515601" cy="5486400"/>
          </a:xfrm>
        </p:spPr>
        <p:txBody>
          <a:bodyPr>
            <a:normAutofit/>
          </a:bodyPr>
          <a:lstStyle/>
          <a:p>
            <a:r>
              <a:rPr lang="en-US" dirty="0"/>
              <a:t>General pattern iteration code will follow: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A17DA-DE4C-427A-B524-BE3547514971}"/>
              </a:ext>
            </a:extLst>
          </p:cNvPr>
          <p:cNvSpPr txBox="1"/>
          <p:nvPr/>
        </p:nvSpPr>
        <p:spPr>
          <a:xfrm>
            <a:off x="3517408" y="2051105"/>
            <a:ext cx="51571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ListNode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front;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while (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!= null)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// Do something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latin typeface="Consolas" panose="020B0609020204030204" pitchFamily="49" charset="0"/>
              </a:rPr>
              <a:t>curr.next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751AB3-4893-4F89-9EF6-1BB694BF9D58}"/>
              </a:ext>
            </a:extLst>
          </p:cNvPr>
          <p:cNvSpPr txBox="1">
            <a:spLocks/>
          </p:cNvSpPr>
          <p:nvPr/>
        </p:nvSpPr>
        <p:spPr>
          <a:xfrm>
            <a:off x="838199" y="5812046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i="1" dirty="0"/>
              <a:t>Why do we need a </a:t>
            </a:r>
            <a:r>
              <a:rPr lang="en-US" sz="4000" b="1" i="1" dirty="0" err="1">
                <a:latin typeface="Consolas" panose="020B0609020204030204" pitchFamily="49" charset="0"/>
              </a:rPr>
              <a:t>ListNode</a:t>
            </a:r>
            <a:r>
              <a:rPr lang="en-US" sz="4000" b="1" i="1" dirty="0"/>
              <a:t> </a:t>
            </a:r>
            <a:r>
              <a:rPr lang="en-US" sz="4000" b="1" i="1" dirty="0" err="1"/>
              <a:t>curr</a:t>
            </a:r>
            <a:r>
              <a:rPr lang="en-US" sz="4000" b="1" i="1" dirty="0"/>
              <a:t>?</a:t>
            </a:r>
          </a:p>
          <a:p>
            <a:pPr marL="457200" lvl="1" indent="0" algn="ctr">
              <a:buFont typeface="System Font Regular"/>
              <a:buNone/>
            </a:pP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8456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4967420"/>
            <a:ext cx="4286860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3" y="4967420"/>
            <a:ext cx="1801046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4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832676" y="4994363"/>
            <a:ext cx="687854" cy="633968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22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/>
              <a:t>printList</a:t>
            </a:r>
            <a:r>
              <a:rPr lang="en-US" dirty="0"/>
              <a:t>(front) (4)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587DC-E8C5-41F4-B67F-BE01A307DB54}"/>
              </a:ext>
            </a:extLst>
          </p:cNvPr>
          <p:cNvCxnSpPr>
            <a:cxnSpLocks/>
          </p:cNvCxnSpPr>
          <p:nvPr/>
        </p:nvCxnSpPr>
        <p:spPr>
          <a:xfrm flipH="1">
            <a:off x="9659938" y="4806950"/>
            <a:ext cx="372260" cy="3177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5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60" y="488763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6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(2)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256A15-4866-4B01-8CE1-1A75187E0779}"/>
              </a:ext>
            </a:extLst>
          </p:cNvPr>
          <p:cNvGrpSpPr/>
          <p:nvPr/>
        </p:nvGrpSpPr>
        <p:grpSpPr>
          <a:xfrm>
            <a:off x="5142652" y="5655274"/>
            <a:ext cx="2485814" cy="778932"/>
            <a:chOff x="5142652" y="5655274"/>
            <a:chExt cx="2485814" cy="778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5142652" y="5655274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6432971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BA3E28-133B-4597-A616-86BAA4B5A94E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E1959-007C-4D9A-B98D-EBE2F8117FF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23324A-A7A9-402E-81A9-99D5774D9B6E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45286C2-F77F-437F-B9C2-F8E0BE2E97D8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4" y="4887630"/>
            <a:ext cx="181451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(3)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7DA9D5-2198-494B-B417-D7F1CF658614}"/>
              </a:ext>
            </a:extLst>
          </p:cNvPr>
          <p:cNvGrpSpPr/>
          <p:nvPr/>
        </p:nvGrpSpPr>
        <p:grpSpPr>
          <a:xfrm>
            <a:off x="7628466" y="5655274"/>
            <a:ext cx="2435014" cy="778932"/>
            <a:chOff x="7628466" y="5655274"/>
            <a:chExt cx="2435014" cy="7789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481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67081-002D-4249-9A09-4D22D16C149C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6CAE7E-C5C4-4C88-ABB0-2612AFD12D2B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693DF-AA4B-47FF-A4D6-2C7CB7FF7CF9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2D1F9070-B94E-414F-B173-F2A9FB78F57B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799514" y="4961201"/>
            <a:ext cx="767644" cy="62050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(4)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AF817-BCCB-424D-AEBB-36E77D578C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0063480" y="5655274"/>
            <a:chExt cx="1720426" cy="7789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AFDEB0-E629-4EE9-ADD8-8343CD000784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E7A925-3694-43DC-81B3-AE41F68B94FA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A4C59-DB85-408B-87D6-56E247088B55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4DB76-22DC-466B-95D8-A19B77ED066A}"/>
              </a:ext>
            </a:extLst>
          </p:cNvPr>
          <p:cNvCxnSpPr>
            <a:cxnSpLocks/>
          </p:cNvCxnSpPr>
          <p:nvPr/>
        </p:nvCxnSpPr>
        <p:spPr>
          <a:xfrm flipH="1">
            <a:off x="9647345" y="4700617"/>
            <a:ext cx="369090" cy="3447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B4A536C-127E-4242-ABA9-18E547E6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12046"/>
            <a:ext cx="10515600" cy="7626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Modifying </a:t>
            </a:r>
            <a:r>
              <a:rPr lang="en-US" sz="3600" b="1" i="1" dirty="0">
                <a:latin typeface="Consolas" panose="020B0609020204030204" pitchFamily="49" charset="0"/>
              </a:rPr>
              <a:t>front</a:t>
            </a:r>
            <a:r>
              <a:rPr lang="en-US" sz="3600" b="1" i="1" dirty="0"/>
              <a:t> now modifies the list!</a:t>
            </a:r>
          </a:p>
          <a:p>
            <a:pPr marL="457200" lvl="1" indent="0" algn="ctr">
              <a:buNone/>
            </a:pP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7125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LinkedIntList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A090-022C-2710-12F2-0AB1BBE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LinkedIntList</a:t>
            </a:r>
            <a:r>
              <a:rPr lang="en-US" dirty="0"/>
              <a:t> </a:t>
            </a:r>
            <a:r>
              <a:rPr lang="en-US" dirty="0" err="1"/>
              <a:t>printList</a:t>
            </a:r>
            <a:r>
              <a:rPr lang="en-US" dirty="0"/>
              <a:t>()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4A5A9F-3EDA-4E20-A9E5-52A3A2AFD856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8F105D-A512-4ABD-9813-FB97D6FB9375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B9554E-B5D1-4199-9691-44A95C333B22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2FD0A65-B9B5-4D09-9ACC-22707771E21D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9E7519-335D-4AB6-8F57-7A5276F7E829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98FF2C-234C-415E-9C1C-717E6BA6CFEF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6633217-CECC-452C-8468-3E57614767A3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3BAA4F-FE5C-4067-BF78-68287645997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72A46E-6F87-4A35-9E18-E95F1D26852E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69CAB3-85BF-4F9C-9E60-94B2E4920280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F3B57C-2757-43D9-BADA-B2FABF852A1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E07C5B3-2C63-4BB6-BCBC-093487A8E73C}"/>
              </a:ext>
            </a:extLst>
          </p:cNvPr>
          <p:cNvCxnSpPr>
            <a:endCxn id="28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B6FAD8-655E-4134-8FE6-F50B34421387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BA5AAF-10A1-4516-BD16-A2E215C3D487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43AA10A-B1B4-41F8-8BAC-F9D4F3C70966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2AFA828-E40B-468D-A691-588B1E431D81}"/>
              </a:ext>
            </a:extLst>
          </p:cNvPr>
          <p:cNvCxnSpPr>
            <a:cxnSpLocks/>
            <a:endCxn id="21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4E59338-DD44-4583-82E1-E51D1991E09C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3515A5-8A3C-4DA5-ACB1-A2FEF4C62D97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curr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9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4B-7120-785C-106C-ED6D6DE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remove(value) v1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4217C-5EB8-4806-B5F9-3738A9A9F6D3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0E50DF-7228-4A61-82AA-191D2CBCC201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A3991-DC80-46BF-9454-5A9A30539188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47FEA5E-4ECF-46A2-9035-2485561646D3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3FAF9-0848-45C4-8BFB-02939AC99A62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9FB97E-CE2C-4D3E-8792-B842CE046891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19FCB0-5094-4999-987D-3F0641C015B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1B2AB6-6011-40FD-8587-AB2522E67A06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2740A-69F0-4717-856F-4A8349B78D8C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E1D9C7-313F-40CC-9B7F-5136EAE41F0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DBC486-FC3C-48C2-A03A-06C7997FC73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5B6D8C-3B45-4A03-A0CD-A7C5520FE3A2}"/>
              </a:ext>
            </a:extLst>
          </p:cNvPr>
          <p:cNvCxnSpPr>
            <a:endCxn id="10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F8B8EE-1BFA-40D5-9224-75146B16FA3E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8AA23-9416-446A-8853-AB821D2C3CCE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565707-F651-4EF1-8BA8-B092740EA670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EBD761F-D49C-49F3-BAFA-0543536985D1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DA4710-5C0A-4CF1-B85B-04488C901D35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1E921-6373-47B9-BE43-F47DA29708D4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curr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EAD87D-8A3F-4A50-826F-EC096F2E07F2}"/>
              </a:ext>
            </a:extLst>
          </p:cNvPr>
          <p:cNvSpPr txBox="1"/>
          <p:nvPr/>
        </p:nvSpPr>
        <p:spPr>
          <a:xfrm>
            <a:off x="6802849" y="5419325"/>
            <a:ext cx="5155533" cy="1015663"/>
          </a:xfrm>
          <a:custGeom>
            <a:avLst/>
            <a:gdLst>
              <a:gd name="csX0" fmla="*/ 0 w 5155533"/>
              <a:gd name="csY0" fmla="*/ 0 h 1015663"/>
              <a:gd name="csX1" fmla="*/ 695997 w 5155533"/>
              <a:gd name="csY1" fmla="*/ 0 h 1015663"/>
              <a:gd name="csX2" fmla="*/ 1391994 w 5155533"/>
              <a:gd name="csY2" fmla="*/ 0 h 1015663"/>
              <a:gd name="csX3" fmla="*/ 1881770 w 5155533"/>
              <a:gd name="csY3" fmla="*/ 0 h 1015663"/>
              <a:gd name="csX4" fmla="*/ 2629322 w 5155533"/>
              <a:gd name="csY4" fmla="*/ 0 h 1015663"/>
              <a:gd name="csX5" fmla="*/ 3325319 w 5155533"/>
              <a:gd name="csY5" fmla="*/ 0 h 1015663"/>
              <a:gd name="csX6" fmla="*/ 3866650 w 5155533"/>
              <a:gd name="csY6" fmla="*/ 0 h 1015663"/>
              <a:gd name="csX7" fmla="*/ 4459536 w 5155533"/>
              <a:gd name="csY7" fmla="*/ 0 h 1015663"/>
              <a:gd name="csX8" fmla="*/ 5155533 w 5155533"/>
              <a:gd name="csY8" fmla="*/ 0 h 1015663"/>
              <a:gd name="csX9" fmla="*/ 5155533 w 5155533"/>
              <a:gd name="csY9" fmla="*/ 507832 h 1015663"/>
              <a:gd name="csX10" fmla="*/ 5155533 w 5155533"/>
              <a:gd name="csY10" fmla="*/ 1015663 h 1015663"/>
              <a:gd name="csX11" fmla="*/ 4665757 w 5155533"/>
              <a:gd name="csY11" fmla="*/ 1015663 h 1015663"/>
              <a:gd name="csX12" fmla="*/ 3918205 w 5155533"/>
              <a:gd name="csY12" fmla="*/ 1015663 h 1015663"/>
              <a:gd name="csX13" fmla="*/ 3428429 w 5155533"/>
              <a:gd name="csY13" fmla="*/ 1015663 h 1015663"/>
              <a:gd name="csX14" fmla="*/ 2783988 w 5155533"/>
              <a:gd name="csY14" fmla="*/ 1015663 h 1015663"/>
              <a:gd name="csX15" fmla="*/ 2294212 w 5155533"/>
              <a:gd name="csY15" fmla="*/ 1015663 h 1015663"/>
              <a:gd name="csX16" fmla="*/ 1752881 w 5155533"/>
              <a:gd name="csY16" fmla="*/ 1015663 h 1015663"/>
              <a:gd name="csX17" fmla="*/ 1005329 w 5155533"/>
              <a:gd name="csY17" fmla="*/ 1015663 h 1015663"/>
              <a:gd name="csX18" fmla="*/ 0 w 5155533"/>
              <a:gd name="csY18" fmla="*/ 1015663 h 1015663"/>
              <a:gd name="csX19" fmla="*/ 0 w 5155533"/>
              <a:gd name="csY19" fmla="*/ 487518 h 1015663"/>
              <a:gd name="csX20" fmla="*/ 0 w 5155533"/>
              <a:gd name="csY20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155533" h="1015663" extrusionOk="0">
                <a:moveTo>
                  <a:pt x="0" y="0"/>
                </a:moveTo>
                <a:cubicBezTo>
                  <a:pt x="329330" y="8997"/>
                  <a:pt x="378777" y="32954"/>
                  <a:pt x="695997" y="0"/>
                </a:cubicBezTo>
                <a:cubicBezTo>
                  <a:pt x="1013217" y="-32954"/>
                  <a:pt x="1097612" y="-22683"/>
                  <a:pt x="1391994" y="0"/>
                </a:cubicBezTo>
                <a:cubicBezTo>
                  <a:pt x="1686376" y="22683"/>
                  <a:pt x="1653361" y="-23037"/>
                  <a:pt x="1881770" y="0"/>
                </a:cubicBezTo>
                <a:cubicBezTo>
                  <a:pt x="2110179" y="23037"/>
                  <a:pt x="2399631" y="35135"/>
                  <a:pt x="2629322" y="0"/>
                </a:cubicBezTo>
                <a:cubicBezTo>
                  <a:pt x="2859013" y="-35135"/>
                  <a:pt x="3111625" y="-8341"/>
                  <a:pt x="3325319" y="0"/>
                </a:cubicBezTo>
                <a:cubicBezTo>
                  <a:pt x="3539013" y="8341"/>
                  <a:pt x="3599845" y="17549"/>
                  <a:pt x="3866650" y="0"/>
                </a:cubicBezTo>
                <a:cubicBezTo>
                  <a:pt x="4133455" y="-17549"/>
                  <a:pt x="4166538" y="-24283"/>
                  <a:pt x="4459536" y="0"/>
                </a:cubicBezTo>
                <a:cubicBezTo>
                  <a:pt x="4752534" y="24283"/>
                  <a:pt x="4814481" y="23170"/>
                  <a:pt x="5155533" y="0"/>
                </a:cubicBezTo>
                <a:cubicBezTo>
                  <a:pt x="5140377" y="107806"/>
                  <a:pt x="5172455" y="284393"/>
                  <a:pt x="5155533" y="507832"/>
                </a:cubicBezTo>
                <a:cubicBezTo>
                  <a:pt x="5138611" y="731271"/>
                  <a:pt x="5140072" y="791546"/>
                  <a:pt x="5155533" y="1015663"/>
                </a:cubicBezTo>
                <a:cubicBezTo>
                  <a:pt x="4966058" y="993562"/>
                  <a:pt x="4903185" y="1009119"/>
                  <a:pt x="4665757" y="1015663"/>
                </a:cubicBezTo>
                <a:cubicBezTo>
                  <a:pt x="4428329" y="1022207"/>
                  <a:pt x="4082206" y="1011262"/>
                  <a:pt x="3918205" y="1015663"/>
                </a:cubicBezTo>
                <a:cubicBezTo>
                  <a:pt x="3754204" y="1020064"/>
                  <a:pt x="3649009" y="1008088"/>
                  <a:pt x="3428429" y="1015663"/>
                </a:cubicBezTo>
                <a:cubicBezTo>
                  <a:pt x="3207849" y="1023238"/>
                  <a:pt x="2935147" y="1032381"/>
                  <a:pt x="2783988" y="1015663"/>
                </a:cubicBezTo>
                <a:cubicBezTo>
                  <a:pt x="2632829" y="998945"/>
                  <a:pt x="2446317" y="1029976"/>
                  <a:pt x="2294212" y="1015663"/>
                </a:cubicBezTo>
                <a:cubicBezTo>
                  <a:pt x="2142107" y="1001350"/>
                  <a:pt x="2022065" y="1008051"/>
                  <a:pt x="1752881" y="1015663"/>
                </a:cubicBezTo>
                <a:cubicBezTo>
                  <a:pt x="1483697" y="1023275"/>
                  <a:pt x="1236612" y="1032235"/>
                  <a:pt x="1005329" y="1015663"/>
                </a:cubicBezTo>
                <a:cubicBezTo>
                  <a:pt x="774046" y="999091"/>
                  <a:pt x="322853" y="1015600"/>
                  <a:pt x="0" y="1015663"/>
                </a:cubicBezTo>
                <a:cubicBezTo>
                  <a:pt x="-6211" y="843230"/>
                  <a:pt x="22038" y="709041"/>
                  <a:pt x="0" y="487518"/>
                </a:cubicBezTo>
                <a:cubicBezTo>
                  <a:pt x="-22038" y="265995"/>
                  <a:pt x="-22047" y="107959"/>
                  <a:pt x="0" y="0"/>
                </a:cubicBezTo>
                <a:close/>
              </a:path>
            </a:pathLst>
          </a:custGeom>
          <a:noFill/>
          <a:ln w="127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</a:rPr>
              <a:t>curr.data</a:t>
            </a:r>
            <a:r>
              <a:rPr lang="en-US" sz="2000" dirty="0">
                <a:latin typeface="Consolas" panose="020B0609020204030204" pitchFamily="49" charset="0"/>
              </a:rPr>
              <a:t> == value)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// remove 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dirty="0">
                <a:latin typeface="Consolas" panose="020B0609020204030204" pitchFamily="49" charset="0"/>
              </a:rPr>
              <a:t> from the list...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7208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4B-7120-785C-106C-ED6D6DE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remove(value) v2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4217C-5EB8-4806-B5F9-3738A9A9F6D3}"/>
              </a:ext>
            </a:extLst>
          </p:cNvPr>
          <p:cNvGrpSpPr/>
          <p:nvPr/>
        </p:nvGrpSpPr>
        <p:grpSpPr>
          <a:xfrm>
            <a:off x="1973533" y="340486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0E50DF-7228-4A61-82AA-191D2CBCC201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A3991-DC80-46BF-9454-5A9A30539188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47FEA5E-4ECF-46A2-9035-2485561646D3}"/>
              </a:ext>
            </a:extLst>
          </p:cNvPr>
          <p:cNvSpPr/>
          <p:nvPr/>
        </p:nvSpPr>
        <p:spPr>
          <a:xfrm>
            <a:off x="6466838" y="243338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3FAF9-0848-45C4-8BFB-02939AC99A62}"/>
              </a:ext>
            </a:extLst>
          </p:cNvPr>
          <p:cNvSpPr txBox="1"/>
          <p:nvPr/>
        </p:nvSpPr>
        <p:spPr>
          <a:xfrm>
            <a:off x="6342184" y="211227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9FB97E-CE2C-4D3E-8792-B842CE046891}"/>
              </a:ext>
            </a:extLst>
          </p:cNvPr>
          <p:cNvGrpSpPr/>
          <p:nvPr/>
        </p:nvGrpSpPr>
        <p:grpSpPr>
          <a:xfrm>
            <a:off x="4459347" y="3404864"/>
            <a:ext cx="1720426" cy="778932"/>
            <a:chOff x="1889760" y="4707467"/>
            <a:chExt cx="1720426" cy="7789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19FCB0-5094-4999-987D-3F0641C015B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1B2AB6-6011-40FD-8587-AB2522E67A06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2740A-69F0-4717-856F-4A8349B78D8C}"/>
              </a:ext>
            </a:extLst>
          </p:cNvPr>
          <p:cNvGrpSpPr/>
          <p:nvPr/>
        </p:nvGrpSpPr>
        <p:grpSpPr>
          <a:xfrm>
            <a:off x="6894361" y="340486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E1D9C7-313F-40CC-9B7F-5136EAE41F0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DBC486-FC3C-48C2-A03A-06C7997FC73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5B6D8C-3B45-4A03-A0CD-A7C5520FE3A2}"/>
              </a:ext>
            </a:extLst>
          </p:cNvPr>
          <p:cNvCxnSpPr>
            <a:endCxn id="10" idx="1"/>
          </p:cNvCxnSpPr>
          <p:nvPr/>
        </p:nvCxnSpPr>
        <p:spPr>
          <a:xfrm>
            <a:off x="3263852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F8B8EE-1BFA-40D5-9224-75146B16FA3E}"/>
              </a:ext>
            </a:extLst>
          </p:cNvPr>
          <p:cNvCxnSpPr>
            <a:cxnSpLocks/>
          </p:cNvCxnSpPr>
          <p:nvPr/>
        </p:nvCxnSpPr>
        <p:spPr>
          <a:xfrm>
            <a:off x="5698866" y="379433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28AA23-9416-446A-8853-AB821D2C3CCE}"/>
              </a:ext>
            </a:extLst>
          </p:cNvPr>
          <p:cNvCxnSpPr>
            <a:cxnSpLocks/>
          </p:cNvCxnSpPr>
          <p:nvPr/>
        </p:nvCxnSpPr>
        <p:spPr>
          <a:xfrm flipH="1">
            <a:off x="7768545" y="342604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565707-F651-4EF1-8BA8-B092740EA670}"/>
              </a:ext>
            </a:extLst>
          </p:cNvPr>
          <p:cNvSpPr txBox="1"/>
          <p:nvPr/>
        </p:nvSpPr>
        <p:spPr>
          <a:xfrm>
            <a:off x="5593720" y="165592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EBD761F-D49C-49F3-BAFA-0543536985D1}"/>
              </a:ext>
            </a:extLst>
          </p:cNvPr>
          <p:cNvCxnSpPr>
            <a:cxnSpLocks/>
            <a:endCxn id="5" idx="0"/>
          </p:cNvCxnSpPr>
          <p:nvPr/>
        </p:nvCxnSpPr>
        <p:spPr>
          <a:xfrm rot="10800000" flipV="1">
            <a:off x="2403641" y="263722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DA4710-5C0A-4CF1-B85B-04488C901D35}"/>
              </a:ext>
            </a:extLst>
          </p:cNvPr>
          <p:cNvSpPr/>
          <p:nvPr/>
        </p:nvSpPr>
        <p:spPr>
          <a:xfrm>
            <a:off x="4923320" y="5608237"/>
            <a:ext cx="396240" cy="3793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1E921-6373-47B9-BE43-F47DA29708D4}"/>
              </a:ext>
            </a:extLst>
          </p:cNvPr>
          <p:cNvSpPr txBox="1"/>
          <p:nvPr/>
        </p:nvSpPr>
        <p:spPr>
          <a:xfrm>
            <a:off x="4798666" y="5287118"/>
            <a:ext cx="6501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curr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EAD87D-8A3F-4A50-826F-EC096F2E07F2}"/>
              </a:ext>
            </a:extLst>
          </p:cNvPr>
          <p:cNvSpPr txBox="1"/>
          <p:nvPr/>
        </p:nvSpPr>
        <p:spPr>
          <a:xfrm>
            <a:off x="6802849" y="5419325"/>
            <a:ext cx="5155533" cy="1015663"/>
          </a:xfrm>
          <a:custGeom>
            <a:avLst/>
            <a:gdLst>
              <a:gd name="csX0" fmla="*/ 0 w 5155533"/>
              <a:gd name="csY0" fmla="*/ 0 h 1015663"/>
              <a:gd name="csX1" fmla="*/ 695997 w 5155533"/>
              <a:gd name="csY1" fmla="*/ 0 h 1015663"/>
              <a:gd name="csX2" fmla="*/ 1391994 w 5155533"/>
              <a:gd name="csY2" fmla="*/ 0 h 1015663"/>
              <a:gd name="csX3" fmla="*/ 1881770 w 5155533"/>
              <a:gd name="csY3" fmla="*/ 0 h 1015663"/>
              <a:gd name="csX4" fmla="*/ 2629322 w 5155533"/>
              <a:gd name="csY4" fmla="*/ 0 h 1015663"/>
              <a:gd name="csX5" fmla="*/ 3325319 w 5155533"/>
              <a:gd name="csY5" fmla="*/ 0 h 1015663"/>
              <a:gd name="csX6" fmla="*/ 3866650 w 5155533"/>
              <a:gd name="csY6" fmla="*/ 0 h 1015663"/>
              <a:gd name="csX7" fmla="*/ 4459536 w 5155533"/>
              <a:gd name="csY7" fmla="*/ 0 h 1015663"/>
              <a:gd name="csX8" fmla="*/ 5155533 w 5155533"/>
              <a:gd name="csY8" fmla="*/ 0 h 1015663"/>
              <a:gd name="csX9" fmla="*/ 5155533 w 5155533"/>
              <a:gd name="csY9" fmla="*/ 507832 h 1015663"/>
              <a:gd name="csX10" fmla="*/ 5155533 w 5155533"/>
              <a:gd name="csY10" fmla="*/ 1015663 h 1015663"/>
              <a:gd name="csX11" fmla="*/ 4665757 w 5155533"/>
              <a:gd name="csY11" fmla="*/ 1015663 h 1015663"/>
              <a:gd name="csX12" fmla="*/ 3918205 w 5155533"/>
              <a:gd name="csY12" fmla="*/ 1015663 h 1015663"/>
              <a:gd name="csX13" fmla="*/ 3428429 w 5155533"/>
              <a:gd name="csY13" fmla="*/ 1015663 h 1015663"/>
              <a:gd name="csX14" fmla="*/ 2783988 w 5155533"/>
              <a:gd name="csY14" fmla="*/ 1015663 h 1015663"/>
              <a:gd name="csX15" fmla="*/ 2294212 w 5155533"/>
              <a:gd name="csY15" fmla="*/ 1015663 h 1015663"/>
              <a:gd name="csX16" fmla="*/ 1752881 w 5155533"/>
              <a:gd name="csY16" fmla="*/ 1015663 h 1015663"/>
              <a:gd name="csX17" fmla="*/ 1005329 w 5155533"/>
              <a:gd name="csY17" fmla="*/ 1015663 h 1015663"/>
              <a:gd name="csX18" fmla="*/ 0 w 5155533"/>
              <a:gd name="csY18" fmla="*/ 1015663 h 1015663"/>
              <a:gd name="csX19" fmla="*/ 0 w 5155533"/>
              <a:gd name="csY19" fmla="*/ 487518 h 1015663"/>
              <a:gd name="csX20" fmla="*/ 0 w 5155533"/>
              <a:gd name="csY20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155533" h="1015663" extrusionOk="0">
                <a:moveTo>
                  <a:pt x="0" y="0"/>
                </a:moveTo>
                <a:cubicBezTo>
                  <a:pt x="329330" y="8997"/>
                  <a:pt x="378777" y="32954"/>
                  <a:pt x="695997" y="0"/>
                </a:cubicBezTo>
                <a:cubicBezTo>
                  <a:pt x="1013217" y="-32954"/>
                  <a:pt x="1097612" y="-22683"/>
                  <a:pt x="1391994" y="0"/>
                </a:cubicBezTo>
                <a:cubicBezTo>
                  <a:pt x="1686376" y="22683"/>
                  <a:pt x="1653361" y="-23037"/>
                  <a:pt x="1881770" y="0"/>
                </a:cubicBezTo>
                <a:cubicBezTo>
                  <a:pt x="2110179" y="23037"/>
                  <a:pt x="2399631" y="35135"/>
                  <a:pt x="2629322" y="0"/>
                </a:cubicBezTo>
                <a:cubicBezTo>
                  <a:pt x="2859013" y="-35135"/>
                  <a:pt x="3111625" y="-8341"/>
                  <a:pt x="3325319" y="0"/>
                </a:cubicBezTo>
                <a:cubicBezTo>
                  <a:pt x="3539013" y="8341"/>
                  <a:pt x="3599845" y="17549"/>
                  <a:pt x="3866650" y="0"/>
                </a:cubicBezTo>
                <a:cubicBezTo>
                  <a:pt x="4133455" y="-17549"/>
                  <a:pt x="4166538" y="-24283"/>
                  <a:pt x="4459536" y="0"/>
                </a:cubicBezTo>
                <a:cubicBezTo>
                  <a:pt x="4752534" y="24283"/>
                  <a:pt x="4814481" y="23170"/>
                  <a:pt x="5155533" y="0"/>
                </a:cubicBezTo>
                <a:cubicBezTo>
                  <a:pt x="5140377" y="107806"/>
                  <a:pt x="5172455" y="284393"/>
                  <a:pt x="5155533" y="507832"/>
                </a:cubicBezTo>
                <a:cubicBezTo>
                  <a:pt x="5138611" y="731271"/>
                  <a:pt x="5140072" y="791546"/>
                  <a:pt x="5155533" y="1015663"/>
                </a:cubicBezTo>
                <a:cubicBezTo>
                  <a:pt x="4966058" y="993562"/>
                  <a:pt x="4903185" y="1009119"/>
                  <a:pt x="4665757" y="1015663"/>
                </a:cubicBezTo>
                <a:cubicBezTo>
                  <a:pt x="4428329" y="1022207"/>
                  <a:pt x="4082206" y="1011262"/>
                  <a:pt x="3918205" y="1015663"/>
                </a:cubicBezTo>
                <a:cubicBezTo>
                  <a:pt x="3754204" y="1020064"/>
                  <a:pt x="3649009" y="1008088"/>
                  <a:pt x="3428429" y="1015663"/>
                </a:cubicBezTo>
                <a:cubicBezTo>
                  <a:pt x="3207849" y="1023238"/>
                  <a:pt x="2935147" y="1032381"/>
                  <a:pt x="2783988" y="1015663"/>
                </a:cubicBezTo>
                <a:cubicBezTo>
                  <a:pt x="2632829" y="998945"/>
                  <a:pt x="2446317" y="1029976"/>
                  <a:pt x="2294212" y="1015663"/>
                </a:cubicBezTo>
                <a:cubicBezTo>
                  <a:pt x="2142107" y="1001350"/>
                  <a:pt x="2022065" y="1008051"/>
                  <a:pt x="1752881" y="1015663"/>
                </a:cubicBezTo>
                <a:cubicBezTo>
                  <a:pt x="1483697" y="1023275"/>
                  <a:pt x="1236612" y="1032235"/>
                  <a:pt x="1005329" y="1015663"/>
                </a:cubicBezTo>
                <a:cubicBezTo>
                  <a:pt x="774046" y="999091"/>
                  <a:pt x="322853" y="1015600"/>
                  <a:pt x="0" y="1015663"/>
                </a:cubicBezTo>
                <a:cubicBezTo>
                  <a:pt x="-6211" y="843230"/>
                  <a:pt x="22038" y="709041"/>
                  <a:pt x="0" y="487518"/>
                </a:cubicBezTo>
                <a:cubicBezTo>
                  <a:pt x="-22038" y="265995"/>
                  <a:pt x="-22047" y="107959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.next</a:t>
            </a:r>
            <a:r>
              <a:rPr lang="en-US" sz="2000" dirty="0" err="1">
                <a:latin typeface="Consolas" panose="020B0609020204030204" pitchFamily="49" charset="0"/>
              </a:rPr>
              <a:t>.data</a:t>
            </a:r>
            <a:r>
              <a:rPr lang="en-US" sz="2000" dirty="0">
                <a:latin typeface="Consolas" panose="020B0609020204030204" pitchFamily="49" charset="0"/>
              </a:rPr>
              <a:t> == value)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// remove 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dirty="0">
                <a:latin typeface="Consolas" panose="020B0609020204030204" pitchFamily="49" charset="0"/>
              </a:rPr>
              <a:t> from the list...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43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(edge)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Great job on Quiz 0!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Expect grades before Quiz 1, but we need to wrap up makeup quizzes first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R0 and P0 feedback are out!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Creative Project 1 due tonight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i="1" dirty="0">
                <a:solidFill>
                  <a:schemeClr val="tx1"/>
                </a:solidFill>
              </a:rPr>
              <a:t>something</a:t>
            </a:r>
            <a:r>
              <a:rPr lang="en-US" dirty="0">
                <a:solidFill>
                  <a:schemeClr val="tx1"/>
                </a:solidFill>
              </a:rPr>
              <a:t> so we can provide some feedback!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Programming Assignment 1 releases tomorrow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One of the trickier assignments in the course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2 weeks to complete this one! Feel free to take a breather if necessary but get started sooner than later.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My office hours updated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Mon 2:45-3:30, Tue 12:30-1:15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LinkedIntList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751952" y="212044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A090-022C-2710-12F2-0AB1BBE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</a:t>
            </a:r>
            <a:r>
              <a:rPr lang="en-US" dirty="0" err="1"/>
              <a:t>insertAfterLast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9ECC13-76C3-4169-9F33-2459F0D97C02}"/>
              </a:ext>
            </a:extLst>
          </p:cNvPr>
          <p:cNvGrpSpPr/>
          <p:nvPr/>
        </p:nvGrpSpPr>
        <p:grpSpPr>
          <a:xfrm>
            <a:off x="2303236" y="3039534"/>
            <a:ext cx="1720426" cy="778932"/>
            <a:chOff x="1889760" y="4707467"/>
            <a:chExt cx="1720426" cy="7789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3ECDFA-849F-4AEE-BB51-EE85C0DD21BA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7C8DE-2954-4152-93DF-7C938175F00F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160CCA-F0F2-4D77-9EF8-057F8438C734}"/>
              </a:ext>
            </a:extLst>
          </p:cNvPr>
          <p:cNvGrpSpPr/>
          <p:nvPr/>
        </p:nvGrpSpPr>
        <p:grpSpPr>
          <a:xfrm>
            <a:off x="5049569" y="3039534"/>
            <a:ext cx="1720426" cy="778932"/>
            <a:chOff x="1889760" y="4707467"/>
            <a:chExt cx="1720426" cy="778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6C2836-0BA4-43B4-8CC2-87572FC8E5D3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45A5F1-5677-445C-8FE0-B263ABAA82CA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49FA59-9555-49BE-8640-294C87CAF634}"/>
              </a:ext>
            </a:extLst>
          </p:cNvPr>
          <p:cNvGrpSpPr/>
          <p:nvPr/>
        </p:nvGrpSpPr>
        <p:grpSpPr>
          <a:xfrm>
            <a:off x="7795902" y="3039534"/>
            <a:ext cx="1720426" cy="778932"/>
            <a:chOff x="1889760" y="4707467"/>
            <a:chExt cx="1720426" cy="7789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D144F1-D974-4743-8875-0097765D852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4CFCE2-89C0-451D-BDDC-58CE29F1E52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7B5CC34-C2DA-46AE-9E05-F39DEBB09498}"/>
              </a:ext>
            </a:extLst>
          </p:cNvPr>
          <p:cNvSpPr/>
          <p:nvPr/>
        </p:nvSpPr>
        <p:spPr>
          <a:xfrm>
            <a:off x="683041" y="1794028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0EE49-2F79-4CC5-9AF0-271A39665826}"/>
              </a:ext>
            </a:extLst>
          </p:cNvPr>
          <p:cNvSpPr txBox="1"/>
          <p:nvPr/>
        </p:nvSpPr>
        <p:spPr>
          <a:xfrm>
            <a:off x="573993" y="1429594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EBC780-35B4-497B-B7C1-FBF2BC0E2A71}"/>
              </a:ext>
            </a:extLst>
          </p:cNvPr>
          <p:cNvSpPr/>
          <p:nvPr/>
        </p:nvSpPr>
        <p:spPr>
          <a:xfrm>
            <a:off x="691222" y="5146592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4D0D43-0679-4A0A-9858-C123D59FF38C}"/>
              </a:ext>
            </a:extLst>
          </p:cNvPr>
          <p:cNvSpPr txBox="1"/>
          <p:nvPr/>
        </p:nvSpPr>
        <p:spPr>
          <a:xfrm>
            <a:off x="574449" y="478215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node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AD8F79B-12D0-4912-8AE6-96E4FB8F7F17}"/>
              </a:ext>
            </a:extLst>
          </p:cNvPr>
          <p:cNvSpPr/>
          <p:nvPr/>
        </p:nvSpPr>
        <p:spPr>
          <a:xfrm rot="5400000">
            <a:off x="-1114939" y="-238735"/>
            <a:ext cx="3193555" cy="3285272"/>
          </a:xfrm>
          <a:prstGeom prst="arc">
            <a:avLst>
              <a:gd name="adj1" fmla="val 15784733"/>
              <a:gd name="adj2" fmla="val 206046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305584D3-28F8-4EE1-AECB-803B90354179}"/>
              </a:ext>
            </a:extLst>
          </p:cNvPr>
          <p:cNvSpPr/>
          <p:nvPr/>
        </p:nvSpPr>
        <p:spPr>
          <a:xfrm>
            <a:off x="-1022785" y="4102385"/>
            <a:ext cx="3193555" cy="3285272"/>
          </a:xfrm>
          <a:prstGeom prst="arc">
            <a:avLst>
              <a:gd name="adj1" fmla="val 15784733"/>
              <a:gd name="adj2" fmla="val 206046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LinkedIntList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98385" y="277201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(Recall the </a:t>
            </a:r>
            <a:r>
              <a:rPr lang="en-US" dirty="0" err="1">
                <a:latin typeface="Consolas" panose="020B0609020204030204" pitchFamily="49" charset="0"/>
              </a:rPr>
              <a:t>IntList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51055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r>
              <a:rPr lang="en-US" dirty="0"/>
              <a:t>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516292"/>
          </a:xfrm>
        </p:spPr>
        <p:txBody>
          <a:bodyPr>
            <a:normAutofit/>
          </a:bodyPr>
          <a:lstStyle/>
          <a:p>
            <a:r>
              <a:rPr lang="en-US" dirty="0"/>
              <a:t>Goal: leverage non-contiguous memory usage</a:t>
            </a:r>
          </a:p>
          <a:p>
            <a:pPr lvl="1"/>
            <a:r>
              <a:rPr lang="en-US" dirty="0"/>
              <a:t>How? </a:t>
            </a:r>
            <a:r>
              <a:rPr lang="en-US" dirty="0" err="1"/>
              <a:t>LinkedNodes</a:t>
            </a:r>
            <a:r>
              <a:rPr lang="en-US" dirty="0"/>
              <a:t>!</a:t>
            </a:r>
          </a:p>
          <a:p>
            <a:r>
              <a:rPr lang="en-US" dirty="0"/>
              <a:t>What field(s) do we need to keep track of?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>
                <a:latin typeface="Consolas" panose="020B0609020204030204" pitchFamily="49" charset="0"/>
              </a:rPr>
              <a:t> front;      // First node in the chain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1889760" y="4707467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37B975-0002-45A6-A3C8-A83D747FC980}"/>
              </a:ext>
            </a:extLst>
          </p:cNvPr>
          <p:cNvSpPr txBox="1"/>
          <p:nvPr/>
        </p:nvSpPr>
        <p:spPr>
          <a:xfrm>
            <a:off x="2012698" y="3844640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51C78-C934-40CF-8E47-A3ACF5BEE30F}"/>
              </a:ext>
            </a:extLst>
          </p:cNvPr>
          <p:cNvSpPr txBox="1"/>
          <p:nvPr/>
        </p:nvSpPr>
        <p:spPr>
          <a:xfrm>
            <a:off x="2877785" y="3844640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1124374" y="417071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1015326" y="380628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4375574" y="4707467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6810588" y="4707467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8D4932-02E8-458B-A944-07CCE51BBDE2}"/>
              </a:ext>
            </a:extLst>
          </p:cNvPr>
          <p:cNvGrpSpPr/>
          <p:nvPr/>
        </p:nvGrpSpPr>
        <p:grpSpPr>
          <a:xfrm>
            <a:off x="9245602" y="4707467"/>
            <a:ext cx="1720426" cy="778932"/>
            <a:chOff x="1889760" y="4707467"/>
            <a:chExt cx="1720426" cy="7789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5E75C1-8C03-4A77-ADB1-7F9A481EE8B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5B3CD6-2DD4-4F21-954A-BFFA3D1E7F0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3180079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/>
          <p:nvPr/>
        </p:nvCxnSpPr>
        <p:spPr>
          <a:xfrm>
            <a:off x="5615093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3E7021-3385-4F5D-AEB3-282DDFB7A94F}"/>
              </a:ext>
            </a:extLst>
          </p:cNvPr>
          <p:cNvCxnSpPr/>
          <p:nvPr/>
        </p:nvCxnSpPr>
        <p:spPr>
          <a:xfrm>
            <a:off x="8050107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396C345-2BB5-4C53-973A-B2D373F6C6F2}"/>
              </a:ext>
            </a:extLst>
          </p:cNvPr>
          <p:cNvCxnSpPr>
            <a:endCxn id="4" idx="1"/>
          </p:cNvCxnSpPr>
          <p:nvPr/>
        </p:nvCxnSpPr>
        <p:spPr>
          <a:xfrm rot="16200000" flipH="1">
            <a:off x="1237847" y="4445019"/>
            <a:ext cx="736561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115130" y="4728652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64EE7803-3EF9-43D7-8AFF-C71BCBC952BA}"/>
              </a:ext>
            </a:extLst>
          </p:cNvPr>
          <p:cNvSpPr/>
          <p:nvPr/>
        </p:nvSpPr>
        <p:spPr>
          <a:xfrm rot="16200000">
            <a:off x="2646683" y="4887500"/>
            <a:ext cx="206578" cy="1720425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3D9673-12AB-4896-AAAC-E57B757EF3A2}"/>
              </a:ext>
            </a:extLst>
          </p:cNvPr>
          <p:cNvSpPr txBox="1"/>
          <p:nvPr/>
        </p:nvSpPr>
        <p:spPr>
          <a:xfrm>
            <a:off x="2424403" y="59916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node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538B89F0-357A-4EE8-A670-BA8E8FF74BFF}"/>
              </a:ext>
            </a:extLst>
          </p:cNvPr>
          <p:cNvSpPr/>
          <p:nvPr/>
        </p:nvSpPr>
        <p:spPr>
          <a:xfrm rot="5400000">
            <a:off x="2235490" y="4071508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6A867FF4-7490-4289-A71D-632E591CCCA6}"/>
              </a:ext>
            </a:extLst>
          </p:cNvPr>
          <p:cNvSpPr/>
          <p:nvPr/>
        </p:nvSpPr>
        <p:spPr>
          <a:xfrm rot="5400000">
            <a:off x="3077301" y="4071509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r>
              <a:rPr lang="en-US" dirty="0"/>
              <a:t>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4459"/>
          </a:xfrm>
        </p:spPr>
        <p:txBody>
          <a:bodyPr>
            <a:normAutofit/>
          </a:bodyPr>
          <a:lstStyle/>
          <a:p>
            <a:r>
              <a:rPr lang="en-US" dirty="0"/>
              <a:t>Now that we have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 class, will a client ever need to interact with a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No! Not something they should have to worry about</a:t>
            </a:r>
          </a:p>
          <a:p>
            <a:r>
              <a:rPr lang="en-US" dirty="0"/>
              <a:t>How can we abstract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r>
              <a:rPr lang="en-US" dirty="0"/>
              <a:t> away from them?</a:t>
            </a:r>
          </a:p>
          <a:p>
            <a:pPr lvl="1"/>
            <a:r>
              <a:rPr lang="en-US" dirty="0"/>
              <a:t>Leaving them in a public file is pretty obvious…</a:t>
            </a:r>
          </a:p>
          <a:p>
            <a:pPr lvl="1"/>
            <a:endParaRPr lang="en-US" dirty="0"/>
          </a:p>
          <a:p>
            <a:r>
              <a:rPr lang="en-US" dirty="0"/>
              <a:t>We can make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an inner class inside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We can still access it (just like private fields)</a:t>
            </a:r>
          </a:p>
          <a:p>
            <a:pPr lvl="1"/>
            <a:r>
              <a:rPr lang="en-US" dirty="0"/>
              <a:t>Clients don't need to worry about its existence! </a:t>
            </a:r>
          </a:p>
          <a:p>
            <a:pPr lvl="1"/>
            <a:r>
              <a:rPr lang="en-US" i="1" dirty="0"/>
              <a:t>In the real world, we'd also make the inner static </a:t>
            </a:r>
            <a:r>
              <a:rPr lang="en-US" i="1" dirty="0" err="1">
                <a:latin typeface="Consolas" panose="020B0609020204030204" pitchFamily="49" charset="0"/>
              </a:rPr>
              <a:t>ListNode</a:t>
            </a:r>
            <a:r>
              <a:rPr lang="en-US" i="1" dirty="0"/>
              <a:t> class </a:t>
            </a:r>
            <a:r>
              <a:rPr lang="en-US" i="1" dirty="0">
                <a:latin typeface="Consolas" panose="020B0609020204030204" pitchFamily="49" charset="0"/>
              </a:rPr>
              <a:t>private</a:t>
            </a:r>
            <a:r>
              <a:rPr lang="en-US" i="1" dirty="0"/>
              <a:t> – we will leave it public here for ease of testing in our course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24623</TotalTime>
  <Words>1311</Words>
  <Application>Microsoft Office PowerPoint</Application>
  <PresentationFormat>Widescreen</PresentationFormat>
  <Paragraphs>278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LinkedIntList</vt:lpstr>
      <vt:lpstr>Lecture Outline</vt:lpstr>
      <vt:lpstr>Announcements</vt:lpstr>
      <vt:lpstr>Lecture Outline</vt:lpstr>
      <vt:lpstr>Revisiting insertAfterLast</vt:lpstr>
      <vt:lpstr>Lecture Outline</vt:lpstr>
      <vt:lpstr>Reminder: Implementing Data Structures</vt:lpstr>
      <vt:lpstr>LinkedIntList (1)</vt:lpstr>
      <vt:lpstr>LinkedIntList (2)</vt:lpstr>
      <vt:lpstr>Common Cases to Consider for LinkedNodes</vt:lpstr>
      <vt:lpstr>Reminder: Iterating over ListNodes</vt:lpstr>
      <vt:lpstr>Why curr? printList(front) (1)</vt:lpstr>
      <vt:lpstr>Why curr? printList(front) (2)</vt:lpstr>
      <vt:lpstr>Why curr? printList(front) (3)</vt:lpstr>
      <vt:lpstr>Why curr? printList(front) (4)</vt:lpstr>
      <vt:lpstr>Why curr? LinkedIntList (1)</vt:lpstr>
      <vt:lpstr>Why curr? LinkedIntList (2)</vt:lpstr>
      <vt:lpstr>Why curr? LinkedIntList (3)</vt:lpstr>
      <vt:lpstr>Why curr? LinkedIntList (4)</vt:lpstr>
      <vt:lpstr>Considering LinkedIntList printList()</vt:lpstr>
      <vt:lpstr>remove(value) v1</vt:lpstr>
      <vt:lpstr>remove(value) v2</vt:lpstr>
      <vt:lpstr>Modifying LinkedLists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345</cp:revision>
  <cp:lastPrinted>2022-09-27T21:33:44Z</cp:lastPrinted>
  <dcterms:created xsi:type="dcterms:W3CDTF">2020-06-13T06:27:42Z</dcterms:created>
  <dcterms:modified xsi:type="dcterms:W3CDTF">2026-01-28T19:07:31Z</dcterms:modified>
</cp:coreProperties>
</file>