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99" r:id="rId2"/>
    <p:sldId id="362" r:id="rId3"/>
    <p:sldId id="348" r:id="rId4"/>
    <p:sldId id="899" r:id="rId5"/>
    <p:sldId id="897" r:id="rId6"/>
    <p:sldId id="898" r:id="rId7"/>
    <p:sldId id="895" r:id="rId8"/>
    <p:sldId id="896" r:id="rId9"/>
    <p:sldId id="892" r:id="rId10"/>
    <p:sldId id="893" r:id="rId11"/>
    <p:sldId id="894" r:id="rId12"/>
    <p:sldId id="89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C71387-6F25-40BE-A9C7-2DE5AC23F89B}">
          <p14:sldIdLst>
            <p14:sldId id="299"/>
            <p14:sldId id="362"/>
            <p14:sldId id="348"/>
            <p14:sldId id="899"/>
            <p14:sldId id="897"/>
            <p14:sldId id="898"/>
            <p14:sldId id="895"/>
            <p14:sldId id="896"/>
            <p14:sldId id="892"/>
            <p14:sldId id="893"/>
            <p14:sldId id="894"/>
            <p14:sldId id="89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nats" initials="m" lastIdx="1" clrIdx="0">
    <p:extLst>
      <p:ext uri="{19B8F6BF-5375-455C-9EA6-DF929625EA0E}">
        <p15:presenceInfo xmlns:p15="http://schemas.microsoft.com/office/powerpoint/2012/main" userId="S-1-5-21-2454115528-2111753937-1836222636-1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AD3"/>
    <a:srgbClr val="EE8A64"/>
    <a:srgbClr val="CEC7EA"/>
    <a:srgbClr val="FFF2CC"/>
    <a:srgbClr val="C0FCF0"/>
    <a:srgbClr val="FA8231"/>
    <a:srgbClr val="0FB9B1"/>
    <a:srgbClr val="54A0FF"/>
    <a:srgbClr val="FAFAFA"/>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7" autoAdjust="0"/>
    <p:restoredTop sz="91361"/>
  </p:normalViewPr>
  <p:slideViewPr>
    <p:cSldViewPr snapToGrid="0" snapToObjects="1">
      <p:cViewPr varScale="1">
        <p:scale>
          <a:sx n="100" d="100"/>
          <a:sy n="100" d="100"/>
        </p:scale>
        <p:origin x="62" y="461"/>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1/23/2026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hyperlink" Target="https://open.spotify.com/playlist/0kFSLp6kKEw6GNZDot0pyT?si=ibDFdyI0Qk-Tgtp8ddHrFw"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5B6226-E642-10B0-730C-CA63F126DC08}"/>
              </a:ext>
            </a:extLst>
          </p:cNvPr>
          <p:cNvPicPr>
            <a:picLocks noChangeAspect="1"/>
          </p:cNvPicPr>
          <p:nvPr userDrawn="1"/>
        </p:nvPicPr>
        <p:blipFill>
          <a:blip r:embed="rId2"/>
          <a:srcRect/>
          <a:stretch/>
        </p:blipFill>
        <p:spPr>
          <a:xfrm>
            <a:off x="-82520" y="236757"/>
            <a:ext cx="12540363" cy="7181466"/>
          </a:xfrm>
          <a:prstGeom prst="rect">
            <a:avLst/>
          </a:prstGeom>
        </p:spPr>
      </p:pic>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123</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05</a:t>
            </a:r>
          </a:p>
        </p:txBody>
      </p:sp>
      <p:sp>
        <p:nvSpPr>
          <p:cNvPr id="2" name="Rounded Rectangle 1">
            <a:extLst>
              <a:ext uri="{FF2B5EF4-FFF2-40B4-BE49-F238E27FC236}">
                <a16:creationId xmlns:a16="http://schemas.microsoft.com/office/drawing/2014/main" id="{06C7426B-729E-F7D5-0736-3AD7D1926A0A}"/>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998231" cy="584775"/>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r>
              <a:rPr lang="en-US" sz="2000" b="0" i="0" dirty="0">
                <a:solidFill>
                  <a:schemeClr val="tx1">
                    <a:lumMod val="65000"/>
                    <a:lumOff val="35000"/>
                  </a:schemeClr>
                </a:solidFill>
                <a:latin typeface="Montserrat SemiBold" pitchFamily="2" charset="77"/>
              </a:rPr>
              <a:t>sli.do    #cse123</a:t>
            </a:r>
          </a:p>
        </p:txBody>
      </p:sp>
      <p:sp>
        <p:nvSpPr>
          <p:cNvPr id="5" name="Google Shape;24;p29">
            <a:extLst>
              <a:ext uri="{FF2B5EF4-FFF2-40B4-BE49-F238E27FC236}">
                <a16:creationId xmlns:a16="http://schemas.microsoft.com/office/drawing/2014/main" id="{01E1EBBE-D8C0-F88F-830B-93A9D7A9BB3F}"/>
              </a:ext>
            </a:extLst>
          </p:cNvPr>
          <p:cNvSpPr/>
          <p:nvPr userDrawn="1"/>
        </p:nvSpPr>
        <p:spPr>
          <a:xfrm>
            <a:off x="7275442" y="1530627"/>
            <a:ext cx="4673729" cy="4641574"/>
          </a:xfrm>
          <a:prstGeom prst="roundRect">
            <a:avLst>
              <a:gd name="adj" fmla="val 1114"/>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8283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#cse123</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05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#cse123</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spTree>
    <p:extLst>
      <p:ext uri="{BB962C8B-B14F-4D97-AF65-F5344CB8AC3E}">
        <p14:creationId xmlns:p14="http://schemas.microsoft.com/office/powerpoint/2010/main" val="403959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9" name="Google Shape;19;p29"/>
          <p:cNvSpPr txBox="1">
            <a:spLocks noGrp="1"/>
          </p:cNvSpPr>
          <p:nvPr>
            <p:ph type="title"/>
          </p:nvPr>
        </p:nvSpPr>
        <p:spPr>
          <a:xfrm>
            <a:off x="292977" y="4013370"/>
            <a:ext cx="6212926" cy="1954787"/>
          </a:xfrm>
          <a:prstGeom prst="rect">
            <a:avLst/>
          </a:prstGeom>
          <a:noFill/>
          <a:ln>
            <a:noFill/>
          </a:ln>
        </p:spPr>
        <p:txBody>
          <a:bodyPr spcFirstLastPara="1" wrap="square" lIns="45700" tIns="45700" rIns="45700" bIns="45700" anchor="t" anchorCtr="0">
            <a:normAutofit/>
          </a:bodyPr>
          <a:lstStyle>
            <a:lvl1pPr lvl="0" algn="l">
              <a:lnSpc>
                <a:spcPct val="90000"/>
              </a:lnSpc>
              <a:spcBef>
                <a:spcPts val="0"/>
              </a:spcBef>
              <a:spcAft>
                <a:spcPts val="0"/>
              </a:spcAft>
              <a:buClr>
                <a:srgbClr val="F0F0F0"/>
              </a:buClr>
              <a:buSzPts val="6000"/>
              <a:buFont typeface="Montserrat SemiBold"/>
              <a:buNone/>
              <a:defRPr sz="6000" b="0">
                <a:solidFill>
                  <a:srgbClr val="F0F0F0"/>
                </a:solidFill>
                <a:latin typeface="Montserrat SemiBold"/>
                <a:ea typeface="Montserrat SemiBold"/>
                <a:cs typeface="Montserrat SemiBold"/>
                <a:sym typeface="Montserrat SemiBold"/>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0" name="Google Shape;20;p29"/>
          <p:cNvSpPr txBox="1"/>
          <p:nvPr/>
        </p:nvSpPr>
        <p:spPr>
          <a:xfrm>
            <a:off x="338697" y="3182199"/>
            <a:ext cx="3062976" cy="64629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0F0F0"/>
              </a:buClr>
              <a:buSzPts val="3600"/>
              <a:buFont typeface="Montserrat ExtraBold"/>
              <a:buNone/>
            </a:pPr>
            <a:r>
              <a:rPr lang="en-US" sz="3600" b="1" i="0" u="none" strike="noStrike" cap="none" dirty="0">
                <a:solidFill>
                  <a:srgbClr val="F0F0F0"/>
                </a:solidFill>
                <a:latin typeface="Montserrat ExtraBold"/>
                <a:ea typeface="Montserrat ExtraBold"/>
                <a:cs typeface="Montserrat ExtraBold"/>
                <a:sym typeface="Montserrat ExtraBold"/>
              </a:rPr>
              <a:t>CSE 123</a:t>
            </a:r>
            <a:endParaRPr dirty="0"/>
          </a:p>
        </p:txBody>
      </p:sp>
      <p:sp>
        <p:nvSpPr>
          <p:cNvPr id="22" name="Google Shape;22;p29"/>
          <p:cNvSpPr/>
          <p:nvPr/>
        </p:nvSpPr>
        <p:spPr>
          <a:xfrm>
            <a:off x="420127" y="2753847"/>
            <a:ext cx="1269525" cy="420132"/>
          </a:xfrm>
          <a:prstGeom prst="roundRect">
            <a:avLst>
              <a:gd name="adj" fmla="val 16667"/>
            </a:avLst>
          </a:prstGeom>
          <a:solidFill>
            <a:srgbClr val="FA823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 name="Google Shape;24;p29"/>
          <p:cNvSpPr/>
          <p:nvPr/>
        </p:nvSpPr>
        <p:spPr>
          <a:xfrm>
            <a:off x="6714463" y="1251642"/>
            <a:ext cx="5250244" cy="5486042"/>
          </a:xfrm>
          <a:prstGeom prst="roundRect">
            <a:avLst>
              <a:gd name="adj" fmla="val 1114"/>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dirty="0">
              <a:solidFill>
                <a:srgbClr val="FFFFFF"/>
              </a:solidFill>
              <a:latin typeface="Calibri"/>
              <a:ea typeface="Calibri"/>
              <a:cs typeface="Calibri"/>
              <a:sym typeface="Calibri"/>
            </a:endParaRPr>
          </a:p>
        </p:txBody>
      </p:sp>
      <p:cxnSp>
        <p:nvCxnSpPr>
          <p:cNvPr id="25" name="Google Shape;25;p29"/>
          <p:cNvCxnSpPr/>
          <p:nvPr/>
        </p:nvCxnSpPr>
        <p:spPr>
          <a:xfrm>
            <a:off x="7105432" y="3799913"/>
            <a:ext cx="4468306" cy="1"/>
          </a:xfrm>
          <a:prstGeom prst="straightConnector1">
            <a:avLst/>
          </a:prstGeom>
          <a:noFill/>
          <a:ln w="9525" cap="flat" cmpd="sng">
            <a:solidFill>
              <a:srgbClr val="BFBFBF"/>
            </a:solidFill>
            <a:prstDash val="solid"/>
            <a:miter lim="8000"/>
            <a:headEnd type="none" w="sm" len="sm"/>
            <a:tailEnd type="none" w="sm" len="sm"/>
          </a:ln>
        </p:spPr>
      </p:cxnSp>
      <p:sp>
        <p:nvSpPr>
          <p:cNvPr id="26" name="Google Shape;26;p29"/>
          <p:cNvSpPr/>
          <p:nvPr/>
        </p:nvSpPr>
        <p:spPr>
          <a:xfrm>
            <a:off x="6931" y="5505568"/>
            <a:ext cx="4514270" cy="1340914"/>
          </a:xfrm>
          <a:prstGeom prst="roundRect">
            <a:avLst>
              <a:gd name="adj" fmla="val 9433"/>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7" name="Google Shape;27;p29"/>
          <p:cNvSpPr txBox="1"/>
          <p:nvPr/>
        </p:nvSpPr>
        <p:spPr>
          <a:xfrm>
            <a:off x="242828" y="5666317"/>
            <a:ext cx="2159236" cy="46162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A6A6A6"/>
              </a:buClr>
              <a:buSzPts val="1200"/>
              <a:buFont typeface="Montserrat"/>
              <a:buNone/>
            </a:pPr>
            <a:r>
              <a:rPr lang="en-US" sz="1200" b="1" i="0" u="none" strike="noStrike" cap="none" dirty="0">
                <a:solidFill>
                  <a:srgbClr val="A6A6A6"/>
                </a:solidFill>
                <a:latin typeface="Montserrat"/>
                <a:ea typeface="Montserrat"/>
                <a:cs typeface="Montserrat"/>
                <a:sym typeface="Montserrat"/>
              </a:rPr>
              <a:t>Questions during Class?</a:t>
            </a:r>
          </a:p>
          <a:p>
            <a:pPr marL="0" marR="0" lvl="0" indent="0" algn="l" defTabSz="914400" rtl="0" eaLnBrk="1" fontAlgn="auto" latinLnBrk="0" hangingPunct="1">
              <a:lnSpc>
                <a:spcPct val="100000"/>
              </a:lnSpc>
              <a:spcBef>
                <a:spcPts val="0"/>
              </a:spcBef>
              <a:spcAft>
                <a:spcPts val="0"/>
              </a:spcAft>
              <a:buClr>
                <a:srgbClr val="A6A6A6"/>
              </a:buClr>
              <a:buSzPts val="1200"/>
              <a:buFont typeface="Montserrat"/>
              <a:buNone/>
              <a:tabLst/>
              <a:defRPr/>
            </a:pPr>
            <a:r>
              <a:rPr lang="en-US" sz="1200" b="1" i="0" u="none" strike="noStrike" cap="none" dirty="0">
                <a:solidFill>
                  <a:srgbClr val="595959"/>
                </a:solidFill>
                <a:latin typeface="Montserrat SemiBold"/>
                <a:ea typeface="Montserrat SemiBold"/>
                <a:cs typeface="Montserrat SemiBold"/>
                <a:sym typeface="Montserrat SemiBold"/>
              </a:rPr>
              <a:t>Raise hand or send here</a:t>
            </a:r>
            <a:endParaRPr lang="en-US" sz="1200" dirty="0"/>
          </a:p>
        </p:txBody>
      </p:sp>
      <p:sp>
        <p:nvSpPr>
          <p:cNvPr id="28" name="Google Shape;28;p29"/>
          <p:cNvSpPr txBox="1"/>
          <p:nvPr/>
        </p:nvSpPr>
        <p:spPr>
          <a:xfrm>
            <a:off x="242828" y="6094422"/>
            <a:ext cx="2154864" cy="58473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595959"/>
              </a:buClr>
              <a:buSzPts val="1200"/>
              <a:buFont typeface="Montserrat SemiBold"/>
              <a:buNone/>
            </a:pPr>
            <a:endParaRPr sz="1200" b="1" i="0" u="none" strike="noStrike" cap="none" dirty="0">
              <a:solidFill>
                <a:srgbClr val="595959"/>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595959"/>
              </a:buClr>
              <a:buSzPts val="2000"/>
              <a:buFont typeface="Montserrat SemiBold"/>
              <a:buNone/>
            </a:pPr>
            <a:r>
              <a:rPr lang="en-US" sz="2000" b="0" i="0" u="none" strike="noStrike" cap="none" dirty="0">
                <a:solidFill>
                  <a:srgbClr val="595959"/>
                </a:solidFill>
                <a:latin typeface="Montserrat SemiBold"/>
                <a:ea typeface="Montserrat SemiBold"/>
                <a:cs typeface="Montserrat SemiBold"/>
                <a:sym typeface="Montserrat SemiBold"/>
              </a:rPr>
              <a:t>sli.do    #cse123 </a:t>
            </a:r>
            <a:endParaRPr dirty="0"/>
          </a:p>
        </p:txBody>
      </p:sp>
      <p:sp>
        <p:nvSpPr>
          <p:cNvPr id="31" name="Google Shape;31;p2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sp>
        <p:nvSpPr>
          <p:cNvPr id="4" name="Content Placeholder 3">
            <a:extLst>
              <a:ext uri="{FF2B5EF4-FFF2-40B4-BE49-F238E27FC236}">
                <a16:creationId xmlns:a16="http://schemas.microsoft.com/office/drawing/2014/main" id="{09B5095B-504B-A3F8-FCC4-C84802EB2033}"/>
              </a:ext>
            </a:extLst>
          </p:cNvPr>
          <p:cNvSpPr>
            <a:spLocks noGrp="1"/>
          </p:cNvSpPr>
          <p:nvPr>
            <p:ph sz="quarter" idx="13"/>
          </p:nvPr>
        </p:nvSpPr>
        <p:spPr>
          <a:xfrm>
            <a:off x="2397125" y="1766888"/>
            <a:ext cx="798513" cy="6619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Google Shape;6;p28">
            <a:extLst>
              <a:ext uri="{FF2B5EF4-FFF2-40B4-BE49-F238E27FC236}">
                <a16:creationId xmlns:a16="http://schemas.microsoft.com/office/drawing/2014/main" id="{90DE1CCA-3C44-4A8B-8512-85130B59739C}"/>
              </a:ext>
            </a:extLst>
          </p:cNvPr>
          <p:cNvSpPr/>
          <p:nvPr userDrawn="1"/>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2" name="Google Shape;7;p28" descr="Picture 6">
            <a:extLst>
              <a:ext uri="{FF2B5EF4-FFF2-40B4-BE49-F238E27FC236}">
                <a16:creationId xmlns:a16="http://schemas.microsoft.com/office/drawing/2014/main" id="{5CC3B2A6-B9E4-4692-B1C5-C4AFE479505E}"/>
              </a:ext>
            </a:extLst>
          </p:cNvPr>
          <p:cNvPicPr preferRelativeResize="0"/>
          <p:nvPr userDrawn="1"/>
        </p:nvPicPr>
        <p:blipFill rotWithShape="1">
          <a:blip r:embed="rId3">
            <a:alphaModFix/>
          </a:blip>
          <a:srcRect/>
          <a:stretch/>
        </p:blipFill>
        <p:spPr>
          <a:xfrm>
            <a:off x="29762" y="-5988"/>
            <a:ext cx="2150723" cy="169039"/>
          </a:xfrm>
          <a:prstGeom prst="rect">
            <a:avLst/>
          </a:prstGeom>
          <a:noFill/>
          <a:ln>
            <a:noFill/>
          </a:ln>
        </p:spPr>
      </p:pic>
      <p:sp>
        <p:nvSpPr>
          <p:cNvPr id="33" name="Google Shape;8;p28">
            <a:extLst>
              <a:ext uri="{FF2B5EF4-FFF2-40B4-BE49-F238E27FC236}">
                <a16:creationId xmlns:a16="http://schemas.microsoft.com/office/drawing/2014/main" id="{1897D9CE-58CC-4DB4-A4A6-DD3585087B5E}"/>
              </a:ext>
            </a:extLst>
          </p:cNvPr>
          <p:cNvSpPr txBox="1"/>
          <p:nvPr userDrawn="1"/>
        </p:nvSpPr>
        <p:spPr>
          <a:xfrm>
            <a:off x="10615294" y="-1"/>
            <a:ext cx="1530987" cy="230792"/>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123 Winter 2026</a:t>
            </a:r>
            <a:endParaRPr dirty="0"/>
          </a:p>
        </p:txBody>
      </p:sp>
      <p:sp>
        <p:nvSpPr>
          <p:cNvPr id="2" name="Google Shape;92;p1">
            <a:extLst>
              <a:ext uri="{FF2B5EF4-FFF2-40B4-BE49-F238E27FC236}">
                <a16:creationId xmlns:a16="http://schemas.microsoft.com/office/drawing/2014/main" id="{C96B5491-F7FA-23FC-FB30-12701599F978}"/>
              </a:ext>
            </a:extLst>
          </p:cNvPr>
          <p:cNvSpPr txBox="1"/>
          <p:nvPr userDrawn="1"/>
        </p:nvSpPr>
        <p:spPr>
          <a:xfrm>
            <a:off x="7148325" y="1757973"/>
            <a:ext cx="4385400" cy="1785064"/>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1" i="1" u="none" strike="noStrike" cap="none" dirty="0">
                <a:solidFill>
                  <a:srgbClr val="404040"/>
                </a:solidFill>
                <a:latin typeface="Calibri"/>
                <a:ea typeface="Calibri"/>
                <a:cs typeface="Calibri"/>
                <a:sym typeface="Calibri"/>
              </a:rPr>
              <a:t>Talk to your neighbors:</a:t>
            </a:r>
          </a:p>
          <a:p>
            <a:pPr marL="0" marR="0" lvl="0" indent="0" algn="ctr" rtl="0">
              <a:lnSpc>
                <a:spcPct val="100000"/>
              </a:lnSpc>
              <a:spcBef>
                <a:spcPts val="0"/>
              </a:spcBef>
              <a:spcAft>
                <a:spcPts val="0"/>
              </a:spcAft>
              <a:buClr>
                <a:srgbClr val="404040"/>
              </a:buClr>
              <a:buSzPts val="2200"/>
              <a:buFont typeface="Calibri"/>
              <a:buNone/>
            </a:pPr>
            <a:endParaRPr lang="en-US" sz="2200" b="1" i="1" u="none" strike="noStrike" cap="none" dirty="0">
              <a:solidFill>
                <a:srgbClr val="404040"/>
              </a:solidFill>
              <a:latin typeface="Calibri"/>
              <a:ea typeface="Calibri"/>
              <a:cs typeface="Calibri"/>
              <a:sym typeface="Calibri"/>
            </a:endParaRPr>
          </a:p>
          <a:p>
            <a:pPr marL="0" marR="0" lvl="0" indent="0" algn="ctr" rtl="0">
              <a:lnSpc>
                <a:spcPct val="100000"/>
              </a:lnSpc>
              <a:spcBef>
                <a:spcPts val="0"/>
              </a:spcBef>
              <a:spcAft>
                <a:spcPts val="0"/>
              </a:spcAft>
              <a:buClr>
                <a:srgbClr val="404040"/>
              </a:buClr>
              <a:buSzPts val="2200"/>
              <a:buFont typeface="Calibri"/>
              <a:buNone/>
            </a:pPr>
            <a:endParaRPr lang="en-US" sz="2200" b="1" i="1" u="none" strike="noStrike" cap="none" dirty="0">
              <a:solidFill>
                <a:srgbClr val="404040"/>
              </a:solidFill>
              <a:latin typeface="Calibri"/>
              <a:ea typeface="Calibri"/>
              <a:cs typeface="Calibri"/>
              <a:sym typeface="Calibri"/>
            </a:endParaRPr>
          </a:p>
          <a:p>
            <a:pPr marL="0" marR="0" lvl="0" indent="0" algn="ctr" rtl="0">
              <a:lnSpc>
                <a:spcPct val="100000"/>
              </a:lnSpc>
              <a:spcBef>
                <a:spcPts val="0"/>
              </a:spcBef>
              <a:spcAft>
                <a:spcPts val="0"/>
              </a:spcAft>
              <a:buClr>
                <a:srgbClr val="404040"/>
              </a:buClr>
              <a:buSzPts val="2200"/>
              <a:buFont typeface="Calibri"/>
              <a:buNone/>
            </a:pPr>
            <a:endParaRPr lang="en-US" sz="2200" b="1" i="1" u="none" strike="noStrike" cap="none" dirty="0">
              <a:solidFill>
                <a:srgbClr val="404040"/>
              </a:solidFill>
              <a:latin typeface="Calibri"/>
              <a:ea typeface="Calibri"/>
              <a:cs typeface="Calibri"/>
              <a:sym typeface="Calibri"/>
            </a:endParaRPr>
          </a:p>
          <a:p>
            <a:pPr marL="0" marR="0" lvl="0" indent="0" algn="ctr" rtl="0">
              <a:lnSpc>
                <a:spcPct val="100000"/>
              </a:lnSpc>
              <a:spcBef>
                <a:spcPts val="0"/>
              </a:spcBef>
              <a:spcAft>
                <a:spcPts val="0"/>
              </a:spcAft>
              <a:buClr>
                <a:srgbClr val="404040"/>
              </a:buClr>
              <a:buSzPts val="2200"/>
              <a:buFont typeface="Calibri"/>
              <a:buNone/>
            </a:pPr>
            <a:endParaRPr lang="en-US" sz="2200" b="1" i="1" u="none" strike="noStrike" cap="none" dirty="0">
              <a:solidFill>
                <a:srgbClr val="404040"/>
              </a:solidFill>
              <a:latin typeface="Calibri"/>
              <a:ea typeface="Calibri"/>
              <a:cs typeface="Calibri"/>
              <a:sym typeface="Calibri"/>
            </a:endParaRPr>
          </a:p>
        </p:txBody>
      </p:sp>
      <p:sp>
        <p:nvSpPr>
          <p:cNvPr id="3" name="Google Shape;94;p1">
            <a:extLst>
              <a:ext uri="{FF2B5EF4-FFF2-40B4-BE49-F238E27FC236}">
                <a16:creationId xmlns:a16="http://schemas.microsoft.com/office/drawing/2014/main" id="{9ED2A101-430A-CE69-E5BC-7D6DD50BF4E3}"/>
              </a:ext>
            </a:extLst>
          </p:cNvPr>
          <p:cNvSpPr txBox="1"/>
          <p:nvPr userDrawn="1"/>
        </p:nvSpPr>
        <p:spPr>
          <a:xfrm>
            <a:off x="7071026" y="1419273"/>
            <a:ext cx="4539900" cy="3387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6A6A6"/>
              </a:buClr>
              <a:buSzPts val="1600"/>
              <a:buFont typeface="Montserrat SemiBold"/>
              <a:buNone/>
            </a:pPr>
            <a:r>
              <a:rPr lang="en-US" sz="1600" b="1" i="0" u="none" strike="noStrike" cap="none" dirty="0">
                <a:solidFill>
                  <a:srgbClr val="A6A6A6"/>
                </a:solidFill>
                <a:latin typeface="Montserrat SemiBold"/>
                <a:ea typeface="Montserrat SemiBold"/>
                <a:cs typeface="Montserrat SemiBold"/>
                <a:sym typeface="Montserrat SemiBold"/>
              </a:rPr>
              <a:t>BEFORE WE START</a:t>
            </a:r>
            <a:endParaRPr dirty="0"/>
          </a:p>
        </p:txBody>
      </p:sp>
      <p:sp>
        <p:nvSpPr>
          <p:cNvPr id="5" name="Google Shape;98;p1">
            <a:extLst>
              <a:ext uri="{FF2B5EF4-FFF2-40B4-BE49-F238E27FC236}">
                <a16:creationId xmlns:a16="http://schemas.microsoft.com/office/drawing/2014/main" id="{4F0067DD-CF99-C93E-1F23-875552C4DCFF}"/>
              </a:ext>
            </a:extLst>
          </p:cNvPr>
          <p:cNvSpPr txBox="1"/>
          <p:nvPr userDrawn="1"/>
        </p:nvSpPr>
        <p:spPr>
          <a:xfrm>
            <a:off x="8657726" y="3736492"/>
            <a:ext cx="30537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solidFill>
                  <a:schemeClr val="tx1">
                    <a:lumMod val="65000"/>
                    <a:lumOff val="35000"/>
                  </a:schemeClr>
                </a:solidFill>
                <a:latin typeface="Montserrat SemiBold"/>
                <a:ea typeface="Montserrat SemiBold"/>
                <a:cs typeface="Montserrat SemiBold"/>
                <a:sym typeface="Montserrat SemiBold"/>
              </a:rPr>
              <a:t>Brett Wortzman</a:t>
            </a:r>
          </a:p>
        </p:txBody>
      </p:sp>
      <p:graphicFrame>
        <p:nvGraphicFramePr>
          <p:cNvPr id="6" name="Table 5">
            <a:extLst>
              <a:ext uri="{FF2B5EF4-FFF2-40B4-BE49-F238E27FC236}">
                <a16:creationId xmlns:a16="http://schemas.microsoft.com/office/drawing/2014/main" id="{2476EE3D-184B-F94C-9377-8106CC10DB11}"/>
              </a:ext>
            </a:extLst>
          </p:cNvPr>
          <p:cNvGraphicFramePr>
            <a:graphicFrameLocks noGrp="1"/>
          </p:cNvGraphicFramePr>
          <p:nvPr userDrawn="1">
            <p:extLst>
              <p:ext uri="{D42A27DB-BD31-4B8C-83A1-F6EECF244321}">
                <p14:modId xmlns:p14="http://schemas.microsoft.com/office/powerpoint/2010/main" val="1926019104"/>
              </p:ext>
            </p:extLst>
          </p:nvPr>
        </p:nvGraphicFramePr>
        <p:xfrm>
          <a:off x="7502629" y="4536528"/>
          <a:ext cx="4358194" cy="1804398"/>
        </p:xfrm>
        <a:graphic>
          <a:graphicData uri="http://schemas.openxmlformats.org/drawingml/2006/table">
            <a:tbl>
              <a:tblPr firstRow="1" bandRow="1">
                <a:tableStyleId>{2D5ABB26-0587-4C30-8999-92F81FD0307C}</a:tableStyleId>
              </a:tblPr>
              <a:tblGrid>
                <a:gridCol w="866512">
                  <a:extLst>
                    <a:ext uri="{9D8B030D-6E8A-4147-A177-3AD203B41FA5}">
                      <a16:colId xmlns:a16="http://schemas.microsoft.com/office/drawing/2014/main" val="2285619573"/>
                    </a:ext>
                  </a:extLst>
                </a:gridCol>
                <a:gridCol w="748482">
                  <a:extLst>
                    <a:ext uri="{9D8B030D-6E8A-4147-A177-3AD203B41FA5}">
                      <a16:colId xmlns:a16="http://schemas.microsoft.com/office/drawing/2014/main" val="3883267222"/>
                    </a:ext>
                  </a:extLst>
                </a:gridCol>
                <a:gridCol w="861646">
                  <a:extLst>
                    <a:ext uri="{9D8B030D-6E8A-4147-A177-3AD203B41FA5}">
                      <a16:colId xmlns:a16="http://schemas.microsoft.com/office/drawing/2014/main" val="3067426825"/>
                    </a:ext>
                  </a:extLst>
                </a:gridCol>
                <a:gridCol w="905608">
                  <a:extLst>
                    <a:ext uri="{9D8B030D-6E8A-4147-A177-3AD203B41FA5}">
                      <a16:colId xmlns:a16="http://schemas.microsoft.com/office/drawing/2014/main" val="4293795288"/>
                    </a:ext>
                  </a:extLst>
                </a:gridCol>
                <a:gridCol w="975946">
                  <a:extLst>
                    <a:ext uri="{9D8B030D-6E8A-4147-A177-3AD203B41FA5}">
                      <a16:colId xmlns:a16="http://schemas.microsoft.com/office/drawing/2014/main" val="3683209748"/>
                    </a:ext>
                  </a:extLst>
                </a:gridCol>
              </a:tblGrid>
              <a:tr h="300733">
                <a:tc>
                  <a:txBody>
                    <a:bodyPr/>
                    <a:lstStyle/>
                    <a:p>
                      <a:pPr algn="ctr"/>
                      <a:r>
                        <a:rPr lang="en-US" sz="1200" dirty="0">
                          <a:latin typeface="Montserrat SemiBold" panose="00000700000000000000" pitchFamily="2" charset="0"/>
                        </a:rPr>
                        <a:t>Arohan</a:t>
                      </a:r>
                    </a:p>
                  </a:txBody>
                  <a:tcPr anchor="ctr"/>
                </a:tc>
                <a:tc>
                  <a:txBody>
                    <a:bodyPr/>
                    <a:lstStyle/>
                    <a:p>
                      <a:pPr algn="ctr"/>
                      <a:r>
                        <a:rPr lang="en-US" sz="1200" dirty="0">
                          <a:latin typeface="Montserrat SemiBold" panose="00000700000000000000" pitchFamily="2" charset="0"/>
                        </a:rPr>
                        <a:t>Jonah</a:t>
                      </a:r>
                    </a:p>
                  </a:txBody>
                  <a:tcPr anchor="ctr"/>
                </a:tc>
                <a:tc>
                  <a:txBody>
                    <a:bodyPr/>
                    <a:lstStyle/>
                    <a:p>
                      <a:pPr algn="ctr"/>
                      <a:r>
                        <a:rPr lang="en-US" sz="1200" dirty="0">
                          <a:latin typeface="Montserrat SemiBold" panose="00000700000000000000" pitchFamily="2" charset="0"/>
                        </a:rPr>
                        <a:t>Kavya</a:t>
                      </a:r>
                    </a:p>
                  </a:txBody>
                  <a:tcPr anchor="ctr"/>
                </a:tc>
                <a:tc>
                  <a:txBody>
                    <a:bodyPr/>
                    <a:lstStyle/>
                    <a:p>
                      <a:pPr algn="ctr"/>
                      <a:r>
                        <a:rPr lang="en-US" sz="1200" dirty="0">
                          <a:latin typeface="Montserrat SemiBold" panose="00000700000000000000" pitchFamily="2" charset="0"/>
                        </a:rPr>
                        <a:t>Eeshani</a:t>
                      </a:r>
                    </a:p>
                  </a:txBody>
                  <a:tcPr anchor="ctr"/>
                </a:tc>
                <a:tc>
                  <a:txBody>
                    <a:bodyPr/>
                    <a:lstStyle/>
                    <a:p>
                      <a:pPr algn="ctr"/>
                      <a:r>
                        <a:rPr lang="en-US" sz="1200" dirty="0">
                          <a:latin typeface="Montserrat SemiBold" panose="00000700000000000000" pitchFamily="2" charset="0"/>
                        </a:rPr>
                        <a:t>Trien</a:t>
                      </a:r>
                    </a:p>
                  </a:txBody>
                  <a:tcPr anchor="ctr"/>
                </a:tc>
                <a:extLst>
                  <a:ext uri="{0D108BD9-81ED-4DB2-BD59-A6C34878D82A}">
                    <a16:rowId xmlns:a16="http://schemas.microsoft.com/office/drawing/2014/main" val="3018865140"/>
                  </a:ext>
                </a:extLst>
              </a:tr>
              <a:tr h="300733">
                <a:tc>
                  <a:txBody>
                    <a:bodyPr/>
                    <a:lstStyle/>
                    <a:p>
                      <a:pPr algn="ctr"/>
                      <a:r>
                        <a:rPr lang="en-US" sz="1200" dirty="0">
                          <a:latin typeface="Montserrat SemiBold" panose="00000700000000000000" pitchFamily="2" charset="0"/>
                        </a:rPr>
                        <a:t>Ashar</a:t>
                      </a:r>
                    </a:p>
                  </a:txBody>
                  <a:tcPr anchor="ctr"/>
                </a:tc>
                <a:tc>
                  <a:txBody>
                    <a:bodyPr/>
                    <a:lstStyle/>
                    <a:p>
                      <a:pPr algn="ctr"/>
                      <a:r>
                        <a:rPr lang="en-US" sz="1200" dirty="0">
                          <a:latin typeface="Montserrat SemiBold" panose="00000700000000000000" pitchFamily="2" charset="0"/>
                        </a:rPr>
                        <a:t>Brice</a:t>
                      </a:r>
                    </a:p>
                  </a:txBody>
                  <a:tcPr anchor="ctr"/>
                </a:tc>
                <a:tc>
                  <a:txBody>
                    <a:bodyPr/>
                    <a:lstStyle/>
                    <a:p>
                      <a:pPr algn="ctr"/>
                      <a:r>
                        <a:rPr lang="en-US" sz="1200" dirty="0">
                          <a:latin typeface="Montserrat SemiBold" panose="00000700000000000000" pitchFamily="2" charset="0"/>
                        </a:rPr>
                        <a:t>Misha</a:t>
                      </a:r>
                    </a:p>
                  </a:txBody>
                  <a:tcPr anchor="ctr"/>
                </a:tc>
                <a:tc>
                  <a:txBody>
                    <a:bodyPr/>
                    <a:lstStyle/>
                    <a:p>
                      <a:pPr algn="ctr"/>
                      <a:r>
                        <a:rPr lang="en-US" sz="1200" dirty="0">
                          <a:latin typeface="Montserrat SemiBold" panose="00000700000000000000" pitchFamily="2" charset="0"/>
                        </a:rPr>
                        <a:t>Aidan</a:t>
                      </a:r>
                    </a:p>
                  </a:txBody>
                  <a:tcPr anchor="ctr"/>
                </a:tc>
                <a:tc>
                  <a:txBody>
                    <a:bodyPr/>
                    <a:lstStyle/>
                    <a:p>
                      <a:pPr algn="ctr"/>
                      <a:r>
                        <a:rPr lang="en-US" sz="1200" dirty="0">
                          <a:latin typeface="Montserrat SemiBold" panose="00000700000000000000" pitchFamily="2" charset="0"/>
                        </a:rPr>
                        <a:t>Evan</a:t>
                      </a:r>
                    </a:p>
                  </a:txBody>
                  <a:tcPr anchor="ctr"/>
                </a:tc>
                <a:extLst>
                  <a:ext uri="{0D108BD9-81ED-4DB2-BD59-A6C34878D82A}">
                    <a16:rowId xmlns:a16="http://schemas.microsoft.com/office/drawing/2014/main" val="2718302219"/>
                  </a:ext>
                </a:extLst>
              </a:tr>
              <a:tr h="300733">
                <a:tc>
                  <a:txBody>
                    <a:bodyPr/>
                    <a:lstStyle/>
                    <a:p>
                      <a:pPr algn="ctr"/>
                      <a:r>
                        <a:rPr lang="en-US" sz="1200" dirty="0">
                          <a:latin typeface="Montserrat SemiBold" panose="00000700000000000000" pitchFamily="2" charset="0"/>
                        </a:rPr>
                        <a:t>Sean</a:t>
                      </a:r>
                    </a:p>
                  </a:txBody>
                  <a:tcPr anchor="ctr"/>
                </a:tc>
                <a:tc>
                  <a:txBody>
                    <a:bodyPr/>
                    <a:lstStyle/>
                    <a:p>
                      <a:pPr algn="ctr"/>
                      <a:r>
                        <a:rPr lang="en-US" sz="1200" dirty="0">
                          <a:latin typeface="Montserrat SemiBold" panose="00000700000000000000" pitchFamily="2" charset="0"/>
                        </a:rPr>
                        <a:t>Chris</a:t>
                      </a:r>
                    </a:p>
                  </a:txBody>
                  <a:tcPr anchor="ctr"/>
                </a:tc>
                <a:tc>
                  <a:txBody>
                    <a:bodyPr/>
                    <a:lstStyle/>
                    <a:p>
                      <a:pPr algn="ctr"/>
                      <a:r>
                        <a:rPr lang="en-US" sz="1200" dirty="0">
                          <a:latin typeface="Montserrat SemiBold" panose="00000700000000000000" pitchFamily="2" charset="0"/>
                        </a:rPr>
                        <a:t>Kieran</a:t>
                      </a:r>
                    </a:p>
                  </a:txBody>
                  <a:tcPr anchor="ctr"/>
                </a:tc>
                <a:tc>
                  <a:txBody>
                    <a:bodyPr/>
                    <a:lstStyle/>
                    <a:p>
                      <a:pPr algn="ctr"/>
                      <a:r>
                        <a:rPr lang="en-US" sz="1200" dirty="0">
                          <a:latin typeface="Montserrat SemiBold" panose="00000700000000000000" pitchFamily="2" charset="0"/>
                        </a:rPr>
                        <a:t>Cora</a:t>
                      </a:r>
                    </a:p>
                  </a:txBody>
                  <a:tcPr anchor="ctr"/>
                </a:tc>
                <a:tc>
                  <a:txBody>
                    <a:bodyPr/>
                    <a:lstStyle/>
                    <a:p>
                      <a:pPr algn="ctr"/>
                      <a:r>
                        <a:rPr lang="en-US" sz="1200" dirty="0">
                          <a:latin typeface="Montserrat SemiBold" panose="00000700000000000000" pitchFamily="2" charset="0"/>
                        </a:rPr>
                        <a:t>Rena</a:t>
                      </a:r>
                    </a:p>
                  </a:txBody>
                  <a:tcPr anchor="ctr"/>
                </a:tc>
                <a:extLst>
                  <a:ext uri="{0D108BD9-81ED-4DB2-BD59-A6C34878D82A}">
                    <a16:rowId xmlns:a16="http://schemas.microsoft.com/office/drawing/2014/main" val="3147651945"/>
                  </a:ext>
                </a:extLst>
              </a:tr>
              <a:tr h="300733">
                <a:tc>
                  <a:txBody>
                    <a:bodyPr/>
                    <a:lstStyle/>
                    <a:p>
                      <a:pPr algn="ctr"/>
                      <a:r>
                        <a:rPr lang="en-US" sz="1200" dirty="0">
                          <a:latin typeface="Montserrat SemiBold" panose="00000700000000000000" pitchFamily="2" charset="0"/>
                        </a:rPr>
                        <a:t>Chloe</a:t>
                      </a:r>
                    </a:p>
                  </a:txBody>
                  <a:tcPr anchor="ctr"/>
                </a:tc>
                <a:tc>
                  <a:txBody>
                    <a:bodyPr/>
                    <a:lstStyle/>
                    <a:p>
                      <a:pPr algn="ctr"/>
                      <a:r>
                        <a:rPr lang="en-US" sz="1200" dirty="0">
                          <a:latin typeface="Montserrat SemiBold" panose="00000700000000000000" pitchFamily="2" charset="0"/>
                        </a:rPr>
                        <a:t>Elden</a:t>
                      </a:r>
                    </a:p>
                  </a:txBody>
                  <a:tcPr anchor="ctr"/>
                </a:tc>
                <a:tc>
                  <a:txBody>
                    <a:bodyPr/>
                    <a:lstStyle/>
                    <a:p>
                      <a:pPr algn="ctr"/>
                      <a:r>
                        <a:rPr lang="en-US" sz="1200" dirty="0">
                          <a:latin typeface="Montserrat SemiBold" panose="00000700000000000000" pitchFamily="2" charset="0"/>
                        </a:rPr>
                        <a:t>Sahana</a:t>
                      </a:r>
                    </a:p>
                  </a:txBody>
                  <a:tcPr anchor="ctr"/>
                </a:tc>
                <a:tc>
                  <a:txBody>
                    <a:bodyPr/>
                    <a:lstStyle/>
                    <a:p>
                      <a:pPr algn="ctr"/>
                      <a:r>
                        <a:rPr lang="en-US" sz="1200" dirty="0">
                          <a:latin typeface="Montserrat SemiBold" panose="00000700000000000000" pitchFamily="2" charset="0"/>
                        </a:rPr>
                        <a:t>Dixon</a:t>
                      </a:r>
                    </a:p>
                  </a:txBody>
                  <a:tcPr anchor="ctr"/>
                </a:tc>
                <a:tc>
                  <a:txBody>
                    <a:bodyPr/>
                    <a:lstStyle/>
                    <a:p>
                      <a:pPr algn="ctr"/>
                      <a:r>
                        <a:rPr lang="en-US" sz="1200" dirty="0">
                          <a:latin typeface="Montserrat SemiBold" panose="00000700000000000000" pitchFamily="2" charset="0"/>
                        </a:rPr>
                        <a:t>Katharine</a:t>
                      </a:r>
                    </a:p>
                  </a:txBody>
                  <a:tcPr anchor="ctr"/>
                </a:tc>
                <a:extLst>
                  <a:ext uri="{0D108BD9-81ED-4DB2-BD59-A6C34878D82A}">
                    <a16:rowId xmlns:a16="http://schemas.microsoft.com/office/drawing/2014/main" val="1745184837"/>
                  </a:ext>
                </a:extLst>
              </a:tr>
              <a:tr h="300733">
                <a:tc>
                  <a:txBody>
                    <a:bodyPr/>
                    <a:lstStyle/>
                    <a:p>
                      <a:pPr algn="ctr"/>
                      <a:r>
                        <a:rPr lang="en-US" sz="1200" dirty="0">
                          <a:latin typeface="Montserrat SemiBold" panose="00000700000000000000" pitchFamily="2" charset="0"/>
                        </a:rPr>
                        <a:t>Jenny</a:t>
                      </a:r>
                    </a:p>
                  </a:txBody>
                  <a:tcPr anchor="ctr"/>
                </a:tc>
                <a:tc>
                  <a:txBody>
                    <a:bodyPr/>
                    <a:lstStyle/>
                    <a:p>
                      <a:pPr algn="ctr"/>
                      <a:r>
                        <a:rPr lang="en-US" sz="1200" dirty="0">
                          <a:latin typeface="Montserrat SemiBold" panose="00000700000000000000" pitchFamily="2" charset="0"/>
                        </a:rPr>
                        <a:t>Ishita</a:t>
                      </a:r>
                    </a:p>
                  </a:txBody>
                  <a:tcPr anchor="ctr"/>
                </a:tc>
                <a:tc>
                  <a:txBody>
                    <a:bodyPr/>
                    <a:lstStyle/>
                    <a:p>
                      <a:pPr algn="ctr"/>
                      <a:r>
                        <a:rPr lang="en-US" sz="1200" dirty="0">
                          <a:latin typeface="Montserrat SemiBold" panose="00000700000000000000" pitchFamily="2" charset="0"/>
                        </a:rPr>
                        <a:t>Anirudh</a:t>
                      </a:r>
                    </a:p>
                  </a:txBody>
                  <a:tcPr anchor="ctr"/>
                </a:tc>
                <a:tc>
                  <a:txBody>
                    <a:bodyPr/>
                    <a:lstStyle/>
                    <a:p>
                      <a:pPr algn="ctr"/>
                      <a:r>
                        <a:rPr lang="en-US" sz="1200" dirty="0">
                          <a:latin typeface="Montserrat SemiBold" panose="00000700000000000000" pitchFamily="2" charset="0"/>
                        </a:rPr>
                        <a:t>Nhan</a:t>
                      </a:r>
                    </a:p>
                  </a:txBody>
                  <a:tcPr anchor="ctr"/>
                </a:tc>
                <a:tc>
                  <a:txBody>
                    <a:bodyPr/>
                    <a:lstStyle/>
                    <a:p>
                      <a:pPr algn="ctr"/>
                      <a:r>
                        <a:rPr lang="en-US" sz="1200" dirty="0">
                          <a:latin typeface="Montserrat SemiBold" panose="00000700000000000000" pitchFamily="2" charset="0"/>
                        </a:rPr>
                        <a:t>Anya</a:t>
                      </a:r>
                    </a:p>
                  </a:txBody>
                  <a:tcPr anchor="ctr"/>
                </a:tc>
                <a:extLst>
                  <a:ext uri="{0D108BD9-81ED-4DB2-BD59-A6C34878D82A}">
                    <a16:rowId xmlns:a16="http://schemas.microsoft.com/office/drawing/2014/main" val="4066156089"/>
                  </a:ext>
                </a:extLst>
              </a:tr>
              <a:tr h="300733">
                <a:tc>
                  <a:txBody>
                    <a:bodyPr/>
                    <a:lstStyle/>
                    <a:p>
                      <a:pPr algn="ctr"/>
                      <a:r>
                        <a:rPr lang="en-US" sz="1200" dirty="0">
                          <a:latin typeface="Montserrat SemiBold" panose="00000700000000000000" pitchFamily="2" charset="0"/>
                        </a:rPr>
                        <a:t>Nate</a:t>
                      </a:r>
                    </a:p>
                  </a:txBody>
                  <a:tcPr anchor="ctr"/>
                </a:tc>
                <a:tc>
                  <a:txBody>
                    <a:bodyPr/>
                    <a:lstStyle/>
                    <a:p>
                      <a:pPr algn="ctr"/>
                      <a:r>
                        <a:rPr lang="en-US" sz="1200" dirty="0">
                          <a:latin typeface="Montserrat SemiBold" panose="00000700000000000000" pitchFamily="2" charset="0"/>
                        </a:rPr>
                        <a:t>Kuhu</a:t>
                      </a:r>
                    </a:p>
                  </a:txBody>
                  <a:tcPr anchor="ctr"/>
                </a:tc>
                <a:tc>
                  <a:txBody>
                    <a:bodyPr/>
                    <a:lstStyle/>
                    <a:p>
                      <a:pPr algn="ctr"/>
                      <a:r>
                        <a:rPr lang="en-US" sz="1200" dirty="0">
                          <a:latin typeface="Montserrat SemiBold" panose="00000700000000000000" pitchFamily="2" charset="0"/>
                        </a:rPr>
                        <a:t>Crystal</a:t>
                      </a:r>
                    </a:p>
                  </a:txBody>
                  <a:tcPr anchor="ctr"/>
                </a:tc>
                <a:tc>
                  <a:txBody>
                    <a:bodyPr/>
                    <a:lstStyle/>
                    <a:p>
                      <a:pPr algn="ctr"/>
                      <a:endParaRPr lang="en-US" sz="1200" dirty="0">
                        <a:latin typeface="Montserrat SemiBold" panose="00000700000000000000" pitchFamily="2" charset="0"/>
                      </a:endParaRPr>
                    </a:p>
                  </a:txBody>
                  <a:tcPr anchor="ctr"/>
                </a:tc>
                <a:tc>
                  <a:txBody>
                    <a:bodyPr/>
                    <a:lstStyle/>
                    <a:p>
                      <a:pPr algn="ctr"/>
                      <a:endParaRPr lang="en-US" sz="1200" dirty="0">
                        <a:latin typeface="Montserrat SemiBold" panose="00000700000000000000" pitchFamily="2" charset="0"/>
                      </a:endParaRPr>
                    </a:p>
                  </a:txBody>
                  <a:tcPr anchor="ctr"/>
                </a:tc>
                <a:extLst>
                  <a:ext uri="{0D108BD9-81ED-4DB2-BD59-A6C34878D82A}">
                    <a16:rowId xmlns:a16="http://schemas.microsoft.com/office/drawing/2014/main" val="2321297574"/>
                  </a:ext>
                </a:extLst>
              </a:tr>
            </a:tbl>
          </a:graphicData>
        </a:graphic>
      </p:graphicFrame>
      <p:sp>
        <p:nvSpPr>
          <p:cNvPr id="7" name="TextBox 6">
            <a:extLst>
              <a:ext uri="{FF2B5EF4-FFF2-40B4-BE49-F238E27FC236}">
                <a16:creationId xmlns:a16="http://schemas.microsoft.com/office/drawing/2014/main" id="{C13833EE-05B6-BA72-385F-A23240AFEA45}"/>
              </a:ext>
            </a:extLst>
          </p:cNvPr>
          <p:cNvSpPr txBox="1"/>
          <p:nvPr userDrawn="1"/>
        </p:nvSpPr>
        <p:spPr>
          <a:xfrm>
            <a:off x="6815404" y="6442666"/>
            <a:ext cx="4941095" cy="307777"/>
          </a:xfrm>
          <a:prstGeom prst="rect">
            <a:avLst/>
          </a:prstGeom>
          <a:noFill/>
        </p:spPr>
        <p:txBody>
          <a:bodyPr wrap="square" rtlCol="0">
            <a:spAutoFit/>
          </a:bodyPr>
          <a:lstStyle/>
          <a:p>
            <a:r>
              <a:rPr lang="en-US" sz="1400" i="1" dirty="0">
                <a:solidFill>
                  <a:srgbClr val="535353"/>
                </a:solidFill>
                <a:latin typeface="Montserrat SemiBold" panose="00000700000000000000" pitchFamily="2" charset="0"/>
              </a:rPr>
              <a:t>Now playing</a:t>
            </a:r>
            <a:r>
              <a:rPr lang="en-US" sz="1400" dirty="0">
                <a:solidFill>
                  <a:srgbClr val="535353"/>
                </a:solidFill>
                <a:latin typeface="Montserrat SemiBold" panose="00000700000000000000" pitchFamily="2" charset="0"/>
              </a:rPr>
              <a:t>: 🎶 </a:t>
            </a:r>
            <a:r>
              <a:rPr lang="en-US" sz="1400" dirty="0">
                <a:solidFill>
                  <a:srgbClr val="535353"/>
                </a:solidFill>
                <a:latin typeface="Montserrat SemiBold" panose="00000700000000000000" pitchFamily="2" charset="0"/>
                <a:hlinkClick r:id="rId4"/>
              </a:rPr>
              <a:t>CSE 123 26wi Lecture Tunes</a:t>
            </a:r>
            <a:r>
              <a:rPr lang="en-US" sz="1400" dirty="0">
                <a:solidFill>
                  <a:srgbClr val="535353"/>
                </a:solidFill>
                <a:latin typeface="Montserrat SemiBold" panose="00000700000000000000" pitchFamily="2" charset="0"/>
              </a:rPr>
              <a:t> 🎶</a:t>
            </a:r>
          </a:p>
        </p:txBody>
      </p:sp>
      <p:sp>
        <p:nvSpPr>
          <p:cNvPr id="8" name="Google Shape;96;p1">
            <a:extLst>
              <a:ext uri="{FF2B5EF4-FFF2-40B4-BE49-F238E27FC236}">
                <a16:creationId xmlns:a16="http://schemas.microsoft.com/office/drawing/2014/main" id="{04EE4C82-5E95-B610-DF46-3246854AB08E}"/>
              </a:ext>
            </a:extLst>
          </p:cNvPr>
          <p:cNvSpPr txBox="1"/>
          <p:nvPr userDrawn="1"/>
        </p:nvSpPr>
        <p:spPr>
          <a:xfrm>
            <a:off x="6519481" y="3741864"/>
            <a:ext cx="2138245"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dirty="0">
                <a:solidFill>
                  <a:schemeClr val="tx1">
                    <a:lumMod val="65000"/>
                    <a:lumOff val="35000"/>
                  </a:schemeClr>
                </a:solidFill>
                <a:latin typeface="Montserrat ExtraBold"/>
                <a:ea typeface="Montserrat ExtraBold"/>
                <a:cs typeface="Montserrat ExtraBold"/>
                <a:sym typeface="Montserrat ExtraBold"/>
              </a:rPr>
              <a:t>Instructor:</a:t>
            </a:r>
            <a:endParaRPr sz="2000" dirty="0">
              <a:solidFill>
                <a:schemeClr val="tx1">
                  <a:lumMod val="65000"/>
                  <a:lumOff val="35000"/>
                </a:schemeClr>
              </a:solidFill>
              <a:latin typeface="Montserrat ExtraBold"/>
              <a:ea typeface="Montserrat ExtraBold"/>
              <a:cs typeface="Montserrat ExtraBold"/>
              <a:sym typeface="Montserrat ExtraBold"/>
            </a:endParaRPr>
          </a:p>
        </p:txBody>
      </p:sp>
      <p:sp>
        <p:nvSpPr>
          <p:cNvPr id="9" name="Google Shape;96;p1">
            <a:extLst>
              <a:ext uri="{FF2B5EF4-FFF2-40B4-BE49-F238E27FC236}">
                <a16:creationId xmlns:a16="http://schemas.microsoft.com/office/drawing/2014/main" id="{320AD4A8-23AD-0876-E2BA-C94D9FC4392A}"/>
              </a:ext>
            </a:extLst>
          </p:cNvPr>
          <p:cNvSpPr txBox="1"/>
          <p:nvPr userDrawn="1"/>
        </p:nvSpPr>
        <p:spPr>
          <a:xfrm>
            <a:off x="5500614" y="4433103"/>
            <a:ext cx="2138245"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dirty="0">
                <a:solidFill>
                  <a:schemeClr val="tx1">
                    <a:lumMod val="65000"/>
                    <a:lumOff val="35000"/>
                  </a:schemeClr>
                </a:solidFill>
                <a:latin typeface="Montserrat ExtraBold"/>
                <a:ea typeface="Montserrat ExtraBold"/>
                <a:cs typeface="Montserrat ExtraBold"/>
                <a:sym typeface="Montserrat ExtraBold"/>
              </a:rPr>
              <a:t>TAs:</a:t>
            </a:r>
            <a:endParaRPr sz="2000" dirty="0">
              <a:solidFill>
                <a:schemeClr val="tx1">
                  <a:lumMod val="65000"/>
                  <a:lumOff val="35000"/>
                </a:schemeClr>
              </a:solidFill>
              <a:latin typeface="Montserrat ExtraBold"/>
              <a:ea typeface="Montserrat ExtraBold"/>
              <a:cs typeface="Montserrat ExtraBold"/>
              <a:sym typeface="Montserrat ExtraBold"/>
            </a:endParaRPr>
          </a:p>
        </p:txBody>
      </p:sp>
      <p:sp>
        <p:nvSpPr>
          <p:cNvPr id="11" name="TextBox 10">
            <a:extLst>
              <a:ext uri="{FF2B5EF4-FFF2-40B4-BE49-F238E27FC236}">
                <a16:creationId xmlns:a16="http://schemas.microsoft.com/office/drawing/2014/main" id="{5C8C360F-4256-FEE1-7C14-17182C543AFA}"/>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05: Linked Nodes w/Loops</a:t>
            </a:r>
          </a:p>
        </p:txBody>
      </p:sp>
      <p:sp>
        <p:nvSpPr>
          <p:cNvPr id="12" name="Google Shape;23;p29">
            <a:extLst>
              <a:ext uri="{FF2B5EF4-FFF2-40B4-BE49-F238E27FC236}">
                <a16:creationId xmlns:a16="http://schemas.microsoft.com/office/drawing/2014/main" id="{8AB0C156-E646-655A-EAEF-6213F4E43055}"/>
              </a:ext>
            </a:extLst>
          </p:cNvPr>
          <p:cNvSpPr txBox="1"/>
          <p:nvPr userDrawn="1"/>
        </p:nvSpPr>
        <p:spPr>
          <a:xfrm>
            <a:off x="486355" y="2794656"/>
            <a:ext cx="1137069" cy="338514"/>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600"/>
              <a:buFont typeface="Montserrat"/>
              <a:buNone/>
            </a:pPr>
            <a:r>
              <a:rPr lang="en-US" sz="1600" b="0" i="0" u="none" strike="noStrike" cap="none" dirty="0">
                <a:solidFill>
                  <a:srgbClr val="FFFFFF"/>
                </a:solidFill>
                <a:latin typeface="Montserrat"/>
                <a:ea typeface="Montserrat"/>
                <a:cs typeface="Montserrat"/>
                <a:sym typeface="Montserrat"/>
              </a:rPr>
              <a:t>LEC 05</a:t>
            </a:r>
            <a:endParaRPr dirty="0"/>
          </a:p>
        </p:txBody>
      </p:sp>
    </p:spTree>
    <p:extLst>
      <p:ext uri="{BB962C8B-B14F-4D97-AF65-F5344CB8AC3E}">
        <p14:creationId xmlns:p14="http://schemas.microsoft.com/office/powerpoint/2010/main" val="3868470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123 Winter 2026</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05: Linked Nodes w/Loops</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 id="2147483658" r:id="rId8"/>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edstem.org/us/courses/90027/discussion/7534581"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title"/>
          </p:nvPr>
        </p:nvSpPr>
        <p:spPr>
          <a:xfrm>
            <a:off x="131885" y="4013370"/>
            <a:ext cx="6471138" cy="1954787"/>
          </a:xfrm>
          <a:prstGeom prst="rect">
            <a:avLst/>
          </a:prstGeom>
          <a:noFill/>
          <a:ln>
            <a:noFill/>
          </a:ln>
        </p:spPr>
        <p:txBody>
          <a:bodyPr spcFirstLastPara="1" wrap="square" lIns="45700" tIns="45700" rIns="45700" bIns="45700" anchor="t" anchorCtr="0">
            <a:noAutofit/>
          </a:bodyPr>
          <a:lstStyle/>
          <a:p>
            <a:pPr lvl="0"/>
            <a:r>
              <a:rPr lang="en-US" sz="3600" dirty="0"/>
              <a:t>Linked Nodes w/Loops</a:t>
            </a:r>
            <a:endParaRPr sz="4400" dirty="0">
              <a:latin typeface="Montserrat SemiBold" panose="00000700000000000000" pitchFamily="2" charset="0"/>
            </a:endParaRPr>
          </a:p>
        </p:txBody>
      </p:sp>
      <p:sp>
        <p:nvSpPr>
          <p:cNvPr id="94" name="Google Shape;94;p1"/>
          <p:cNvSpPr txBox="1"/>
          <p:nvPr/>
        </p:nvSpPr>
        <p:spPr>
          <a:xfrm>
            <a:off x="7071026" y="1419273"/>
            <a:ext cx="4539900" cy="3387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6A6A6"/>
              </a:buClr>
              <a:buSzPts val="1600"/>
              <a:buFont typeface="Montserrat SemiBold"/>
              <a:buNone/>
            </a:pPr>
            <a:r>
              <a:rPr lang="en-US" sz="1600" b="1" i="0" u="none" strike="noStrike" cap="none">
                <a:solidFill>
                  <a:srgbClr val="A6A6A6"/>
                </a:solidFill>
                <a:latin typeface="Montserrat SemiBold"/>
                <a:ea typeface="Montserrat SemiBold"/>
                <a:cs typeface="Montserrat SemiBold"/>
                <a:sym typeface="Montserrat SemiBold"/>
              </a:rPr>
              <a:t>BEFORE WE START</a:t>
            </a:r>
            <a:endParaRPr/>
          </a:p>
        </p:txBody>
      </p:sp>
      <p:sp>
        <p:nvSpPr>
          <p:cNvPr id="7" name="TextBox 6">
            <a:extLst>
              <a:ext uri="{FF2B5EF4-FFF2-40B4-BE49-F238E27FC236}">
                <a16:creationId xmlns:a16="http://schemas.microsoft.com/office/drawing/2014/main" id="{D68D04F4-55AB-5CE1-FC37-42BEC912BC09}"/>
              </a:ext>
            </a:extLst>
          </p:cNvPr>
          <p:cNvSpPr txBox="1"/>
          <p:nvPr/>
        </p:nvSpPr>
        <p:spPr>
          <a:xfrm>
            <a:off x="7071026" y="2237509"/>
            <a:ext cx="4539900" cy="1508105"/>
          </a:xfrm>
          <a:prstGeom prst="rect">
            <a:avLst/>
          </a:prstGeom>
          <a:noFill/>
        </p:spPr>
        <p:txBody>
          <a:bodyPr wrap="square" rtlCol="0">
            <a:spAutoFit/>
          </a:bodyPr>
          <a:lstStyle/>
          <a:p>
            <a:pPr algn="ctr"/>
            <a:endParaRPr lang="en-US" i="1" dirty="0"/>
          </a:p>
          <a:p>
            <a:pPr algn="ctr"/>
            <a:r>
              <a:rPr lang="en-US" sz="2000" i="1" dirty="0"/>
              <a:t>What’s the last TV show you finished?</a:t>
            </a:r>
          </a:p>
          <a:p>
            <a:pPr algn="ctr"/>
            <a:endParaRPr lang="en-US" i="1" dirty="0"/>
          </a:p>
          <a:p>
            <a:pPr algn="ctr"/>
            <a:endParaRPr lang="en-US" b="1" dirty="0">
              <a:solidFill>
                <a:schemeClr val="accent6"/>
              </a:solidFill>
              <a:cs typeface="Calibri"/>
              <a:sym typeface="Calibri"/>
            </a:endParaRPr>
          </a:p>
          <a:p>
            <a:pPr algn="ctr"/>
            <a:r>
              <a:rPr lang="en-US" b="1" dirty="0">
                <a:solidFill>
                  <a:schemeClr val="accent6"/>
                </a:solidFill>
                <a:cs typeface="Calibri"/>
                <a:sym typeface="Calibri"/>
              </a:rPr>
              <a:t>Respond on sli.do!</a:t>
            </a:r>
            <a:endParaRPr lang="en-US" b="1" dirty="0">
              <a:solidFill>
                <a:schemeClr val="accent6"/>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916D884-E09B-95F5-9177-A68D1287ADB8}"/>
              </a:ext>
            </a:extLst>
          </p:cNvPr>
          <p:cNvPicPr>
            <a:picLocks noChangeAspect="1"/>
          </p:cNvPicPr>
          <p:nvPr/>
        </p:nvPicPr>
        <p:blipFill>
          <a:blip r:embed="rId3"/>
          <a:srcRect/>
          <a:stretch/>
        </p:blipFill>
        <p:spPr>
          <a:xfrm>
            <a:off x="2975610" y="5567680"/>
            <a:ext cx="1229360" cy="12293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DB1BF-8931-6DD7-C99A-7A23B9CB1BF7}"/>
              </a:ext>
            </a:extLst>
          </p:cNvPr>
          <p:cNvSpPr>
            <a:spLocks noGrp="1"/>
          </p:cNvSpPr>
          <p:nvPr>
            <p:ph type="title"/>
          </p:nvPr>
        </p:nvSpPr>
        <p:spPr/>
        <p:txBody>
          <a:bodyPr/>
          <a:lstStyle/>
          <a:p>
            <a:r>
              <a:rPr lang="en-US" dirty="0" err="1">
                <a:latin typeface="Consolas" panose="020B0609020204030204" pitchFamily="49" charset="0"/>
              </a:rPr>
              <a:t>ListNode</a:t>
            </a:r>
            <a:r>
              <a:rPr lang="en-US" dirty="0"/>
              <a:t> chains</a:t>
            </a:r>
          </a:p>
        </p:txBody>
      </p:sp>
      <p:sp>
        <p:nvSpPr>
          <p:cNvPr id="3" name="Content Placeholder 2">
            <a:extLst>
              <a:ext uri="{FF2B5EF4-FFF2-40B4-BE49-F238E27FC236}">
                <a16:creationId xmlns:a16="http://schemas.microsoft.com/office/drawing/2014/main" id="{A4D298D5-9D5C-B0C1-A160-34475EFE10B6}"/>
              </a:ext>
            </a:extLst>
          </p:cNvPr>
          <p:cNvSpPr>
            <a:spLocks noGrp="1"/>
          </p:cNvSpPr>
          <p:nvPr>
            <p:ph idx="1"/>
          </p:nvPr>
        </p:nvSpPr>
        <p:spPr/>
        <p:txBody>
          <a:bodyPr/>
          <a:lstStyle/>
          <a:p>
            <a:r>
              <a:rPr lang="en-US" dirty="0"/>
              <a:t>Recall the </a:t>
            </a:r>
            <a:r>
              <a:rPr lang="en-US" dirty="0" err="1">
                <a:latin typeface="Consolas" panose="020B0609020204030204" pitchFamily="49" charset="0"/>
              </a:rPr>
              <a:t>ListNode</a:t>
            </a:r>
            <a:r>
              <a:rPr lang="en-US" dirty="0"/>
              <a:t> class:</a:t>
            </a:r>
          </a:p>
          <a:p>
            <a:pPr marL="1546225" indent="0">
              <a:buNone/>
            </a:pPr>
            <a:r>
              <a:rPr lang="en-US" sz="2800" dirty="0">
                <a:latin typeface="Consolas" panose="020B0609020204030204" pitchFamily="49" charset="0"/>
              </a:rPr>
              <a:t>public class </a:t>
            </a:r>
            <a:r>
              <a:rPr lang="en-US" sz="2800" dirty="0" err="1">
                <a:latin typeface="Consolas" panose="020B0609020204030204" pitchFamily="49" charset="0"/>
              </a:rPr>
              <a:t>ListNode</a:t>
            </a:r>
            <a:r>
              <a:rPr lang="en-US" sz="2800" dirty="0">
                <a:latin typeface="Consolas" panose="020B0609020204030204" pitchFamily="49" charset="0"/>
              </a:rPr>
              <a:t> {</a:t>
            </a:r>
          </a:p>
          <a:p>
            <a:pPr marL="1546225" indent="0">
              <a:buNone/>
            </a:pPr>
            <a:r>
              <a:rPr lang="en-US" sz="2800" dirty="0">
                <a:latin typeface="Consolas" panose="020B0609020204030204" pitchFamily="49" charset="0"/>
              </a:rPr>
              <a:t>    public int data;</a:t>
            </a:r>
          </a:p>
          <a:p>
            <a:pPr marL="1546225" indent="0">
              <a:buNone/>
            </a:pPr>
            <a:r>
              <a:rPr lang="en-US" sz="2800" dirty="0">
                <a:latin typeface="Consolas" panose="020B0609020204030204" pitchFamily="49" charset="0"/>
              </a:rPr>
              <a:t>    public </a:t>
            </a:r>
            <a:r>
              <a:rPr lang="en-US" sz="2800" dirty="0" err="1">
                <a:latin typeface="Consolas" panose="020B0609020204030204" pitchFamily="49" charset="0"/>
              </a:rPr>
              <a:t>ListNode</a:t>
            </a:r>
            <a:r>
              <a:rPr lang="en-US" sz="2800" dirty="0">
                <a:latin typeface="Consolas" panose="020B0609020204030204" pitchFamily="49" charset="0"/>
              </a:rPr>
              <a:t> next;</a:t>
            </a:r>
          </a:p>
          <a:p>
            <a:pPr marL="1546225" indent="0">
              <a:buNone/>
            </a:pPr>
            <a:r>
              <a:rPr lang="en-US" sz="2800" dirty="0">
                <a:latin typeface="Consolas" panose="020B0609020204030204" pitchFamily="49" charset="0"/>
              </a:rPr>
              <a:t>}</a:t>
            </a:r>
          </a:p>
          <a:p>
            <a:pPr marL="0" indent="0">
              <a:buNone/>
            </a:pPr>
            <a:endParaRPr lang="en-US" dirty="0"/>
          </a:p>
          <a:p>
            <a:r>
              <a:rPr lang="en-US" dirty="0"/>
              <a:t>How would we find the fourth value in a chain?</a:t>
            </a:r>
          </a:p>
          <a:p>
            <a:pPr marL="1546225" indent="0">
              <a:buNone/>
            </a:pPr>
            <a:r>
              <a:rPr lang="en-US" dirty="0" err="1">
                <a:latin typeface="Consolas" panose="020B0609020204030204" pitchFamily="49" charset="0"/>
              </a:rPr>
              <a:t>node.next.next.next.data</a:t>
            </a:r>
            <a:endParaRPr lang="en-US" dirty="0">
              <a:latin typeface="Consolas" panose="020B0609020204030204" pitchFamily="49" charset="0"/>
            </a:endParaRPr>
          </a:p>
          <a:p>
            <a:pPr marL="1546225" indent="0">
              <a:buNone/>
            </a:pPr>
            <a:endParaRPr lang="en-US" dirty="0">
              <a:latin typeface="Consolas" panose="020B0609020204030204" pitchFamily="49" charset="0"/>
            </a:endParaRPr>
          </a:p>
          <a:p>
            <a:pPr marL="1546225" indent="0">
              <a:buNone/>
            </a:pPr>
            <a:endParaRPr lang="en-US" dirty="0">
              <a:latin typeface="Consolas" panose="020B0609020204030204" pitchFamily="49" charset="0"/>
            </a:endParaRPr>
          </a:p>
        </p:txBody>
      </p:sp>
      <p:pic>
        <p:nvPicPr>
          <p:cNvPr id="4" name="Picture 3" descr="5 boxes in a row that have arrows from one box to the next from left to right. Each arrow starts in the left box and connects to the left edge of the right box. The arrows represent &quot;links&quot; between each element of the list (made by all the boxes together). Each box contains a number, specifically in the order 10, 23, 42, -4, 12.">
            <a:extLst>
              <a:ext uri="{FF2B5EF4-FFF2-40B4-BE49-F238E27FC236}">
                <a16:creationId xmlns:a16="http://schemas.microsoft.com/office/drawing/2014/main" id="{15DAE3D7-9D28-4619-8CFE-32E2751E5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005" y="5468303"/>
            <a:ext cx="10773070" cy="136887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1E009C7F-3430-D7D1-919E-B6C92653AE0E}"/>
              </a:ext>
            </a:extLst>
          </p:cNvPr>
          <p:cNvSpPr/>
          <p:nvPr/>
        </p:nvSpPr>
        <p:spPr>
          <a:xfrm>
            <a:off x="381000" y="5920740"/>
            <a:ext cx="457200" cy="454343"/>
          </a:xfrm>
          <a:prstGeom prst="rect">
            <a:avLst/>
          </a:prstGeom>
          <a:solidFill>
            <a:srgbClr val="D9EAD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E97A90-9825-0097-F56F-30DD37D153BC}"/>
              </a:ext>
            </a:extLst>
          </p:cNvPr>
          <p:cNvSpPr txBox="1"/>
          <p:nvPr/>
        </p:nvSpPr>
        <p:spPr>
          <a:xfrm>
            <a:off x="281940" y="5581888"/>
            <a:ext cx="691215" cy="369332"/>
          </a:xfrm>
          <a:prstGeom prst="rect">
            <a:avLst/>
          </a:prstGeom>
          <a:noFill/>
        </p:spPr>
        <p:txBody>
          <a:bodyPr wrap="none" rtlCol="0">
            <a:spAutoFit/>
          </a:bodyPr>
          <a:lstStyle/>
          <a:p>
            <a:r>
              <a:rPr lang="en-US" dirty="0">
                <a:latin typeface="Consolas" panose="020B0609020204030204" pitchFamily="49" charset="0"/>
              </a:rPr>
              <a:t>node</a:t>
            </a:r>
          </a:p>
        </p:txBody>
      </p:sp>
      <p:cxnSp>
        <p:nvCxnSpPr>
          <p:cNvPr id="13" name="Straight Arrow Connector 12">
            <a:extLst>
              <a:ext uri="{FF2B5EF4-FFF2-40B4-BE49-F238E27FC236}">
                <a16:creationId xmlns:a16="http://schemas.microsoft.com/office/drawing/2014/main" id="{06A8EF31-E118-5277-414E-2E5F13F62EC2}"/>
              </a:ext>
            </a:extLst>
          </p:cNvPr>
          <p:cNvCxnSpPr>
            <a:cxnSpLocks/>
            <a:endCxn id="4" idx="1"/>
          </p:cNvCxnSpPr>
          <p:nvPr/>
        </p:nvCxnSpPr>
        <p:spPr>
          <a:xfrm>
            <a:off x="627547" y="6152742"/>
            <a:ext cx="592458" cy="0"/>
          </a:xfrm>
          <a:prstGeom prst="straightConnector1">
            <a:avLst/>
          </a:prstGeom>
          <a:ln w="3810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E45BD-25B4-7119-823C-D4B301644964}"/>
              </a:ext>
            </a:extLst>
          </p:cNvPr>
          <p:cNvCxnSpPr>
            <a:cxnSpLocks/>
          </p:cNvCxnSpPr>
          <p:nvPr/>
        </p:nvCxnSpPr>
        <p:spPr>
          <a:xfrm flipV="1">
            <a:off x="11323320" y="5894388"/>
            <a:ext cx="586740" cy="50704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29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47792-E5B7-E600-96A5-2DED03F5A2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4AFA94-C3C1-449C-B179-FE5EE7AEDB2B}"/>
              </a:ext>
            </a:extLst>
          </p:cNvPr>
          <p:cNvSpPr>
            <a:spLocks noGrp="1"/>
          </p:cNvSpPr>
          <p:nvPr>
            <p:ph type="title"/>
          </p:nvPr>
        </p:nvSpPr>
        <p:spPr/>
        <p:txBody>
          <a:bodyPr/>
          <a:lstStyle/>
          <a:p>
            <a:r>
              <a:rPr lang="en-US" dirty="0" err="1">
                <a:latin typeface="Consolas" panose="020B0609020204030204" pitchFamily="49" charset="0"/>
              </a:rPr>
              <a:t>ListNode</a:t>
            </a:r>
            <a:r>
              <a:rPr lang="en-US" dirty="0"/>
              <a:t> chains</a:t>
            </a:r>
          </a:p>
        </p:txBody>
      </p:sp>
      <p:sp>
        <p:nvSpPr>
          <p:cNvPr id="3" name="Content Placeholder 2">
            <a:extLst>
              <a:ext uri="{FF2B5EF4-FFF2-40B4-BE49-F238E27FC236}">
                <a16:creationId xmlns:a16="http://schemas.microsoft.com/office/drawing/2014/main" id="{5A578849-DE49-2170-63C9-C2DB5C83CB8C}"/>
              </a:ext>
            </a:extLst>
          </p:cNvPr>
          <p:cNvSpPr>
            <a:spLocks noGrp="1"/>
          </p:cNvSpPr>
          <p:nvPr>
            <p:ph idx="1"/>
          </p:nvPr>
        </p:nvSpPr>
        <p:spPr/>
        <p:txBody>
          <a:bodyPr/>
          <a:lstStyle/>
          <a:p>
            <a:r>
              <a:rPr lang="en-US" dirty="0"/>
              <a:t>Recall the </a:t>
            </a:r>
            <a:r>
              <a:rPr lang="en-US" dirty="0" err="1">
                <a:latin typeface="Consolas" panose="020B0609020204030204" pitchFamily="49" charset="0"/>
              </a:rPr>
              <a:t>ListNode</a:t>
            </a:r>
            <a:r>
              <a:rPr lang="en-US" dirty="0"/>
              <a:t> class:</a:t>
            </a:r>
          </a:p>
          <a:p>
            <a:pPr marL="1546225" indent="0">
              <a:buNone/>
            </a:pPr>
            <a:r>
              <a:rPr lang="en-US" sz="2800" dirty="0">
                <a:latin typeface="Consolas" panose="020B0609020204030204" pitchFamily="49" charset="0"/>
              </a:rPr>
              <a:t>public class </a:t>
            </a:r>
            <a:r>
              <a:rPr lang="en-US" sz="2800" dirty="0" err="1">
                <a:latin typeface="Consolas" panose="020B0609020204030204" pitchFamily="49" charset="0"/>
              </a:rPr>
              <a:t>ListNode</a:t>
            </a:r>
            <a:r>
              <a:rPr lang="en-US" sz="2800" dirty="0">
                <a:latin typeface="Consolas" panose="020B0609020204030204" pitchFamily="49" charset="0"/>
              </a:rPr>
              <a:t> {</a:t>
            </a:r>
          </a:p>
          <a:p>
            <a:pPr marL="1546225" indent="0">
              <a:buNone/>
            </a:pPr>
            <a:r>
              <a:rPr lang="en-US" sz="2800" dirty="0">
                <a:latin typeface="Consolas" panose="020B0609020204030204" pitchFamily="49" charset="0"/>
              </a:rPr>
              <a:t>    public int data;</a:t>
            </a:r>
          </a:p>
          <a:p>
            <a:pPr marL="1546225" indent="0">
              <a:buNone/>
            </a:pPr>
            <a:r>
              <a:rPr lang="en-US" sz="2800" dirty="0">
                <a:latin typeface="Consolas" panose="020B0609020204030204" pitchFamily="49" charset="0"/>
              </a:rPr>
              <a:t>    public </a:t>
            </a:r>
            <a:r>
              <a:rPr lang="en-US" sz="2800" dirty="0" err="1">
                <a:latin typeface="Consolas" panose="020B0609020204030204" pitchFamily="49" charset="0"/>
              </a:rPr>
              <a:t>ListNode</a:t>
            </a:r>
            <a:r>
              <a:rPr lang="en-US" sz="2800" dirty="0">
                <a:latin typeface="Consolas" panose="020B0609020204030204" pitchFamily="49" charset="0"/>
              </a:rPr>
              <a:t> next;</a:t>
            </a:r>
          </a:p>
          <a:p>
            <a:pPr marL="1546225" indent="0">
              <a:buNone/>
            </a:pPr>
            <a:r>
              <a:rPr lang="en-US" sz="2800" dirty="0">
                <a:latin typeface="Consolas" panose="020B0609020204030204" pitchFamily="49" charset="0"/>
              </a:rPr>
              <a:t>}</a:t>
            </a:r>
          </a:p>
          <a:p>
            <a:pPr marL="0" indent="0">
              <a:buNone/>
            </a:pPr>
            <a:endParaRPr lang="en-US" dirty="0"/>
          </a:p>
          <a:p>
            <a:r>
              <a:rPr lang="en-US" dirty="0"/>
              <a:t>How would we find the 100th value in a chain?</a:t>
            </a:r>
          </a:p>
          <a:p>
            <a:pPr marL="1546225" indent="0">
              <a:buNone/>
            </a:pPr>
            <a:r>
              <a:rPr lang="en-US" dirty="0" err="1">
                <a:latin typeface="Consolas" panose="020B0609020204030204" pitchFamily="49" charset="0"/>
              </a:rPr>
              <a:t>node.next.next.next.next.next.next.next</a:t>
            </a:r>
            <a:r>
              <a:rPr lang="en-US" dirty="0">
                <a:latin typeface="Consolas" panose="020B0609020204030204" pitchFamily="49" charset="0"/>
              </a:rPr>
              <a:t>....</a:t>
            </a:r>
          </a:p>
          <a:p>
            <a:pPr marL="1546225" indent="0">
              <a:buNone/>
            </a:pPr>
            <a:endParaRPr lang="en-US" dirty="0">
              <a:latin typeface="Consolas" panose="020B0609020204030204" pitchFamily="49" charset="0"/>
            </a:endParaRPr>
          </a:p>
          <a:p>
            <a:pPr marL="1546225" indent="0">
              <a:buNone/>
            </a:pPr>
            <a:endParaRPr lang="en-US" dirty="0">
              <a:latin typeface="Consolas" panose="020B0609020204030204" pitchFamily="49" charset="0"/>
            </a:endParaRPr>
          </a:p>
        </p:txBody>
      </p:sp>
      <p:pic>
        <p:nvPicPr>
          <p:cNvPr id="4" name="Picture 3" descr="5 boxes in a row that have arrows from one box to the next from left to right. Each arrow starts in the left box and connects to the left edge of the right box. The arrows represent &quot;links&quot; between each element of the list (made by all the boxes together). Each box contains a number, specifically in the order 10, 23, 42, -4, 12.">
            <a:extLst>
              <a:ext uri="{FF2B5EF4-FFF2-40B4-BE49-F238E27FC236}">
                <a16:creationId xmlns:a16="http://schemas.microsoft.com/office/drawing/2014/main" id="{6E8F06AD-3FE4-2A90-362D-A9D95AD570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005" y="5468303"/>
            <a:ext cx="10773070" cy="136887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1AFA1F5C-E36E-2BE8-0285-7FC15CBD13EE}"/>
              </a:ext>
            </a:extLst>
          </p:cNvPr>
          <p:cNvSpPr/>
          <p:nvPr/>
        </p:nvSpPr>
        <p:spPr>
          <a:xfrm>
            <a:off x="381000" y="5920740"/>
            <a:ext cx="457200" cy="454343"/>
          </a:xfrm>
          <a:prstGeom prst="rect">
            <a:avLst/>
          </a:prstGeom>
          <a:solidFill>
            <a:srgbClr val="D9EAD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3C45E32-DD7D-C980-65A2-4E881B4CE77D}"/>
              </a:ext>
            </a:extLst>
          </p:cNvPr>
          <p:cNvSpPr txBox="1"/>
          <p:nvPr/>
        </p:nvSpPr>
        <p:spPr>
          <a:xfrm>
            <a:off x="281940" y="5581888"/>
            <a:ext cx="691215" cy="369332"/>
          </a:xfrm>
          <a:prstGeom prst="rect">
            <a:avLst/>
          </a:prstGeom>
          <a:noFill/>
        </p:spPr>
        <p:txBody>
          <a:bodyPr wrap="none" rtlCol="0">
            <a:spAutoFit/>
          </a:bodyPr>
          <a:lstStyle/>
          <a:p>
            <a:r>
              <a:rPr lang="en-US" dirty="0">
                <a:latin typeface="Consolas" panose="020B0609020204030204" pitchFamily="49" charset="0"/>
              </a:rPr>
              <a:t>node</a:t>
            </a:r>
          </a:p>
        </p:txBody>
      </p:sp>
      <p:cxnSp>
        <p:nvCxnSpPr>
          <p:cNvPr id="13" name="Straight Arrow Connector 12">
            <a:extLst>
              <a:ext uri="{FF2B5EF4-FFF2-40B4-BE49-F238E27FC236}">
                <a16:creationId xmlns:a16="http://schemas.microsoft.com/office/drawing/2014/main" id="{704D59C4-7F0A-52E7-2C58-F47E3BE9D421}"/>
              </a:ext>
            </a:extLst>
          </p:cNvPr>
          <p:cNvCxnSpPr>
            <a:cxnSpLocks/>
            <a:endCxn id="4" idx="1"/>
          </p:cNvCxnSpPr>
          <p:nvPr/>
        </p:nvCxnSpPr>
        <p:spPr>
          <a:xfrm>
            <a:off x="627547" y="6152742"/>
            <a:ext cx="592458" cy="0"/>
          </a:xfrm>
          <a:prstGeom prst="straightConnector1">
            <a:avLst/>
          </a:prstGeom>
          <a:ln w="3810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2C21C28-18E1-457B-4C0F-7379B28993C8}"/>
              </a:ext>
            </a:extLst>
          </p:cNvPr>
          <p:cNvCxnSpPr>
            <a:cxnSpLocks/>
          </p:cNvCxnSpPr>
          <p:nvPr/>
        </p:nvCxnSpPr>
        <p:spPr>
          <a:xfrm>
            <a:off x="11599542" y="6176963"/>
            <a:ext cx="790578" cy="0"/>
          </a:xfrm>
          <a:prstGeom prst="straightConnector1">
            <a:avLst/>
          </a:prstGeom>
          <a:ln w="3810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2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latin typeface="+mn-lt"/>
              </a:rPr>
              <a:t>Iterating over </a:t>
            </a:r>
            <a:r>
              <a:rPr lang="en-US" dirty="0" err="1">
                <a:latin typeface="Consolas" panose="020B0609020204030204" pitchFamily="49" charset="0"/>
              </a:rPr>
              <a:t>ListNodes</a:t>
            </a:r>
            <a:endParaRPr lang="en-US" dirty="0">
              <a:latin typeface="Consolas" panose="020B0609020204030204" pitchFamily="49" charset="0"/>
            </a:endParaRP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199" y="1371600"/>
            <a:ext cx="10515601" cy="5486400"/>
          </a:xfrm>
        </p:spPr>
        <p:txBody>
          <a:bodyPr>
            <a:normAutofit/>
          </a:bodyPr>
          <a:lstStyle/>
          <a:p>
            <a:r>
              <a:rPr lang="en-US" dirty="0"/>
              <a:t>General pattern iteration code will follow:</a:t>
            </a:r>
          </a:p>
        </p:txBody>
      </p:sp>
      <p:sp>
        <p:nvSpPr>
          <p:cNvPr id="4" name="TextBox 3">
            <a:extLst>
              <a:ext uri="{FF2B5EF4-FFF2-40B4-BE49-F238E27FC236}">
                <a16:creationId xmlns:a16="http://schemas.microsoft.com/office/drawing/2014/main" id="{A58A17DA-DE4C-427A-B524-BE3547514971}"/>
              </a:ext>
            </a:extLst>
          </p:cNvPr>
          <p:cNvSpPr txBox="1"/>
          <p:nvPr/>
        </p:nvSpPr>
        <p:spPr>
          <a:xfrm>
            <a:off x="3517408" y="2439412"/>
            <a:ext cx="5157181" cy="3046988"/>
          </a:xfrm>
          <a:prstGeom prst="rect">
            <a:avLst/>
          </a:prstGeom>
          <a:noFill/>
        </p:spPr>
        <p:txBody>
          <a:bodyPr wrap="none" rtlCol="0">
            <a:spAutoFit/>
          </a:bodyPr>
          <a:lstStyle/>
          <a:p>
            <a:r>
              <a:rPr lang="en-US" sz="3200" dirty="0" err="1">
                <a:latin typeface="Consolas" panose="020B0609020204030204" pitchFamily="49" charset="0"/>
              </a:rPr>
              <a:t>ListNode</a:t>
            </a:r>
            <a:r>
              <a:rPr lang="en-US" sz="3200" dirty="0">
                <a:latin typeface="Consolas" panose="020B0609020204030204" pitchFamily="49" charset="0"/>
              </a:rPr>
              <a:t> </a:t>
            </a:r>
            <a:r>
              <a:rPr lang="en-US" sz="3200" dirty="0" err="1">
                <a:latin typeface="Consolas" panose="020B0609020204030204" pitchFamily="49" charset="0"/>
              </a:rPr>
              <a:t>curr</a:t>
            </a:r>
            <a:r>
              <a:rPr lang="en-US" sz="3200" dirty="0">
                <a:latin typeface="Consolas" panose="020B0609020204030204" pitchFamily="49" charset="0"/>
              </a:rPr>
              <a:t> = front;</a:t>
            </a:r>
          </a:p>
          <a:p>
            <a:r>
              <a:rPr lang="en-US" sz="3200" dirty="0">
                <a:latin typeface="Consolas" panose="020B0609020204030204" pitchFamily="49" charset="0"/>
              </a:rPr>
              <a:t>while (</a:t>
            </a:r>
            <a:r>
              <a:rPr lang="en-US" sz="3200" dirty="0" err="1">
                <a:latin typeface="Consolas" panose="020B0609020204030204" pitchFamily="49" charset="0"/>
              </a:rPr>
              <a:t>curr</a:t>
            </a:r>
            <a:r>
              <a:rPr lang="en-US" sz="3200" dirty="0">
                <a:latin typeface="Consolas" panose="020B0609020204030204" pitchFamily="49" charset="0"/>
              </a:rPr>
              <a:t> != null) {</a:t>
            </a:r>
          </a:p>
          <a:p>
            <a:r>
              <a:rPr lang="en-US" sz="3200" dirty="0">
                <a:latin typeface="Consolas" panose="020B0609020204030204" pitchFamily="49" charset="0"/>
              </a:rPr>
              <a:t>    // Do something</a:t>
            </a:r>
          </a:p>
          <a:p>
            <a:r>
              <a:rPr lang="en-US" sz="3200" dirty="0">
                <a:latin typeface="Consolas" panose="020B0609020204030204" pitchFamily="49" charset="0"/>
              </a:rPr>
              <a:t>    </a:t>
            </a:r>
          </a:p>
          <a:p>
            <a:r>
              <a:rPr lang="en-US" sz="3200" dirty="0">
                <a:latin typeface="Consolas" panose="020B0609020204030204" pitchFamily="49" charset="0"/>
              </a:rPr>
              <a:t>    </a:t>
            </a:r>
            <a:r>
              <a:rPr lang="en-US" sz="3200" dirty="0" err="1">
                <a:latin typeface="Consolas" panose="020B0609020204030204" pitchFamily="49" charset="0"/>
              </a:rPr>
              <a:t>curr</a:t>
            </a:r>
            <a:r>
              <a:rPr lang="en-US" sz="3200" dirty="0">
                <a:latin typeface="Consolas" panose="020B0609020204030204" pitchFamily="49" charset="0"/>
              </a:rPr>
              <a:t> = </a:t>
            </a:r>
            <a:r>
              <a:rPr lang="en-US" sz="3200" dirty="0" err="1">
                <a:latin typeface="Consolas" panose="020B0609020204030204" pitchFamily="49" charset="0"/>
              </a:rPr>
              <a:t>curr.next</a:t>
            </a:r>
            <a:r>
              <a:rPr lang="en-US" sz="3200" dirty="0">
                <a:latin typeface="Consolas" panose="020B0609020204030204" pitchFamily="49" charset="0"/>
              </a:rPr>
              <a:t>;</a:t>
            </a:r>
          </a:p>
          <a:p>
            <a:r>
              <a:rPr lang="en-US" sz="3200" dirty="0">
                <a:latin typeface="Consolas" panose="020B0609020204030204" pitchFamily="49" charset="0"/>
              </a:rPr>
              <a:t>}</a:t>
            </a:r>
          </a:p>
        </p:txBody>
      </p:sp>
    </p:spTree>
    <p:extLst>
      <p:ext uri="{BB962C8B-B14F-4D97-AF65-F5344CB8AC3E}">
        <p14:creationId xmlns:p14="http://schemas.microsoft.com/office/powerpoint/2010/main" val="84569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dirty="0">
                <a:solidFill>
                  <a:schemeClr val="accent5"/>
                </a:solidFill>
              </a:rPr>
              <a:t>Announcements</a:t>
            </a:r>
          </a:p>
          <a:p>
            <a:pPr>
              <a:spcAft>
                <a:spcPts val="1200"/>
              </a:spcAft>
            </a:pPr>
            <a:r>
              <a:rPr lang="en-US" dirty="0" err="1">
                <a:solidFill>
                  <a:schemeClr val="tx1">
                    <a:lumMod val="85000"/>
                    <a:lumOff val="15000"/>
                  </a:schemeClr>
                </a:solidFill>
                <a:latin typeface="Consolas" panose="020B0609020204030204" pitchFamily="49" charset="0"/>
              </a:rPr>
              <a:t>ListNode</a:t>
            </a:r>
            <a:r>
              <a:rPr lang="en-US" dirty="0">
                <a:solidFill>
                  <a:schemeClr val="tx1">
                    <a:lumMod val="85000"/>
                    <a:lumOff val="15000"/>
                  </a:schemeClr>
                </a:solidFill>
              </a:rPr>
              <a:t> practice</a:t>
            </a:r>
          </a:p>
          <a:p>
            <a:pPr>
              <a:spcAft>
                <a:spcPts val="1200"/>
              </a:spcAft>
            </a:pPr>
            <a:r>
              <a:rPr lang="en-US" dirty="0">
                <a:solidFill>
                  <a:schemeClr val="tx1">
                    <a:lumMod val="85000"/>
                    <a:lumOff val="15000"/>
                  </a:schemeClr>
                </a:solidFill>
              </a:rPr>
              <a:t>Iterating over </a:t>
            </a:r>
            <a:r>
              <a:rPr lang="en-US" dirty="0" err="1">
                <a:solidFill>
                  <a:schemeClr val="tx1">
                    <a:lumMod val="85000"/>
                    <a:lumOff val="15000"/>
                  </a:schemeClr>
                </a:solidFill>
                <a:latin typeface="Consolas" panose="020B0609020204030204" pitchFamily="49" charset="0"/>
              </a:rPr>
              <a:t>ListNode</a:t>
            </a:r>
            <a:r>
              <a:rPr lang="en-US" dirty="0" err="1">
                <a:solidFill>
                  <a:schemeClr val="tx1">
                    <a:lumMod val="85000"/>
                    <a:lumOff val="15000"/>
                  </a:schemeClr>
                </a:solidFill>
              </a:rPr>
              <a:t>s</a:t>
            </a:r>
            <a:endParaRPr lang="en-US" dirty="0">
              <a:solidFill>
                <a:schemeClr val="tx1">
                  <a:lumMod val="85000"/>
                  <a:lumOff val="15000"/>
                </a:schemeClr>
              </a:solidFill>
            </a:endParaRP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669274" y="1441485"/>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7454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B4D22-2D4C-4789-9B03-8A7FDCAC1D9E}"/>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7FF1C577-68D8-4BC7-B753-009897A9FD5B}"/>
              </a:ext>
            </a:extLst>
          </p:cNvPr>
          <p:cNvSpPr>
            <a:spLocks noGrp="1"/>
          </p:cNvSpPr>
          <p:nvPr>
            <p:ph idx="1"/>
          </p:nvPr>
        </p:nvSpPr>
        <p:spPr/>
        <p:txBody>
          <a:bodyPr>
            <a:normAutofit/>
          </a:bodyPr>
          <a:lstStyle/>
          <a:p>
            <a:r>
              <a:rPr lang="en-US" dirty="0"/>
              <a:t>Resubmission Cycle 0 open, closes today</a:t>
            </a:r>
          </a:p>
          <a:p>
            <a:pPr lvl="1"/>
            <a:r>
              <a:rPr lang="en-US" dirty="0"/>
              <a:t>Normally resubmissions will be open Mon – Fri each week</a:t>
            </a:r>
          </a:p>
          <a:p>
            <a:r>
              <a:rPr lang="en-US" dirty="0"/>
              <a:t>Creative Project 1 due Wednesday, January 28 at 11:59pm!</a:t>
            </a:r>
          </a:p>
          <a:p>
            <a:r>
              <a:rPr lang="en-US" dirty="0"/>
              <a:t>Quiz 0 next week (Tuesday, January 27)</a:t>
            </a:r>
          </a:p>
          <a:p>
            <a:pPr lvl="1"/>
            <a:r>
              <a:rPr lang="en-US" dirty="0"/>
              <a:t>See </a:t>
            </a:r>
            <a:r>
              <a:rPr lang="en-US" dirty="0">
                <a:hlinkClick r:id="rId2"/>
              </a:rPr>
              <a:t>Quiz Logistics Ed announcement</a:t>
            </a:r>
            <a:endParaRPr lang="en-US" dirty="0"/>
          </a:p>
          <a:p>
            <a:pPr lvl="1"/>
            <a:r>
              <a:rPr lang="en-US" dirty="0"/>
              <a:t>Practice Quizzes posted, solutions posted tomorrow</a:t>
            </a:r>
          </a:p>
        </p:txBody>
      </p:sp>
    </p:spTree>
    <p:extLst>
      <p:ext uri="{BB962C8B-B14F-4D97-AF65-F5344CB8AC3E}">
        <p14:creationId xmlns:p14="http://schemas.microsoft.com/office/powerpoint/2010/main" val="4289735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9BA48-0EA0-52A1-7714-0DF311ABD1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FD9C6E-3623-303F-9863-45485E24C8E7}"/>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8DC8FD5A-5EB9-04DE-8B88-51BD762F30F7}"/>
              </a:ext>
            </a:extLst>
          </p:cNvPr>
          <p:cNvSpPr>
            <a:spLocks noGrp="1"/>
          </p:cNvSpPr>
          <p:nvPr>
            <p:ph idx="1"/>
          </p:nvPr>
        </p:nvSpPr>
        <p:spPr/>
        <p:txBody>
          <a:bodyPr/>
          <a:lstStyle/>
          <a:p>
            <a:pPr>
              <a:spcAft>
                <a:spcPts val="1200"/>
              </a:spcAft>
            </a:pPr>
            <a:r>
              <a:rPr lang="en-US" dirty="0">
                <a:solidFill>
                  <a:schemeClr val="tx1">
                    <a:lumMod val="85000"/>
                    <a:lumOff val="15000"/>
                  </a:schemeClr>
                </a:solidFill>
              </a:rPr>
              <a:t>Announcements</a:t>
            </a:r>
          </a:p>
          <a:p>
            <a:pPr>
              <a:spcAft>
                <a:spcPts val="1200"/>
              </a:spcAft>
            </a:pPr>
            <a:r>
              <a:rPr lang="en-US" b="1" dirty="0" err="1">
                <a:solidFill>
                  <a:schemeClr val="accent5"/>
                </a:solidFill>
                <a:latin typeface="Consolas" panose="020B0609020204030204" pitchFamily="49" charset="0"/>
              </a:rPr>
              <a:t>ListNode</a:t>
            </a:r>
            <a:r>
              <a:rPr lang="en-US" b="1" dirty="0">
                <a:solidFill>
                  <a:schemeClr val="accent5"/>
                </a:solidFill>
              </a:rPr>
              <a:t> practice</a:t>
            </a:r>
          </a:p>
          <a:p>
            <a:pPr>
              <a:spcAft>
                <a:spcPts val="1200"/>
              </a:spcAft>
            </a:pPr>
            <a:r>
              <a:rPr lang="en-US" dirty="0">
                <a:solidFill>
                  <a:schemeClr val="tx1">
                    <a:lumMod val="85000"/>
                    <a:lumOff val="15000"/>
                  </a:schemeClr>
                </a:solidFill>
              </a:rPr>
              <a:t>Iterating over </a:t>
            </a:r>
            <a:r>
              <a:rPr lang="en-US" dirty="0" err="1">
                <a:solidFill>
                  <a:schemeClr val="tx1">
                    <a:lumMod val="85000"/>
                    <a:lumOff val="15000"/>
                  </a:schemeClr>
                </a:solidFill>
                <a:latin typeface="Consolas" panose="020B0609020204030204" pitchFamily="49" charset="0"/>
              </a:rPr>
              <a:t>ListNode</a:t>
            </a:r>
            <a:r>
              <a:rPr lang="en-US" dirty="0" err="1">
                <a:solidFill>
                  <a:schemeClr val="tx1">
                    <a:lumMod val="85000"/>
                    <a:lumOff val="15000"/>
                  </a:schemeClr>
                </a:solidFill>
              </a:rPr>
              <a:t>s</a:t>
            </a:r>
            <a:endParaRPr lang="en-US" dirty="0">
              <a:solidFill>
                <a:schemeClr val="tx1">
                  <a:lumMod val="85000"/>
                  <a:lumOff val="15000"/>
                </a:schemeClr>
              </a:solidFill>
            </a:endParaRPr>
          </a:p>
        </p:txBody>
      </p:sp>
      <p:sp>
        <p:nvSpPr>
          <p:cNvPr id="4" name="Pentagon 3">
            <a:extLst>
              <a:ext uri="{FF2B5EF4-FFF2-40B4-BE49-F238E27FC236}">
                <a16:creationId xmlns:a16="http://schemas.microsoft.com/office/drawing/2014/main" id="{655ACE8A-63A8-1979-AF10-1236F9D32DD8}"/>
              </a:ext>
            </a:extLst>
          </p:cNvPr>
          <p:cNvSpPr/>
          <p:nvPr/>
        </p:nvSpPr>
        <p:spPr>
          <a:xfrm rot="10800000">
            <a:off x="4114117" y="2127285"/>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1488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EA5DB-DCAC-4E04-C1AC-C3115BF953E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7EFF746-B140-0D78-D9FD-E336C7ADE785}"/>
              </a:ext>
            </a:extLst>
          </p:cNvPr>
          <p:cNvSpPr>
            <a:spLocks noGrp="1"/>
          </p:cNvSpPr>
          <p:nvPr>
            <p:ph type="title"/>
          </p:nvPr>
        </p:nvSpPr>
        <p:spPr>
          <a:xfrm>
            <a:off x="838199" y="1456646"/>
            <a:ext cx="10515600" cy="762635"/>
          </a:xfrm>
        </p:spPr>
        <p:txBody>
          <a:bodyPr>
            <a:normAutofit fontScale="90000"/>
          </a:bodyPr>
          <a:lstStyle/>
          <a:p>
            <a:r>
              <a:rPr lang="en-US" i="1" dirty="0"/>
              <a:t>What is the result of running the code on the list shown in the picture?</a:t>
            </a:r>
          </a:p>
        </p:txBody>
      </p:sp>
      <p:pic>
        <p:nvPicPr>
          <p:cNvPr id="1026" name="Picture 2">
            <a:extLst>
              <a:ext uri="{FF2B5EF4-FFF2-40B4-BE49-F238E27FC236}">
                <a16:creationId xmlns:a16="http://schemas.microsoft.com/office/drawing/2014/main" id="{F0F5640D-083D-8D50-FE00-40F40BF7EDB3}"/>
              </a:ext>
            </a:extLst>
          </p:cNvPr>
          <p:cNvPicPr>
            <a:picLocks noChangeAspect="1" noChangeArrowheads="1"/>
          </p:cNvPicPr>
          <p:nvPr/>
        </p:nvPicPr>
        <p:blipFill>
          <a:blip r:embed="rId2"/>
          <a:srcRect/>
          <a:stretch/>
        </p:blipFill>
        <p:spPr bwMode="auto">
          <a:xfrm>
            <a:off x="1414244" y="2598087"/>
            <a:ext cx="2784376" cy="19545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B42B54F-CC78-BE83-97AD-566846C2AE41}"/>
              </a:ext>
            </a:extLst>
          </p:cNvPr>
          <p:cNvSpPr txBox="1"/>
          <p:nvPr/>
        </p:nvSpPr>
        <p:spPr>
          <a:xfrm>
            <a:off x="6804660" y="2607612"/>
            <a:ext cx="4912383" cy="2862322"/>
          </a:xfrm>
          <a:prstGeom prst="rect">
            <a:avLst/>
          </a:prstGeom>
          <a:noFill/>
        </p:spPr>
        <p:txBody>
          <a:bodyPr wrap="square" rtlCol="0">
            <a:spAutoFit/>
          </a:bodyPr>
          <a:lstStyle/>
          <a:p>
            <a:r>
              <a:rPr lang="en-US" dirty="0"/>
              <a:t>A.		             B.</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		             D.</a:t>
            </a:r>
          </a:p>
        </p:txBody>
      </p:sp>
      <p:pic>
        <p:nvPicPr>
          <p:cNvPr id="6" name="Picture 5">
            <a:extLst>
              <a:ext uri="{FF2B5EF4-FFF2-40B4-BE49-F238E27FC236}">
                <a16:creationId xmlns:a16="http://schemas.microsoft.com/office/drawing/2014/main" id="{D840833B-B987-7F86-21D0-AB4CA68C5F4D}"/>
              </a:ext>
            </a:extLst>
          </p:cNvPr>
          <p:cNvPicPr>
            <a:picLocks noChangeAspect="1"/>
          </p:cNvPicPr>
          <p:nvPr/>
        </p:nvPicPr>
        <p:blipFill>
          <a:blip r:embed="rId3"/>
          <a:srcRect/>
          <a:stretch/>
        </p:blipFill>
        <p:spPr>
          <a:xfrm>
            <a:off x="7341870" y="289170"/>
            <a:ext cx="788670" cy="788670"/>
          </a:xfrm>
          <a:prstGeom prst="rect">
            <a:avLst/>
          </a:prstGeom>
        </p:spPr>
      </p:pic>
      <p:sp>
        <p:nvSpPr>
          <p:cNvPr id="11" name="TextBox 10">
            <a:extLst>
              <a:ext uri="{FF2B5EF4-FFF2-40B4-BE49-F238E27FC236}">
                <a16:creationId xmlns:a16="http://schemas.microsoft.com/office/drawing/2014/main" id="{B75F545B-E831-8C9B-7B7D-550A72758B1C}"/>
              </a:ext>
            </a:extLst>
          </p:cNvPr>
          <p:cNvSpPr txBox="1"/>
          <p:nvPr/>
        </p:nvSpPr>
        <p:spPr>
          <a:xfrm>
            <a:off x="1414244" y="4754880"/>
            <a:ext cx="3756660" cy="923330"/>
          </a:xfrm>
          <a:prstGeom prst="rect">
            <a:avLst/>
          </a:prstGeom>
          <a:noFill/>
        </p:spPr>
        <p:txBody>
          <a:bodyPr wrap="square" rtlCol="0">
            <a:spAutoFit/>
          </a:bodyPr>
          <a:lstStyle/>
          <a:p>
            <a:r>
              <a:rPr lang="en-US" dirty="0" err="1">
                <a:latin typeface="Consolas" panose="020B0609020204030204" pitchFamily="49" charset="0"/>
              </a:rPr>
              <a:t>q.next.next</a:t>
            </a:r>
            <a:r>
              <a:rPr lang="en-US" dirty="0">
                <a:latin typeface="Consolas" panose="020B0609020204030204" pitchFamily="49" charset="0"/>
              </a:rPr>
              <a:t> = q;</a:t>
            </a:r>
          </a:p>
          <a:p>
            <a:r>
              <a:rPr lang="en-US" dirty="0">
                <a:latin typeface="Consolas" panose="020B0609020204030204" pitchFamily="49" charset="0"/>
              </a:rPr>
              <a:t>q = </a:t>
            </a:r>
            <a:r>
              <a:rPr lang="en-US" dirty="0" err="1">
                <a:latin typeface="Consolas" panose="020B0609020204030204" pitchFamily="49" charset="0"/>
              </a:rPr>
              <a:t>q.next</a:t>
            </a:r>
            <a:r>
              <a:rPr lang="en-US" dirty="0">
                <a:latin typeface="Consolas" panose="020B0609020204030204" pitchFamily="49" charset="0"/>
              </a:rPr>
              <a:t>;</a:t>
            </a:r>
          </a:p>
          <a:p>
            <a:r>
              <a:rPr lang="en-US" dirty="0" err="1">
                <a:latin typeface="Consolas" panose="020B0609020204030204" pitchFamily="49" charset="0"/>
              </a:rPr>
              <a:t>q.next.next</a:t>
            </a:r>
            <a:r>
              <a:rPr lang="en-US" dirty="0">
                <a:latin typeface="Consolas" panose="020B0609020204030204" pitchFamily="49" charset="0"/>
              </a:rPr>
              <a:t> = null;</a:t>
            </a:r>
          </a:p>
        </p:txBody>
      </p:sp>
      <p:pic>
        <p:nvPicPr>
          <p:cNvPr id="13" name="Picture 12">
            <a:extLst>
              <a:ext uri="{FF2B5EF4-FFF2-40B4-BE49-F238E27FC236}">
                <a16:creationId xmlns:a16="http://schemas.microsoft.com/office/drawing/2014/main" id="{C6D60E73-9F03-DA7E-9738-D6FB8B597383}"/>
              </a:ext>
            </a:extLst>
          </p:cNvPr>
          <p:cNvPicPr>
            <a:picLocks noChangeAspect="1"/>
          </p:cNvPicPr>
          <p:nvPr/>
        </p:nvPicPr>
        <p:blipFill>
          <a:blip r:embed="rId4"/>
          <a:stretch>
            <a:fillRect/>
          </a:stretch>
        </p:blipFill>
        <p:spPr>
          <a:xfrm>
            <a:off x="9636725" y="2705799"/>
            <a:ext cx="1630681" cy="1159789"/>
          </a:xfrm>
          <a:prstGeom prst="rect">
            <a:avLst/>
          </a:prstGeom>
        </p:spPr>
      </p:pic>
      <p:pic>
        <p:nvPicPr>
          <p:cNvPr id="15" name="Picture 14">
            <a:extLst>
              <a:ext uri="{FF2B5EF4-FFF2-40B4-BE49-F238E27FC236}">
                <a16:creationId xmlns:a16="http://schemas.microsoft.com/office/drawing/2014/main" id="{35784036-1C7A-5CB9-809B-07A88AB1FCC5}"/>
              </a:ext>
            </a:extLst>
          </p:cNvPr>
          <p:cNvPicPr>
            <a:picLocks noChangeAspect="1"/>
          </p:cNvPicPr>
          <p:nvPr/>
        </p:nvPicPr>
        <p:blipFill>
          <a:blip r:embed="rId5"/>
          <a:stretch>
            <a:fillRect/>
          </a:stretch>
        </p:blipFill>
        <p:spPr>
          <a:xfrm>
            <a:off x="9636725" y="5078345"/>
            <a:ext cx="1630681" cy="1245555"/>
          </a:xfrm>
          <a:prstGeom prst="rect">
            <a:avLst/>
          </a:prstGeom>
        </p:spPr>
      </p:pic>
      <p:pic>
        <p:nvPicPr>
          <p:cNvPr id="17" name="Picture 16">
            <a:extLst>
              <a:ext uri="{FF2B5EF4-FFF2-40B4-BE49-F238E27FC236}">
                <a16:creationId xmlns:a16="http://schemas.microsoft.com/office/drawing/2014/main" id="{11601F32-07AD-09E1-03F2-04A67B21E80B}"/>
              </a:ext>
            </a:extLst>
          </p:cNvPr>
          <p:cNvPicPr>
            <a:picLocks noChangeAspect="1"/>
          </p:cNvPicPr>
          <p:nvPr/>
        </p:nvPicPr>
        <p:blipFill>
          <a:blip r:embed="rId6"/>
          <a:stretch>
            <a:fillRect/>
          </a:stretch>
        </p:blipFill>
        <p:spPr>
          <a:xfrm>
            <a:off x="7079668" y="5078345"/>
            <a:ext cx="2142455" cy="1096674"/>
          </a:xfrm>
          <a:prstGeom prst="rect">
            <a:avLst/>
          </a:prstGeom>
        </p:spPr>
      </p:pic>
      <p:pic>
        <p:nvPicPr>
          <p:cNvPr id="19" name="Picture 18">
            <a:extLst>
              <a:ext uri="{FF2B5EF4-FFF2-40B4-BE49-F238E27FC236}">
                <a16:creationId xmlns:a16="http://schemas.microsoft.com/office/drawing/2014/main" id="{D7A1A43A-530D-A5E4-640E-05CD904B0136}"/>
              </a:ext>
            </a:extLst>
          </p:cNvPr>
          <p:cNvPicPr>
            <a:picLocks noChangeAspect="1"/>
          </p:cNvPicPr>
          <p:nvPr/>
        </p:nvPicPr>
        <p:blipFill>
          <a:blip r:embed="rId7"/>
          <a:stretch>
            <a:fillRect/>
          </a:stretch>
        </p:blipFill>
        <p:spPr>
          <a:xfrm>
            <a:off x="7079668" y="2663343"/>
            <a:ext cx="1572111" cy="1889267"/>
          </a:xfrm>
          <a:prstGeom prst="rect">
            <a:avLst/>
          </a:prstGeom>
        </p:spPr>
      </p:pic>
    </p:spTree>
    <p:extLst>
      <p:ext uri="{BB962C8B-B14F-4D97-AF65-F5344CB8AC3E}">
        <p14:creationId xmlns:p14="http://schemas.microsoft.com/office/powerpoint/2010/main" val="805971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34AEE-C3AE-E702-DFF7-9ED85B9FA07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BF2A7FD-F1BF-1696-F562-C22D6D6CB7B9}"/>
              </a:ext>
            </a:extLst>
          </p:cNvPr>
          <p:cNvSpPr>
            <a:spLocks noGrp="1"/>
          </p:cNvSpPr>
          <p:nvPr>
            <p:ph type="title"/>
          </p:nvPr>
        </p:nvSpPr>
        <p:spPr>
          <a:xfrm>
            <a:off x="838199" y="1456646"/>
            <a:ext cx="10515600" cy="762635"/>
          </a:xfrm>
        </p:spPr>
        <p:txBody>
          <a:bodyPr>
            <a:normAutofit fontScale="90000"/>
          </a:bodyPr>
          <a:lstStyle/>
          <a:p>
            <a:r>
              <a:rPr lang="en-US" i="1" dirty="0"/>
              <a:t>What is the result of running the code on the list shown in the picture?</a:t>
            </a:r>
          </a:p>
        </p:txBody>
      </p:sp>
      <p:pic>
        <p:nvPicPr>
          <p:cNvPr id="1026" name="Picture 2">
            <a:extLst>
              <a:ext uri="{FF2B5EF4-FFF2-40B4-BE49-F238E27FC236}">
                <a16:creationId xmlns:a16="http://schemas.microsoft.com/office/drawing/2014/main" id="{18012E46-CD6B-1F0D-2301-667E95641EE7}"/>
              </a:ext>
            </a:extLst>
          </p:cNvPr>
          <p:cNvPicPr>
            <a:picLocks noChangeAspect="1" noChangeArrowheads="1"/>
          </p:cNvPicPr>
          <p:nvPr/>
        </p:nvPicPr>
        <p:blipFill>
          <a:blip r:embed="rId2"/>
          <a:srcRect/>
          <a:stretch/>
        </p:blipFill>
        <p:spPr bwMode="auto">
          <a:xfrm>
            <a:off x="1414244" y="2598087"/>
            <a:ext cx="2784376" cy="19545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170FCB4-328D-B3AC-AD69-7BFDA0AE9A48}"/>
              </a:ext>
            </a:extLst>
          </p:cNvPr>
          <p:cNvSpPr txBox="1"/>
          <p:nvPr/>
        </p:nvSpPr>
        <p:spPr>
          <a:xfrm>
            <a:off x="6804660" y="2607612"/>
            <a:ext cx="4912383" cy="2862322"/>
          </a:xfrm>
          <a:prstGeom prst="rect">
            <a:avLst/>
          </a:prstGeom>
          <a:noFill/>
        </p:spPr>
        <p:txBody>
          <a:bodyPr wrap="square" rtlCol="0">
            <a:spAutoFit/>
          </a:bodyPr>
          <a:lstStyle/>
          <a:p>
            <a:r>
              <a:rPr lang="en-US" dirty="0"/>
              <a:t>A.		             B.</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		             D.</a:t>
            </a:r>
          </a:p>
        </p:txBody>
      </p:sp>
      <p:pic>
        <p:nvPicPr>
          <p:cNvPr id="6" name="Picture 5">
            <a:extLst>
              <a:ext uri="{FF2B5EF4-FFF2-40B4-BE49-F238E27FC236}">
                <a16:creationId xmlns:a16="http://schemas.microsoft.com/office/drawing/2014/main" id="{8A985AF1-4F7C-C8C8-460B-0914E4A2CA5C}"/>
              </a:ext>
            </a:extLst>
          </p:cNvPr>
          <p:cNvPicPr>
            <a:picLocks noChangeAspect="1"/>
          </p:cNvPicPr>
          <p:nvPr/>
        </p:nvPicPr>
        <p:blipFill>
          <a:blip r:embed="rId3"/>
          <a:srcRect/>
          <a:stretch/>
        </p:blipFill>
        <p:spPr>
          <a:xfrm>
            <a:off x="7341870" y="289170"/>
            <a:ext cx="788670" cy="788670"/>
          </a:xfrm>
          <a:prstGeom prst="rect">
            <a:avLst/>
          </a:prstGeom>
        </p:spPr>
      </p:pic>
      <p:sp>
        <p:nvSpPr>
          <p:cNvPr id="11" name="TextBox 10">
            <a:extLst>
              <a:ext uri="{FF2B5EF4-FFF2-40B4-BE49-F238E27FC236}">
                <a16:creationId xmlns:a16="http://schemas.microsoft.com/office/drawing/2014/main" id="{7BB067AE-4A51-164B-87CA-743D0324140F}"/>
              </a:ext>
            </a:extLst>
          </p:cNvPr>
          <p:cNvSpPr txBox="1"/>
          <p:nvPr/>
        </p:nvSpPr>
        <p:spPr>
          <a:xfrm>
            <a:off x="1414244" y="4754880"/>
            <a:ext cx="3756660" cy="923330"/>
          </a:xfrm>
          <a:prstGeom prst="rect">
            <a:avLst/>
          </a:prstGeom>
          <a:noFill/>
        </p:spPr>
        <p:txBody>
          <a:bodyPr wrap="square" rtlCol="0">
            <a:spAutoFit/>
          </a:bodyPr>
          <a:lstStyle/>
          <a:p>
            <a:r>
              <a:rPr lang="en-US" dirty="0" err="1">
                <a:latin typeface="Consolas" panose="020B0609020204030204" pitchFamily="49" charset="0"/>
              </a:rPr>
              <a:t>q.next.next</a:t>
            </a:r>
            <a:r>
              <a:rPr lang="en-US" dirty="0">
                <a:latin typeface="Consolas" panose="020B0609020204030204" pitchFamily="49" charset="0"/>
              </a:rPr>
              <a:t> = q;</a:t>
            </a:r>
          </a:p>
          <a:p>
            <a:r>
              <a:rPr lang="en-US" dirty="0">
                <a:latin typeface="Consolas" panose="020B0609020204030204" pitchFamily="49" charset="0"/>
              </a:rPr>
              <a:t>q = </a:t>
            </a:r>
            <a:r>
              <a:rPr lang="en-US" dirty="0" err="1">
                <a:latin typeface="Consolas" panose="020B0609020204030204" pitchFamily="49" charset="0"/>
              </a:rPr>
              <a:t>q.next</a:t>
            </a:r>
            <a:r>
              <a:rPr lang="en-US" dirty="0">
                <a:latin typeface="Consolas" panose="020B0609020204030204" pitchFamily="49" charset="0"/>
              </a:rPr>
              <a:t>;</a:t>
            </a:r>
          </a:p>
          <a:p>
            <a:r>
              <a:rPr lang="en-US" dirty="0" err="1">
                <a:latin typeface="Consolas" panose="020B0609020204030204" pitchFamily="49" charset="0"/>
              </a:rPr>
              <a:t>q.next.next</a:t>
            </a:r>
            <a:r>
              <a:rPr lang="en-US" dirty="0">
                <a:latin typeface="Consolas" panose="020B0609020204030204" pitchFamily="49" charset="0"/>
              </a:rPr>
              <a:t> = null;</a:t>
            </a:r>
          </a:p>
        </p:txBody>
      </p:sp>
      <p:pic>
        <p:nvPicPr>
          <p:cNvPr id="13" name="Picture 12">
            <a:extLst>
              <a:ext uri="{FF2B5EF4-FFF2-40B4-BE49-F238E27FC236}">
                <a16:creationId xmlns:a16="http://schemas.microsoft.com/office/drawing/2014/main" id="{F94C962D-A6BB-1BC1-BAEC-18F0EE865029}"/>
              </a:ext>
            </a:extLst>
          </p:cNvPr>
          <p:cNvPicPr>
            <a:picLocks noChangeAspect="1"/>
          </p:cNvPicPr>
          <p:nvPr/>
        </p:nvPicPr>
        <p:blipFill>
          <a:blip r:embed="rId4"/>
          <a:stretch>
            <a:fillRect/>
          </a:stretch>
        </p:blipFill>
        <p:spPr>
          <a:xfrm>
            <a:off x="9636725" y="2705799"/>
            <a:ext cx="1630681" cy="1159789"/>
          </a:xfrm>
          <a:prstGeom prst="rect">
            <a:avLst/>
          </a:prstGeom>
        </p:spPr>
      </p:pic>
      <p:pic>
        <p:nvPicPr>
          <p:cNvPr id="15" name="Picture 14">
            <a:extLst>
              <a:ext uri="{FF2B5EF4-FFF2-40B4-BE49-F238E27FC236}">
                <a16:creationId xmlns:a16="http://schemas.microsoft.com/office/drawing/2014/main" id="{EFE7FBE2-653C-7BD3-A7C6-92C4CBD756A2}"/>
              </a:ext>
            </a:extLst>
          </p:cNvPr>
          <p:cNvPicPr>
            <a:picLocks noChangeAspect="1"/>
          </p:cNvPicPr>
          <p:nvPr/>
        </p:nvPicPr>
        <p:blipFill>
          <a:blip r:embed="rId5"/>
          <a:stretch>
            <a:fillRect/>
          </a:stretch>
        </p:blipFill>
        <p:spPr>
          <a:xfrm>
            <a:off x="9636725" y="5078345"/>
            <a:ext cx="1630681" cy="1245555"/>
          </a:xfrm>
          <a:prstGeom prst="rect">
            <a:avLst/>
          </a:prstGeom>
        </p:spPr>
      </p:pic>
      <p:pic>
        <p:nvPicPr>
          <p:cNvPr id="17" name="Picture 16">
            <a:extLst>
              <a:ext uri="{FF2B5EF4-FFF2-40B4-BE49-F238E27FC236}">
                <a16:creationId xmlns:a16="http://schemas.microsoft.com/office/drawing/2014/main" id="{B734CDF7-2721-C350-047E-5A838AD7E56F}"/>
              </a:ext>
            </a:extLst>
          </p:cNvPr>
          <p:cNvPicPr>
            <a:picLocks noChangeAspect="1"/>
          </p:cNvPicPr>
          <p:nvPr/>
        </p:nvPicPr>
        <p:blipFill>
          <a:blip r:embed="rId6"/>
          <a:stretch>
            <a:fillRect/>
          </a:stretch>
        </p:blipFill>
        <p:spPr>
          <a:xfrm>
            <a:off x="7079668" y="5078345"/>
            <a:ext cx="2142455" cy="1096674"/>
          </a:xfrm>
          <a:prstGeom prst="rect">
            <a:avLst/>
          </a:prstGeom>
        </p:spPr>
      </p:pic>
      <p:pic>
        <p:nvPicPr>
          <p:cNvPr id="19" name="Picture 18">
            <a:extLst>
              <a:ext uri="{FF2B5EF4-FFF2-40B4-BE49-F238E27FC236}">
                <a16:creationId xmlns:a16="http://schemas.microsoft.com/office/drawing/2014/main" id="{47A61C77-B27C-0566-F995-E9AD29CF3224}"/>
              </a:ext>
            </a:extLst>
          </p:cNvPr>
          <p:cNvPicPr>
            <a:picLocks noChangeAspect="1"/>
          </p:cNvPicPr>
          <p:nvPr/>
        </p:nvPicPr>
        <p:blipFill>
          <a:blip r:embed="rId7"/>
          <a:stretch>
            <a:fillRect/>
          </a:stretch>
        </p:blipFill>
        <p:spPr>
          <a:xfrm>
            <a:off x="7079668" y="2663343"/>
            <a:ext cx="1572111" cy="1889267"/>
          </a:xfrm>
          <a:prstGeom prst="rect">
            <a:avLst/>
          </a:prstGeom>
        </p:spPr>
      </p:pic>
    </p:spTree>
    <p:extLst>
      <p:ext uri="{BB962C8B-B14F-4D97-AF65-F5344CB8AC3E}">
        <p14:creationId xmlns:p14="http://schemas.microsoft.com/office/powerpoint/2010/main" val="1770663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1DF2A6-B791-6224-06B1-1948396E9944}"/>
              </a:ext>
            </a:extLst>
          </p:cNvPr>
          <p:cNvSpPr>
            <a:spLocks noGrp="1"/>
          </p:cNvSpPr>
          <p:nvPr>
            <p:ph type="title"/>
          </p:nvPr>
        </p:nvSpPr>
        <p:spPr>
          <a:xfrm>
            <a:off x="838199" y="1456646"/>
            <a:ext cx="10515600" cy="762635"/>
          </a:xfrm>
        </p:spPr>
        <p:txBody>
          <a:bodyPr>
            <a:normAutofit fontScale="90000"/>
          </a:bodyPr>
          <a:lstStyle/>
          <a:p>
            <a:r>
              <a:rPr lang="en-US" i="1" dirty="0"/>
              <a:t>Which code will turn the top picture into the bottom picture?</a:t>
            </a:r>
          </a:p>
        </p:txBody>
      </p:sp>
      <p:pic>
        <p:nvPicPr>
          <p:cNvPr id="1026" name="Picture 2" descr="Image with no alt text provided">
            <a:extLst>
              <a:ext uri="{FF2B5EF4-FFF2-40B4-BE49-F238E27FC236}">
                <a16:creationId xmlns:a16="http://schemas.microsoft.com/office/drawing/2014/main" id="{740AC050-3C70-BAC3-E330-477D3FC5C7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 y="2849880"/>
            <a:ext cx="5323863" cy="25219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8F8E14D-2A90-23D9-CFB1-A8C941CBAB4A}"/>
              </a:ext>
            </a:extLst>
          </p:cNvPr>
          <p:cNvSpPr txBox="1"/>
          <p:nvPr/>
        </p:nvSpPr>
        <p:spPr>
          <a:xfrm>
            <a:off x="6393180" y="2607612"/>
            <a:ext cx="5323863" cy="2862322"/>
          </a:xfrm>
          <a:prstGeom prst="rect">
            <a:avLst/>
          </a:prstGeom>
          <a:noFill/>
        </p:spPr>
        <p:txBody>
          <a:bodyPr wrap="square" rtlCol="0">
            <a:spAutoFit/>
          </a:bodyPr>
          <a:lstStyle/>
          <a:p>
            <a:r>
              <a:rPr lang="en-US" dirty="0"/>
              <a:t>A.  </a:t>
            </a:r>
            <a:r>
              <a:rPr lang="en-US" dirty="0" err="1">
                <a:latin typeface="Consolas" panose="020B0609020204030204" pitchFamily="49" charset="0"/>
              </a:rPr>
              <a:t>ListNode</a:t>
            </a:r>
            <a:r>
              <a:rPr lang="en-US" dirty="0">
                <a:latin typeface="Consolas" panose="020B0609020204030204" pitchFamily="49" charset="0"/>
              </a:rPr>
              <a:t> list2 = </a:t>
            </a:r>
            <a:r>
              <a:rPr lang="en-US" dirty="0" err="1">
                <a:latin typeface="Consolas" panose="020B0609020204030204" pitchFamily="49" charset="0"/>
              </a:rPr>
              <a:t>list.next.next</a:t>
            </a:r>
            <a:r>
              <a:rPr lang="en-US" dirty="0">
                <a:latin typeface="Consolas" panose="020B0609020204030204" pitchFamily="49" charset="0"/>
              </a:rPr>
              <a:t>;</a:t>
            </a:r>
          </a:p>
          <a:p>
            <a:endParaRPr lang="en-US" dirty="0"/>
          </a:p>
          <a:p>
            <a:r>
              <a:rPr lang="en-US" dirty="0"/>
              <a:t>B.  </a:t>
            </a:r>
            <a:r>
              <a:rPr lang="en-US" dirty="0" err="1">
                <a:latin typeface="Consolas" panose="020B0609020204030204" pitchFamily="49" charset="0"/>
              </a:rPr>
              <a:t>list.next.next</a:t>
            </a:r>
            <a:r>
              <a:rPr lang="en-US" dirty="0">
                <a:latin typeface="Consolas" panose="020B0609020204030204" pitchFamily="49" charset="0"/>
              </a:rPr>
              <a:t> = null;</a:t>
            </a:r>
          </a:p>
          <a:p>
            <a:r>
              <a:rPr lang="en-US" dirty="0">
                <a:latin typeface="Consolas" panose="020B0609020204030204" pitchFamily="49" charset="0"/>
              </a:rPr>
              <a:t>  </a:t>
            </a:r>
            <a:r>
              <a:rPr lang="en-US" dirty="0" err="1">
                <a:latin typeface="Consolas" panose="020B0609020204030204" pitchFamily="49" charset="0"/>
              </a:rPr>
              <a:t>ListNode</a:t>
            </a:r>
            <a:r>
              <a:rPr lang="en-US" dirty="0">
                <a:latin typeface="Consolas" panose="020B0609020204030204" pitchFamily="49" charset="0"/>
              </a:rPr>
              <a:t> list2 = </a:t>
            </a:r>
            <a:r>
              <a:rPr lang="en-US" dirty="0" err="1">
                <a:latin typeface="Consolas" panose="020B0609020204030204" pitchFamily="49" charset="0"/>
              </a:rPr>
              <a:t>list.next.next</a:t>
            </a:r>
            <a:r>
              <a:rPr lang="en-US" dirty="0">
                <a:latin typeface="Consolas" panose="020B0609020204030204" pitchFamily="49" charset="0"/>
              </a:rPr>
              <a:t>;</a:t>
            </a:r>
          </a:p>
          <a:p>
            <a:endParaRPr lang="en-US" dirty="0"/>
          </a:p>
          <a:p>
            <a:r>
              <a:rPr lang="en-US" dirty="0"/>
              <a:t>C.  </a:t>
            </a:r>
            <a:r>
              <a:rPr lang="en-US" dirty="0" err="1">
                <a:latin typeface="Consolas" panose="020B0609020204030204" pitchFamily="49" charset="0"/>
              </a:rPr>
              <a:t>ListNode</a:t>
            </a:r>
            <a:r>
              <a:rPr lang="en-US" dirty="0">
                <a:latin typeface="Consolas" panose="020B0609020204030204" pitchFamily="49" charset="0"/>
              </a:rPr>
              <a:t> list2 = </a:t>
            </a:r>
            <a:r>
              <a:rPr lang="en-US" dirty="0" err="1">
                <a:latin typeface="Consolas" panose="020B0609020204030204" pitchFamily="49" charset="0"/>
              </a:rPr>
              <a:t>list.next.next</a:t>
            </a:r>
            <a:r>
              <a:rPr lang="en-US" dirty="0">
                <a:latin typeface="Consolas" panose="020B0609020204030204" pitchFamily="49" charset="0"/>
              </a:rPr>
              <a:t>;</a:t>
            </a:r>
          </a:p>
          <a:p>
            <a:r>
              <a:rPr lang="en-US" dirty="0">
                <a:latin typeface="Consolas" panose="020B0609020204030204" pitchFamily="49" charset="0"/>
              </a:rPr>
              <a:t>  </a:t>
            </a:r>
            <a:r>
              <a:rPr lang="en-US" dirty="0" err="1">
                <a:latin typeface="Consolas" panose="020B0609020204030204" pitchFamily="49" charset="0"/>
              </a:rPr>
              <a:t>list.next.next</a:t>
            </a:r>
            <a:r>
              <a:rPr lang="en-US" dirty="0">
                <a:latin typeface="Consolas" panose="020B0609020204030204" pitchFamily="49" charset="0"/>
              </a:rPr>
              <a:t> = null;</a:t>
            </a:r>
          </a:p>
          <a:p>
            <a:endParaRPr lang="en-US" dirty="0"/>
          </a:p>
          <a:p>
            <a:r>
              <a:rPr lang="en-US" dirty="0"/>
              <a:t>D.  </a:t>
            </a:r>
            <a:r>
              <a:rPr lang="en-US" dirty="0" err="1">
                <a:latin typeface="Consolas" panose="020B0609020204030204" pitchFamily="49" charset="0"/>
              </a:rPr>
              <a:t>ListNode</a:t>
            </a:r>
            <a:r>
              <a:rPr lang="en-US" dirty="0">
                <a:latin typeface="Consolas" panose="020B0609020204030204" pitchFamily="49" charset="0"/>
              </a:rPr>
              <a:t> list2 = </a:t>
            </a:r>
            <a:r>
              <a:rPr lang="en-US" dirty="0" err="1">
                <a:latin typeface="Consolas" panose="020B0609020204030204" pitchFamily="49" charset="0"/>
              </a:rPr>
              <a:t>list.next</a:t>
            </a:r>
            <a:r>
              <a:rPr lang="en-US" dirty="0">
                <a:latin typeface="Consolas" panose="020B0609020204030204" pitchFamily="49" charset="0"/>
              </a:rPr>
              <a:t>;</a:t>
            </a:r>
          </a:p>
          <a:p>
            <a:r>
              <a:rPr lang="en-US" dirty="0">
                <a:latin typeface="Consolas" panose="020B0609020204030204" pitchFamily="49" charset="0"/>
              </a:rPr>
              <a:t>  </a:t>
            </a:r>
            <a:r>
              <a:rPr lang="en-US" dirty="0" err="1">
                <a:latin typeface="Consolas" panose="020B0609020204030204" pitchFamily="49" charset="0"/>
              </a:rPr>
              <a:t>list.next</a:t>
            </a:r>
            <a:r>
              <a:rPr lang="en-US" dirty="0">
                <a:latin typeface="Consolas" panose="020B0609020204030204" pitchFamily="49" charset="0"/>
              </a:rPr>
              <a:t> = null;</a:t>
            </a:r>
          </a:p>
        </p:txBody>
      </p:sp>
      <p:pic>
        <p:nvPicPr>
          <p:cNvPr id="6" name="Picture 5">
            <a:extLst>
              <a:ext uri="{FF2B5EF4-FFF2-40B4-BE49-F238E27FC236}">
                <a16:creationId xmlns:a16="http://schemas.microsoft.com/office/drawing/2014/main" id="{D5211FE5-5CDA-8DBC-97F5-B11434ACFB5F}"/>
              </a:ext>
            </a:extLst>
          </p:cNvPr>
          <p:cNvPicPr>
            <a:picLocks noChangeAspect="1"/>
          </p:cNvPicPr>
          <p:nvPr/>
        </p:nvPicPr>
        <p:blipFill>
          <a:blip r:embed="rId3"/>
          <a:srcRect/>
          <a:stretch/>
        </p:blipFill>
        <p:spPr>
          <a:xfrm>
            <a:off x="7341870" y="289170"/>
            <a:ext cx="788670" cy="788670"/>
          </a:xfrm>
          <a:prstGeom prst="rect">
            <a:avLst/>
          </a:prstGeom>
        </p:spPr>
      </p:pic>
    </p:spTree>
    <p:extLst>
      <p:ext uri="{BB962C8B-B14F-4D97-AF65-F5344CB8AC3E}">
        <p14:creationId xmlns:p14="http://schemas.microsoft.com/office/powerpoint/2010/main" val="1394663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5830E-5ABD-09A4-AFFD-8785DCD912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27DD5E5-C16D-FD88-E446-4D44057B22D4}"/>
              </a:ext>
            </a:extLst>
          </p:cNvPr>
          <p:cNvSpPr>
            <a:spLocks noGrp="1"/>
          </p:cNvSpPr>
          <p:nvPr>
            <p:ph type="title"/>
          </p:nvPr>
        </p:nvSpPr>
        <p:spPr>
          <a:xfrm>
            <a:off x="838199" y="1449026"/>
            <a:ext cx="10515600" cy="762635"/>
          </a:xfrm>
        </p:spPr>
        <p:txBody>
          <a:bodyPr>
            <a:normAutofit fontScale="90000"/>
          </a:bodyPr>
          <a:lstStyle/>
          <a:p>
            <a:r>
              <a:rPr lang="en-US" i="1" dirty="0"/>
              <a:t>Which code will turn the top picture into the bottom picture?</a:t>
            </a:r>
          </a:p>
        </p:txBody>
      </p:sp>
      <p:pic>
        <p:nvPicPr>
          <p:cNvPr id="1026" name="Picture 2" descr="Image with no alt text provided">
            <a:extLst>
              <a:ext uri="{FF2B5EF4-FFF2-40B4-BE49-F238E27FC236}">
                <a16:creationId xmlns:a16="http://schemas.microsoft.com/office/drawing/2014/main" id="{27223691-BCAD-9BBC-410A-95E0103BA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 y="2849880"/>
            <a:ext cx="5323863" cy="25219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A3F4B55-D768-695F-4143-A3A93F654C4E}"/>
              </a:ext>
            </a:extLst>
          </p:cNvPr>
          <p:cNvSpPr txBox="1"/>
          <p:nvPr/>
        </p:nvSpPr>
        <p:spPr>
          <a:xfrm>
            <a:off x="6393180" y="2607612"/>
            <a:ext cx="5323863" cy="2862322"/>
          </a:xfrm>
          <a:prstGeom prst="rect">
            <a:avLst/>
          </a:prstGeom>
          <a:noFill/>
        </p:spPr>
        <p:txBody>
          <a:bodyPr wrap="square" rtlCol="0">
            <a:spAutoFit/>
          </a:bodyPr>
          <a:lstStyle/>
          <a:p>
            <a:r>
              <a:rPr lang="en-US" dirty="0"/>
              <a:t>A.  </a:t>
            </a:r>
            <a:r>
              <a:rPr lang="en-US" dirty="0" err="1">
                <a:latin typeface="Consolas" panose="020B0609020204030204" pitchFamily="49" charset="0"/>
              </a:rPr>
              <a:t>ListNode</a:t>
            </a:r>
            <a:r>
              <a:rPr lang="en-US" dirty="0">
                <a:latin typeface="Consolas" panose="020B0609020204030204" pitchFamily="49" charset="0"/>
              </a:rPr>
              <a:t> list2 = </a:t>
            </a:r>
            <a:r>
              <a:rPr lang="en-US" dirty="0" err="1">
                <a:latin typeface="Consolas" panose="020B0609020204030204" pitchFamily="49" charset="0"/>
              </a:rPr>
              <a:t>list.next.next</a:t>
            </a:r>
            <a:r>
              <a:rPr lang="en-US" dirty="0">
                <a:latin typeface="Consolas" panose="020B0609020204030204" pitchFamily="49" charset="0"/>
              </a:rPr>
              <a:t>;</a:t>
            </a:r>
          </a:p>
          <a:p>
            <a:endParaRPr lang="en-US" dirty="0"/>
          </a:p>
          <a:p>
            <a:r>
              <a:rPr lang="en-US" dirty="0"/>
              <a:t>B.  </a:t>
            </a:r>
            <a:r>
              <a:rPr lang="en-US" dirty="0" err="1">
                <a:latin typeface="Consolas" panose="020B0609020204030204" pitchFamily="49" charset="0"/>
              </a:rPr>
              <a:t>list.next.next</a:t>
            </a:r>
            <a:r>
              <a:rPr lang="en-US" dirty="0">
                <a:latin typeface="Consolas" panose="020B0609020204030204" pitchFamily="49" charset="0"/>
              </a:rPr>
              <a:t> = null;</a:t>
            </a:r>
          </a:p>
          <a:p>
            <a:r>
              <a:rPr lang="en-US" dirty="0">
                <a:latin typeface="Consolas" panose="020B0609020204030204" pitchFamily="49" charset="0"/>
              </a:rPr>
              <a:t>  </a:t>
            </a:r>
            <a:r>
              <a:rPr lang="en-US" dirty="0" err="1">
                <a:latin typeface="Consolas" panose="020B0609020204030204" pitchFamily="49" charset="0"/>
              </a:rPr>
              <a:t>ListNode</a:t>
            </a:r>
            <a:r>
              <a:rPr lang="en-US" dirty="0">
                <a:latin typeface="Consolas" panose="020B0609020204030204" pitchFamily="49" charset="0"/>
              </a:rPr>
              <a:t> list2 = </a:t>
            </a:r>
            <a:r>
              <a:rPr lang="en-US" dirty="0" err="1">
                <a:latin typeface="Consolas" panose="020B0609020204030204" pitchFamily="49" charset="0"/>
              </a:rPr>
              <a:t>list.next.next</a:t>
            </a:r>
            <a:r>
              <a:rPr lang="en-US" dirty="0">
                <a:latin typeface="Consolas" panose="020B0609020204030204" pitchFamily="49" charset="0"/>
              </a:rPr>
              <a:t>;</a:t>
            </a:r>
          </a:p>
          <a:p>
            <a:endParaRPr lang="en-US" dirty="0"/>
          </a:p>
          <a:p>
            <a:r>
              <a:rPr lang="en-US" dirty="0"/>
              <a:t>C.  </a:t>
            </a:r>
            <a:r>
              <a:rPr lang="en-US" dirty="0" err="1">
                <a:latin typeface="Consolas" panose="020B0609020204030204" pitchFamily="49" charset="0"/>
              </a:rPr>
              <a:t>ListNode</a:t>
            </a:r>
            <a:r>
              <a:rPr lang="en-US" dirty="0">
                <a:latin typeface="Consolas" panose="020B0609020204030204" pitchFamily="49" charset="0"/>
              </a:rPr>
              <a:t> list2 = </a:t>
            </a:r>
            <a:r>
              <a:rPr lang="en-US" dirty="0" err="1">
                <a:latin typeface="Consolas" panose="020B0609020204030204" pitchFamily="49" charset="0"/>
              </a:rPr>
              <a:t>list.next.next</a:t>
            </a:r>
            <a:r>
              <a:rPr lang="en-US" dirty="0">
                <a:latin typeface="Consolas" panose="020B0609020204030204" pitchFamily="49" charset="0"/>
              </a:rPr>
              <a:t>;</a:t>
            </a:r>
          </a:p>
          <a:p>
            <a:r>
              <a:rPr lang="en-US" dirty="0">
                <a:latin typeface="Consolas" panose="020B0609020204030204" pitchFamily="49" charset="0"/>
              </a:rPr>
              <a:t>  </a:t>
            </a:r>
            <a:r>
              <a:rPr lang="en-US" dirty="0" err="1">
                <a:latin typeface="Consolas" panose="020B0609020204030204" pitchFamily="49" charset="0"/>
              </a:rPr>
              <a:t>list.next.next</a:t>
            </a:r>
            <a:r>
              <a:rPr lang="en-US" dirty="0">
                <a:latin typeface="Consolas" panose="020B0609020204030204" pitchFamily="49" charset="0"/>
              </a:rPr>
              <a:t> = null;</a:t>
            </a:r>
          </a:p>
          <a:p>
            <a:endParaRPr lang="en-US" dirty="0"/>
          </a:p>
          <a:p>
            <a:r>
              <a:rPr lang="en-US" dirty="0"/>
              <a:t>D.  </a:t>
            </a:r>
            <a:r>
              <a:rPr lang="en-US" dirty="0" err="1">
                <a:latin typeface="Consolas" panose="020B0609020204030204" pitchFamily="49" charset="0"/>
              </a:rPr>
              <a:t>ListNode</a:t>
            </a:r>
            <a:r>
              <a:rPr lang="en-US" dirty="0">
                <a:latin typeface="Consolas" panose="020B0609020204030204" pitchFamily="49" charset="0"/>
              </a:rPr>
              <a:t> list2 = </a:t>
            </a:r>
            <a:r>
              <a:rPr lang="en-US" dirty="0" err="1">
                <a:latin typeface="Consolas" panose="020B0609020204030204" pitchFamily="49" charset="0"/>
              </a:rPr>
              <a:t>list.next</a:t>
            </a:r>
            <a:r>
              <a:rPr lang="en-US" dirty="0">
                <a:latin typeface="Consolas" panose="020B0609020204030204" pitchFamily="49" charset="0"/>
              </a:rPr>
              <a:t>;</a:t>
            </a:r>
          </a:p>
          <a:p>
            <a:r>
              <a:rPr lang="en-US" dirty="0">
                <a:latin typeface="Consolas" panose="020B0609020204030204" pitchFamily="49" charset="0"/>
              </a:rPr>
              <a:t>  </a:t>
            </a:r>
            <a:r>
              <a:rPr lang="en-US" dirty="0" err="1">
                <a:latin typeface="Consolas" panose="020B0609020204030204" pitchFamily="49" charset="0"/>
              </a:rPr>
              <a:t>list.next</a:t>
            </a:r>
            <a:r>
              <a:rPr lang="en-US" dirty="0">
                <a:latin typeface="Consolas" panose="020B0609020204030204" pitchFamily="49" charset="0"/>
              </a:rPr>
              <a:t> = null;</a:t>
            </a:r>
          </a:p>
        </p:txBody>
      </p:sp>
      <p:pic>
        <p:nvPicPr>
          <p:cNvPr id="2" name="Picture 1">
            <a:extLst>
              <a:ext uri="{FF2B5EF4-FFF2-40B4-BE49-F238E27FC236}">
                <a16:creationId xmlns:a16="http://schemas.microsoft.com/office/drawing/2014/main" id="{EB4CC327-69AB-7218-1199-7AC24C1D5C17}"/>
              </a:ext>
            </a:extLst>
          </p:cNvPr>
          <p:cNvPicPr>
            <a:picLocks noChangeAspect="1"/>
          </p:cNvPicPr>
          <p:nvPr/>
        </p:nvPicPr>
        <p:blipFill>
          <a:blip r:embed="rId3"/>
          <a:srcRect/>
          <a:stretch/>
        </p:blipFill>
        <p:spPr>
          <a:xfrm>
            <a:off x="7341870" y="289170"/>
            <a:ext cx="788670" cy="788670"/>
          </a:xfrm>
          <a:prstGeom prst="rect">
            <a:avLst/>
          </a:prstGeom>
        </p:spPr>
      </p:pic>
    </p:spTree>
    <p:extLst>
      <p:ext uri="{BB962C8B-B14F-4D97-AF65-F5344CB8AC3E}">
        <p14:creationId xmlns:p14="http://schemas.microsoft.com/office/powerpoint/2010/main" val="1480788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3D196-1268-ADD0-0BF2-AED9B83A09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F81714-F45C-FC6A-8BD5-51F5A053210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578A9846-C98F-4964-5B24-F6FF7EE45523}"/>
              </a:ext>
            </a:extLst>
          </p:cNvPr>
          <p:cNvSpPr>
            <a:spLocks noGrp="1"/>
          </p:cNvSpPr>
          <p:nvPr>
            <p:ph idx="1"/>
          </p:nvPr>
        </p:nvSpPr>
        <p:spPr/>
        <p:txBody>
          <a:bodyPr/>
          <a:lstStyle/>
          <a:p>
            <a:pPr>
              <a:spcAft>
                <a:spcPts val="1200"/>
              </a:spcAft>
            </a:pPr>
            <a:r>
              <a:rPr lang="en-US" dirty="0"/>
              <a:t>Announcements</a:t>
            </a:r>
          </a:p>
          <a:p>
            <a:pPr>
              <a:spcAft>
                <a:spcPts val="1200"/>
              </a:spcAft>
            </a:pPr>
            <a:r>
              <a:rPr lang="en-US" dirty="0" err="1">
                <a:solidFill>
                  <a:schemeClr val="tx1">
                    <a:lumMod val="85000"/>
                    <a:lumOff val="15000"/>
                  </a:schemeClr>
                </a:solidFill>
                <a:latin typeface="Consolas" panose="020B0609020204030204" pitchFamily="49" charset="0"/>
              </a:rPr>
              <a:t>ListNode</a:t>
            </a:r>
            <a:r>
              <a:rPr lang="en-US" dirty="0">
                <a:solidFill>
                  <a:schemeClr val="tx1">
                    <a:lumMod val="85000"/>
                    <a:lumOff val="15000"/>
                  </a:schemeClr>
                </a:solidFill>
              </a:rPr>
              <a:t> practice</a:t>
            </a:r>
            <a:endParaRPr lang="en-US" dirty="0"/>
          </a:p>
          <a:p>
            <a:pPr>
              <a:spcAft>
                <a:spcPts val="1200"/>
              </a:spcAft>
            </a:pPr>
            <a:r>
              <a:rPr lang="en-US" b="1" dirty="0">
                <a:solidFill>
                  <a:srgbClr val="EE8A64"/>
                </a:solidFill>
              </a:rPr>
              <a:t>Iterating over </a:t>
            </a:r>
            <a:r>
              <a:rPr lang="en-US" b="1" dirty="0" err="1">
                <a:solidFill>
                  <a:srgbClr val="EE8A64"/>
                </a:solidFill>
                <a:latin typeface="Consolas" panose="020B0609020204030204" pitchFamily="49" charset="0"/>
              </a:rPr>
              <a:t>ListNode</a:t>
            </a:r>
            <a:r>
              <a:rPr lang="en-US" b="1" dirty="0" err="1">
                <a:solidFill>
                  <a:srgbClr val="EE8A64"/>
                </a:solidFill>
              </a:rPr>
              <a:t>s</a:t>
            </a:r>
            <a:endParaRPr lang="en-US" b="1" dirty="0">
              <a:solidFill>
                <a:srgbClr val="EE8A64"/>
              </a:solidFill>
            </a:endParaRPr>
          </a:p>
        </p:txBody>
      </p:sp>
      <p:sp>
        <p:nvSpPr>
          <p:cNvPr id="4" name="Pentagon 3">
            <a:extLst>
              <a:ext uri="{FF2B5EF4-FFF2-40B4-BE49-F238E27FC236}">
                <a16:creationId xmlns:a16="http://schemas.microsoft.com/office/drawing/2014/main" id="{2424871F-A5A1-6EF2-43B2-A63A0473F225}"/>
              </a:ext>
            </a:extLst>
          </p:cNvPr>
          <p:cNvSpPr/>
          <p:nvPr/>
        </p:nvSpPr>
        <p:spPr>
          <a:xfrm rot="10800000">
            <a:off x="5040874" y="2119665"/>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055589"/>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33421</TotalTime>
  <Words>487</Words>
  <Application>Microsoft Office PowerPoint</Application>
  <PresentationFormat>Widescreen</PresentationFormat>
  <Paragraphs>104</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Consolas</vt:lpstr>
      <vt:lpstr>Montserrat</vt:lpstr>
      <vt:lpstr>Montserrat ExtraBold</vt:lpstr>
      <vt:lpstr>Montserrat SemiBold</vt:lpstr>
      <vt:lpstr>System Font Regular</vt:lpstr>
      <vt:lpstr>CSE 373 Summer 2020</vt:lpstr>
      <vt:lpstr>Linked Nodes w/Loops</vt:lpstr>
      <vt:lpstr>Lecture Outline</vt:lpstr>
      <vt:lpstr>Announcements</vt:lpstr>
      <vt:lpstr>Lecture Outline</vt:lpstr>
      <vt:lpstr>What is the result of running the code on the list shown in the picture?</vt:lpstr>
      <vt:lpstr>What is the result of running the code on the list shown in the picture?</vt:lpstr>
      <vt:lpstr>Which code will turn the top picture into the bottom picture?</vt:lpstr>
      <vt:lpstr>Which code will turn the top picture into the bottom picture?</vt:lpstr>
      <vt:lpstr>Lecture Outline</vt:lpstr>
      <vt:lpstr>ListNode chains</vt:lpstr>
      <vt:lpstr>ListNode chains</vt:lpstr>
      <vt:lpstr>Iterating over ListNodes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Brett Wortzman</cp:lastModifiedBy>
  <cp:revision>483</cp:revision>
  <cp:lastPrinted>2022-09-27T21:33:44Z</cp:lastPrinted>
  <dcterms:created xsi:type="dcterms:W3CDTF">2020-06-13T06:27:42Z</dcterms:created>
  <dcterms:modified xsi:type="dcterms:W3CDTF">2026-01-23T19:13:52Z</dcterms:modified>
</cp:coreProperties>
</file>