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99" r:id="rId2"/>
    <p:sldId id="362" r:id="rId3"/>
    <p:sldId id="348" r:id="rId4"/>
    <p:sldId id="897" r:id="rId5"/>
    <p:sldId id="881" r:id="rId6"/>
    <p:sldId id="883" r:id="rId7"/>
    <p:sldId id="885" r:id="rId8"/>
    <p:sldId id="884" r:id="rId9"/>
    <p:sldId id="886" r:id="rId10"/>
    <p:sldId id="887" r:id="rId11"/>
    <p:sldId id="898" r:id="rId12"/>
    <p:sldId id="872" r:id="rId13"/>
    <p:sldId id="869" r:id="rId14"/>
    <p:sldId id="903" r:id="rId15"/>
    <p:sldId id="882" r:id="rId16"/>
    <p:sldId id="877" r:id="rId17"/>
    <p:sldId id="874" r:id="rId18"/>
    <p:sldId id="896" r:id="rId19"/>
    <p:sldId id="879" r:id="rId20"/>
    <p:sldId id="899" r:id="rId21"/>
    <p:sldId id="8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99"/>
            <p14:sldId id="362"/>
            <p14:sldId id="348"/>
            <p14:sldId id="897"/>
            <p14:sldId id="881"/>
            <p14:sldId id="883"/>
            <p14:sldId id="885"/>
            <p14:sldId id="884"/>
            <p14:sldId id="886"/>
            <p14:sldId id="887"/>
            <p14:sldId id="898"/>
            <p14:sldId id="872"/>
            <p14:sldId id="869"/>
            <p14:sldId id="903"/>
            <p14:sldId id="882"/>
            <p14:sldId id="877"/>
            <p14:sldId id="874"/>
            <p14:sldId id="896"/>
            <p14:sldId id="879"/>
            <p14:sldId id="899"/>
            <p14:sldId id="88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7EA"/>
    <a:srgbClr val="FFF2CC"/>
    <a:srgbClr val="C0FCF0"/>
    <a:srgbClr val="FA8231"/>
    <a:srgbClr val="0FB9B1"/>
    <a:srgbClr val="54A0FF"/>
    <a:srgbClr val="FAFAFA"/>
    <a:srgbClr val="F5F5F5"/>
    <a:srgbClr val="EF5777"/>
    <a:srgbClr val="F7B7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1361"/>
  </p:normalViewPr>
  <p:slideViewPr>
    <p:cSldViewPr snapToGrid="0" snapToObjects="1">
      <p:cViewPr varScale="1">
        <p:scale>
          <a:sx n="105" d="100"/>
          <a:sy n="105" d="100"/>
        </p:scale>
        <p:origin x="120" y="307"/>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1/20/2026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hyperlink" Target="https://open.spotify.com/playlist/0kFSLp6kKEw6GNZDot0pyT?si=ibDFdyI0Qk-Tgtp8ddHrFw"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5B6226-E642-10B0-730C-CA63F126DC08}"/>
              </a:ext>
            </a:extLst>
          </p:cNvPr>
          <p:cNvPicPr>
            <a:picLocks noChangeAspect="1"/>
          </p:cNvPicPr>
          <p:nvPr userDrawn="1"/>
        </p:nvPicPr>
        <p:blipFill>
          <a:blip r:embed="rId2"/>
          <a:srcRect/>
          <a:stretch/>
        </p:blipFill>
        <p:spPr>
          <a:xfrm>
            <a:off x="-82520" y="236757"/>
            <a:ext cx="12540363" cy="7181466"/>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123</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04</a:t>
            </a:r>
          </a:p>
        </p:txBody>
      </p: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#cse123 </a:t>
            </a:r>
          </a:p>
        </p:txBody>
      </p:sp>
      <p:sp>
        <p:nvSpPr>
          <p:cNvPr id="5" name="Google Shape;24;p29">
            <a:extLst>
              <a:ext uri="{FF2B5EF4-FFF2-40B4-BE49-F238E27FC236}">
                <a16:creationId xmlns:a16="http://schemas.microsoft.com/office/drawing/2014/main" id="{7B7F7DA2-3DD5-B93F-BD20-381119EC32DF}"/>
              </a:ext>
            </a:extLst>
          </p:cNvPr>
          <p:cNvSpPr/>
          <p:nvPr userDrawn="1"/>
        </p:nvSpPr>
        <p:spPr>
          <a:xfrm>
            <a:off x="7275442" y="1530627"/>
            <a:ext cx="4673729" cy="4641574"/>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D4665F1-33EC-4353-8520-98D4BB9613F0}"/>
              </a:ext>
            </a:extLst>
          </p:cNvPr>
          <p:cNvPicPr>
            <a:picLocks noChangeAspect="1"/>
          </p:cNvPicPr>
          <p:nvPr userDrawn="1"/>
        </p:nvPicPr>
        <p:blipFill>
          <a:blip r:embed="rId4"/>
          <a:stretch>
            <a:fillRect/>
          </a:stretch>
        </p:blipFill>
        <p:spPr>
          <a:xfrm>
            <a:off x="7371295" y="305990"/>
            <a:ext cx="731520" cy="731520"/>
          </a:xfrm>
          <a:prstGeom prst="rect">
            <a:avLst/>
          </a:prstGeom>
        </p:spPr>
      </p:pic>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pic>
        <p:nvPicPr>
          <p:cNvPr id="11" name="Picture 10">
            <a:extLst>
              <a:ext uri="{FF2B5EF4-FFF2-40B4-BE49-F238E27FC236}">
                <a16:creationId xmlns:a16="http://schemas.microsoft.com/office/drawing/2014/main" id="{79AD8943-881A-494F-ACB5-810780E356C5}"/>
              </a:ext>
            </a:extLst>
          </p:cNvPr>
          <p:cNvPicPr>
            <a:picLocks noChangeAspect="1"/>
          </p:cNvPicPr>
          <p:nvPr userDrawn="1"/>
        </p:nvPicPr>
        <p:blipFill>
          <a:blip r:embed="rId4"/>
          <a:stretch>
            <a:fillRect/>
          </a:stretch>
        </p:blipFill>
        <p:spPr>
          <a:xfrm>
            <a:off x="7371295" y="305990"/>
            <a:ext cx="731520" cy="731520"/>
          </a:xfrm>
          <a:prstGeom prst="rect">
            <a:avLst/>
          </a:prstGeom>
        </p:spPr>
      </p:pic>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9" name="Google Shape;19;p29"/>
          <p:cNvSpPr txBox="1">
            <a:spLocks noGrp="1"/>
          </p:cNvSpPr>
          <p:nvPr>
            <p:ph type="title"/>
          </p:nvPr>
        </p:nvSpPr>
        <p:spPr>
          <a:xfrm>
            <a:off x="292977" y="4013370"/>
            <a:ext cx="6212926" cy="1954787"/>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F0F0F0"/>
              </a:buClr>
              <a:buSzPts val="6000"/>
              <a:buFont typeface="Montserrat SemiBold"/>
              <a:buNone/>
              <a:defRPr sz="6000" b="0">
                <a:solidFill>
                  <a:srgbClr val="F0F0F0"/>
                </a:solidFill>
                <a:latin typeface="Montserrat SemiBold"/>
                <a:ea typeface="Montserrat SemiBold"/>
                <a:cs typeface="Montserrat SemiBold"/>
                <a:sym typeface="Montserrat SemiBold"/>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0" name="Google Shape;20;p29"/>
          <p:cNvSpPr txBox="1"/>
          <p:nvPr/>
        </p:nvSpPr>
        <p:spPr>
          <a:xfrm>
            <a:off x="338697" y="3182199"/>
            <a:ext cx="3062976" cy="646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0F0F0"/>
              </a:buClr>
              <a:buSzPts val="3600"/>
              <a:buFont typeface="Montserrat ExtraBold"/>
              <a:buNone/>
            </a:pPr>
            <a:r>
              <a:rPr lang="en-US" sz="3600" b="1" i="0" u="none" strike="noStrike" cap="none" dirty="0">
                <a:solidFill>
                  <a:srgbClr val="F0F0F0"/>
                </a:solidFill>
                <a:latin typeface="Montserrat ExtraBold"/>
                <a:ea typeface="Montserrat ExtraBold"/>
                <a:cs typeface="Montserrat ExtraBold"/>
                <a:sym typeface="Montserrat ExtraBold"/>
              </a:rPr>
              <a:t>CSE 123</a:t>
            </a:r>
            <a:endParaRPr dirty="0"/>
          </a:p>
        </p:txBody>
      </p:sp>
      <p:sp>
        <p:nvSpPr>
          <p:cNvPr id="22" name="Google Shape;22;p29"/>
          <p:cNvSpPr/>
          <p:nvPr/>
        </p:nvSpPr>
        <p:spPr>
          <a:xfrm>
            <a:off x="420127" y="2753847"/>
            <a:ext cx="1269525" cy="420132"/>
          </a:xfrm>
          <a:prstGeom prst="roundRect">
            <a:avLst>
              <a:gd name="adj" fmla="val 16667"/>
            </a:avLst>
          </a:prstGeom>
          <a:solidFill>
            <a:srgbClr val="FA823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 name="Google Shape;24;p29"/>
          <p:cNvSpPr/>
          <p:nvPr/>
        </p:nvSpPr>
        <p:spPr>
          <a:xfrm>
            <a:off x="6714463" y="1251642"/>
            <a:ext cx="5250244" cy="5486042"/>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cxnSp>
        <p:nvCxnSpPr>
          <p:cNvPr id="25" name="Google Shape;25;p29"/>
          <p:cNvCxnSpPr/>
          <p:nvPr/>
        </p:nvCxnSpPr>
        <p:spPr>
          <a:xfrm>
            <a:off x="7105432" y="3799913"/>
            <a:ext cx="4468306" cy="1"/>
          </a:xfrm>
          <a:prstGeom prst="straightConnector1">
            <a:avLst/>
          </a:prstGeom>
          <a:noFill/>
          <a:ln w="9525" cap="flat" cmpd="sng">
            <a:solidFill>
              <a:srgbClr val="BFBFBF"/>
            </a:solidFill>
            <a:prstDash val="solid"/>
            <a:miter lim="8000"/>
            <a:headEnd type="none" w="sm" len="sm"/>
            <a:tailEnd type="none" w="sm" len="sm"/>
          </a:ln>
        </p:spPr>
      </p:cxnSp>
      <p:sp>
        <p:nvSpPr>
          <p:cNvPr id="26" name="Google Shape;26;p29"/>
          <p:cNvSpPr/>
          <p:nvPr/>
        </p:nvSpPr>
        <p:spPr>
          <a:xfrm>
            <a:off x="6931" y="5505568"/>
            <a:ext cx="4514270" cy="1340914"/>
          </a:xfrm>
          <a:prstGeom prst="roundRect">
            <a:avLst>
              <a:gd name="adj" fmla="val 9433"/>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 name="Google Shape;27;p29"/>
          <p:cNvSpPr txBox="1"/>
          <p:nvPr/>
        </p:nvSpPr>
        <p:spPr>
          <a:xfrm>
            <a:off x="242828" y="5666317"/>
            <a:ext cx="2159236" cy="46162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6A6A6"/>
              </a:buClr>
              <a:buSzPts val="1200"/>
              <a:buFont typeface="Montserrat"/>
              <a:buNone/>
            </a:pPr>
            <a:r>
              <a:rPr lang="en-US" sz="1200" b="1" i="0" u="none" strike="noStrike" cap="none" dirty="0">
                <a:solidFill>
                  <a:srgbClr val="A6A6A6"/>
                </a:solidFill>
                <a:latin typeface="Montserrat"/>
                <a:ea typeface="Montserrat"/>
                <a:cs typeface="Montserrat"/>
                <a:sym typeface="Montserrat"/>
              </a:rPr>
              <a:t>Questions during Class?</a:t>
            </a:r>
          </a:p>
          <a:p>
            <a:pPr marL="0" marR="0" lvl="0" indent="0" algn="l" defTabSz="914400" rtl="0" eaLnBrk="1" fontAlgn="auto" latinLnBrk="0" hangingPunct="1">
              <a:lnSpc>
                <a:spcPct val="100000"/>
              </a:lnSpc>
              <a:spcBef>
                <a:spcPts val="0"/>
              </a:spcBef>
              <a:spcAft>
                <a:spcPts val="0"/>
              </a:spcAft>
              <a:buClr>
                <a:srgbClr val="A6A6A6"/>
              </a:buClr>
              <a:buSzPts val="1200"/>
              <a:buFont typeface="Montserrat"/>
              <a:buNone/>
              <a:tabLst/>
              <a:defRPr/>
            </a:pPr>
            <a:r>
              <a:rPr lang="en-US" sz="1200" b="1" i="0" u="none" strike="noStrike" cap="none" dirty="0">
                <a:solidFill>
                  <a:srgbClr val="595959"/>
                </a:solidFill>
                <a:latin typeface="Montserrat SemiBold"/>
                <a:ea typeface="Montserrat SemiBold"/>
                <a:cs typeface="Montserrat SemiBold"/>
                <a:sym typeface="Montserrat SemiBold"/>
              </a:rPr>
              <a:t>Raise hand or send here</a:t>
            </a:r>
            <a:endParaRPr lang="en-US" sz="1200" dirty="0"/>
          </a:p>
        </p:txBody>
      </p:sp>
      <p:sp>
        <p:nvSpPr>
          <p:cNvPr id="28" name="Google Shape;28;p29"/>
          <p:cNvSpPr txBox="1"/>
          <p:nvPr/>
        </p:nvSpPr>
        <p:spPr>
          <a:xfrm>
            <a:off x="242828" y="6094422"/>
            <a:ext cx="2154864" cy="58473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595959"/>
              </a:buClr>
              <a:buSzPts val="1200"/>
              <a:buFont typeface="Montserrat SemiBold"/>
              <a:buNone/>
            </a:pPr>
            <a:endParaRPr sz="1200" b="1" i="0" u="none" strike="noStrike" cap="none" dirty="0">
              <a:solidFill>
                <a:srgbClr val="595959"/>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2000"/>
              <a:buFont typeface="Montserrat SemiBold"/>
              <a:buNone/>
            </a:pPr>
            <a:r>
              <a:rPr lang="en-US" sz="2000" b="0" i="0" u="none" strike="noStrike" cap="none" dirty="0">
                <a:solidFill>
                  <a:srgbClr val="595959"/>
                </a:solidFill>
                <a:latin typeface="Montserrat SemiBold"/>
                <a:ea typeface="Montserrat SemiBold"/>
                <a:cs typeface="Montserrat SemiBold"/>
                <a:sym typeface="Montserrat SemiBold"/>
              </a:rPr>
              <a:t>sli.do    #cse123 </a:t>
            </a:r>
            <a:endParaRPr dirty="0"/>
          </a:p>
        </p:txBody>
      </p:sp>
      <p:sp>
        <p:nvSpPr>
          <p:cNvPr id="31" name="Google Shape;31;p2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
        <p:nvSpPr>
          <p:cNvPr id="4" name="Content Placeholder 3">
            <a:extLst>
              <a:ext uri="{FF2B5EF4-FFF2-40B4-BE49-F238E27FC236}">
                <a16:creationId xmlns:a16="http://schemas.microsoft.com/office/drawing/2014/main" id="{09B5095B-504B-A3F8-FCC4-C84802EB2033}"/>
              </a:ext>
            </a:extLst>
          </p:cNvPr>
          <p:cNvSpPr>
            <a:spLocks noGrp="1"/>
          </p:cNvSpPr>
          <p:nvPr>
            <p:ph sz="quarter" idx="13"/>
          </p:nvPr>
        </p:nvSpPr>
        <p:spPr>
          <a:xfrm>
            <a:off x="2397125" y="1766888"/>
            <a:ext cx="798513" cy="6619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Google Shape;6;p28">
            <a:extLst>
              <a:ext uri="{FF2B5EF4-FFF2-40B4-BE49-F238E27FC236}">
                <a16:creationId xmlns:a16="http://schemas.microsoft.com/office/drawing/2014/main" id="{90DE1CCA-3C44-4A8B-8512-85130B59739C}"/>
              </a:ext>
            </a:extLst>
          </p:cNvPr>
          <p:cNvSpPr/>
          <p:nvPr userDrawn="1"/>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 name="Google Shape;7;p28" descr="Picture 6">
            <a:extLst>
              <a:ext uri="{FF2B5EF4-FFF2-40B4-BE49-F238E27FC236}">
                <a16:creationId xmlns:a16="http://schemas.microsoft.com/office/drawing/2014/main" id="{5CC3B2A6-B9E4-4692-B1C5-C4AFE479505E}"/>
              </a:ext>
            </a:extLst>
          </p:cNvPr>
          <p:cNvPicPr preferRelativeResize="0"/>
          <p:nvPr userDrawn="1"/>
        </p:nvPicPr>
        <p:blipFill rotWithShape="1">
          <a:blip r:embed="rId3">
            <a:alphaModFix/>
          </a:blip>
          <a:srcRect/>
          <a:stretch/>
        </p:blipFill>
        <p:spPr>
          <a:xfrm>
            <a:off x="29762" y="-5988"/>
            <a:ext cx="2150723" cy="169039"/>
          </a:xfrm>
          <a:prstGeom prst="rect">
            <a:avLst/>
          </a:prstGeom>
          <a:noFill/>
          <a:ln>
            <a:noFill/>
          </a:ln>
        </p:spPr>
      </p:pic>
      <p:sp>
        <p:nvSpPr>
          <p:cNvPr id="33" name="Google Shape;8;p28">
            <a:extLst>
              <a:ext uri="{FF2B5EF4-FFF2-40B4-BE49-F238E27FC236}">
                <a16:creationId xmlns:a16="http://schemas.microsoft.com/office/drawing/2014/main" id="{1897D9CE-58CC-4DB4-A4A6-DD3585087B5E}"/>
              </a:ext>
            </a:extLst>
          </p:cNvPr>
          <p:cNvSpPr txBox="1"/>
          <p:nvPr userDrawn="1"/>
        </p:nvSpPr>
        <p:spPr>
          <a:xfrm>
            <a:off x="10615294" y="-1"/>
            <a:ext cx="1530987" cy="230792"/>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123 Winter 2026</a:t>
            </a:r>
            <a:endParaRPr dirty="0"/>
          </a:p>
        </p:txBody>
      </p:sp>
      <p:sp>
        <p:nvSpPr>
          <p:cNvPr id="2" name="Google Shape;92;p1">
            <a:extLst>
              <a:ext uri="{FF2B5EF4-FFF2-40B4-BE49-F238E27FC236}">
                <a16:creationId xmlns:a16="http://schemas.microsoft.com/office/drawing/2014/main" id="{C96B5491-F7FA-23FC-FB30-12701599F978}"/>
              </a:ext>
            </a:extLst>
          </p:cNvPr>
          <p:cNvSpPr txBox="1"/>
          <p:nvPr userDrawn="1"/>
        </p:nvSpPr>
        <p:spPr>
          <a:xfrm>
            <a:off x="7148325" y="1757973"/>
            <a:ext cx="4385400" cy="178506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1" i="1" u="none" strike="noStrike" cap="none" dirty="0">
                <a:solidFill>
                  <a:srgbClr val="404040"/>
                </a:solidFill>
                <a:latin typeface="Calibri"/>
                <a:ea typeface="Calibri"/>
                <a:cs typeface="Calibri"/>
                <a:sym typeface="Calibri"/>
              </a:rPr>
              <a:t>Talk to your neighbors:</a:t>
            </a: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p:txBody>
      </p:sp>
      <p:sp>
        <p:nvSpPr>
          <p:cNvPr id="3" name="Google Shape;94;p1">
            <a:extLst>
              <a:ext uri="{FF2B5EF4-FFF2-40B4-BE49-F238E27FC236}">
                <a16:creationId xmlns:a16="http://schemas.microsoft.com/office/drawing/2014/main" id="{9ED2A101-430A-CE69-E5BC-7D6DD50BF4E3}"/>
              </a:ext>
            </a:extLst>
          </p:cNvPr>
          <p:cNvSpPr txBox="1"/>
          <p:nvPr userDrawn="1"/>
        </p:nvSpPr>
        <p:spPr>
          <a:xfrm>
            <a:off x="7071026" y="1419273"/>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dirty="0">
                <a:solidFill>
                  <a:srgbClr val="A6A6A6"/>
                </a:solidFill>
                <a:latin typeface="Montserrat SemiBold"/>
                <a:ea typeface="Montserrat SemiBold"/>
                <a:cs typeface="Montserrat SemiBold"/>
                <a:sym typeface="Montserrat SemiBold"/>
              </a:rPr>
              <a:t>BEFORE WE START</a:t>
            </a:r>
            <a:endParaRPr dirty="0"/>
          </a:p>
        </p:txBody>
      </p:sp>
      <p:sp>
        <p:nvSpPr>
          <p:cNvPr id="5" name="Google Shape;98;p1">
            <a:extLst>
              <a:ext uri="{FF2B5EF4-FFF2-40B4-BE49-F238E27FC236}">
                <a16:creationId xmlns:a16="http://schemas.microsoft.com/office/drawing/2014/main" id="{4F0067DD-CF99-C93E-1F23-875552C4DCFF}"/>
              </a:ext>
            </a:extLst>
          </p:cNvPr>
          <p:cNvSpPr txBox="1"/>
          <p:nvPr userDrawn="1"/>
        </p:nvSpPr>
        <p:spPr>
          <a:xfrm>
            <a:off x="8657726" y="3736492"/>
            <a:ext cx="30537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tx1">
                    <a:lumMod val="65000"/>
                    <a:lumOff val="35000"/>
                  </a:schemeClr>
                </a:solidFill>
                <a:latin typeface="Montserrat SemiBold"/>
                <a:ea typeface="Montserrat SemiBold"/>
                <a:cs typeface="Montserrat SemiBold"/>
                <a:sym typeface="Montserrat SemiBold"/>
              </a:rPr>
              <a:t>Brett Wortzman</a:t>
            </a:r>
          </a:p>
        </p:txBody>
      </p:sp>
      <p:graphicFrame>
        <p:nvGraphicFramePr>
          <p:cNvPr id="6" name="Table 5">
            <a:extLst>
              <a:ext uri="{FF2B5EF4-FFF2-40B4-BE49-F238E27FC236}">
                <a16:creationId xmlns:a16="http://schemas.microsoft.com/office/drawing/2014/main" id="{2476EE3D-184B-F94C-9377-8106CC10DB11}"/>
              </a:ext>
            </a:extLst>
          </p:cNvPr>
          <p:cNvGraphicFramePr>
            <a:graphicFrameLocks noGrp="1"/>
          </p:cNvGraphicFramePr>
          <p:nvPr userDrawn="1">
            <p:extLst>
              <p:ext uri="{D42A27DB-BD31-4B8C-83A1-F6EECF244321}">
                <p14:modId xmlns:p14="http://schemas.microsoft.com/office/powerpoint/2010/main" val="1926019104"/>
              </p:ext>
            </p:extLst>
          </p:nvPr>
        </p:nvGraphicFramePr>
        <p:xfrm>
          <a:off x="7502629" y="4536528"/>
          <a:ext cx="4358194" cy="1804398"/>
        </p:xfrm>
        <a:graphic>
          <a:graphicData uri="http://schemas.openxmlformats.org/drawingml/2006/table">
            <a:tbl>
              <a:tblPr firstRow="1" bandRow="1">
                <a:tableStyleId>{2D5ABB26-0587-4C30-8999-92F81FD0307C}</a:tableStyleId>
              </a:tblPr>
              <a:tblGrid>
                <a:gridCol w="866512">
                  <a:extLst>
                    <a:ext uri="{9D8B030D-6E8A-4147-A177-3AD203B41FA5}">
                      <a16:colId xmlns:a16="http://schemas.microsoft.com/office/drawing/2014/main" val="2285619573"/>
                    </a:ext>
                  </a:extLst>
                </a:gridCol>
                <a:gridCol w="748482">
                  <a:extLst>
                    <a:ext uri="{9D8B030D-6E8A-4147-A177-3AD203B41FA5}">
                      <a16:colId xmlns:a16="http://schemas.microsoft.com/office/drawing/2014/main" val="3883267222"/>
                    </a:ext>
                  </a:extLst>
                </a:gridCol>
                <a:gridCol w="861646">
                  <a:extLst>
                    <a:ext uri="{9D8B030D-6E8A-4147-A177-3AD203B41FA5}">
                      <a16:colId xmlns:a16="http://schemas.microsoft.com/office/drawing/2014/main" val="3067426825"/>
                    </a:ext>
                  </a:extLst>
                </a:gridCol>
                <a:gridCol w="905608">
                  <a:extLst>
                    <a:ext uri="{9D8B030D-6E8A-4147-A177-3AD203B41FA5}">
                      <a16:colId xmlns:a16="http://schemas.microsoft.com/office/drawing/2014/main" val="4293795288"/>
                    </a:ext>
                  </a:extLst>
                </a:gridCol>
                <a:gridCol w="975946">
                  <a:extLst>
                    <a:ext uri="{9D8B030D-6E8A-4147-A177-3AD203B41FA5}">
                      <a16:colId xmlns:a16="http://schemas.microsoft.com/office/drawing/2014/main" val="3683209748"/>
                    </a:ext>
                  </a:extLst>
                </a:gridCol>
              </a:tblGrid>
              <a:tr h="300733">
                <a:tc>
                  <a:txBody>
                    <a:bodyPr/>
                    <a:lstStyle/>
                    <a:p>
                      <a:pPr algn="ctr"/>
                      <a:r>
                        <a:rPr lang="en-US" sz="1200" dirty="0">
                          <a:latin typeface="Montserrat SemiBold" panose="00000700000000000000" pitchFamily="2" charset="0"/>
                        </a:rPr>
                        <a:t>Arohan</a:t>
                      </a:r>
                    </a:p>
                  </a:txBody>
                  <a:tcPr anchor="ctr"/>
                </a:tc>
                <a:tc>
                  <a:txBody>
                    <a:bodyPr/>
                    <a:lstStyle/>
                    <a:p>
                      <a:pPr algn="ctr"/>
                      <a:r>
                        <a:rPr lang="en-US" sz="1200" dirty="0">
                          <a:latin typeface="Montserrat SemiBold" panose="00000700000000000000" pitchFamily="2" charset="0"/>
                        </a:rPr>
                        <a:t>Jonah</a:t>
                      </a:r>
                    </a:p>
                  </a:txBody>
                  <a:tcPr anchor="ctr"/>
                </a:tc>
                <a:tc>
                  <a:txBody>
                    <a:bodyPr/>
                    <a:lstStyle/>
                    <a:p>
                      <a:pPr algn="ctr"/>
                      <a:r>
                        <a:rPr lang="en-US" sz="1200" dirty="0">
                          <a:latin typeface="Montserrat SemiBold" panose="00000700000000000000" pitchFamily="2" charset="0"/>
                        </a:rPr>
                        <a:t>Kavya</a:t>
                      </a:r>
                    </a:p>
                  </a:txBody>
                  <a:tcPr anchor="ctr"/>
                </a:tc>
                <a:tc>
                  <a:txBody>
                    <a:bodyPr/>
                    <a:lstStyle/>
                    <a:p>
                      <a:pPr algn="ctr"/>
                      <a:r>
                        <a:rPr lang="en-US" sz="1200" dirty="0">
                          <a:latin typeface="Montserrat SemiBold" panose="00000700000000000000" pitchFamily="2" charset="0"/>
                        </a:rPr>
                        <a:t>Eeshani</a:t>
                      </a:r>
                    </a:p>
                  </a:txBody>
                  <a:tcPr anchor="ctr"/>
                </a:tc>
                <a:tc>
                  <a:txBody>
                    <a:bodyPr/>
                    <a:lstStyle/>
                    <a:p>
                      <a:pPr algn="ctr"/>
                      <a:r>
                        <a:rPr lang="en-US" sz="1200" dirty="0">
                          <a:latin typeface="Montserrat SemiBold" panose="00000700000000000000" pitchFamily="2" charset="0"/>
                        </a:rPr>
                        <a:t>Trien</a:t>
                      </a:r>
                    </a:p>
                  </a:txBody>
                  <a:tcPr anchor="ctr"/>
                </a:tc>
                <a:extLst>
                  <a:ext uri="{0D108BD9-81ED-4DB2-BD59-A6C34878D82A}">
                    <a16:rowId xmlns:a16="http://schemas.microsoft.com/office/drawing/2014/main" val="3018865140"/>
                  </a:ext>
                </a:extLst>
              </a:tr>
              <a:tr h="300733">
                <a:tc>
                  <a:txBody>
                    <a:bodyPr/>
                    <a:lstStyle/>
                    <a:p>
                      <a:pPr algn="ctr"/>
                      <a:r>
                        <a:rPr lang="en-US" sz="1200" dirty="0">
                          <a:latin typeface="Montserrat SemiBold" panose="00000700000000000000" pitchFamily="2" charset="0"/>
                        </a:rPr>
                        <a:t>Ashar</a:t>
                      </a:r>
                    </a:p>
                  </a:txBody>
                  <a:tcPr anchor="ctr"/>
                </a:tc>
                <a:tc>
                  <a:txBody>
                    <a:bodyPr/>
                    <a:lstStyle/>
                    <a:p>
                      <a:pPr algn="ctr"/>
                      <a:r>
                        <a:rPr lang="en-US" sz="1200" dirty="0">
                          <a:latin typeface="Montserrat SemiBold" panose="00000700000000000000" pitchFamily="2" charset="0"/>
                        </a:rPr>
                        <a:t>Brice</a:t>
                      </a:r>
                    </a:p>
                  </a:txBody>
                  <a:tcPr anchor="ctr"/>
                </a:tc>
                <a:tc>
                  <a:txBody>
                    <a:bodyPr/>
                    <a:lstStyle/>
                    <a:p>
                      <a:pPr algn="ctr"/>
                      <a:r>
                        <a:rPr lang="en-US" sz="1200" dirty="0">
                          <a:latin typeface="Montserrat SemiBold" panose="00000700000000000000" pitchFamily="2" charset="0"/>
                        </a:rPr>
                        <a:t>Misha</a:t>
                      </a:r>
                    </a:p>
                  </a:txBody>
                  <a:tcPr anchor="ctr"/>
                </a:tc>
                <a:tc>
                  <a:txBody>
                    <a:bodyPr/>
                    <a:lstStyle/>
                    <a:p>
                      <a:pPr algn="ctr"/>
                      <a:r>
                        <a:rPr lang="en-US" sz="1200" dirty="0">
                          <a:latin typeface="Montserrat SemiBold" panose="00000700000000000000" pitchFamily="2" charset="0"/>
                        </a:rPr>
                        <a:t>Aidan</a:t>
                      </a:r>
                    </a:p>
                  </a:txBody>
                  <a:tcPr anchor="ctr"/>
                </a:tc>
                <a:tc>
                  <a:txBody>
                    <a:bodyPr/>
                    <a:lstStyle/>
                    <a:p>
                      <a:pPr algn="ctr"/>
                      <a:r>
                        <a:rPr lang="en-US" sz="1200" dirty="0">
                          <a:latin typeface="Montserrat SemiBold" panose="00000700000000000000" pitchFamily="2" charset="0"/>
                        </a:rPr>
                        <a:t>Evan</a:t>
                      </a:r>
                    </a:p>
                  </a:txBody>
                  <a:tcPr anchor="ctr"/>
                </a:tc>
                <a:extLst>
                  <a:ext uri="{0D108BD9-81ED-4DB2-BD59-A6C34878D82A}">
                    <a16:rowId xmlns:a16="http://schemas.microsoft.com/office/drawing/2014/main" val="2718302219"/>
                  </a:ext>
                </a:extLst>
              </a:tr>
              <a:tr h="300733">
                <a:tc>
                  <a:txBody>
                    <a:bodyPr/>
                    <a:lstStyle/>
                    <a:p>
                      <a:pPr algn="ctr"/>
                      <a:r>
                        <a:rPr lang="en-US" sz="1200" dirty="0">
                          <a:latin typeface="Montserrat SemiBold" panose="00000700000000000000" pitchFamily="2" charset="0"/>
                        </a:rPr>
                        <a:t>Sean</a:t>
                      </a:r>
                    </a:p>
                  </a:txBody>
                  <a:tcPr anchor="ctr"/>
                </a:tc>
                <a:tc>
                  <a:txBody>
                    <a:bodyPr/>
                    <a:lstStyle/>
                    <a:p>
                      <a:pPr algn="ctr"/>
                      <a:r>
                        <a:rPr lang="en-US" sz="1200" dirty="0">
                          <a:latin typeface="Montserrat SemiBold" panose="00000700000000000000" pitchFamily="2" charset="0"/>
                        </a:rPr>
                        <a:t>Chris</a:t>
                      </a:r>
                    </a:p>
                  </a:txBody>
                  <a:tcPr anchor="ctr"/>
                </a:tc>
                <a:tc>
                  <a:txBody>
                    <a:bodyPr/>
                    <a:lstStyle/>
                    <a:p>
                      <a:pPr algn="ctr"/>
                      <a:r>
                        <a:rPr lang="en-US" sz="1200" dirty="0">
                          <a:latin typeface="Montserrat SemiBold" panose="00000700000000000000" pitchFamily="2" charset="0"/>
                        </a:rPr>
                        <a:t>Kieran</a:t>
                      </a:r>
                    </a:p>
                  </a:txBody>
                  <a:tcPr anchor="ctr"/>
                </a:tc>
                <a:tc>
                  <a:txBody>
                    <a:bodyPr/>
                    <a:lstStyle/>
                    <a:p>
                      <a:pPr algn="ctr"/>
                      <a:r>
                        <a:rPr lang="en-US" sz="1200" dirty="0">
                          <a:latin typeface="Montserrat SemiBold" panose="00000700000000000000" pitchFamily="2" charset="0"/>
                        </a:rPr>
                        <a:t>Cora</a:t>
                      </a:r>
                    </a:p>
                  </a:txBody>
                  <a:tcPr anchor="ctr"/>
                </a:tc>
                <a:tc>
                  <a:txBody>
                    <a:bodyPr/>
                    <a:lstStyle/>
                    <a:p>
                      <a:pPr algn="ctr"/>
                      <a:r>
                        <a:rPr lang="en-US" sz="1200" dirty="0">
                          <a:latin typeface="Montserrat SemiBold" panose="00000700000000000000" pitchFamily="2" charset="0"/>
                        </a:rPr>
                        <a:t>Rena</a:t>
                      </a:r>
                    </a:p>
                  </a:txBody>
                  <a:tcPr anchor="ctr"/>
                </a:tc>
                <a:extLst>
                  <a:ext uri="{0D108BD9-81ED-4DB2-BD59-A6C34878D82A}">
                    <a16:rowId xmlns:a16="http://schemas.microsoft.com/office/drawing/2014/main" val="3147651945"/>
                  </a:ext>
                </a:extLst>
              </a:tr>
              <a:tr h="300733">
                <a:tc>
                  <a:txBody>
                    <a:bodyPr/>
                    <a:lstStyle/>
                    <a:p>
                      <a:pPr algn="ctr"/>
                      <a:r>
                        <a:rPr lang="en-US" sz="1200" dirty="0">
                          <a:latin typeface="Montserrat SemiBold" panose="00000700000000000000" pitchFamily="2" charset="0"/>
                        </a:rPr>
                        <a:t>Chloe</a:t>
                      </a:r>
                    </a:p>
                  </a:txBody>
                  <a:tcPr anchor="ctr"/>
                </a:tc>
                <a:tc>
                  <a:txBody>
                    <a:bodyPr/>
                    <a:lstStyle/>
                    <a:p>
                      <a:pPr algn="ctr"/>
                      <a:r>
                        <a:rPr lang="en-US" sz="1200" dirty="0">
                          <a:latin typeface="Montserrat SemiBold" panose="00000700000000000000" pitchFamily="2" charset="0"/>
                        </a:rPr>
                        <a:t>Elden</a:t>
                      </a:r>
                    </a:p>
                  </a:txBody>
                  <a:tcPr anchor="ctr"/>
                </a:tc>
                <a:tc>
                  <a:txBody>
                    <a:bodyPr/>
                    <a:lstStyle/>
                    <a:p>
                      <a:pPr algn="ctr"/>
                      <a:r>
                        <a:rPr lang="en-US" sz="1200" dirty="0">
                          <a:latin typeface="Montserrat SemiBold" panose="00000700000000000000" pitchFamily="2" charset="0"/>
                        </a:rPr>
                        <a:t>Sahana</a:t>
                      </a:r>
                    </a:p>
                  </a:txBody>
                  <a:tcPr anchor="ctr"/>
                </a:tc>
                <a:tc>
                  <a:txBody>
                    <a:bodyPr/>
                    <a:lstStyle/>
                    <a:p>
                      <a:pPr algn="ctr"/>
                      <a:r>
                        <a:rPr lang="en-US" sz="1200" dirty="0">
                          <a:latin typeface="Montserrat SemiBold" panose="00000700000000000000" pitchFamily="2" charset="0"/>
                        </a:rPr>
                        <a:t>Dixon</a:t>
                      </a:r>
                    </a:p>
                  </a:txBody>
                  <a:tcPr anchor="ctr"/>
                </a:tc>
                <a:tc>
                  <a:txBody>
                    <a:bodyPr/>
                    <a:lstStyle/>
                    <a:p>
                      <a:pPr algn="ctr"/>
                      <a:r>
                        <a:rPr lang="en-US" sz="1200" dirty="0">
                          <a:latin typeface="Montserrat SemiBold" panose="00000700000000000000" pitchFamily="2" charset="0"/>
                        </a:rPr>
                        <a:t>Katharine</a:t>
                      </a:r>
                    </a:p>
                  </a:txBody>
                  <a:tcPr anchor="ctr"/>
                </a:tc>
                <a:extLst>
                  <a:ext uri="{0D108BD9-81ED-4DB2-BD59-A6C34878D82A}">
                    <a16:rowId xmlns:a16="http://schemas.microsoft.com/office/drawing/2014/main" val="1745184837"/>
                  </a:ext>
                </a:extLst>
              </a:tr>
              <a:tr h="300733">
                <a:tc>
                  <a:txBody>
                    <a:bodyPr/>
                    <a:lstStyle/>
                    <a:p>
                      <a:pPr algn="ctr"/>
                      <a:r>
                        <a:rPr lang="en-US" sz="1200" dirty="0">
                          <a:latin typeface="Montserrat SemiBold" panose="00000700000000000000" pitchFamily="2" charset="0"/>
                        </a:rPr>
                        <a:t>Jenny</a:t>
                      </a:r>
                    </a:p>
                  </a:txBody>
                  <a:tcPr anchor="ctr"/>
                </a:tc>
                <a:tc>
                  <a:txBody>
                    <a:bodyPr/>
                    <a:lstStyle/>
                    <a:p>
                      <a:pPr algn="ctr"/>
                      <a:r>
                        <a:rPr lang="en-US" sz="1200" dirty="0">
                          <a:latin typeface="Montserrat SemiBold" panose="00000700000000000000" pitchFamily="2" charset="0"/>
                        </a:rPr>
                        <a:t>Ishita</a:t>
                      </a:r>
                    </a:p>
                  </a:txBody>
                  <a:tcPr anchor="ctr"/>
                </a:tc>
                <a:tc>
                  <a:txBody>
                    <a:bodyPr/>
                    <a:lstStyle/>
                    <a:p>
                      <a:pPr algn="ctr"/>
                      <a:r>
                        <a:rPr lang="en-US" sz="1200" dirty="0">
                          <a:latin typeface="Montserrat SemiBold" panose="00000700000000000000" pitchFamily="2" charset="0"/>
                        </a:rPr>
                        <a:t>Anirudh</a:t>
                      </a:r>
                    </a:p>
                  </a:txBody>
                  <a:tcPr anchor="ctr"/>
                </a:tc>
                <a:tc>
                  <a:txBody>
                    <a:bodyPr/>
                    <a:lstStyle/>
                    <a:p>
                      <a:pPr algn="ctr"/>
                      <a:r>
                        <a:rPr lang="en-US" sz="1200" dirty="0">
                          <a:latin typeface="Montserrat SemiBold" panose="00000700000000000000" pitchFamily="2" charset="0"/>
                        </a:rPr>
                        <a:t>Nhan</a:t>
                      </a:r>
                    </a:p>
                  </a:txBody>
                  <a:tcPr anchor="ctr"/>
                </a:tc>
                <a:tc>
                  <a:txBody>
                    <a:bodyPr/>
                    <a:lstStyle/>
                    <a:p>
                      <a:pPr algn="ctr"/>
                      <a:r>
                        <a:rPr lang="en-US" sz="1200" dirty="0">
                          <a:latin typeface="Montserrat SemiBold" panose="00000700000000000000" pitchFamily="2" charset="0"/>
                        </a:rPr>
                        <a:t>Anya</a:t>
                      </a:r>
                    </a:p>
                  </a:txBody>
                  <a:tcPr anchor="ctr"/>
                </a:tc>
                <a:extLst>
                  <a:ext uri="{0D108BD9-81ED-4DB2-BD59-A6C34878D82A}">
                    <a16:rowId xmlns:a16="http://schemas.microsoft.com/office/drawing/2014/main" val="4066156089"/>
                  </a:ext>
                </a:extLst>
              </a:tr>
              <a:tr h="300733">
                <a:tc>
                  <a:txBody>
                    <a:bodyPr/>
                    <a:lstStyle/>
                    <a:p>
                      <a:pPr algn="ctr"/>
                      <a:r>
                        <a:rPr lang="en-US" sz="1200" dirty="0">
                          <a:latin typeface="Montserrat SemiBold" panose="00000700000000000000" pitchFamily="2" charset="0"/>
                        </a:rPr>
                        <a:t>Nate</a:t>
                      </a:r>
                    </a:p>
                  </a:txBody>
                  <a:tcPr anchor="ctr"/>
                </a:tc>
                <a:tc>
                  <a:txBody>
                    <a:bodyPr/>
                    <a:lstStyle/>
                    <a:p>
                      <a:pPr algn="ctr"/>
                      <a:r>
                        <a:rPr lang="en-US" sz="1200" dirty="0">
                          <a:latin typeface="Montserrat SemiBold" panose="00000700000000000000" pitchFamily="2" charset="0"/>
                        </a:rPr>
                        <a:t>Kuhu</a:t>
                      </a:r>
                    </a:p>
                  </a:txBody>
                  <a:tcPr anchor="ctr"/>
                </a:tc>
                <a:tc>
                  <a:txBody>
                    <a:bodyPr/>
                    <a:lstStyle/>
                    <a:p>
                      <a:pPr algn="ctr"/>
                      <a:r>
                        <a:rPr lang="en-US" sz="1200" dirty="0">
                          <a:latin typeface="Montserrat SemiBold" panose="00000700000000000000" pitchFamily="2" charset="0"/>
                        </a:rPr>
                        <a:t>Crystal</a:t>
                      </a:r>
                    </a:p>
                  </a:txBody>
                  <a:tcPr anchor="ctr"/>
                </a:tc>
                <a:tc>
                  <a:txBody>
                    <a:bodyPr/>
                    <a:lstStyle/>
                    <a:p>
                      <a:pPr algn="ctr"/>
                      <a:endParaRPr lang="en-US" sz="1200" dirty="0">
                        <a:latin typeface="Montserrat SemiBold" panose="00000700000000000000" pitchFamily="2" charset="0"/>
                      </a:endParaRPr>
                    </a:p>
                  </a:txBody>
                  <a:tcPr anchor="ctr"/>
                </a:tc>
                <a:tc>
                  <a:txBody>
                    <a:bodyPr/>
                    <a:lstStyle/>
                    <a:p>
                      <a:pPr algn="ctr"/>
                      <a:endParaRPr lang="en-US" sz="1200" dirty="0">
                        <a:latin typeface="Montserrat SemiBold" panose="00000700000000000000" pitchFamily="2" charset="0"/>
                      </a:endParaRPr>
                    </a:p>
                  </a:txBody>
                  <a:tcPr anchor="ctr"/>
                </a:tc>
                <a:extLst>
                  <a:ext uri="{0D108BD9-81ED-4DB2-BD59-A6C34878D82A}">
                    <a16:rowId xmlns:a16="http://schemas.microsoft.com/office/drawing/2014/main" val="2321297574"/>
                  </a:ext>
                </a:extLst>
              </a:tr>
            </a:tbl>
          </a:graphicData>
        </a:graphic>
      </p:graphicFrame>
      <p:sp>
        <p:nvSpPr>
          <p:cNvPr id="7" name="TextBox 6">
            <a:extLst>
              <a:ext uri="{FF2B5EF4-FFF2-40B4-BE49-F238E27FC236}">
                <a16:creationId xmlns:a16="http://schemas.microsoft.com/office/drawing/2014/main" id="{C13833EE-05B6-BA72-385F-A23240AFEA45}"/>
              </a:ext>
            </a:extLst>
          </p:cNvPr>
          <p:cNvSpPr txBox="1"/>
          <p:nvPr userDrawn="1"/>
        </p:nvSpPr>
        <p:spPr>
          <a:xfrm>
            <a:off x="6815404" y="6442666"/>
            <a:ext cx="4941095" cy="307777"/>
          </a:xfrm>
          <a:prstGeom prst="rect">
            <a:avLst/>
          </a:prstGeom>
          <a:noFill/>
        </p:spPr>
        <p:txBody>
          <a:bodyPr wrap="square" rtlCol="0">
            <a:spAutoFit/>
          </a:bodyPr>
          <a:lstStyle/>
          <a:p>
            <a:r>
              <a:rPr lang="en-US" sz="1400" i="1" dirty="0">
                <a:solidFill>
                  <a:srgbClr val="535353"/>
                </a:solidFill>
                <a:latin typeface="Montserrat SemiBold" panose="00000700000000000000" pitchFamily="2" charset="0"/>
              </a:rPr>
              <a:t>Now playing</a:t>
            </a:r>
            <a:r>
              <a:rPr lang="en-US" sz="1400" dirty="0">
                <a:solidFill>
                  <a:srgbClr val="535353"/>
                </a:solidFill>
                <a:latin typeface="Montserrat SemiBold" panose="00000700000000000000" pitchFamily="2" charset="0"/>
              </a:rPr>
              <a:t>: 🎶 </a:t>
            </a:r>
            <a:r>
              <a:rPr lang="en-US" sz="1400" dirty="0">
                <a:solidFill>
                  <a:srgbClr val="535353"/>
                </a:solidFill>
                <a:latin typeface="Montserrat SemiBold" panose="00000700000000000000" pitchFamily="2" charset="0"/>
                <a:hlinkClick r:id="rId4"/>
              </a:rPr>
              <a:t>CSE 123 26wi Lecture Tunes</a:t>
            </a:r>
            <a:r>
              <a:rPr lang="en-US" sz="1400" dirty="0">
                <a:solidFill>
                  <a:srgbClr val="535353"/>
                </a:solidFill>
                <a:latin typeface="Montserrat SemiBold" panose="00000700000000000000" pitchFamily="2" charset="0"/>
              </a:rPr>
              <a:t> 🎶</a:t>
            </a:r>
          </a:p>
        </p:txBody>
      </p:sp>
      <p:sp>
        <p:nvSpPr>
          <p:cNvPr id="8" name="Google Shape;96;p1">
            <a:extLst>
              <a:ext uri="{FF2B5EF4-FFF2-40B4-BE49-F238E27FC236}">
                <a16:creationId xmlns:a16="http://schemas.microsoft.com/office/drawing/2014/main" id="{04EE4C82-5E95-B610-DF46-3246854AB08E}"/>
              </a:ext>
            </a:extLst>
          </p:cNvPr>
          <p:cNvSpPr txBox="1"/>
          <p:nvPr userDrawn="1"/>
        </p:nvSpPr>
        <p:spPr>
          <a:xfrm>
            <a:off x="6519481" y="3741864"/>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65000"/>
                    <a:lumOff val="35000"/>
                  </a:schemeClr>
                </a:solidFill>
                <a:latin typeface="Montserrat ExtraBold"/>
                <a:ea typeface="Montserrat ExtraBold"/>
                <a:cs typeface="Montserrat ExtraBold"/>
                <a:sym typeface="Montserrat ExtraBold"/>
              </a:rPr>
              <a:t>Instructor:</a:t>
            </a:r>
            <a:endParaRPr sz="2000" dirty="0">
              <a:solidFill>
                <a:schemeClr val="tx1">
                  <a:lumMod val="65000"/>
                  <a:lumOff val="35000"/>
                </a:schemeClr>
              </a:solidFill>
              <a:latin typeface="Montserrat ExtraBold"/>
              <a:ea typeface="Montserrat ExtraBold"/>
              <a:cs typeface="Montserrat ExtraBold"/>
              <a:sym typeface="Montserrat ExtraBold"/>
            </a:endParaRPr>
          </a:p>
        </p:txBody>
      </p:sp>
      <p:sp>
        <p:nvSpPr>
          <p:cNvPr id="9" name="Google Shape;96;p1">
            <a:extLst>
              <a:ext uri="{FF2B5EF4-FFF2-40B4-BE49-F238E27FC236}">
                <a16:creationId xmlns:a16="http://schemas.microsoft.com/office/drawing/2014/main" id="{320AD4A8-23AD-0876-E2BA-C94D9FC4392A}"/>
              </a:ext>
            </a:extLst>
          </p:cNvPr>
          <p:cNvSpPr txBox="1"/>
          <p:nvPr userDrawn="1"/>
        </p:nvSpPr>
        <p:spPr>
          <a:xfrm>
            <a:off x="5500614" y="4433103"/>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65000"/>
                    <a:lumOff val="35000"/>
                  </a:schemeClr>
                </a:solidFill>
                <a:latin typeface="Montserrat ExtraBold"/>
                <a:ea typeface="Montserrat ExtraBold"/>
                <a:cs typeface="Montserrat ExtraBold"/>
                <a:sym typeface="Montserrat ExtraBold"/>
              </a:rPr>
              <a:t>TAs:</a:t>
            </a:r>
            <a:endParaRPr sz="2000" dirty="0">
              <a:solidFill>
                <a:schemeClr val="tx1">
                  <a:lumMod val="65000"/>
                  <a:lumOff val="35000"/>
                </a:schemeClr>
              </a:solidFill>
              <a:latin typeface="Montserrat ExtraBold"/>
              <a:ea typeface="Montserrat ExtraBold"/>
              <a:cs typeface="Montserrat ExtraBold"/>
              <a:sym typeface="Montserrat ExtraBold"/>
            </a:endParaRPr>
          </a:p>
        </p:txBody>
      </p:sp>
      <p:sp>
        <p:nvSpPr>
          <p:cNvPr id="11" name="TextBox 10">
            <a:extLst>
              <a:ext uri="{FF2B5EF4-FFF2-40B4-BE49-F238E27FC236}">
                <a16:creationId xmlns:a16="http://schemas.microsoft.com/office/drawing/2014/main" id="{5C8C360F-4256-FEE1-7C14-17182C543AFA}"/>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04: Linked Nodes</a:t>
            </a:r>
          </a:p>
        </p:txBody>
      </p:sp>
      <p:sp>
        <p:nvSpPr>
          <p:cNvPr id="12" name="Google Shape;23;p29">
            <a:extLst>
              <a:ext uri="{FF2B5EF4-FFF2-40B4-BE49-F238E27FC236}">
                <a16:creationId xmlns:a16="http://schemas.microsoft.com/office/drawing/2014/main" id="{8AB0C156-E646-655A-EAEF-6213F4E43055}"/>
              </a:ext>
            </a:extLst>
          </p:cNvPr>
          <p:cNvSpPr txBox="1"/>
          <p:nvPr userDrawn="1"/>
        </p:nvSpPr>
        <p:spPr>
          <a:xfrm>
            <a:off x="486355" y="2794656"/>
            <a:ext cx="1137069" cy="338514"/>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Montserrat"/>
              <a:buNone/>
            </a:pPr>
            <a:r>
              <a:rPr lang="en-US" sz="1600" b="0" i="0" u="none" strike="noStrike" cap="none" dirty="0">
                <a:solidFill>
                  <a:srgbClr val="FFFFFF"/>
                </a:solidFill>
                <a:latin typeface="Montserrat"/>
                <a:ea typeface="Montserrat"/>
                <a:cs typeface="Montserrat"/>
                <a:sym typeface="Montserrat"/>
              </a:rPr>
              <a:t>LEC 04</a:t>
            </a:r>
            <a:endParaRPr dirty="0"/>
          </a:p>
        </p:txBody>
      </p:sp>
    </p:spTree>
    <p:extLst>
      <p:ext uri="{BB962C8B-B14F-4D97-AF65-F5344CB8AC3E}">
        <p14:creationId xmlns:p14="http://schemas.microsoft.com/office/powerpoint/2010/main" val="404254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123 Winter 2026</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04: Linked Nodes</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 id="2147483658" r:id="rId8"/>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cs.uw.edu/123/rubrics/#programming-assignment-rubric"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xfrm>
            <a:off x="131885" y="4013370"/>
            <a:ext cx="6471138" cy="1954787"/>
          </a:xfrm>
          <a:prstGeom prst="rect">
            <a:avLst/>
          </a:prstGeom>
          <a:noFill/>
          <a:ln>
            <a:noFill/>
          </a:ln>
        </p:spPr>
        <p:txBody>
          <a:bodyPr spcFirstLastPara="1" wrap="square" lIns="45700" tIns="45700" rIns="45700" bIns="45700" anchor="t" anchorCtr="0">
            <a:noAutofit/>
          </a:bodyPr>
          <a:lstStyle/>
          <a:p>
            <a:pPr lvl="0"/>
            <a:r>
              <a:rPr lang="en-US" sz="3600" dirty="0"/>
              <a:t>Linked Nodes</a:t>
            </a:r>
            <a:endParaRPr sz="4400" dirty="0">
              <a:latin typeface="Montserrat SemiBold" panose="00000700000000000000" pitchFamily="2" charset="0"/>
            </a:endParaRPr>
          </a:p>
        </p:txBody>
      </p:sp>
      <p:sp>
        <p:nvSpPr>
          <p:cNvPr id="94" name="Google Shape;94;p1"/>
          <p:cNvSpPr txBox="1"/>
          <p:nvPr/>
        </p:nvSpPr>
        <p:spPr>
          <a:xfrm>
            <a:off x="7071026" y="1419273"/>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a:solidFill>
                  <a:srgbClr val="A6A6A6"/>
                </a:solidFill>
                <a:latin typeface="Montserrat SemiBold"/>
                <a:ea typeface="Montserrat SemiBold"/>
                <a:cs typeface="Montserrat SemiBold"/>
                <a:sym typeface="Montserrat SemiBold"/>
              </a:rPr>
              <a:t>BEFORE WE START</a:t>
            </a:r>
            <a:endParaRPr/>
          </a:p>
        </p:txBody>
      </p:sp>
      <p:sp>
        <p:nvSpPr>
          <p:cNvPr id="7" name="TextBox 6">
            <a:extLst>
              <a:ext uri="{FF2B5EF4-FFF2-40B4-BE49-F238E27FC236}">
                <a16:creationId xmlns:a16="http://schemas.microsoft.com/office/drawing/2014/main" id="{D68D04F4-55AB-5CE1-FC37-42BEC912BC09}"/>
              </a:ext>
            </a:extLst>
          </p:cNvPr>
          <p:cNvSpPr txBox="1"/>
          <p:nvPr/>
        </p:nvSpPr>
        <p:spPr>
          <a:xfrm>
            <a:off x="7071026" y="2237509"/>
            <a:ext cx="4539900" cy="1508105"/>
          </a:xfrm>
          <a:prstGeom prst="rect">
            <a:avLst/>
          </a:prstGeom>
          <a:noFill/>
        </p:spPr>
        <p:txBody>
          <a:bodyPr wrap="square" rtlCol="0">
            <a:spAutoFit/>
          </a:bodyPr>
          <a:lstStyle/>
          <a:p>
            <a:pPr algn="ctr"/>
            <a:endParaRPr lang="en-US" i="1" dirty="0"/>
          </a:p>
          <a:p>
            <a:pPr algn="ctr"/>
            <a:r>
              <a:rPr lang="en-US" sz="2000" i="1" dirty="0"/>
              <a:t>How do you relax after a stressful day?</a:t>
            </a:r>
          </a:p>
          <a:p>
            <a:pPr algn="ctr"/>
            <a:endParaRPr lang="en-US" i="1" dirty="0"/>
          </a:p>
          <a:p>
            <a:pPr algn="ctr"/>
            <a:endParaRPr lang="en-US" b="1" dirty="0">
              <a:solidFill>
                <a:schemeClr val="accent6"/>
              </a:solidFill>
              <a:cs typeface="Calibri"/>
              <a:sym typeface="Calibri"/>
            </a:endParaRPr>
          </a:p>
          <a:p>
            <a:pPr algn="ctr"/>
            <a:r>
              <a:rPr lang="en-US" b="1" dirty="0">
                <a:solidFill>
                  <a:schemeClr val="accent6"/>
                </a:solidFill>
                <a:cs typeface="Calibri"/>
                <a:sym typeface="Calibri"/>
              </a:rPr>
              <a:t>Respond on sli.do!</a:t>
            </a:r>
            <a:endParaRPr lang="en-US" b="1" dirty="0">
              <a:solidFill>
                <a:schemeClr val="accent6"/>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916D884-E09B-95F5-9177-A68D1287ADB8}"/>
              </a:ext>
            </a:extLst>
          </p:cNvPr>
          <p:cNvPicPr>
            <a:picLocks noChangeAspect="1"/>
          </p:cNvPicPr>
          <p:nvPr/>
        </p:nvPicPr>
        <p:blipFill>
          <a:blip r:embed="rId3"/>
          <a:stretch>
            <a:fillRect/>
          </a:stretch>
        </p:blipFill>
        <p:spPr>
          <a:xfrm>
            <a:off x="2975610" y="5567680"/>
            <a:ext cx="1229360" cy="12293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2607307079"/>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aphicFrame>
        <p:nvGraphicFramePr>
          <p:cNvPr id="9" name="Table 9">
            <a:extLst>
              <a:ext uri="{FF2B5EF4-FFF2-40B4-BE49-F238E27FC236}">
                <a16:creationId xmlns:a16="http://schemas.microsoft.com/office/drawing/2014/main" id="{FBF70F6F-6B49-4B7E-8AAF-05185F9546FF}"/>
              </a:ext>
            </a:extLst>
          </p:cNvPr>
          <p:cNvGraphicFramePr>
            <a:graphicFrameLocks noGrp="1"/>
          </p:cNvGraphicFramePr>
          <p:nvPr>
            <p:extLst>
              <p:ext uri="{D42A27DB-BD31-4B8C-83A1-F6EECF244321}">
                <p14:modId xmlns:p14="http://schemas.microsoft.com/office/powerpoint/2010/main" val="1255749531"/>
              </p:ext>
            </p:extLst>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53715B42-3691-4255-8135-F933FB2A7D40}"/>
              </a:ext>
            </a:extLst>
          </p:cNvPr>
          <p:cNvSpPr/>
          <p:nvPr/>
        </p:nvSpPr>
        <p:spPr>
          <a:xfrm flipV="1">
            <a:off x="4674212" y="6131873"/>
            <a:ext cx="2285175" cy="469371"/>
          </a:xfrm>
          <a:prstGeom prst="bentArrow">
            <a:avLst>
              <a:gd name="adj1" fmla="val 13132"/>
              <a:gd name="adj2" fmla="val 17328"/>
              <a:gd name="adj3" fmla="val 27256"/>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Rounded Corners 14">
            <a:extLst>
              <a:ext uri="{FF2B5EF4-FFF2-40B4-BE49-F238E27FC236}">
                <a16:creationId xmlns:a16="http://schemas.microsoft.com/office/drawing/2014/main" id="{56ADEBE6-BE8C-42FA-95A6-921748F50250}"/>
              </a:ext>
            </a:extLst>
          </p:cNvPr>
          <p:cNvSpPr/>
          <p:nvPr/>
        </p:nvSpPr>
        <p:spPr>
          <a:xfrm>
            <a:off x="4561287" y="6076155"/>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1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solidFill>
                  <a:schemeClr val="tx1">
                    <a:lumMod val="85000"/>
                    <a:lumOff val="15000"/>
                  </a:schemeClr>
                </a:solidFill>
              </a:rPr>
              <a:t>Reference Semantics Review</a:t>
            </a:r>
          </a:p>
          <a:p>
            <a:pPr>
              <a:spcAft>
                <a:spcPts val="1200"/>
              </a:spcAft>
            </a:pPr>
            <a:r>
              <a:rPr lang="en-US" b="1" dirty="0">
                <a:solidFill>
                  <a:schemeClr val="accent5"/>
                </a:solidFill>
              </a:rPr>
              <a:t>Contiguous / Non-Contiguous Memory Review</a:t>
            </a:r>
          </a:p>
          <a:p>
            <a:pPr>
              <a:spcAft>
                <a:spcPts val="1200"/>
              </a:spcAft>
            </a:pPr>
            <a:r>
              <a:rPr lang="en-US" dirty="0" err="1">
                <a:solidFill>
                  <a:schemeClr val="tx1">
                    <a:lumMod val="85000"/>
                    <a:lumOff val="15000"/>
                  </a:schemeClr>
                </a:solidFill>
              </a:rPr>
              <a:t>ListNode</a:t>
            </a:r>
            <a:r>
              <a:rPr lang="en-US" dirty="0">
                <a:solidFill>
                  <a:schemeClr val="tx1">
                    <a:lumMod val="85000"/>
                    <a:lumOff val="15000"/>
                  </a:schemeClr>
                </a:solidFill>
              </a:rPr>
              <a:t> Practice</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8120814" y="2766543"/>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508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Memory</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aphicFrame>
        <p:nvGraphicFramePr>
          <p:cNvPr id="4" name="Table 4">
            <a:extLst>
              <a:ext uri="{FF2B5EF4-FFF2-40B4-BE49-F238E27FC236}">
                <a16:creationId xmlns:a16="http://schemas.microsoft.com/office/drawing/2014/main" id="{7B8B12F9-5A59-4A04-8231-41ACA25759F7}"/>
              </a:ext>
            </a:extLst>
          </p:cNvPr>
          <p:cNvGraphicFramePr>
            <a:graphicFrameLocks noGrp="1"/>
          </p:cNvGraphicFramePr>
          <p:nvPr>
            <p:extLst>
              <p:ext uri="{D42A27DB-BD31-4B8C-83A1-F6EECF244321}">
                <p14:modId xmlns:p14="http://schemas.microsoft.com/office/powerpoint/2010/main" val="1089902314"/>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Tree>
    <p:extLst>
      <p:ext uri="{BB962C8B-B14F-4D97-AF65-F5344CB8AC3E}">
        <p14:creationId xmlns:p14="http://schemas.microsoft.com/office/powerpoint/2010/main" val="345847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array (1)</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a:latin typeface="Consolas" panose="020B0609020204030204" pitchFamily="49" charset="0"/>
              </a:rPr>
              <a:t>int[] </a:t>
            </a:r>
            <a:r>
              <a:rPr lang="en-US" dirty="0" err="1">
                <a:latin typeface="Consolas" panose="020B0609020204030204" pitchFamily="49" charset="0"/>
              </a:rPr>
              <a:t>arr</a:t>
            </a:r>
            <a:r>
              <a:rPr lang="en-US" dirty="0">
                <a:latin typeface="Consolas" panose="020B0609020204030204" pitchFamily="49" charset="0"/>
              </a:rPr>
              <a:t> = new int[10];</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aphicFrame>
        <p:nvGraphicFramePr>
          <p:cNvPr id="9" name="Table 4">
            <a:extLst>
              <a:ext uri="{FF2B5EF4-FFF2-40B4-BE49-F238E27FC236}">
                <a16:creationId xmlns:a16="http://schemas.microsoft.com/office/drawing/2014/main" id="{7D8EFA41-01D5-41BF-952F-6D2F357B1C45}"/>
              </a:ext>
            </a:extLst>
          </p:cNvPr>
          <p:cNvGraphicFramePr>
            <a:graphicFrameLocks noGrp="1"/>
          </p:cNvGraphicFramePr>
          <p:nvPr>
            <p:extLst>
              <p:ext uri="{D42A27DB-BD31-4B8C-83A1-F6EECF244321}">
                <p14:modId xmlns:p14="http://schemas.microsoft.com/office/powerpoint/2010/main" val="391873134"/>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11" name="TextBox 10">
            <a:extLst>
              <a:ext uri="{FF2B5EF4-FFF2-40B4-BE49-F238E27FC236}">
                <a16:creationId xmlns:a16="http://schemas.microsoft.com/office/drawing/2014/main" id="{E9F6C2B2-BC32-4814-8544-9BA270E21A62}"/>
              </a:ext>
            </a:extLst>
          </p:cNvPr>
          <p:cNvSpPr txBox="1"/>
          <p:nvPr/>
        </p:nvSpPr>
        <p:spPr>
          <a:xfrm>
            <a:off x="1282699" y="3091508"/>
            <a:ext cx="776174" cy="523220"/>
          </a:xfrm>
          <a:prstGeom prst="rect">
            <a:avLst/>
          </a:prstGeom>
          <a:noFill/>
        </p:spPr>
        <p:txBody>
          <a:bodyPr wrap="none" rtlCol="0">
            <a:spAutoFit/>
          </a:bodyPr>
          <a:lstStyle/>
          <a:p>
            <a:pPr algn="ctr"/>
            <a:r>
              <a:rPr lang="en-US" sz="2800" dirty="0" err="1">
                <a:latin typeface="Consolas" panose="020B0609020204030204" pitchFamily="49" charset="0"/>
              </a:rPr>
              <a:t>arr</a:t>
            </a:r>
            <a:endParaRPr lang="en-US" sz="2800" dirty="0">
              <a:latin typeface="Consolas" panose="020B0609020204030204" pitchFamily="49" charset="0"/>
            </a:endParaRPr>
          </a:p>
        </p:txBody>
      </p:sp>
      <p:sp>
        <p:nvSpPr>
          <p:cNvPr id="13" name="Rectangle: Rounded Corners 12">
            <a:extLst>
              <a:ext uri="{FF2B5EF4-FFF2-40B4-BE49-F238E27FC236}">
                <a16:creationId xmlns:a16="http://schemas.microsoft.com/office/drawing/2014/main" id="{E1AF44BF-36F8-4F74-8879-F0C1F6870CBE}"/>
              </a:ext>
            </a:extLst>
          </p:cNvPr>
          <p:cNvSpPr/>
          <p:nvPr/>
        </p:nvSpPr>
        <p:spPr>
          <a:xfrm>
            <a:off x="1277835" y="3614728"/>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592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FBF7E-351F-A90E-9B0D-26A69D453E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34D84C-21E2-9765-3EAF-6ED93524B023}"/>
              </a:ext>
            </a:extLst>
          </p:cNvPr>
          <p:cNvSpPr>
            <a:spLocks noGrp="1"/>
          </p:cNvSpPr>
          <p:nvPr>
            <p:ph type="title"/>
          </p:nvPr>
        </p:nvSpPr>
        <p:spPr/>
        <p:txBody>
          <a:bodyPr/>
          <a:lstStyle/>
          <a:p>
            <a:r>
              <a:rPr lang="en-US" dirty="0"/>
              <a:t>Contiguous vs. Non-contiguous: array (2)</a:t>
            </a:r>
          </a:p>
        </p:txBody>
      </p:sp>
      <p:sp>
        <p:nvSpPr>
          <p:cNvPr id="3" name="Content Placeholder 2">
            <a:extLst>
              <a:ext uri="{FF2B5EF4-FFF2-40B4-BE49-F238E27FC236}">
                <a16:creationId xmlns:a16="http://schemas.microsoft.com/office/drawing/2014/main" id="{573391DB-6E59-502D-5DAD-1823770A47C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a:latin typeface="Consolas" panose="020B0609020204030204" pitchFamily="49" charset="0"/>
              </a:rPr>
              <a:t>int[] </a:t>
            </a:r>
            <a:r>
              <a:rPr lang="en-US" dirty="0" err="1">
                <a:latin typeface="Consolas" panose="020B0609020204030204" pitchFamily="49" charset="0"/>
              </a:rPr>
              <a:t>arr</a:t>
            </a:r>
            <a:r>
              <a:rPr lang="en-US" dirty="0">
                <a:latin typeface="Consolas" panose="020B0609020204030204" pitchFamily="49" charset="0"/>
              </a:rPr>
              <a:t> = </a:t>
            </a:r>
            <a:r>
              <a:rPr lang="en-US" dirty="0">
                <a:highlight>
                  <a:srgbClr val="FFF2CC"/>
                </a:highlight>
                <a:latin typeface="Consolas" panose="020B0609020204030204" pitchFamily="49" charset="0"/>
              </a:rPr>
              <a:t>new int[7]</a:t>
            </a:r>
            <a:r>
              <a:rPr lang="en-US" dirty="0">
                <a:latin typeface="Consolas" panose="020B0609020204030204" pitchFamily="49" charset="0"/>
              </a:rPr>
              <a:t>;</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6D9A8FA4-ED02-7423-107A-45AE8E668614}"/>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94277A95-4218-3233-7281-757D0B589E2D}"/>
              </a:ext>
            </a:extLst>
          </p:cNvPr>
          <p:cNvSpPr txBox="1"/>
          <p:nvPr/>
        </p:nvSpPr>
        <p:spPr>
          <a:xfrm>
            <a:off x="1282699" y="3091508"/>
            <a:ext cx="776174" cy="523220"/>
          </a:xfrm>
          <a:prstGeom prst="rect">
            <a:avLst/>
          </a:prstGeom>
          <a:noFill/>
        </p:spPr>
        <p:txBody>
          <a:bodyPr wrap="none" rtlCol="0">
            <a:spAutoFit/>
          </a:bodyPr>
          <a:lstStyle/>
          <a:p>
            <a:pPr algn="ctr"/>
            <a:r>
              <a:rPr lang="en-US" sz="2800" dirty="0" err="1">
                <a:latin typeface="Consolas" panose="020B0609020204030204" pitchFamily="49" charset="0"/>
              </a:rPr>
              <a:t>arr</a:t>
            </a:r>
            <a:endParaRPr lang="en-US" sz="2800" dirty="0">
              <a:latin typeface="Consolas" panose="020B0609020204030204" pitchFamily="49" charset="0"/>
            </a:endParaRPr>
          </a:p>
        </p:txBody>
      </p:sp>
      <p:sp>
        <p:nvSpPr>
          <p:cNvPr id="13" name="Arrow: Bent 12">
            <a:extLst>
              <a:ext uri="{FF2B5EF4-FFF2-40B4-BE49-F238E27FC236}">
                <a16:creationId xmlns:a16="http://schemas.microsoft.com/office/drawing/2014/main" id="{9D875375-22A4-314C-ABF2-68F51B70F347}"/>
              </a:ext>
            </a:extLst>
          </p:cNvPr>
          <p:cNvSpPr/>
          <p:nvPr/>
        </p:nvSpPr>
        <p:spPr>
          <a:xfrm rot="10800000" flipH="1">
            <a:off x="1571949" y="3981022"/>
            <a:ext cx="2108199" cy="1179821"/>
          </a:xfrm>
          <a:prstGeom prst="bentArrow">
            <a:avLst>
              <a:gd name="adj1" fmla="val 13955"/>
              <a:gd name="adj2" fmla="val 19303"/>
              <a:gd name="adj3" fmla="val 33917"/>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Rounded Corners 18">
            <a:extLst>
              <a:ext uri="{FF2B5EF4-FFF2-40B4-BE49-F238E27FC236}">
                <a16:creationId xmlns:a16="http://schemas.microsoft.com/office/drawing/2014/main" id="{653CE882-BB3B-B7B6-E5AE-36CD8DCD587C}"/>
              </a:ext>
            </a:extLst>
          </p:cNvPr>
          <p:cNvSpPr/>
          <p:nvPr/>
        </p:nvSpPr>
        <p:spPr>
          <a:xfrm>
            <a:off x="1277835" y="3614728"/>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4C2F6E0-8123-D5E0-82C5-E9DD0FF26C00}"/>
              </a:ext>
            </a:extLst>
          </p:cNvPr>
          <p:cNvSpPr/>
          <p:nvPr/>
        </p:nvSpPr>
        <p:spPr>
          <a:xfrm>
            <a:off x="1453477" y="3802361"/>
            <a:ext cx="423636"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2E7857A-D545-69C3-B695-ED1DF97A58FE}"/>
              </a:ext>
            </a:extLst>
          </p:cNvPr>
          <p:cNvSpPr txBox="1"/>
          <p:nvPr/>
        </p:nvSpPr>
        <p:spPr>
          <a:xfrm>
            <a:off x="3495911" y="5972743"/>
            <a:ext cx="5866927" cy="584775"/>
          </a:xfrm>
          <a:prstGeom prst="rect">
            <a:avLst/>
          </a:prstGeom>
          <a:noFill/>
        </p:spPr>
        <p:txBody>
          <a:bodyPr wrap="none" rtlCol="0">
            <a:spAutoFit/>
          </a:bodyPr>
          <a:lstStyle/>
          <a:p>
            <a:r>
              <a:rPr lang="en-US" sz="3200" i="1" dirty="0"/>
              <a:t>We call this “</a:t>
            </a:r>
            <a:r>
              <a:rPr lang="en-US" sz="3200" b="1" i="1" dirty="0"/>
              <a:t>contiguous</a:t>
            </a:r>
            <a:r>
              <a:rPr lang="en-US" sz="3200" i="1" dirty="0"/>
              <a:t>” memory</a:t>
            </a:r>
          </a:p>
        </p:txBody>
      </p:sp>
      <p:graphicFrame>
        <p:nvGraphicFramePr>
          <p:cNvPr id="18" name="Table 4">
            <a:extLst>
              <a:ext uri="{FF2B5EF4-FFF2-40B4-BE49-F238E27FC236}">
                <a16:creationId xmlns:a16="http://schemas.microsoft.com/office/drawing/2014/main" id="{6AD6DE18-9A1E-07EE-9434-BE8696347835}"/>
              </a:ext>
            </a:extLst>
          </p:cNvPr>
          <p:cNvGraphicFramePr>
            <a:graphicFrameLocks noGrp="1"/>
          </p:cNvGraphicFramePr>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Tree>
    <p:extLst>
      <p:ext uri="{BB962C8B-B14F-4D97-AF65-F5344CB8AC3E}">
        <p14:creationId xmlns:p14="http://schemas.microsoft.com/office/powerpoint/2010/main" val="349511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err="1">
                <a:latin typeface="Consolas" panose="020B0609020204030204" pitchFamily="49" charset="0"/>
              </a:rPr>
              <a:t>ListNode</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199" y="1371600"/>
            <a:ext cx="10515601" cy="5486400"/>
          </a:xfrm>
        </p:spPr>
        <p:txBody>
          <a:bodyPr>
            <a:normAutofit/>
          </a:bodyPr>
          <a:lstStyle/>
          <a:p>
            <a:r>
              <a:rPr lang="en-US" dirty="0">
                <a:latin typeface="Calibri" panose="020F0502020204030204" pitchFamily="34" charset="0"/>
              </a:rPr>
              <a:t>Java class representing a “</a:t>
            </a:r>
            <a:r>
              <a:rPr lang="en-US" b="1" dirty="0">
                <a:latin typeface="Calibri" panose="020F0502020204030204" pitchFamily="34" charset="0"/>
              </a:rPr>
              <a:t>node</a:t>
            </a:r>
            <a:r>
              <a:rPr lang="en-US" dirty="0">
                <a:latin typeface="Calibri" panose="020F0502020204030204" pitchFamily="34" charset="0"/>
              </a:rPr>
              <a:t>”</a:t>
            </a:r>
          </a:p>
          <a:p>
            <a:r>
              <a:rPr lang="en-US" dirty="0">
                <a:latin typeface="Calibri" panose="020F0502020204030204" pitchFamily="34" charset="0"/>
              </a:rPr>
              <a:t>Two fields to store discussed state:</a:t>
            </a:r>
          </a:p>
          <a:p>
            <a:pPr lvl="1"/>
            <a:r>
              <a:rPr lang="en-US" dirty="0"/>
              <a:t>Fields are public?! We’ll come back to this</a:t>
            </a:r>
          </a:p>
          <a:p>
            <a:pPr lvl="1"/>
            <a:endParaRPr lang="en-US" dirty="0">
              <a:latin typeface="Consolas" panose="020B0609020204030204" pitchFamily="49" charset="0"/>
            </a:endParaRPr>
          </a:p>
          <a:p>
            <a:r>
              <a:rPr lang="en-US" dirty="0"/>
              <a:t>Why can </a:t>
            </a:r>
            <a:r>
              <a:rPr lang="en-US" dirty="0" err="1">
                <a:latin typeface="Consolas" panose="020B0609020204030204" pitchFamily="49" charset="0"/>
              </a:rPr>
              <a:t>ListNode</a:t>
            </a:r>
            <a:r>
              <a:rPr lang="en-US" dirty="0"/>
              <a:t> be a field in the </a:t>
            </a:r>
            <a:r>
              <a:rPr lang="en-US" dirty="0" err="1">
                <a:latin typeface="Consolas" panose="020B0609020204030204" pitchFamily="49" charset="0"/>
              </a:rPr>
              <a:t>ListNode</a:t>
            </a:r>
            <a:r>
              <a:rPr lang="en-US" dirty="0"/>
              <a:t> class?</a:t>
            </a:r>
          </a:p>
          <a:p>
            <a:endParaRPr lang="en-US" dirty="0"/>
          </a:p>
        </p:txBody>
      </p:sp>
      <p:sp>
        <p:nvSpPr>
          <p:cNvPr id="4" name="TextBox 3">
            <a:extLst>
              <a:ext uri="{FF2B5EF4-FFF2-40B4-BE49-F238E27FC236}">
                <a16:creationId xmlns:a16="http://schemas.microsoft.com/office/drawing/2014/main" id="{A58A17DA-DE4C-427A-B524-BE3547514971}"/>
              </a:ext>
            </a:extLst>
          </p:cNvPr>
          <p:cNvSpPr txBox="1"/>
          <p:nvPr/>
        </p:nvSpPr>
        <p:spPr>
          <a:xfrm>
            <a:off x="3178374" y="4196443"/>
            <a:ext cx="5835252" cy="2339102"/>
          </a:xfrm>
          <a:prstGeom prst="rect">
            <a:avLst/>
          </a:prstGeom>
          <a:noFill/>
        </p:spPr>
        <p:txBody>
          <a:bodyPr wrap="none" rtlCol="0">
            <a:spAutoFit/>
          </a:bodyPr>
          <a:lstStyle/>
          <a:p>
            <a:pPr marL="0" indent="0">
              <a:buNone/>
            </a:pPr>
            <a:r>
              <a:rPr lang="en-US" sz="3200" dirty="0">
                <a:latin typeface="Consolas" panose="020B0609020204030204" pitchFamily="49" charset="0"/>
              </a:rPr>
              <a:t>public class </a:t>
            </a:r>
            <a:r>
              <a:rPr lang="en-US" sz="3200" dirty="0" err="1">
                <a:latin typeface="Consolas" panose="020B0609020204030204" pitchFamily="49" charset="0"/>
              </a:rPr>
              <a:t>ListNode</a:t>
            </a:r>
            <a:r>
              <a:rPr lang="en-US" sz="3200" dirty="0">
                <a:latin typeface="Consolas" panose="020B0609020204030204" pitchFamily="49" charset="0"/>
              </a:rPr>
              <a:t> {</a:t>
            </a:r>
          </a:p>
          <a:p>
            <a:pPr marL="0" indent="0">
              <a:buNone/>
            </a:pPr>
            <a:r>
              <a:rPr lang="en-US" sz="3200" dirty="0">
                <a:latin typeface="Consolas" panose="020B0609020204030204" pitchFamily="49" charset="0"/>
              </a:rPr>
              <a:t>    public int data;</a:t>
            </a:r>
          </a:p>
          <a:p>
            <a:pPr marL="0" indent="0">
              <a:buNone/>
            </a:pPr>
            <a:r>
              <a:rPr lang="en-US" sz="3200" dirty="0">
                <a:latin typeface="Consolas" panose="020B0609020204030204" pitchFamily="49" charset="0"/>
              </a:rPr>
              <a:t>    public </a:t>
            </a:r>
            <a:r>
              <a:rPr lang="en-US" sz="3200" dirty="0" err="1">
                <a:latin typeface="Consolas" panose="020B0609020204030204" pitchFamily="49" charset="0"/>
              </a:rPr>
              <a:t>ListNode</a:t>
            </a:r>
            <a:r>
              <a:rPr lang="en-US" sz="3200" dirty="0">
                <a:latin typeface="Consolas" panose="020B0609020204030204" pitchFamily="49" charset="0"/>
              </a:rPr>
              <a:t> next;</a:t>
            </a:r>
          </a:p>
          <a:p>
            <a:pPr marL="0" indent="0">
              <a:buNone/>
            </a:pPr>
            <a:r>
              <a:rPr lang="en-US" sz="3200" dirty="0">
                <a:latin typeface="Consolas" panose="020B0609020204030204" pitchFamily="49" charset="0"/>
              </a:rPr>
              <a:t>}</a:t>
            </a:r>
          </a:p>
          <a:p>
            <a:endParaRPr lang="en-US" dirty="0"/>
          </a:p>
        </p:txBody>
      </p:sp>
    </p:spTree>
    <p:extLst>
      <p:ext uri="{BB962C8B-B14F-4D97-AF65-F5344CB8AC3E}">
        <p14:creationId xmlns:p14="http://schemas.microsoft.com/office/powerpoint/2010/main" val="36016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t>
            </a:r>
            <a:r>
              <a:rPr lang="en-US" dirty="0" err="1"/>
              <a:t>ListNode</a:t>
            </a:r>
            <a:r>
              <a:rPr lang="en-US" dirty="0"/>
              <a:t> (1)</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marL="0" indent="0">
              <a:buNone/>
            </a:pPr>
            <a:r>
              <a:rPr lang="en-US" dirty="0" err="1">
                <a:latin typeface="Consolas" panose="020B0609020204030204" pitchFamily="49" charset="0"/>
              </a:rPr>
              <a:t>ListNode</a:t>
            </a:r>
            <a:r>
              <a:rPr lang="en-US" dirty="0">
                <a:latin typeface="Consolas" panose="020B0609020204030204" pitchFamily="49" charset="0"/>
              </a:rPr>
              <a:t> list = new </a:t>
            </a:r>
            <a:r>
              <a:rPr lang="en-US" dirty="0" err="1">
                <a:latin typeface="Consolas" panose="020B0609020204030204" pitchFamily="49" charset="0"/>
              </a:rPr>
              <a:t>ListNode</a:t>
            </a:r>
            <a:r>
              <a:rPr lang="en-US" dirty="0">
                <a:latin typeface="Consolas" panose="020B0609020204030204" pitchFamily="49" charset="0"/>
              </a:rPr>
              <a:t>(1);</a:t>
            </a:r>
          </a:p>
          <a:p>
            <a:pPr marL="0" indent="0">
              <a:buNone/>
            </a:pPr>
            <a:r>
              <a:rPr lang="en-US" dirty="0" err="1">
                <a:latin typeface="Consolas" panose="020B0609020204030204" pitchFamily="49" charset="0"/>
              </a:rPr>
              <a:t>list.next</a:t>
            </a:r>
            <a:r>
              <a:rPr lang="en-US" dirty="0">
                <a:latin typeface="Consolas" panose="020B0609020204030204" pitchFamily="49" charset="0"/>
              </a:rPr>
              <a:t> = new </a:t>
            </a:r>
            <a:r>
              <a:rPr lang="en-US" dirty="0" err="1">
                <a:latin typeface="Consolas" panose="020B0609020204030204" pitchFamily="49" charset="0"/>
              </a:rPr>
              <a:t>ListNode</a:t>
            </a:r>
            <a:r>
              <a:rPr lang="en-US" dirty="0">
                <a:latin typeface="Consolas" panose="020B0609020204030204" pitchFamily="49" charset="0"/>
              </a:rPr>
              <a:t>(2);</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4">
            <a:extLst>
              <a:ext uri="{FF2B5EF4-FFF2-40B4-BE49-F238E27FC236}">
                <a16:creationId xmlns:a16="http://schemas.microsoft.com/office/drawing/2014/main" id="{70653A71-ACB0-47DC-A3B9-A0DD34F455EF}"/>
              </a:ext>
            </a:extLst>
          </p:cNvPr>
          <p:cNvGraphicFramePr>
            <a:graphicFrameLocks noGrp="1"/>
          </p:cNvGraphicFramePr>
          <p:nvPr>
            <p:extLst>
              <p:ext uri="{D42A27DB-BD31-4B8C-83A1-F6EECF244321}">
                <p14:modId xmlns:p14="http://schemas.microsoft.com/office/powerpoint/2010/main" val="3306766886"/>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Tree>
    <p:extLst>
      <p:ext uri="{BB962C8B-B14F-4D97-AF65-F5344CB8AC3E}">
        <p14:creationId xmlns:p14="http://schemas.microsoft.com/office/powerpoint/2010/main" val="1820684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normAutofit/>
          </a:bodyPr>
          <a:lstStyle/>
          <a:p>
            <a:r>
              <a:rPr lang="en-US" dirty="0"/>
              <a:t>Contiguous vs. Non-contiguous: </a:t>
            </a:r>
            <a:r>
              <a:rPr lang="en-US" dirty="0" err="1"/>
              <a:t>ListNode</a:t>
            </a:r>
            <a:r>
              <a:rPr lang="en-US" dirty="0"/>
              <a:t> (2)</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marL="0" indent="0">
              <a:buNone/>
            </a:pPr>
            <a:r>
              <a:rPr lang="en-US" dirty="0" err="1">
                <a:latin typeface="Consolas" panose="020B0609020204030204" pitchFamily="49" charset="0"/>
              </a:rPr>
              <a:t>ListNode</a:t>
            </a:r>
            <a:r>
              <a:rPr lang="en-US" dirty="0">
                <a:latin typeface="Consolas" panose="020B0609020204030204" pitchFamily="49" charset="0"/>
              </a:rPr>
              <a:t> list = </a:t>
            </a:r>
            <a:r>
              <a:rPr lang="en-US" dirty="0">
                <a:highlight>
                  <a:srgbClr val="FFF2CC"/>
                </a:highlight>
                <a:latin typeface="Consolas" panose="020B0609020204030204" pitchFamily="49" charset="0"/>
              </a:rPr>
              <a:t>new </a:t>
            </a:r>
            <a:r>
              <a:rPr lang="en-US" dirty="0" err="1">
                <a:highlight>
                  <a:srgbClr val="FFF2CC"/>
                </a:highlight>
                <a:latin typeface="Consolas" panose="020B0609020204030204" pitchFamily="49" charset="0"/>
              </a:rPr>
              <a:t>ListNode</a:t>
            </a:r>
            <a:r>
              <a:rPr lang="en-US" dirty="0">
                <a:highlight>
                  <a:srgbClr val="FFF2CC"/>
                </a:highlight>
                <a:latin typeface="Consolas" panose="020B0609020204030204" pitchFamily="49" charset="0"/>
              </a:rPr>
              <a:t>(1);</a:t>
            </a:r>
          </a:p>
          <a:p>
            <a:pPr marL="0" indent="0">
              <a:buNone/>
            </a:pPr>
            <a:r>
              <a:rPr lang="en-US" dirty="0" err="1">
                <a:latin typeface="Consolas" panose="020B0609020204030204" pitchFamily="49" charset="0"/>
              </a:rPr>
              <a:t>list.next</a:t>
            </a:r>
            <a:r>
              <a:rPr lang="en-US" dirty="0">
                <a:latin typeface="Consolas" panose="020B0609020204030204" pitchFamily="49" charset="0"/>
              </a:rPr>
              <a:t> = new </a:t>
            </a:r>
            <a:r>
              <a:rPr lang="en-US" dirty="0" err="1">
                <a:latin typeface="Consolas" panose="020B0609020204030204" pitchFamily="49" charset="0"/>
              </a:rPr>
              <a:t>ListNode</a:t>
            </a:r>
            <a:r>
              <a:rPr lang="en-US" dirty="0">
                <a:latin typeface="Consolas" panose="020B0609020204030204" pitchFamily="49" charset="0"/>
              </a:rPr>
              <a:t>(2);</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4">
            <a:extLst>
              <a:ext uri="{FF2B5EF4-FFF2-40B4-BE49-F238E27FC236}">
                <a16:creationId xmlns:a16="http://schemas.microsoft.com/office/drawing/2014/main" id="{F2C165B6-D9B5-4D76-B6F0-608909D1BACB}"/>
              </a:ext>
            </a:extLst>
          </p:cNvPr>
          <p:cNvGraphicFramePr>
            <a:graphicFrameLocks noGrp="1"/>
          </p:cNvGraphicFramePr>
          <p:nvPr>
            <p:extLst>
              <p:ext uri="{D42A27DB-BD31-4B8C-83A1-F6EECF244321}">
                <p14:modId xmlns:p14="http://schemas.microsoft.com/office/powerpoint/2010/main" val="779911678"/>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highlight>
                            <a:srgbClr val="FFF2CC"/>
                          </a:highlight>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highlight>
                            <a:srgbClr val="FFF2CC"/>
                          </a:highlight>
                          <a:latin typeface="Consolas" panose="020B0609020204030204" pitchFamily="49" charset="0"/>
                        </a:rPr>
                        <a:t>null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16" name="Arrow: Bent 15">
            <a:extLst>
              <a:ext uri="{FF2B5EF4-FFF2-40B4-BE49-F238E27FC236}">
                <a16:creationId xmlns:a16="http://schemas.microsoft.com/office/drawing/2014/main" id="{F28BE632-733E-42BC-9B21-B0EC1396DEC3}"/>
              </a:ext>
            </a:extLst>
          </p:cNvPr>
          <p:cNvSpPr/>
          <p:nvPr/>
        </p:nvSpPr>
        <p:spPr>
          <a:xfrm rot="5400000" flipH="1">
            <a:off x="2604027" y="2436010"/>
            <a:ext cx="553845" cy="3075474"/>
          </a:xfrm>
          <a:prstGeom prst="bentArrow">
            <a:avLst>
              <a:gd name="adj1" fmla="val 18272"/>
              <a:gd name="adj2" fmla="val 29449"/>
              <a:gd name="adj3" fmla="val 49486"/>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6522A92F-5E55-465F-9565-263FF4F8C51B}"/>
              </a:ext>
            </a:extLst>
          </p:cNvPr>
          <p:cNvSpPr/>
          <p:nvPr/>
        </p:nvSpPr>
        <p:spPr>
          <a:xfrm>
            <a:off x="1164228" y="3988526"/>
            <a:ext cx="348267"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t>
            </a:r>
            <a:r>
              <a:rPr lang="en-US" dirty="0" err="1"/>
              <a:t>ListNode</a:t>
            </a:r>
            <a:r>
              <a:rPr lang="en-US" dirty="0"/>
              <a:t> (3)</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marL="0" indent="0">
              <a:buNone/>
            </a:pPr>
            <a:r>
              <a:rPr lang="en-US" dirty="0" err="1">
                <a:latin typeface="Consolas" panose="020B0609020204030204" pitchFamily="49" charset="0"/>
              </a:rPr>
              <a:t>ListNode</a:t>
            </a:r>
            <a:r>
              <a:rPr lang="en-US" dirty="0">
                <a:latin typeface="Consolas" panose="020B0609020204030204" pitchFamily="49" charset="0"/>
              </a:rPr>
              <a:t> list = </a:t>
            </a:r>
            <a:r>
              <a:rPr lang="en-US" dirty="0">
                <a:highlight>
                  <a:srgbClr val="FFF2CC"/>
                </a:highlight>
                <a:latin typeface="Consolas" panose="020B0609020204030204" pitchFamily="49" charset="0"/>
              </a:rPr>
              <a:t>new </a:t>
            </a:r>
            <a:r>
              <a:rPr lang="en-US" dirty="0" err="1">
                <a:highlight>
                  <a:srgbClr val="FFF2CC"/>
                </a:highlight>
                <a:latin typeface="Consolas" panose="020B0609020204030204" pitchFamily="49" charset="0"/>
              </a:rPr>
              <a:t>ListNode</a:t>
            </a:r>
            <a:r>
              <a:rPr lang="en-US" dirty="0">
                <a:highlight>
                  <a:srgbClr val="FFF2CC"/>
                </a:highlight>
                <a:latin typeface="Consolas" panose="020B0609020204030204" pitchFamily="49" charset="0"/>
              </a:rPr>
              <a:t>(1);</a:t>
            </a:r>
            <a:r>
              <a:rPr lang="en-US" dirty="0">
                <a:latin typeface="Consolas" panose="020B0609020204030204" pitchFamily="49" charset="0"/>
              </a:rPr>
              <a:t> </a:t>
            </a:r>
          </a:p>
          <a:p>
            <a:pPr marL="0" indent="0">
              <a:buNone/>
            </a:pPr>
            <a:r>
              <a:rPr lang="en-US" dirty="0" err="1">
                <a:latin typeface="Consolas" panose="020B0609020204030204" pitchFamily="49" charset="0"/>
              </a:rPr>
              <a:t>list.next</a:t>
            </a:r>
            <a:r>
              <a:rPr lang="en-US" dirty="0">
                <a:latin typeface="Consolas" panose="020B0609020204030204" pitchFamily="49" charset="0"/>
              </a:rPr>
              <a:t> = </a:t>
            </a:r>
            <a:r>
              <a:rPr lang="en-US" dirty="0">
                <a:highlight>
                  <a:srgbClr val="CEC7EA"/>
                </a:highlight>
                <a:latin typeface="Consolas" panose="020B0609020204030204" pitchFamily="49" charset="0"/>
              </a:rPr>
              <a:t>new </a:t>
            </a:r>
            <a:r>
              <a:rPr lang="en-US" dirty="0" err="1">
                <a:highlight>
                  <a:srgbClr val="CEC7EA"/>
                </a:highlight>
                <a:latin typeface="Consolas" panose="020B0609020204030204" pitchFamily="49" charset="0"/>
              </a:rPr>
              <a:t>ListNode</a:t>
            </a:r>
            <a:r>
              <a:rPr lang="en-US" dirty="0">
                <a:highlight>
                  <a:srgbClr val="CEC7EA"/>
                </a:highlight>
                <a:latin typeface="Consolas" panose="020B0609020204030204" pitchFamily="49" charset="0"/>
              </a:rPr>
              <a:t>(2)</a:t>
            </a:r>
            <a:r>
              <a:rPr lang="en-US" dirty="0">
                <a:latin typeface="Consolas" panose="020B0609020204030204" pitchFamily="49" charset="0"/>
              </a:rPr>
              <a:t>;</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4">
            <a:extLst>
              <a:ext uri="{FF2B5EF4-FFF2-40B4-BE49-F238E27FC236}">
                <a16:creationId xmlns:a16="http://schemas.microsoft.com/office/drawing/2014/main" id="{F2C165B6-D9B5-4D76-B6F0-608909D1BACB}"/>
              </a:ext>
            </a:extLst>
          </p:cNvPr>
          <p:cNvGraphicFramePr>
            <a:graphicFrameLocks noGrp="1"/>
          </p:cNvGraphicFramePr>
          <p:nvPr>
            <p:extLst>
              <p:ext uri="{D42A27DB-BD31-4B8C-83A1-F6EECF244321}">
                <p14:modId xmlns:p14="http://schemas.microsoft.com/office/powerpoint/2010/main" val="2237151445"/>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highlight>
                            <a:srgbClr val="FFF2CC"/>
                          </a:highlight>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highlight>
                            <a:srgbClr val="FFF2CC"/>
                          </a:highlight>
                          <a:latin typeface="Consolas" panose="020B0609020204030204" pitchFamily="49" charset="0"/>
                        </a:rPr>
                        <a:t>null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null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16" name="Arrow: Bent 15">
            <a:extLst>
              <a:ext uri="{FF2B5EF4-FFF2-40B4-BE49-F238E27FC236}">
                <a16:creationId xmlns:a16="http://schemas.microsoft.com/office/drawing/2014/main" id="{F28BE632-733E-42BC-9B21-B0EC1396DEC3}"/>
              </a:ext>
            </a:extLst>
          </p:cNvPr>
          <p:cNvSpPr/>
          <p:nvPr/>
        </p:nvSpPr>
        <p:spPr>
          <a:xfrm rot="5400000" flipH="1">
            <a:off x="2604027" y="2436010"/>
            <a:ext cx="553845" cy="3075474"/>
          </a:xfrm>
          <a:prstGeom prst="bentArrow">
            <a:avLst>
              <a:gd name="adj1" fmla="val 18272"/>
              <a:gd name="adj2" fmla="val 29449"/>
              <a:gd name="adj3" fmla="val 49486"/>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6522A92F-5E55-465F-9565-263FF4F8C51B}"/>
              </a:ext>
            </a:extLst>
          </p:cNvPr>
          <p:cNvSpPr/>
          <p:nvPr/>
        </p:nvSpPr>
        <p:spPr>
          <a:xfrm>
            <a:off x="1164228" y="3988526"/>
            <a:ext cx="348267"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Bent 10">
            <a:extLst>
              <a:ext uri="{FF2B5EF4-FFF2-40B4-BE49-F238E27FC236}">
                <a16:creationId xmlns:a16="http://schemas.microsoft.com/office/drawing/2014/main" id="{C5D66292-8530-4E62-BF0B-9E1E355E107B}"/>
              </a:ext>
            </a:extLst>
          </p:cNvPr>
          <p:cNvSpPr/>
          <p:nvPr/>
        </p:nvSpPr>
        <p:spPr>
          <a:xfrm rot="10800000" flipH="1">
            <a:off x="4996403" y="3603887"/>
            <a:ext cx="3025130" cy="1192605"/>
          </a:xfrm>
          <a:prstGeom prst="bentArrow">
            <a:avLst>
              <a:gd name="adj1" fmla="val 7627"/>
              <a:gd name="adj2" fmla="val 9136"/>
              <a:gd name="adj3" fmla="val 19232"/>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Rounded Corners 12">
            <a:extLst>
              <a:ext uri="{FF2B5EF4-FFF2-40B4-BE49-F238E27FC236}">
                <a16:creationId xmlns:a16="http://schemas.microsoft.com/office/drawing/2014/main" id="{FD615615-092E-443D-8AE8-B7C1C92F2913}"/>
              </a:ext>
            </a:extLst>
          </p:cNvPr>
          <p:cNvSpPr/>
          <p:nvPr/>
        </p:nvSpPr>
        <p:spPr>
          <a:xfrm>
            <a:off x="4867032" y="3484811"/>
            <a:ext cx="367809" cy="17586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724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Summary</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endParaRPr lang="en-US" dirty="0">
              <a:latin typeface="Calibri" panose="020F0502020204030204" pitchFamily="34" charset="0"/>
            </a:endParaRPr>
          </a:p>
          <a:p>
            <a:r>
              <a:rPr lang="en-US" dirty="0">
                <a:latin typeface="Calibri" panose="020F0502020204030204" pitchFamily="34" charset="0"/>
              </a:rPr>
              <a:t>Contiguous memory = impossible to resize directly</a:t>
            </a:r>
          </a:p>
          <a:p>
            <a:pPr lvl="1"/>
            <a:r>
              <a:rPr lang="en-US" dirty="0">
                <a:latin typeface="Calibri" panose="020F0502020204030204" pitchFamily="34" charset="0"/>
              </a:rPr>
              <a:t>Surrounding stuff in memory (we can’t just overwrite)</a:t>
            </a:r>
          </a:p>
          <a:p>
            <a:pPr lvl="1"/>
            <a:r>
              <a:rPr lang="en-US" dirty="0">
                <a:latin typeface="Calibri" panose="020F0502020204030204" pitchFamily="34" charset="0"/>
              </a:rPr>
              <a:t>Best we can manage is get more space and copy</a:t>
            </a:r>
          </a:p>
          <a:p>
            <a:r>
              <a:rPr lang="en-US" dirty="0">
                <a:latin typeface="Calibri" panose="020F0502020204030204" pitchFamily="34" charset="0"/>
              </a:rPr>
              <a:t>Non-contiguous memory = easy to resize</a:t>
            </a:r>
          </a:p>
          <a:p>
            <a:pPr lvl="1"/>
            <a:r>
              <a:rPr lang="en-US" dirty="0">
                <a:latin typeface="Calibri" panose="020F0502020204030204" pitchFamily="34" charset="0"/>
              </a:rPr>
              <a:t>Just get some more memory and link it to the rest</a:t>
            </a:r>
          </a:p>
        </p:txBody>
      </p:sp>
    </p:spTree>
    <p:extLst>
      <p:ext uri="{BB962C8B-B14F-4D97-AF65-F5344CB8AC3E}">
        <p14:creationId xmlns:p14="http://schemas.microsoft.com/office/powerpoint/2010/main" val="1968889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a:solidFill>
                  <a:schemeClr val="tx1">
                    <a:lumMod val="85000"/>
                    <a:lumOff val="15000"/>
                  </a:schemeClr>
                </a:solidFill>
              </a:rPr>
              <a:t>Reference Semantics Review</a:t>
            </a:r>
          </a:p>
          <a:p>
            <a:pPr>
              <a:spcAft>
                <a:spcPts val="1200"/>
              </a:spcAft>
            </a:pPr>
            <a:r>
              <a:rPr lang="en-US" dirty="0">
                <a:solidFill>
                  <a:schemeClr val="tx1">
                    <a:lumMod val="85000"/>
                    <a:lumOff val="15000"/>
                  </a:schemeClr>
                </a:solidFill>
              </a:rPr>
              <a:t>Contiguous / Non-Contiguous Memory Review</a:t>
            </a:r>
          </a:p>
          <a:p>
            <a:pPr>
              <a:spcAft>
                <a:spcPts val="1200"/>
              </a:spcAft>
            </a:pPr>
            <a:r>
              <a:rPr lang="en-US" dirty="0" err="1">
                <a:solidFill>
                  <a:schemeClr val="tx1">
                    <a:lumMod val="85000"/>
                    <a:lumOff val="15000"/>
                  </a:schemeClr>
                </a:solidFill>
              </a:rPr>
              <a:t>ListNode</a:t>
            </a:r>
            <a:r>
              <a:rPr lang="en-US" dirty="0">
                <a:solidFill>
                  <a:schemeClr val="tx1">
                    <a:lumMod val="85000"/>
                    <a:lumOff val="15000"/>
                  </a:schemeClr>
                </a:solidFill>
              </a:rPr>
              <a:t> Practice</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669274" y="144148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454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solidFill>
                  <a:schemeClr val="tx1">
                    <a:lumMod val="85000"/>
                    <a:lumOff val="15000"/>
                  </a:schemeClr>
                </a:solidFill>
              </a:rPr>
              <a:t>Reference Semantics Review</a:t>
            </a:r>
          </a:p>
          <a:p>
            <a:pPr>
              <a:spcAft>
                <a:spcPts val="1200"/>
              </a:spcAft>
            </a:pPr>
            <a:r>
              <a:rPr lang="en-US" dirty="0">
                <a:solidFill>
                  <a:schemeClr val="tx1">
                    <a:lumMod val="85000"/>
                    <a:lumOff val="15000"/>
                  </a:schemeClr>
                </a:solidFill>
              </a:rPr>
              <a:t>Contiguous / Non-Contiguous Memory Review</a:t>
            </a:r>
          </a:p>
          <a:p>
            <a:pPr>
              <a:spcAft>
                <a:spcPts val="1200"/>
              </a:spcAft>
            </a:pPr>
            <a:r>
              <a:rPr lang="en-US" b="1" dirty="0" err="1">
                <a:solidFill>
                  <a:schemeClr val="accent5"/>
                </a:solidFill>
              </a:rPr>
              <a:t>ListNode</a:t>
            </a:r>
            <a:r>
              <a:rPr lang="en-US" b="1" dirty="0">
                <a:solidFill>
                  <a:schemeClr val="accent5"/>
                </a:solidFill>
              </a:rPr>
              <a:t> Practice</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970424" y="342900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065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Linked Nodes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We want to create a list of </a:t>
            </a:r>
            <a:r>
              <a:rPr lang="en-US" dirty="0" err="1">
                <a:latin typeface="Consolas" panose="020B0609020204030204" pitchFamily="49" charset="0"/>
              </a:rPr>
              <a:t>ints</a:t>
            </a:r>
            <a:r>
              <a:rPr lang="en-US" dirty="0">
                <a:latin typeface="Calibri" panose="020F0502020204030204" pitchFamily="34" charset="0"/>
              </a:rPr>
              <a:t> “</a:t>
            </a:r>
            <a:r>
              <a:rPr lang="en-US" b="1" dirty="0">
                <a:latin typeface="Calibri" panose="020F0502020204030204" pitchFamily="34" charset="0"/>
              </a:rPr>
              <a:t>non-contiguously</a:t>
            </a:r>
            <a:r>
              <a:rPr lang="en-US" dirty="0">
                <a:latin typeface="Calibri" panose="020F0502020204030204" pitchFamily="34" charset="0"/>
              </a:rPr>
              <a:t>”</a:t>
            </a:r>
          </a:p>
          <a:p>
            <a:pPr marL="0" indent="0">
              <a:buNone/>
            </a:pPr>
            <a:endParaRPr lang="en-US" dirty="0">
              <a:latin typeface="Calibri" panose="020F0502020204030204" pitchFamily="34" charset="0"/>
            </a:endParaRPr>
          </a:p>
          <a:p>
            <a:r>
              <a:rPr lang="en-US" dirty="0">
                <a:latin typeface="Calibri" panose="020F0502020204030204" pitchFamily="34" charset="0"/>
              </a:rPr>
              <a:t>Accomplish this with nodes we link together</a:t>
            </a:r>
          </a:p>
          <a:p>
            <a:pPr lvl="1"/>
            <a:r>
              <a:rPr lang="en-US" dirty="0">
                <a:latin typeface="Calibri" panose="020F0502020204030204" pitchFamily="34" charset="0"/>
              </a:rPr>
              <a:t>Each node stores an </a:t>
            </a:r>
            <a:r>
              <a:rPr lang="en-US" dirty="0">
                <a:latin typeface="Consolas" panose="020B0609020204030204" pitchFamily="49" charset="0"/>
              </a:rPr>
              <a:t>int</a:t>
            </a:r>
            <a:r>
              <a:rPr lang="en-US" dirty="0">
                <a:latin typeface="Calibri" panose="020F0502020204030204" pitchFamily="34" charset="0"/>
              </a:rPr>
              <a:t> (</a:t>
            </a:r>
            <a:r>
              <a:rPr lang="en-US" i="1" dirty="0">
                <a:latin typeface="Calibri" panose="020F0502020204030204" pitchFamily="34" charset="0"/>
              </a:rPr>
              <a:t>data</a:t>
            </a:r>
            <a:r>
              <a:rPr lang="en-US" dirty="0">
                <a:latin typeface="Calibri" panose="020F0502020204030204" pitchFamily="34" charset="0"/>
              </a:rPr>
              <a:t>) and a reference to the next node (</a:t>
            </a:r>
            <a:r>
              <a:rPr lang="en-US" i="1" dirty="0">
                <a:latin typeface="Calibri" panose="020F0502020204030204" pitchFamily="34" charset="0"/>
              </a:rPr>
              <a:t>next</a:t>
            </a:r>
            <a:r>
              <a:rPr lang="en-US" dirty="0">
                <a:latin typeface="Calibri" panose="020F0502020204030204" pitchFamily="34" charset="0"/>
              </a:rPr>
              <a:t>)</a:t>
            </a:r>
          </a:p>
          <a:p>
            <a:endParaRPr lang="en-US" dirty="0">
              <a:latin typeface="Calibri" panose="020F0502020204030204" pitchFamily="34" charset="0"/>
            </a:endParaRPr>
          </a:p>
        </p:txBody>
      </p:sp>
      <p:pic>
        <p:nvPicPr>
          <p:cNvPr id="2050" name="Picture 2" descr="5 boxes in a row that have arrows from one box to the next from left to right. Each arrow starts in the left box and connects to the left edge of the right box. The arrows represent &quot;links&quot; between each element of the list (made by all the boxes together). Each box contains a number, specifically in the order 10, 23, 42, -4, 12.">
            <a:extLst>
              <a:ext uri="{FF2B5EF4-FFF2-40B4-BE49-F238E27FC236}">
                <a16:creationId xmlns:a16="http://schemas.microsoft.com/office/drawing/2014/main" id="{15DAE3D7-9D28-4619-8CFE-32E2751E5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65" y="4689022"/>
            <a:ext cx="10773070" cy="13688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70F16D6-91E7-4A26-A6A2-C8F11AA207D9}"/>
              </a:ext>
            </a:extLst>
          </p:cNvPr>
          <p:cNvSpPr txBox="1"/>
          <p:nvPr/>
        </p:nvSpPr>
        <p:spPr>
          <a:xfrm>
            <a:off x="956455" y="4125874"/>
            <a:ext cx="759119" cy="461665"/>
          </a:xfrm>
          <a:prstGeom prst="rect">
            <a:avLst/>
          </a:prstGeom>
          <a:noFill/>
        </p:spPr>
        <p:txBody>
          <a:bodyPr wrap="none" rtlCol="0">
            <a:spAutoFit/>
          </a:bodyPr>
          <a:lstStyle/>
          <a:p>
            <a:r>
              <a:rPr lang="en-US" sz="2400" i="1" dirty="0"/>
              <a:t>data</a:t>
            </a:r>
          </a:p>
        </p:txBody>
      </p:sp>
      <p:sp>
        <p:nvSpPr>
          <p:cNvPr id="8" name="TextBox 7">
            <a:extLst>
              <a:ext uri="{FF2B5EF4-FFF2-40B4-BE49-F238E27FC236}">
                <a16:creationId xmlns:a16="http://schemas.microsoft.com/office/drawing/2014/main" id="{9AD82A0C-2B71-42C1-8C0F-535491B9677B}"/>
              </a:ext>
            </a:extLst>
          </p:cNvPr>
          <p:cNvSpPr txBox="1"/>
          <p:nvPr/>
        </p:nvSpPr>
        <p:spPr>
          <a:xfrm>
            <a:off x="1844309" y="4128595"/>
            <a:ext cx="721095" cy="461665"/>
          </a:xfrm>
          <a:prstGeom prst="rect">
            <a:avLst/>
          </a:prstGeom>
          <a:noFill/>
        </p:spPr>
        <p:txBody>
          <a:bodyPr wrap="none" rtlCol="0">
            <a:spAutoFit/>
          </a:bodyPr>
          <a:lstStyle/>
          <a:p>
            <a:r>
              <a:rPr lang="en-US" sz="2400" i="1" dirty="0"/>
              <a:t>next</a:t>
            </a:r>
          </a:p>
        </p:txBody>
      </p:sp>
      <p:sp>
        <p:nvSpPr>
          <p:cNvPr id="6" name="Left Brace 5">
            <a:extLst>
              <a:ext uri="{FF2B5EF4-FFF2-40B4-BE49-F238E27FC236}">
                <a16:creationId xmlns:a16="http://schemas.microsoft.com/office/drawing/2014/main" id="{94A1E9FB-B5C3-483E-B6D5-E40CFB6FAC69}"/>
              </a:ext>
            </a:extLst>
          </p:cNvPr>
          <p:cNvSpPr/>
          <p:nvPr/>
        </p:nvSpPr>
        <p:spPr>
          <a:xfrm rot="16200000">
            <a:off x="1510392" y="5078185"/>
            <a:ext cx="236765" cy="1722663"/>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DB61FC8-E588-499A-8D37-3A318F93CB6A}"/>
              </a:ext>
            </a:extLst>
          </p:cNvPr>
          <p:cNvSpPr txBox="1"/>
          <p:nvPr/>
        </p:nvSpPr>
        <p:spPr>
          <a:xfrm>
            <a:off x="1195400" y="6170602"/>
            <a:ext cx="808235" cy="461665"/>
          </a:xfrm>
          <a:prstGeom prst="rect">
            <a:avLst/>
          </a:prstGeom>
          <a:noFill/>
        </p:spPr>
        <p:txBody>
          <a:bodyPr wrap="none" rtlCol="0">
            <a:spAutoFit/>
          </a:bodyPr>
          <a:lstStyle/>
          <a:p>
            <a:r>
              <a:rPr lang="en-US" sz="2400" i="1" dirty="0"/>
              <a:t>node</a:t>
            </a:r>
          </a:p>
        </p:txBody>
      </p:sp>
      <p:sp>
        <p:nvSpPr>
          <p:cNvPr id="11" name="Left Brace 10">
            <a:extLst>
              <a:ext uri="{FF2B5EF4-FFF2-40B4-BE49-F238E27FC236}">
                <a16:creationId xmlns:a16="http://schemas.microsoft.com/office/drawing/2014/main" id="{D5EEA914-11FD-402D-AAFB-3933C6CB75F1}"/>
              </a:ext>
            </a:extLst>
          </p:cNvPr>
          <p:cNvSpPr/>
          <p:nvPr/>
        </p:nvSpPr>
        <p:spPr>
          <a:xfrm rot="5400000">
            <a:off x="1201427" y="4241265"/>
            <a:ext cx="236765" cy="1132279"/>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2F156BFC-45F0-44BE-B86B-5219DED7F307}"/>
              </a:ext>
            </a:extLst>
          </p:cNvPr>
          <p:cNvSpPr/>
          <p:nvPr/>
        </p:nvSpPr>
        <p:spPr>
          <a:xfrm rot="5400000">
            <a:off x="2063612" y="4499294"/>
            <a:ext cx="248829" cy="604158"/>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511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animBg="1"/>
      <p:bldP spid="10" grpId="0"/>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4D22-2D4C-4789-9B03-8A7FDCAC1D9E}"/>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7FF1C577-68D8-4BC7-B753-009897A9FD5B}"/>
              </a:ext>
            </a:extLst>
          </p:cNvPr>
          <p:cNvSpPr>
            <a:spLocks noGrp="1"/>
          </p:cNvSpPr>
          <p:nvPr>
            <p:ph idx="1"/>
          </p:nvPr>
        </p:nvSpPr>
        <p:spPr/>
        <p:txBody>
          <a:bodyPr>
            <a:normAutofit lnSpcReduction="10000"/>
          </a:bodyPr>
          <a:lstStyle/>
          <a:p>
            <a:r>
              <a:rPr lang="en-US" dirty="0"/>
              <a:t>Creative Project 0 feedback is out!</a:t>
            </a:r>
          </a:p>
          <a:p>
            <a:r>
              <a:rPr lang="en-US" dirty="0"/>
              <a:t>Resubmission Cycle 0 opens today, closes this Friday, January 23</a:t>
            </a:r>
          </a:p>
          <a:p>
            <a:pPr lvl="1"/>
            <a:r>
              <a:rPr lang="en-US" dirty="0"/>
              <a:t>Normally resubmissions will be open Mon – Fri each week</a:t>
            </a:r>
          </a:p>
          <a:p>
            <a:r>
              <a:rPr lang="en-US" dirty="0"/>
              <a:t>Programming Assignment 0 due tonight, January 21 at 11:59pm!</a:t>
            </a:r>
          </a:p>
          <a:p>
            <a:pPr lvl="1"/>
            <a:r>
              <a:rPr lang="en-US" dirty="0"/>
              <a:t>See generic </a:t>
            </a:r>
            <a:r>
              <a:rPr lang="en-US" dirty="0">
                <a:hlinkClick r:id="rId2"/>
              </a:rPr>
              <a:t>Programming Assignment rubric</a:t>
            </a:r>
            <a:r>
              <a:rPr lang="en-US" dirty="0"/>
              <a:t> posted on website </a:t>
            </a:r>
          </a:p>
          <a:p>
            <a:r>
              <a:rPr lang="en-US" dirty="0"/>
              <a:t>Creative Project 1 will be released tomorrow, January 22</a:t>
            </a:r>
          </a:p>
          <a:p>
            <a:pPr lvl="1"/>
            <a:r>
              <a:rPr lang="en-US" dirty="0"/>
              <a:t>Focused on design and implementation of data structures</a:t>
            </a:r>
          </a:p>
          <a:p>
            <a:r>
              <a:rPr lang="en-US" dirty="0"/>
              <a:t>Quiz 0 next week (Tuesday, January 27)</a:t>
            </a:r>
          </a:p>
          <a:p>
            <a:pPr lvl="1"/>
            <a:r>
              <a:rPr lang="en-US" dirty="0"/>
              <a:t>See Quiz Logistics announcement on Ed</a:t>
            </a:r>
          </a:p>
          <a:p>
            <a:pPr lvl="1"/>
            <a:r>
              <a:rPr lang="en-US" dirty="0"/>
              <a:t>Practice quiz(</a:t>
            </a:r>
            <a:r>
              <a:rPr lang="en-US" dirty="0" err="1"/>
              <a:t>zes</a:t>
            </a:r>
            <a:r>
              <a:rPr lang="en-US" dirty="0"/>
              <a:t>) available soon</a:t>
            </a:r>
          </a:p>
          <a:p>
            <a:r>
              <a:rPr lang="en-US"/>
              <a:t>Brett’s Office Hours (finally) posted</a:t>
            </a:r>
            <a:endParaRPr lang="en-US" dirty="0"/>
          </a:p>
        </p:txBody>
      </p:sp>
    </p:spTree>
    <p:extLst>
      <p:ext uri="{BB962C8B-B14F-4D97-AF65-F5344CB8AC3E}">
        <p14:creationId xmlns:p14="http://schemas.microsoft.com/office/powerpoint/2010/main" val="428973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b="1" dirty="0">
                <a:solidFill>
                  <a:schemeClr val="accent5"/>
                </a:solidFill>
              </a:rPr>
              <a:t>Reference Semantics Review</a:t>
            </a:r>
          </a:p>
          <a:p>
            <a:pPr>
              <a:spcAft>
                <a:spcPts val="1200"/>
              </a:spcAft>
            </a:pPr>
            <a:r>
              <a:rPr lang="en-US" dirty="0">
                <a:solidFill>
                  <a:schemeClr val="tx1">
                    <a:lumMod val="85000"/>
                    <a:lumOff val="15000"/>
                  </a:schemeClr>
                </a:solidFill>
              </a:rPr>
              <a:t>Contiguous / Non-Contiguous Memory Review</a:t>
            </a:r>
          </a:p>
          <a:p>
            <a:pPr>
              <a:spcAft>
                <a:spcPts val="1200"/>
              </a:spcAft>
            </a:pPr>
            <a:r>
              <a:rPr lang="en-US" dirty="0" err="1">
                <a:solidFill>
                  <a:schemeClr val="tx1">
                    <a:lumMod val="85000"/>
                    <a:lumOff val="15000"/>
                  </a:schemeClr>
                </a:solidFill>
                <a:latin typeface="Consolas" panose="020B0609020204030204" pitchFamily="49" charset="0"/>
              </a:rPr>
              <a:t>ListNode</a:t>
            </a:r>
            <a:r>
              <a:rPr lang="en-US" dirty="0">
                <a:solidFill>
                  <a:schemeClr val="tx1">
                    <a:lumMod val="85000"/>
                    <a:lumOff val="15000"/>
                  </a:schemeClr>
                </a:solidFill>
              </a:rPr>
              <a:t> Practice</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519976" y="211496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56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2518586049"/>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72286"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Tree>
    <p:extLst>
      <p:ext uri="{BB962C8B-B14F-4D97-AF65-F5344CB8AC3E}">
        <p14:creationId xmlns:p14="http://schemas.microsoft.com/office/powerpoint/2010/main" val="190168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1954589196"/>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85917"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Tree>
    <p:extLst>
      <p:ext uri="{BB962C8B-B14F-4D97-AF65-F5344CB8AC3E}">
        <p14:creationId xmlns:p14="http://schemas.microsoft.com/office/powerpoint/2010/main" val="413868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2582900903"/>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85917"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11</a:t>
            </a:r>
          </a:p>
        </p:txBody>
      </p:sp>
    </p:spTree>
    <p:extLst>
      <p:ext uri="{BB962C8B-B14F-4D97-AF65-F5344CB8AC3E}">
        <p14:creationId xmlns:p14="http://schemas.microsoft.com/office/powerpoint/2010/main" val="147484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797840714"/>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aphicFrame>
        <p:nvGraphicFramePr>
          <p:cNvPr id="9" name="Table 9">
            <a:extLst>
              <a:ext uri="{FF2B5EF4-FFF2-40B4-BE49-F238E27FC236}">
                <a16:creationId xmlns:a16="http://schemas.microsoft.com/office/drawing/2014/main" id="{FBF70F6F-6B49-4B7E-8AAF-05185F9546FF}"/>
              </a:ext>
            </a:extLst>
          </p:cNvPr>
          <p:cNvGraphicFramePr>
            <a:graphicFrameLocks noGrp="1"/>
          </p:cNvGraphicFramePr>
          <p:nvPr>
            <p:extLst>
              <p:ext uri="{D42A27DB-BD31-4B8C-83A1-F6EECF244321}">
                <p14:modId xmlns:p14="http://schemas.microsoft.com/office/powerpoint/2010/main" val="3285441074"/>
              </p:ext>
            </p:extLst>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04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3284947773"/>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aphicFrame>
        <p:nvGraphicFramePr>
          <p:cNvPr id="9" name="Table 9">
            <a:extLst>
              <a:ext uri="{FF2B5EF4-FFF2-40B4-BE49-F238E27FC236}">
                <a16:creationId xmlns:a16="http://schemas.microsoft.com/office/drawing/2014/main" id="{FBF70F6F-6B49-4B7E-8AAF-05185F9546FF}"/>
              </a:ext>
            </a:extLst>
          </p:cNvPr>
          <p:cNvGraphicFramePr>
            <a:graphicFrameLocks noGrp="1"/>
          </p:cNvGraphicFramePr>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53715B42-3691-4255-8135-F933FB2A7D40}"/>
              </a:ext>
            </a:extLst>
          </p:cNvPr>
          <p:cNvSpPr/>
          <p:nvPr/>
        </p:nvSpPr>
        <p:spPr>
          <a:xfrm flipV="1">
            <a:off x="4674212" y="6131873"/>
            <a:ext cx="2285175" cy="469371"/>
          </a:xfrm>
          <a:prstGeom prst="bentArrow">
            <a:avLst>
              <a:gd name="adj1" fmla="val 13132"/>
              <a:gd name="adj2" fmla="val 17328"/>
              <a:gd name="adj3" fmla="val 27256"/>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Rounded Corners 14">
            <a:extLst>
              <a:ext uri="{FF2B5EF4-FFF2-40B4-BE49-F238E27FC236}">
                <a16:creationId xmlns:a16="http://schemas.microsoft.com/office/drawing/2014/main" id="{56ADEBE6-BE8C-42FA-95A6-921748F50250}"/>
              </a:ext>
            </a:extLst>
          </p:cNvPr>
          <p:cNvSpPr/>
          <p:nvPr/>
        </p:nvSpPr>
        <p:spPr>
          <a:xfrm>
            <a:off x="4561287" y="6076155"/>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004017"/>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34502</TotalTime>
  <Words>1856</Words>
  <Application>Microsoft Office PowerPoint</Application>
  <PresentationFormat>Widescreen</PresentationFormat>
  <Paragraphs>705</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Consolas</vt:lpstr>
      <vt:lpstr>Montserrat</vt:lpstr>
      <vt:lpstr>Montserrat ExtraBold</vt:lpstr>
      <vt:lpstr>Montserrat SemiBold</vt:lpstr>
      <vt:lpstr>System Font Regular</vt:lpstr>
      <vt:lpstr>CSE 373 Summer 2020</vt:lpstr>
      <vt:lpstr>Linked Nodes</vt:lpstr>
      <vt:lpstr>Lecture Outline</vt:lpstr>
      <vt:lpstr>Announcements</vt:lpstr>
      <vt:lpstr>Lecture Outline</vt:lpstr>
      <vt:lpstr>Reference Semantics</vt:lpstr>
      <vt:lpstr>Reference Semantics</vt:lpstr>
      <vt:lpstr>Reference Semantics</vt:lpstr>
      <vt:lpstr>Reference Semantics</vt:lpstr>
      <vt:lpstr>Reference Semantics</vt:lpstr>
      <vt:lpstr>Reference Semantics</vt:lpstr>
      <vt:lpstr>Lecture Outline</vt:lpstr>
      <vt:lpstr>Contiguous vs. Non-contiguous: Memory</vt:lpstr>
      <vt:lpstr>Contiguous vs. Non-contiguous: array (1)</vt:lpstr>
      <vt:lpstr>Contiguous vs. Non-contiguous: array (2)</vt:lpstr>
      <vt:lpstr>ListNode</vt:lpstr>
      <vt:lpstr>Contiguous vs. Non-contiguous: ListNode (1)</vt:lpstr>
      <vt:lpstr>Contiguous vs. Non-contiguous: ListNode (2)</vt:lpstr>
      <vt:lpstr>Contiguous vs. Non-contiguous: ListNode (3)</vt:lpstr>
      <vt:lpstr>Contiguous vs. Non-contiguous: Summary</vt:lpstr>
      <vt:lpstr>Lecture Outline</vt:lpstr>
      <vt:lpstr>Linked Nodes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Brett Wortzman</cp:lastModifiedBy>
  <cp:revision>487</cp:revision>
  <cp:lastPrinted>2022-09-27T21:33:44Z</cp:lastPrinted>
  <dcterms:created xsi:type="dcterms:W3CDTF">2020-06-13T06:27:42Z</dcterms:created>
  <dcterms:modified xsi:type="dcterms:W3CDTF">2026-01-21T19:11:37Z</dcterms:modified>
</cp:coreProperties>
</file>