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99" r:id="rId2"/>
    <p:sldId id="348" r:id="rId3"/>
    <p:sldId id="396" r:id="rId4"/>
    <p:sldId id="367" r:id="rId5"/>
    <p:sldId id="394" r:id="rId6"/>
    <p:sldId id="388" r:id="rId7"/>
    <p:sldId id="393" r:id="rId8"/>
    <p:sldId id="395" r:id="rId9"/>
    <p:sldId id="362" r:id="rId10"/>
    <p:sldId id="369" r:id="rId11"/>
    <p:sldId id="389" r:id="rId12"/>
    <p:sldId id="390" r:id="rId13"/>
    <p:sldId id="391" r:id="rId14"/>
    <p:sldId id="373" r:id="rId15"/>
    <p:sldId id="370" r:id="rId16"/>
    <p:sldId id="392" r:id="rId17"/>
    <p:sldId id="372" r:id="rId18"/>
    <p:sldId id="398" r:id="rId19"/>
    <p:sldId id="399" r:id="rId20"/>
    <p:sldId id="400" r:id="rId21"/>
    <p:sldId id="401" r:id="rId22"/>
    <p:sldId id="402" r:id="rId23"/>
    <p:sldId id="403" r:id="rId24"/>
    <p:sldId id="404" r:id="rId25"/>
    <p:sldId id="397" r:id="rId26"/>
    <p:sldId id="344" r:id="rId27"/>
    <p:sldId id="345" r:id="rId28"/>
    <p:sldId id="346" r:id="rId29"/>
    <p:sldId id="34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731"/>
    <a:srgbClr val="FA8231"/>
    <a:srgbClr val="FAFAFA"/>
    <a:srgbClr val="F5F5F5"/>
    <a:srgbClr val="EF5777"/>
    <a:srgbClr val="0FB9B1"/>
    <a:srgbClr val="54A0FF"/>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45" autoAdjust="0"/>
    <p:restoredTop sz="96763" autoAdjust="0"/>
  </p:normalViewPr>
  <p:slideViewPr>
    <p:cSldViewPr snapToGrid="0" snapToObjects="1">
      <p:cViewPr varScale="1">
        <p:scale>
          <a:sx n="101" d="100"/>
          <a:sy n="101" d="100"/>
        </p:scale>
        <p:origin x="106" y="442"/>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9" d="100"/>
          <a:sy n="89" d="100"/>
        </p:scale>
        <p:origin x="3010" y="9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0495D-9FCE-4B4A-941C-9B636F6619F2}"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410C50-FCAF-4E29-BB63-C803FCF2F4D0}">
      <dgm:prSet phldrT="[Text]"/>
      <dgm:spPr/>
      <dgm:t>
        <a:bodyPr/>
        <a:lstStyle/>
        <a:p>
          <a:r>
            <a:rPr lang="en-US"/>
            <a:t>Interfaces</a:t>
          </a:r>
          <a:endParaRPr lang="en-US" dirty="0"/>
        </a:p>
      </dgm:t>
    </dgm:pt>
    <dgm:pt modelId="{CB02FDA8-8CE6-431D-BBB9-6604C2F35ED0}" type="parTrans" cxnId="{50386813-79D1-44D9-99CE-2793D7EF31CA}">
      <dgm:prSet/>
      <dgm:spPr/>
      <dgm:t>
        <a:bodyPr/>
        <a:lstStyle/>
        <a:p>
          <a:endParaRPr lang="en-US"/>
        </a:p>
      </dgm:t>
    </dgm:pt>
    <dgm:pt modelId="{00D7731F-1428-4918-B79C-1DBC5A900C9F}" type="sibTrans" cxnId="{50386813-79D1-44D9-99CE-2793D7EF31CA}">
      <dgm:prSet/>
      <dgm:spPr/>
      <dgm:t>
        <a:bodyPr/>
        <a:lstStyle/>
        <a:p>
          <a:endParaRPr lang="en-US"/>
        </a:p>
      </dgm:t>
    </dgm:pt>
    <dgm:pt modelId="{7E766408-F060-4CFD-AAC0-29BB3F59DA9A}">
      <dgm:prSet phldrT="[Text]"/>
      <dgm:spPr/>
      <dgm:t>
        <a:bodyPr/>
        <a:lstStyle/>
        <a:p>
          <a:r>
            <a:rPr lang="en-US" dirty="0"/>
            <a:t>Abstract Classes</a:t>
          </a:r>
        </a:p>
      </dgm:t>
    </dgm:pt>
    <dgm:pt modelId="{FE14D403-709C-4C3E-ADDA-0D13806ED4EE}" type="parTrans" cxnId="{296DC12A-4A89-4B0B-843E-03C8856A575B}">
      <dgm:prSet/>
      <dgm:spPr/>
      <dgm:t>
        <a:bodyPr/>
        <a:lstStyle/>
        <a:p>
          <a:endParaRPr lang="en-US"/>
        </a:p>
      </dgm:t>
    </dgm:pt>
    <dgm:pt modelId="{FF7B268F-5AB5-44C3-AD26-85CDDB925564}" type="sibTrans" cxnId="{296DC12A-4A89-4B0B-843E-03C8856A575B}">
      <dgm:prSet/>
      <dgm:spPr/>
      <dgm:t>
        <a:bodyPr/>
        <a:lstStyle/>
        <a:p>
          <a:endParaRPr lang="en-US"/>
        </a:p>
      </dgm:t>
    </dgm:pt>
    <dgm:pt modelId="{EFFE7F1D-FB70-4E2B-904E-6C2BE87BABFD}">
      <dgm:prSet phldrT="[Text]"/>
      <dgm:spPr/>
      <dgm:t>
        <a:bodyPr/>
        <a:lstStyle/>
        <a:p>
          <a:r>
            <a:rPr lang="en-US"/>
            <a:t>Classes</a:t>
          </a:r>
          <a:endParaRPr lang="en-US" dirty="0"/>
        </a:p>
      </dgm:t>
    </dgm:pt>
    <dgm:pt modelId="{42F5B43E-CF0A-4855-B6CA-C8C330EF9157}" type="parTrans" cxnId="{52D26143-13B5-48CF-A505-B1615F821568}">
      <dgm:prSet/>
      <dgm:spPr/>
      <dgm:t>
        <a:bodyPr/>
        <a:lstStyle/>
        <a:p>
          <a:endParaRPr lang="en-US"/>
        </a:p>
      </dgm:t>
    </dgm:pt>
    <dgm:pt modelId="{C6F3EB68-D5E3-4459-A170-9D9EBF98D6F8}" type="sibTrans" cxnId="{52D26143-13B5-48CF-A505-B1615F821568}">
      <dgm:prSet/>
      <dgm:spPr/>
      <dgm:t>
        <a:bodyPr/>
        <a:lstStyle/>
        <a:p>
          <a:endParaRPr lang="en-US"/>
        </a:p>
      </dgm:t>
    </dgm:pt>
    <dgm:pt modelId="{CCA6E7F6-94E8-45AB-AFBA-1F5FF5DF9779}" type="pres">
      <dgm:prSet presAssocID="{4170495D-9FCE-4B4A-941C-9B636F6619F2}" presName="Name0" presStyleCnt="0">
        <dgm:presLayoutVars>
          <dgm:chMax val="7"/>
          <dgm:dir/>
          <dgm:resizeHandles val="exact"/>
        </dgm:presLayoutVars>
      </dgm:prSet>
      <dgm:spPr/>
    </dgm:pt>
    <dgm:pt modelId="{E3594F6F-47B3-4C42-9052-1912D367817B}" type="pres">
      <dgm:prSet presAssocID="{4170495D-9FCE-4B4A-941C-9B636F6619F2}" presName="ellipse1" presStyleLbl="vennNode1" presStyleIdx="0" presStyleCnt="3">
        <dgm:presLayoutVars>
          <dgm:bulletEnabled val="1"/>
        </dgm:presLayoutVars>
      </dgm:prSet>
      <dgm:spPr/>
    </dgm:pt>
    <dgm:pt modelId="{98B32783-8D12-4E27-9FEC-F1C744282E20}" type="pres">
      <dgm:prSet presAssocID="{4170495D-9FCE-4B4A-941C-9B636F6619F2}" presName="ellipse2" presStyleLbl="vennNode1" presStyleIdx="1" presStyleCnt="3">
        <dgm:presLayoutVars>
          <dgm:bulletEnabled val="1"/>
        </dgm:presLayoutVars>
      </dgm:prSet>
      <dgm:spPr/>
    </dgm:pt>
    <dgm:pt modelId="{E30B6114-57E3-4A7D-99B1-A90E79AD5D8C}" type="pres">
      <dgm:prSet presAssocID="{4170495D-9FCE-4B4A-941C-9B636F6619F2}" presName="ellipse3" presStyleLbl="vennNode1" presStyleIdx="2" presStyleCnt="3">
        <dgm:presLayoutVars>
          <dgm:bulletEnabled val="1"/>
        </dgm:presLayoutVars>
      </dgm:prSet>
      <dgm:spPr/>
    </dgm:pt>
  </dgm:ptLst>
  <dgm:cxnLst>
    <dgm:cxn modelId="{A7B54405-ECBE-4AC7-8677-6ED297421AE7}" type="presOf" srcId="{4170495D-9FCE-4B4A-941C-9B636F6619F2}" destId="{CCA6E7F6-94E8-45AB-AFBA-1F5FF5DF9779}" srcOrd="0" destOrd="0" presId="urn:microsoft.com/office/officeart/2005/8/layout/rings+Icon"/>
    <dgm:cxn modelId="{50386813-79D1-44D9-99CE-2793D7EF31CA}" srcId="{4170495D-9FCE-4B4A-941C-9B636F6619F2}" destId="{F7410C50-FCAF-4E29-BB63-C803FCF2F4D0}" srcOrd="0" destOrd="0" parTransId="{CB02FDA8-8CE6-431D-BBB9-6604C2F35ED0}" sibTransId="{00D7731F-1428-4918-B79C-1DBC5A900C9F}"/>
    <dgm:cxn modelId="{296DC12A-4A89-4B0B-843E-03C8856A575B}" srcId="{4170495D-9FCE-4B4A-941C-9B636F6619F2}" destId="{7E766408-F060-4CFD-AAC0-29BB3F59DA9A}" srcOrd="1" destOrd="0" parTransId="{FE14D403-709C-4C3E-ADDA-0D13806ED4EE}" sibTransId="{FF7B268F-5AB5-44C3-AD26-85CDDB925564}"/>
    <dgm:cxn modelId="{F0F41A5D-828A-40F1-B580-E3F05E781B31}" type="presOf" srcId="{F7410C50-FCAF-4E29-BB63-C803FCF2F4D0}" destId="{E3594F6F-47B3-4C42-9052-1912D367817B}" srcOrd="0" destOrd="0" presId="urn:microsoft.com/office/officeart/2005/8/layout/rings+Icon"/>
    <dgm:cxn modelId="{52D26143-13B5-48CF-A505-B1615F821568}" srcId="{4170495D-9FCE-4B4A-941C-9B636F6619F2}" destId="{EFFE7F1D-FB70-4E2B-904E-6C2BE87BABFD}" srcOrd="2" destOrd="0" parTransId="{42F5B43E-CF0A-4855-B6CA-C8C330EF9157}" sibTransId="{C6F3EB68-D5E3-4459-A170-9D9EBF98D6F8}"/>
    <dgm:cxn modelId="{F936D8B6-FDB0-4CA7-963A-ACC3F8686D91}" type="presOf" srcId="{EFFE7F1D-FB70-4E2B-904E-6C2BE87BABFD}" destId="{E30B6114-57E3-4A7D-99B1-A90E79AD5D8C}" srcOrd="0" destOrd="0" presId="urn:microsoft.com/office/officeart/2005/8/layout/rings+Icon"/>
    <dgm:cxn modelId="{0A1F4EDC-62F0-480A-882E-7D2D03F30E18}" type="presOf" srcId="{7E766408-F060-4CFD-AAC0-29BB3F59DA9A}" destId="{98B32783-8D12-4E27-9FEC-F1C744282E20}" srcOrd="0" destOrd="0" presId="urn:microsoft.com/office/officeart/2005/8/layout/rings+Icon"/>
    <dgm:cxn modelId="{110261F2-EC7D-459F-9B9A-77C558B74B5A}" type="presParOf" srcId="{CCA6E7F6-94E8-45AB-AFBA-1F5FF5DF9779}" destId="{E3594F6F-47B3-4C42-9052-1912D367817B}" srcOrd="0" destOrd="0" presId="urn:microsoft.com/office/officeart/2005/8/layout/rings+Icon"/>
    <dgm:cxn modelId="{019A9FAC-A5D3-4047-8D47-57D8BE083BC2}" type="presParOf" srcId="{CCA6E7F6-94E8-45AB-AFBA-1F5FF5DF9779}" destId="{98B32783-8D12-4E27-9FEC-F1C744282E20}" srcOrd="1" destOrd="0" presId="urn:microsoft.com/office/officeart/2005/8/layout/rings+Icon"/>
    <dgm:cxn modelId="{0A9CCC84-EA36-4FA9-80CD-AEA9CF614FE9}" type="presParOf" srcId="{CCA6E7F6-94E8-45AB-AFBA-1F5FF5DF9779}" destId="{E30B6114-57E3-4A7D-99B1-A90E79AD5D8C}"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1FB8C-11E0-4067-A202-F0210BE8B8EA}" type="doc">
      <dgm:prSet loTypeId="urn:diagrams.loki3.com/VaryingWidthList" loCatId="list" qsTypeId="urn:microsoft.com/office/officeart/2005/8/quickstyle/simple1" qsCatId="simple" csTypeId="urn:microsoft.com/office/officeart/2005/8/colors/accent1_2" csCatId="accent1" phldr="1"/>
      <dgm:spPr/>
    </dgm:pt>
    <dgm:pt modelId="{4050DD2B-72B8-4E2D-A402-1FA297FB2985}">
      <dgm:prSet phldrT="[Text]"/>
      <dgm:spPr/>
      <dgm:t>
        <a:bodyPr/>
        <a:lstStyle/>
        <a:p>
          <a:r>
            <a:rPr lang="en-US" dirty="0"/>
            <a:t>Interfaces</a:t>
          </a:r>
        </a:p>
      </dgm:t>
    </dgm:pt>
    <dgm:pt modelId="{004EEA89-2D78-4449-850B-4AF7022F8971}" type="parTrans" cxnId="{B0884D59-1B0D-4266-965C-8B24B1E78612}">
      <dgm:prSet/>
      <dgm:spPr/>
      <dgm:t>
        <a:bodyPr/>
        <a:lstStyle/>
        <a:p>
          <a:endParaRPr lang="en-US"/>
        </a:p>
      </dgm:t>
    </dgm:pt>
    <dgm:pt modelId="{29A00F85-7F55-4B39-84EC-2410179B959A}" type="sibTrans" cxnId="{B0884D59-1B0D-4266-965C-8B24B1E78612}">
      <dgm:prSet/>
      <dgm:spPr/>
      <dgm:t>
        <a:bodyPr/>
        <a:lstStyle/>
        <a:p>
          <a:endParaRPr lang="en-US"/>
        </a:p>
      </dgm:t>
    </dgm:pt>
    <dgm:pt modelId="{47168CCA-85E7-443F-8112-D26B2A01D6E4}">
      <dgm:prSet phldrT="[Text]"/>
      <dgm:spPr/>
      <dgm:t>
        <a:bodyPr/>
        <a:lstStyle/>
        <a:p>
          <a:r>
            <a:rPr lang="en-US" dirty="0"/>
            <a:t>Abstract Classes</a:t>
          </a:r>
        </a:p>
      </dgm:t>
    </dgm:pt>
    <dgm:pt modelId="{B15DCF8B-7B0E-47F2-928B-5C4903B9FC58}" type="parTrans" cxnId="{564231C9-ACC7-4A51-AD65-A805F1141DAE}">
      <dgm:prSet/>
      <dgm:spPr/>
      <dgm:t>
        <a:bodyPr/>
        <a:lstStyle/>
        <a:p>
          <a:endParaRPr lang="en-US"/>
        </a:p>
      </dgm:t>
    </dgm:pt>
    <dgm:pt modelId="{7704E86E-6A61-4863-8D6E-9B5E4580C880}" type="sibTrans" cxnId="{564231C9-ACC7-4A51-AD65-A805F1141DAE}">
      <dgm:prSet/>
      <dgm:spPr/>
      <dgm:t>
        <a:bodyPr/>
        <a:lstStyle/>
        <a:p>
          <a:endParaRPr lang="en-US"/>
        </a:p>
      </dgm:t>
    </dgm:pt>
    <dgm:pt modelId="{43D58B31-D588-4A4F-A663-754A7EDED7A4}">
      <dgm:prSet phldrT="[Text]"/>
      <dgm:spPr/>
      <dgm:t>
        <a:bodyPr/>
        <a:lstStyle/>
        <a:p>
          <a:r>
            <a:rPr lang="en-US" dirty="0"/>
            <a:t>Classes</a:t>
          </a:r>
        </a:p>
      </dgm:t>
    </dgm:pt>
    <dgm:pt modelId="{F6338B55-8FA6-4D40-B345-514EAE6E8AF3}" type="parTrans" cxnId="{8515E0A0-95BA-48E8-969B-5F633833F998}">
      <dgm:prSet/>
      <dgm:spPr/>
      <dgm:t>
        <a:bodyPr/>
        <a:lstStyle/>
        <a:p>
          <a:endParaRPr lang="en-US"/>
        </a:p>
      </dgm:t>
    </dgm:pt>
    <dgm:pt modelId="{801B19B5-7DDD-4E3D-A580-34220B56D1FD}" type="sibTrans" cxnId="{8515E0A0-95BA-48E8-969B-5F633833F998}">
      <dgm:prSet/>
      <dgm:spPr/>
      <dgm:t>
        <a:bodyPr/>
        <a:lstStyle/>
        <a:p>
          <a:endParaRPr lang="en-US"/>
        </a:p>
      </dgm:t>
    </dgm:pt>
    <dgm:pt modelId="{BFE9F589-B62D-4B5C-94CF-C83427EA157E}" type="pres">
      <dgm:prSet presAssocID="{5181FB8C-11E0-4067-A202-F0210BE8B8EA}" presName="Name0" presStyleCnt="0">
        <dgm:presLayoutVars>
          <dgm:resizeHandles/>
        </dgm:presLayoutVars>
      </dgm:prSet>
      <dgm:spPr/>
    </dgm:pt>
    <dgm:pt modelId="{3AED3813-71AD-4210-8E13-5EDCBC98AAF5}" type="pres">
      <dgm:prSet presAssocID="{4050DD2B-72B8-4E2D-A402-1FA297FB2985}" presName="text" presStyleLbl="node1" presStyleIdx="0" presStyleCnt="3" custScaleX="157193" custLinFactY="-2997" custLinFactNeighborX="-25704" custLinFactNeighborY="-100000">
        <dgm:presLayoutVars>
          <dgm:bulletEnabled val="1"/>
        </dgm:presLayoutVars>
      </dgm:prSet>
      <dgm:spPr/>
    </dgm:pt>
    <dgm:pt modelId="{00CC649D-4526-44FB-A10A-CCD84600BFF0}" type="pres">
      <dgm:prSet presAssocID="{29A00F85-7F55-4B39-84EC-2410179B959A}" presName="space" presStyleCnt="0"/>
      <dgm:spPr/>
    </dgm:pt>
    <dgm:pt modelId="{BE0C4331-F831-44B5-BFB6-B07BDAE99892}" type="pres">
      <dgm:prSet presAssocID="{47168CCA-85E7-443F-8112-D26B2A01D6E4}" presName="text" presStyleLbl="node1" presStyleIdx="1" presStyleCnt="3" custScaleX="116554">
        <dgm:presLayoutVars>
          <dgm:bulletEnabled val="1"/>
        </dgm:presLayoutVars>
      </dgm:prSet>
      <dgm:spPr/>
    </dgm:pt>
    <dgm:pt modelId="{BFAB6A16-B8DD-40EA-ABEB-F09FD6B125A2}" type="pres">
      <dgm:prSet presAssocID="{7704E86E-6A61-4863-8D6E-9B5E4580C880}" presName="space" presStyleCnt="0"/>
      <dgm:spPr/>
    </dgm:pt>
    <dgm:pt modelId="{FD8D0F5E-FCC2-47F1-B085-35B506E2902E}" type="pres">
      <dgm:prSet presAssocID="{43D58B31-D588-4A4F-A663-754A7EDED7A4}" presName="text" presStyleLbl="node1" presStyleIdx="2" presStyleCnt="3" custScaleX="208617">
        <dgm:presLayoutVars>
          <dgm:bulletEnabled val="1"/>
        </dgm:presLayoutVars>
      </dgm:prSet>
      <dgm:spPr/>
    </dgm:pt>
  </dgm:ptLst>
  <dgm:cxnLst>
    <dgm:cxn modelId="{5398E502-DD9B-4502-BACA-5BA2FFDC2B9E}" type="presOf" srcId="{5181FB8C-11E0-4067-A202-F0210BE8B8EA}" destId="{BFE9F589-B62D-4B5C-94CF-C83427EA157E}" srcOrd="0" destOrd="0" presId="urn:diagrams.loki3.com/VaryingWidthList"/>
    <dgm:cxn modelId="{67381A76-821A-4B38-85A2-3C578B7C0FFC}" type="presOf" srcId="{43D58B31-D588-4A4F-A663-754A7EDED7A4}" destId="{FD8D0F5E-FCC2-47F1-B085-35B506E2902E}" srcOrd="0" destOrd="0" presId="urn:diagrams.loki3.com/VaryingWidthList"/>
    <dgm:cxn modelId="{B0884D59-1B0D-4266-965C-8B24B1E78612}" srcId="{5181FB8C-11E0-4067-A202-F0210BE8B8EA}" destId="{4050DD2B-72B8-4E2D-A402-1FA297FB2985}" srcOrd="0" destOrd="0" parTransId="{004EEA89-2D78-4449-850B-4AF7022F8971}" sibTransId="{29A00F85-7F55-4B39-84EC-2410179B959A}"/>
    <dgm:cxn modelId="{8515E0A0-95BA-48E8-969B-5F633833F998}" srcId="{5181FB8C-11E0-4067-A202-F0210BE8B8EA}" destId="{43D58B31-D588-4A4F-A663-754A7EDED7A4}" srcOrd="2" destOrd="0" parTransId="{F6338B55-8FA6-4D40-B345-514EAE6E8AF3}" sibTransId="{801B19B5-7DDD-4E3D-A580-34220B56D1FD}"/>
    <dgm:cxn modelId="{8F6CB4AD-F5D1-4B00-9CED-9FC08DCF0665}" type="presOf" srcId="{47168CCA-85E7-443F-8112-D26B2A01D6E4}" destId="{BE0C4331-F831-44B5-BFB6-B07BDAE99892}" srcOrd="0" destOrd="0" presId="urn:diagrams.loki3.com/VaryingWidthList"/>
    <dgm:cxn modelId="{564231C9-ACC7-4A51-AD65-A805F1141DAE}" srcId="{5181FB8C-11E0-4067-A202-F0210BE8B8EA}" destId="{47168CCA-85E7-443F-8112-D26B2A01D6E4}" srcOrd="1" destOrd="0" parTransId="{B15DCF8B-7B0E-47F2-928B-5C4903B9FC58}" sibTransId="{7704E86E-6A61-4863-8D6E-9B5E4580C880}"/>
    <dgm:cxn modelId="{D656A1E1-9A00-4FE9-B696-396F2CDB71C7}" type="presOf" srcId="{4050DD2B-72B8-4E2D-A402-1FA297FB2985}" destId="{3AED3813-71AD-4210-8E13-5EDCBC98AAF5}" srcOrd="0" destOrd="0" presId="urn:diagrams.loki3.com/VaryingWidthList"/>
    <dgm:cxn modelId="{2189D4E5-857C-4D7F-84A9-4E23CACD80A7}" type="presParOf" srcId="{BFE9F589-B62D-4B5C-94CF-C83427EA157E}" destId="{3AED3813-71AD-4210-8E13-5EDCBC98AAF5}" srcOrd="0" destOrd="0" presId="urn:diagrams.loki3.com/VaryingWidthList"/>
    <dgm:cxn modelId="{0F98BEAE-45ED-4525-98E8-D4459320229A}" type="presParOf" srcId="{BFE9F589-B62D-4B5C-94CF-C83427EA157E}" destId="{00CC649D-4526-44FB-A10A-CCD84600BFF0}" srcOrd="1" destOrd="0" presId="urn:diagrams.loki3.com/VaryingWidthList"/>
    <dgm:cxn modelId="{AC3CC03C-FEF0-42DD-B80E-609DFE389239}" type="presParOf" srcId="{BFE9F589-B62D-4B5C-94CF-C83427EA157E}" destId="{BE0C4331-F831-44B5-BFB6-B07BDAE99892}" srcOrd="2" destOrd="0" presId="urn:diagrams.loki3.com/VaryingWidthList"/>
    <dgm:cxn modelId="{204A7A28-DA39-4ED9-8247-A87A8279F3DF}" type="presParOf" srcId="{BFE9F589-B62D-4B5C-94CF-C83427EA157E}" destId="{BFAB6A16-B8DD-40EA-ABEB-F09FD6B125A2}" srcOrd="3" destOrd="0" presId="urn:diagrams.loki3.com/VaryingWidthList"/>
    <dgm:cxn modelId="{00FC20A6-1D6B-4307-87F9-09DBE158D817}" type="presParOf" srcId="{BFE9F589-B62D-4B5C-94CF-C83427EA157E}" destId="{FD8D0F5E-FCC2-47F1-B085-35B506E2902E}"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94F6F-47B3-4C42-9052-1912D367817B}">
      <dsp:nvSpPr>
        <dsp:cNvPr id="0" name=""/>
        <dsp:cNvSpPr/>
      </dsp:nvSpPr>
      <dsp:spPr>
        <a:xfrm>
          <a:off x="166161" y="0"/>
          <a:ext cx="1983206" cy="19831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Interfaces</a:t>
          </a:r>
          <a:endParaRPr lang="en-US" sz="2300" kern="1200" dirty="0"/>
        </a:p>
      </dsp:txBody>
      <dsp:txXfrm>
        <a:off x="456595" y="290430"/>
        <a:ext cx="1402338" cy="1402317"/>
      </dsp:txXfrm>
    </dsp:sp>
    <dsp:sp modelId="{98B32783-8D12-4E27-9FEC-F1C744282E20}">
      <dsp:nvSpPr>
        <dsp:cNvPr id="0" name=""/>
        <dsp:cNvSpPr/>
      </dsp:nvSpPr>
      <dsp:spPr>
        <a:xfrm>
          <a:off x="1186935" y="1322669"/>
          <a:ext cx="1983206" cy="19831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Abstract Classes</a:t>
          </a:r>
        </a:p>
      </dsp:txBody>
      <dsp:txXfrm>
        <a:off x="1477369" y="1613099"/>
        <a:ext cx="1402338" cy="1402317"/>
      </dsp:txXfrm>
    </dsp:sp>
    <dsp:sp modelId="{E30B6114-57E3-4A7D-99B1-A90E79AD5D8C}">
      <dsp:nvSpPr>
        <dsp:cNvPr id="0" name=""/>
        <dsp:cNvSpPr/>
      </dsp:nvSpPr>
      <dsp:spPr>
        <a:xfrm>
          <a:off x="2206502" y="0"/>
          <a:ext cx="1983206" cy="19831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Classes</a:t>
          </a:r>
          <a:endParaRPr lang="en-US" sz="2300" kern="1200" dirty="0"/>
        </a:p>
      </dsp:txBody>
      <dsp:txXfrm>
        <a:off x="2496936" y="290430"/>
        <a:ext cx="1402338" cy="1402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D3813-71AD-4210-8E13-5EDCBC98AAF5}">
      <dsp:nvSpPr>
        <dsp:cNvPr id="0" name=""/>
        <dsp:cNvSpPr/>
      </dsp:nvSpPr>
      <dsp:spPr>
        <a:xfrm>
          <a:off x="0" y="0"/>
          <a:ext cx="1600486" cy="12891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Interfaces</a:t>
          </a:r>
        </a:p>
      </dsp:txBody>
      <dsp:txXfrm>
        <a:off x="0" y="0"/>
        <a:ext cx="1600486" cy="1289100"/>
      </dsp:txXfrm>
    </dsp:sp>
    <dsp:sp modelId="{BE0C4331-F831-44B5-BFB6-B07BDAE99892}">
      <dsp:nvSpPr>
        <dsp:cNvPr id="0" name=""/>
        <dsp:cNvSpPr/>
      </dsp:nvSpPr>
      <dsp:spPr>
        <a:xfrm>
          <a:off x="13503" y="1355508"/>
          <a:ext cx="1573479" cy="12891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Abstract Classes</a:t>
          </a:r>
        </a:p>
      </dsp:txBody>
      <dsp:txXfrm>
        <a:off x="13503" y="1355508"/>
        <a:ext cx="1573479" cy="1289100"/>
      </dsp:txXfrm>
    </dsp:sp>
    <dsp:sp modelId="{FD8D0F5E-FCC2-47F1-B085-35B506E2902E}">
      <dsp:nvSpPr>
        <dsp:cNvPr id="0" name=""/>
        <dsp:cNvSpPr/>
      </dsp:nvSpPr>
      <dsp:spPr>
        <a:xfrm>
          <a:off x="0" y="2709063"/>
          <a:ext cx="1600486" cy="12891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Classes</a:t>
          </a:r>
        </a:p>
      </dsp:txBody>
      <dsp:txXfrm>
        <a:off x="0" y="2709063"/>
        <a:ext cx="1600486" cy="128910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5C518C-C8BA-3258-B944-88F4086C44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CC3364-01C8-CB83-F530-C8D2B90E2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61011F-C89D-47EF-A072-AD72B77CB4E5}" type="datetimeFigureOut">
              <a:rPr lang="en-US" smtClean="0"/>
              <a:t>1/16/2026</a:t>
            </a:fld>
            <a:endParaRPr lang="en-US"/>
          </a:p>
        </p:txBody>
      </p:sp>
      <p:sp>
        <p:nvSpPr>
          <p:cNvPr id="4" name="Footer Placeholder 3">
            <a:extLst>
              <a:ext uri="{FF2B5EF4-FFF2-40B4-BE49-F238E27FC236}">
                <a16:creationId xmlns:a16="http://schemas.microsoft.com/office/drawing/2014/main" id="{48358524-25F1-BE30-7D35-7799AE646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E93373-E60E-BFAA-13A8-D1575D43C0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45D035-F5FB-4ED9-A799-AF7B6AF6FD94}" type="slidenum">
              <a:rPr lang="en-US" smtClean="0"/>
              <a:t>‹#›</a:t>
            </a:fld>
            <a:endParaRPr lang="en-US"/>
          </a:p>
        </p:txBody>
      </p:sp>
    </p:spTree>
    <p:extLst>
      <p:ext uri="{BB962C8B-B14F-4D97-AF65-F5344CB8AC3E}">
        <p14:creationId xmlns:p14="http://schemas.microsoft.com/office/powerpoint/2010/main" val="1485412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28</a:t>
            </a:fld>
            <a:endParaRPr lang="en-US"/>
          </a:p>
        </p:txBody>
      </p:sp>
    </p:spTree>
    <p:extLst>
      <p:ext uri="{BB962C8B-B14F-4D97-AF65-F5344CB8AC3E}">
        <p14:creationId xmlns:p14="http://schemas.microsoft.com/office/powerpoint/2010/main" val="4093424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open.spotify.com/playlist/0kFSLp6kKEw6GNZDot0pyT?si=ibDFdyI0Qk-Tgtp8ddHrFw"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44513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02</a:t>
            </a:r>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0" y="5169219"/>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#cse123 </a:t>
            </a:r>
          </a:p>
        </p:txBody>
      </p:sp>
      <p:sp>
        <p:nvSpPr>
          <p:cNvPr id="5" name="Google Shape;24;p29">
            <a:extLst>
              <a:ext uri="{FF2B5EF4-FFF2-40B4-BE49-F238E27FC236}">
                <a16:creationId xmlns:a16="http://schemas.microsoft.com/office/drawing/2014/main" id="{83751948-1453-46CD-5C44-387D31638DD6}"/>
              </a:ext>
            </a:extLst>
          </p:cNvPr>
          <p:cNvSpPr/>
          <p:nvPr userDrawn="1"/>
        </p:nvSpPr>
        <p:spPr>
          <a:xfrm>
            <a:off x="7275442" y="1530627"/>
            <a:ext cx="4673729" cy="4641574"/>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#cse123</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6190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#cse123</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26859337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9" name="Google Shape;19;p29"/>
          <p:cNvSpPr txBox="1">
            <a:spLocks noGrp="1"/>
          </p:cNvSpPr>
          <p:nvPr>
            <p:ph type="title"/>
          </p:nvPr>
        </p:nvSpPr>
        <p:spPr>
          <a:xfrm>
            <a:off x="292977" y="4013370"/>
            <a:ext cx="6212926" cy="1954787"/>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F0F0F0"/>
              </a:buClr>
              <a:buSzPts val="6000"/>
              <a:buFont typeface="Montserrat SemiBold"/>
              <a:buNone/>
              <a:defRPr sz="6000" b="0">
                <a:solidFill>
                  <a:srgbClr val="F0F0F0"/>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0" name="Google Shape;20;p29"/>
          <p:cNvSpPr txBox="1"/>
          <p:nvPr/>
        </p:nvSpPr>
        <p:spPr>
          <a:xfrm>
            <a:off x="338697" y="3182199"/>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123</a:t>
            </a:r>
            <a:endParaRPr dirty="0"/>
          </a:p>
        </p:txBody>
      </p:sp>
      <p:sp>
        <p:nvSpPr>
          <p:cNvPr id="22" name="Google Shape;22;p29"/>
          <p:cNvSpPr/>
          <p:nvPr/>
        </p:nvSpPr>
        <p:spPr>
          <a:xfrm>
            <a:off x="420127" y="2753847"/>
            <a:ext cx="1269525"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 name="Google Shape;24;p29"/>
          <p:cNvSpPr/>
          <p:nvPr/>
        </p:nvSpPr>
        <p:spPr>
          <a:xfrm>
            <a:off x="6714463" y="1251642"/>
            <a:ext cx="5250244" cy="5486042"/>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cxnSp>
        <p:nvCxnSpPr>
          <p:cNvPr id="25" name="Google Shape;25;p29"/>
          <p:cNvCxnSpPr/>
          <p:nvPr/>
        </p:nvCxnSpPr>
        <p:spPr>
          <a:xfrm>
            <a:off x="7105432" y="3799913"/>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p:cNvSpPr/>
          <p:nvPr/>
        </p:nvSpPr>
        <p:spPr>
          <a:xfrm>
            <a:off x="6931" y="5505568"/>
            <a:ext cx="4514270"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27;p29"/>
          <p:cNvSpPr txBox="1"/>
          <p:nvPr/>
        </p:nvSpPr>
        <p:spPr>
          <a:xfrm>
            <a:off x="242828" y="5666317"/>
            <a:ext cx="2159236" cy="4616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6A6A6"/>
              </a:buClr>
              <a:buSzPts val="1200"/>
              <a:buFont typeface="Montserrat"/>
              <a:buNone/>
            </a:pPr>
            <a:r>
              <a:rPr lang="en-US" sz="1200" b="1" i="0" u="none" strike="noStrike" cap="none" dirty="0">
                <a:solidFill>
                  <a:srgbClr val="A6A6A6"/>
                </a:solidFill>
                <a:latin typeface="Montserrat"/>
                <a:ea typeface="Montserrat"/>
                <a:cs typeface="Montserrat"/>
                <a:sym typeface="Montserrat"/>
              </a:rPr>
              <a:t>Questions during Class?</a:t>
            </a:r>
          </a:p>
          <a:p>
            <a:pPr marL="0" marR="0" lvl="0" indent="0" algn="l" defTabSz="914400" rtl="0" eaLnBrk="1" fontAlgn="auto" latinLnBrk="0" hangingPunct="1">
              <a:lnSpc>
                <a:spcPct val="100000"/>
              </a:lnSpc>
              <a:spcBef>
                <a:spcPts val="0"/>
              </a:spcBef>
              <a:spcAft>
                <a:spcPts val="0"/>
              </a:spcAft>
              <a:buClr>
                <a:srgbClr val="A6A6A6"/>
              </a:buClr>
              <a:buSzPts val="1200"/>
              <a:buFont typeface="Montserrat"/>
              <a:buNone/>
              <a:tabLst/>
              <a:defRPr/>
            </a:pPr>
            <a:r>
              <a:rPr lang="en-US" sz="1200" b="1" i="0" u="none" strike="noStrike" cap="none" dirty="0">
                <a:solidFill>
                  <a:srgbClr val="595959"/>
                </a:solidFill>
                <a:latin typeface="Montserrat SemiBold"/>
                <a:ea typeface="Montserrat SemiBold"/>
                <a:cs typeface="Montserrat SemiBold"/>
                <a:sym typeface="Montserrat SemiBold"/>
              </a:rPr>
              <a:t>Raise hand or send here</a:t>
            </a:r>
            <a:endParaRPr lang="en-US" sz="1200" dirty="0"/>
          </a:p>
        </p:txBody>
      </p:sp>
      <p:sp>
        <p:nvSpPr>
          <p:cNvPr id="28" name="Google Shape;28;p29"/>
          <p:cNvSpPr txBox="1"/>
          <p:nvPr/>
        </p:nvSpPr>
        <p:spPr>
          <a:xfrm>
            <a:off x="242828" y="6094422"/>
            <a:ext cx="2154864" cy="5847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rgbClr val="595959"/>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0" i="0" u="none" strike="noStrike" cap="none" dirty="0">
                <a:solidFill>
                  <a:srgbClr val="595959"/>
                </a:solidFill>
                <a:latin typeface="Montserrat SemiBold"/>
                <a:ea typeface="Montserrat SemiBold"/>
                <a:cs typeface="Montserrat SemiBold"/>
                <a:sym typeface="Montserrat SemiBold"/>
              </a:rPr>
              <a:t>sli.do    #cse123 </a:t>
            </a:r>
            <a:endParaRPr dirty="0"/>
          </a:p>
        </p:txBody>
      </p:sp>
      <p:sp>
        <p:nvSpPr>
          <p:cNvPr id="31" name="Google Shape;31;p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
        <p:nvSpPr>
          <p:cNvPr id="4" name="Content Placeholder 3">
            <a:extLst>
              <a:ext uri="{FF2B5EF4-FFF2-40B4-BE49-F238E27FC236}">
                <a16:creationId xmlns:a16="http://schemas.microsoft.com/office/drawing/2014/main" id="{09B5095B-504B-A3F8-FCC4-C84802EB2033}"/>
              </a:ext>
            </a:extLst>
          </p:cNvPr>
          <p:cNvSpPr>
            <a:spLocks noGrp="1"/>
          </p:cNvSpPr>
          <p:nvPr>
            <p:ph sz="quarter" idx="13"/>
          </p:nvPr>
        </p:nvSpPr>
        <p:spPr>
          <a:xfrm>
            <a:off x="2397125" y="1766888"/>
            <a:ext cx="798513" cy="661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Google Shape;6;p28">
            <a:extLst>
              <a:ext uri="{FF2B5EF4-FFF2-40B4-BE49-F238E27FC236}">
                <a16:creationId xmlns:a16="http://schemas.microsoft.com/office/drawing/2014/main" id="{90DE1CCA-3C44-4A8B-8512-85130B59739C}"/>
              </a:ext>
            </a:extLst>
          </p:cNvPr>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 name="Google Shape;7;p28" descr="Picture 6">
            <a:extLst>
              <a:ext uri="{FF2B5EF4-FFF2-40B4-BE49-F238E27FC236}">
                <a16:creationId xmlns:a16="http://schemas.microsoft.com/office/drawing/2014/main" id="{5CC3B2A6-B9E4-4692-B1C5-C4AFE479505E}"/>
              </a:ext>
            </a:extLst>
          </p:cNvPr>
          <p:cNvPicPr preferRelativeResize="0"/>
          <p:nvPr userDrawn="1"/>
        </p:nvPicPr>
        <p:blipFill rotWithShape="1">
          <a:blip r:embed="rId3">
            <a:alphaModFix/>
          </a:blip>
          <a:srcRect/>
          <a:stretch/>
        </p:blipFill>
        <p:spPr>
          <a:xfrm>
            <a:off x="29762" y="-5988"/>
            <a:ext cx="2150723" cy="169039"/>
          </a:xfrm>
          <a:prstGeom prst="rect">
            <a:avLst/>
          </a:prstGeom>
          <a:noFill/>
          <a:ln>
            <a:noFill/>
          </a:ln>
        </p:spPr>
      </p:pic>
      <p:sp>
        <p:nvSpPr>
          <p:cNvPr id="33" name="Google Shape;8;p28">
            <a:extLst>
              <a:ext uri="{FF2B5EF4-FFF2-40B4-BE49-F238E27FC236}">
                <a16:creationId xmlns:a16="http://schemas.microsoft.com/office/drawing/2014/main" id="{1897D9CE-58CC-4DB4-A4A6-DD3585087B5E}"/>
              </a:ext>
            </a:extLst>
          </p:cNvPr>
          <p:cNvSpPr txBox="1"/>
          <p:nvPr userDrawn="1"/>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123 Winter 2026</a:t>
            </a:r>
            <a:endParaRPr dirty="0"/>
          </a:p>
        </p:txBody>
      </p:sp>
      <p:sp>
        <p:nvSpPr>
          <p:cNvPr id="2" name="Google Shape;92;p1">
            <a:extLst>
              <a:ext uri="{FF2B5EF4-FFF2-40B4-BE49-F238E27FC236}">
                <a16:creationId xmlns:a16="http://schemas.microsoft.com/office/drawing/2014/main" id="{C96B5491-F7FA-23FC-FB30-12701599F978}"/>
              </a:ext>
            </a:extLst>
          </p:cNvPr>
          <p:cNvSpPr txBox="1"/>
          <p:nvPr userDrawn="1"/>
        </p:nvSpPr>
        <p:spPr>
          <a:xfrm>
            <a:off x="7148325" y="1757973"/>
            <a:ext cx="4385400" cy="17850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p:txBody>
      </p:sp>
      <p:sp>
        <p:nvSpPr>
          <p:cNvPr id="3" name="Google Shape;94;p1">
            <a:extLst>
              <a:ext uri="{FF2B5EF4-FFF2-40B4-BE49-F238E27FC236}">
                <a16:creationId xmlns:a16="http://schemas.microsoft.com/office/drawing/2014/main" id="{9ED2A101-430A-CE69-E5BC-7D6DD50BF4E3}"/>
              </a:ext>
            </a:extLst>
          </p:cNvPr>
          <p:cNvSpPr txBox="1"/>
          <p:nvPr userDrawn="1"/>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p>
        </p:txBody>
      </p:sp>
      <p:sp>
        <p:nvSpPr>
          <p:cNvPr id="5" name="Google Shape;98;p1">
            <a:extLst>
              <a:ext uri="{FF2B5EF4-FFF2-40B4-BE49-F238E27FC236}">
                <a16:creationId xmlns:a16="http://schemas.microsoft.com/office/drawing/2014/main" id="{4F0067DD-CF99-C93E-1F23-875552C4DCFF}"/>
              </a:ext>
            </a:extLst>
          </p:cNvPr>
          <p:cNvSpPr txBox="1"/>
          <p:nvPr userDrawn="1"/>
        </p:nvSpPr>
        <p:spPr>
          <a:xfrm>
            <a:off x="8657726" y="3736492"/>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65000"/>
                    <a:lumOff val="35000"/>
                  </a:schemeClr>
                </a:solidFill>
                <a:latin typeface="Montserrat SemiBold"/>
                <a:ea typeface="Montserrat SemiBold"/>
                <a:cs typeface="Montserrat SemiBold"/>
                <a:sym typeface="Montserrat SemiBold"/>
              </a:rPr>
              <a:t>Brett Wortzman</a:t>
            </a:r>
          </a:p>
        </p:txBody>
      </p:sp>
      <p:graphicFrame>
        <p:nvGraphicFramePr>
          <p:cNvPr id="6" name="Table 5">
            <a:extLst>
              <a:ext uri="{FF2B5EF4-FFF2-40B4-BE49-F238E27FC236}">
                <a16:creationId xmlns:a16="http://schemas.microsoft.com/office/drawing/2014/main" id="{2476EE3D-184B-F94C-9377-8106CC10DB11}"/>
              </a:ext>
            </a:extLst>
          </p:cNvPr>
          <p:cNvGraphicFramePr>
            <a:graphicFrameLocks noGrp="1"/>
          </p:cNvGraphicFramePr>
          <p:nvPr userDrawn="1">
            <p:extLst>
              <p:ext uri="{D42A27DB-BD31-4B8C-83A1-F6EECF244321}">
                <p14:modId xmlns:p14="http://schemas.microsoft.com/office/powerpoint/2010/main" val="1437907629"/>
              </p:ext>
            </p:extLst>
          </p:nvPr>
        </p:nvGraphicFramePr>
        <p:xfrm>
          <a:off x="7502629" y="4536528"/>
          <a:ext cx="4332560" cy="1804398"/>
        </p:xfrm>
        <a:graphic>
          <a:graphicData uri="http://schemas.openxmlformats.org/drawingml/2006/table">
            <a:tbl>
              <a:tblPr firstRow="1" bandRow="1">
                <a:tableStyleId>{2D5ABB26-0587-4C30-8999-92F81FD0307C}</a:tableStyleId>
              </a:tblPr>
              <a:tblGrid>
                <a:gridCol w="866512">
                  <a:extLst>
                    <a:ext uri="{9D8B030D-6E8A-4147-A177-3AD203B41FA5}">
                      <a16:colId xmlns:a16="http://schemas.microsoft.com/office/drawing/2014/main" val="2285619573"/>
                    </a:ext>
                  </a:extLst>
                </a:gridCol>
                <a:gridCol w="866512">
                  <a:extLst>
                    <a:ext uri="{9D8B030D-6E8A-4147-A177-3AD203B41FA5}">
                      <a16:colId xmlns:a16="http://schemas.microsoft.com/office/drawing/2014/main" val="3883267222"/>
                    </a:ext>
                  </a:extLst>
                </a:gridCol>
                <a:gridCol w="866512">
                  <a:extLst>
                    <a:ext uri="{9D8B030D-6E8A-4147-A177-3AD203B41FA5}">
                      <a16:colId xmlns:a16="http://schemas.microsoft.com/office/drawing/2014/main" val="3067426825"/>
                    </a:ext>
                  </a:extLst>
                </a:gridCol>
                <a:gridCol w="866512">
                  <a:extLst>
                    <a:ext uri="{9D8B030D-6E8A-4147-A177-3AD203B41FA5}">
                      <a16:colId xmlns:a16="http://schemas.microsoft.com/office/drawing/2014/main" val="4293795288"/>
                    </a:ext>
                  </a:extLst>
                </a:gridCol>
                <a:gridCol w="866512">
                  <a:extLst>
                    <a:ext uri="{9D8B030D-6E8A-4147-A177-3AD203B41FA5}">
                      <a16:colId xmlns:a16="http://schemas.microsoft.com/office/drawing/2014/main" val="3683209748"/>
                    </a:ext>
                  </a:extLst>
                </a:gridCol>
              </a:tblGrid>
              <a:tr h="300733">
                <a:tc>
                  <a:txBody>
                    <a:bodyPr/>
                    <a:lstStyle/>
                    <a:p>
                      <a:pPr algn="ctr"/>
                      <a:r>
                        <a:rPr lang="en-US" sz="1050" dirty="0" err="1">
                          <a:latin typeface="Montserrat SemiBold" panose="00000700000000000000" pitchFamily="2" charset="0"/>
                        </a:rPr>
                        <a:t>Arohan</a:t>
                      </a:r>
                      <a:endParaRPr lang="en-US" sz="1050" dirty="0">
                        <a:latin typeface="Montserrat SemiBold" panose="00000700000000000000" pitchFamily="2" charset="0"/>
                      </a:endParaRPr>
                    </a:p>
                  </a:txBody>
                  <a:tcPr anchor="ctr"/>
                </a:tc>
                <a:tc>
                  <a:txBody>
                    <a:bodyPr/>
                    <a:lstStyle/>
                    <a:p>
                      <a:pPr algn="ctr"/>
                      <a:r>
                        <a:rPr lang="en-US" sz="1050" dirty="0">
                          <a:latin typeface="Montserrat SemiBold" panose="00000700000000000000" pitchFamily="2" charset="0"/>
                        </a:rPr>
                        <a:t>Jonah</a:t>
                      </a:r>
                    </a:p>
                  </a:txBody>
                  <a:tcPr anchor="ctr"/>
                </a:tc>
                <a:tc>
                  <a:txBody>
                    <a:bodyPr/>
                    <a:lstStyle/>
                    <a:p>
                      <a:pPr algn="ctr"/>
                      <a:r>
                        <a:rPr lang="en-US" sz="1050" dirty="0">
                          <a:latin typeface="Montserrat SemiBold" panose="00000700000000000000" pitchFamily="2" charset="0"/>
                        </a:rPr>
                        <a:t>Kavya</a:t>
                      </a:r>
                    </a:p>
                  </a:txBody>
                  <a:tcPr anchor="ctr"/>
                </a:tc>
                <a:tc>
                  <a:txBody>
                    <a:bodyPr/>
                    <a:lstStyle/>
                    <a:p>
                      <a:pPr algn="ctr"/>
                      <a:r>
                        <a:rPr lang="en-US" sz="1050" dirty="0">
                          <a:latin typeface="Montserrat SemiBold" panose="00000700000000000000" pitchFamily="2" charset="0"/>
                        </a:rPr>
                        <a:t>Eeshani</a:t>
                      </a:r>
                    </a:p>
                  </a:txBody>
                  <a:tcPr anchor="ctr"/>
                </a:tc>
                <a:tc>
                  <a:txBody>
                    <a:bodyPr/>
                    <a:lstStyle/>
                    <a:p>
                      <a:pPr algn="ctr"/>
                      <a:r>
                        <a:rPr lang="en-US" sz="1050" dirty="0">
                          <a:latin typeface="Montserrat SemiBold" panose="00000700000000000000" pitchFamily="2" charset="0"/>
                        </a:rPr>
                        <a:t>Trien</a:t>
                      </a:r>
                    </a:p>
                  </a:txBody>
                  <a:tcPr anchor="ctr"/>
                </a:tc>
                <a:extLst>
                  <a:ext uri="{0D108BD9-81ED-4DB2-BD59-A6C34878D82A}">
                    <a16:rowId xmlns:a16="http://schemas.microsoft.com/office/drawing/2014/main" val="3018865140"/>
                  </a:ext>
                </a:extLst>
              </a:tr>
              <a:tr h="300733">
                <a:tc>
                  <a:txBody>
                    <a:bodyPr/>
                    <a:lstStyle/>
                    <a:p>
                      <a:pPr algn="ctr"/>
                      <a:r>
                        <a:rPr lang="en-US" sz="1050" dirty="0">
                          <a:latin typeface="Montserrat SemiBold" panose="00000700000000000000" pitchFamily="2" charset="0"/>
                        </a:rPr>
                        <a:t>Ashar</a:t>
                      </a:r>
                    </a:p>
                  </a:txBody>
                  <a:tcPr anchor="ctr"/>
                </a:tc>
                <a:tc>
                  <a:txBody>
                    <a:bodyPr/>
                    <a:lstStyle/>
                    <a:p>
                      <a:pPr algn="ctr"/>
                      <a:r>
                        <a:rPr lang="en-US" sz="1050" dirty="0">
                          <a:latin typeface="Montserrat SemiBold" panose="00000700000000000000" pitchFamily="2" charset="0"/>
                        </a:rPr>
                        <a:t>Brice</a:t>
                      </a:r>
                    </a:p>
                  </a:txBody>
                  <a:tcPr anchor="ctr"/>
                </a:tc>
                <a:tc>
                  <a:txBody>
                    <a:bodyPr/>
                    <a:lstStyle/>
                    <a:p>
                      <a:pPr algn="ctr"/>
                      <a:r>
                        <a:rPr lang="en-US" sz="1050" dirty="0">
                          <a:latin typeface="Montserrat SemiBold" panose="00000700000000000000" pitchFamily="2" charset="0"/>
                        </a:rPr>
                        <a:t>Misha</a:t>
                      </a:r>
                    </a:p>
                  </a:txBody>
                  <a:tcPr anchor="ctr"/>
                </a:tc>
                <a:tc>
                  <a:txBody>
                    <a:bodyPr/>
                    <a:lstStyle/>
                    <a:p>
                      <a:pPr algn="ctr"/>
                      <a:r>
                        <a:rPr lang="en-US" sz="1050" dirty="0">
                          <a:latin typeface="Montserrat SemiBold" panose="00000700000000000000" pitchFamily="2" charset="0"/>
                        </a:rPr>
                        <a:t>Aidan</a:t>
                      </a:r>
                    </a:p>
                  </a:txBody>
                  <a:tcPr anchor="ctr"/>
                </a:tc>
                <a:tc>
                  <a:txBody>
                    <a:bodyPr/>
                    <a:lstStyle/>
                    <a:p>
                      <a:pPr algn="ctr"/>
                      <a:r>
                        <a:rPr lang="en-US" sz="1050" dirty="0">
                          <a:latin typeface="Montserrat SemiBold" panose="00000700000000000000" pitchFamily="2" charset="0"/>
                        </a:rPr>
                        <a:t>Evan</a:t>
                      </a:r>
                    </a:p>
                  </a:txBody>
                  <a:tcPr anchor="ctr"/>
                </a:tc>
                <a:extLst>
                  <a:ext uri="{0D108BD9-81ED-4DB2-BD59-A6C34878D82A}">
                    <a16:rowId xmlns:a16="http://schemas.microsoft.com/office/drawing/2014/main" val="2718302219"/>
                  </a:ext>
                </a:extLst>
              </a:tr>
              <a:tr h="300733">
                <a:tc>
                  <a:txBody>
                    <a:bodyPr/>
                    <a:lstStyle/>
                    <a:p>
                      <a:pPr algn="ctr"/>
                      <a:r>
                        <a:rPr lang="en-US" sz="1050" dirty="0">
                          <a:latin typeface="Montserrat SemiBold" panose="00000700000000000000" pitchFamily="2" charset="0"/>
                        </a:rPr>
                        <a:t>Sean</a:t>
                      </a:r>
                    </a:p>
                  </a:txBody>
                  <a:tcPr anchor="ctr"/>
                </a:tc>
                <a:tc>
                  <a:txBody>
                    <a:bodyPr/>
                    <a:lstStyle/>
                    <a:p>
                      <a:pPr algn="ctr"/>
                      <a:r>
                        <a:rPr lang="en-US" sz="1050" dirty="0">
                          <a:latin typeface="Montserrat SemiBold" panose="00000700000000000000" pitchFamily="2" charset="0"/>
                        </a:rPr>
                        <a:t>Chris</a:t>
                      </a:r>
                    </a:p>
                  </a:txBody>
                  <a:tcPr anchor="ctr"/>
                </a:tc>
                <a:tc>
                  <a:txBody>
                    <a:bodyPr/>
                    <a:lstStyle/>
                    <a:p>
                      <a:pPr algn="ctr"/>
                      <a:r>
                        <a:rPr lang="en-US" sz="1050" dirty="0">
                          <a:latin typeface="Montserrat SemiBold" panose="00000700000000000000" pitchFamily="2" charset="0"/>
                        </a:rPr>
                        <a:t>Kieran</a:t>
                      </a:r>
                    </a:p>
                  </a:txBody>
                  <a:tcPr anchor="ctr"/>
                </a:tc>
                <a:tc>
                  <a:txBody>
                    <a:bodyPr/>
                    <a:lstStyle/>
                    <a:p>
                      <a:pPr algn="ctr"/>
                      <a:r>
                        <a:rPr lang="en-US" sz="1050" dirty="0">
                          <a:latin typeface="Montserrat SemiBold" panose="00000700000000000000" pitchFamily="2" charset="0"/>
                        </a:rPr>
                        <a:t>Cora</a:t>
                      </a:r>
                    </a:p>
                  </a:txBody>
                  <a:tcPr anchor="ctr"/>
                </a:tc>
                <a:tc>
                  <a:txBody>
                    <a:bodyPr/>
                    <a:lstStyle/>
                    <a:p>
                      <a:pPr algn="ctr"/>
                      <a:r>
                        <a:rPr lang="en-US" sz="1050" dirty="0">
                          <a:latin typeface="Montserrat SemiBold" panose="00000700000000000000" pitchFamily="2" charset="0"/>
                        </a:rPr>
                        <a:t>Rena</a:t>
                      </a:r>
                    </a:p>
                  </a:txBody>
                  <a:tcPr anchor="ctr"/>
                </a:tc>
                <a:extLst>
                  <a:ext uri="{0D108BD9-81ED-4DB2-BD59-A6C34878D82A}">
                    <a16:rowId xmlns:a16="http://schemas.microsoft.com/office/drawing/2014/main" val="3147651945"/>
                  </a:ext>
                </a:extLst>
              </a:tr>
              <a:tr h="300733">
                <a:tc>
                  <a:txBody>
                    <a:bodyPr/>
                    <a:lstStyle/>
                    <a:p>
                      <a:pPr algn="ctr"/>
                      <a:r>
                        <a:rPr lang="en-US" sz="1050" dirty="0">
                          <a:latin typeface="Montserrat SemiBold" panose="00000700000000000000" pitchFamily="2" charset="0"/>
                        </a:rPr>
                        <a:t>Chloe</a:t>
                      </a:r>
                    </a:p>
                  </a:txBody>
                  <a:tcPr anchor="ctr"/>
                </a:tc>
                <a:tc>
                  <a:txBody>
                    <a:bodyPr/>
                    <a:lstStyle/>
                    <a:p>
                      <a:pPr algn="ctr"/>
                      <a:r>
                        <a:rPr lang="en-US" sz="1050" dirty="0">
                          <a:latin typeface="Montserrat SemiBold" panose="00000700000000000000" pitchFamily="2" charset="0"/>
                        </a:rPr>
                        <a:t>Elden</a:t>
                      </a:r>
                    </a:p>
                  </a:txBody>
                  <a:tcPr anchor="ctr"/>
                </a:tc>
                <a:tc>
                  <a:txBody>
                    <a:bodyPr/>
                    <a:lstStyle/>
                    <a:p>
                      <a:pPr algn="ctr"/>
                      <a:r>
                        <a:rPr lang="en-US" sz="1050" dirty="0">
                          <a:latin typeface="Montserrat SemiBold" panose="00000700000000000000" pitchFamily="2" charset="0"/>
                        </a:rPr>
                        <a:t>Sahana</a:t>
                      </a:r>
                    </a:p>
                  </a:txBody>
                  <a:tcPr anchor="ctr"/>
                </a:tc>
                <a:tc>
                  <a:txBody>
                    <a:bodyPr/>
                    <a:lstStyle/>
                    <a:p>
                      <a:pPr algn="ctr"/>
                      <a:r>
                        <a:rPr lang="en-US" sz="1050" dirty="0">
                          <a:latin typeface="Montserrat SemiBold" panose="00000700000000000000" pitchFamily="2" charset="0"/>
                        </a:rPr>
                        <a:t>Dixon</a:t>
                      </a:r>
                    </a:p>
                  </a:txBody>
                  <a:tcPr anchor="ctr"/>
                </a:tc>
                <a:tc>
                  <a:txBody>
                    <a:bodyPr/>
                    <a:lstStyle/>
                    <a:p>
                      <a:pPr algn="ctr"/>
                      <a:r>
                        <a:rPr lang="en-US" sz="1050" dirty="0">
                          <a:latin typeface="Montserrat SemiBold" panose="00000700000000000000" pitchFamily="2" charset="0"/>
                        </a:rPr>
                        <a:t>Katharine</a:t>
                      </a:r>
                    </a:p>
                  </a:txBody>
                  <a:tcPr anchor="ctr"/>
                </a:tc>
                <a:extLst>
                  <a:ext uri="{0D108BD9-81ED-4DB2-BD59-A6C34878D82A}">
                    <a16:rowId xmlns:a16="http://schemas.microsoft.com/office/drawing/2014/main" val="1745184837"/>
                  </a:ext>
                </a:extLst>
              </a:tr>
              <a:tr h="300733">
                <a:tc>
                  <a:txBody>
                    <a:bodyPr/>
                    <a:lstStyle/>
                    <a:p>
                      <a:pPr algn="ctr"/>
                      <a:r>
                        <a:rPr lang="en-US" sz="1050" dirty="0">
                          <a:latin typeface="Montserrat SemiBold" panose="00000700000000000000" pitchFamily="2" charset="0"/>
                        </a:rPr>
                        <a:t>Jenny</a:t>
                      </a:r>
                    </a:p>
                  </a:txBody>
                  <a:tcPr anchor="ctr"/>
                </a:tc>
                <a:tc>
                  <a:txBody>
                    <a:bodyPr/>
                    <a:lstStyle/>
                    <a:p>
                      <a:pPr algn="ctr"/>
                      <a:r>
                        <a:rPr lang="en-US" sz="1050" dirty="0">
                          <a:latin typeface="Montserrat SemiBold" panose="00000700000000000000" pitchFamily="2" charset="0"/>
                        </a:rPr>
                        <a:t>Ishita</a:t>
                      </a:r>
                    </a:p>
                  </a:txBody>
                  <a:tcPr anchor="ctr"/>
                </a:tc>
                <a:tc>
                  <a:txBody>
                    <a:bodyPr/>
                    <a:lstStyle/>
                    <a:p>
                      <a:pPr algn="ctr"/>
                      <a:r>
                        <a:rPr lang="en-US" sz="1050" dirty="0">
                          <a:latin typeface="Montserrat SemiBold" panose="00000700000000000000" pitchFamily="2" charset="0"/>
                        </a:rPr>
                        <a:t>Anirudh</a:t>
                      </a:r>
                    </a:p>
                  </a:txBody>
                  <a:tcPr anchor="ctr"/>
                </a:tc>
                <a:tc>
                  <a:txBody>
                    <a:bodyPr/>
                    <a:lstStyle/>
                    <a:p>
                      <a:pPr algn="ctr"/>
                      <a:r>
                        <a:rPr lang="en-US" sz="1050" dirty="0">
                          <a:latin typeface="Montserrat SemiBold" panose="00000700000000000000" pitchFamily="2" charset="0"/>
                        </a:rPr>
                        <a:t>Nhan</a:t>
                      </a:r>
                    </a:p>
                  </a:txBody>
                  <a:tcPr anchor="ctr"/>
                </a:tc>
                <a:tc>
                  <a:txBody>
                    <a:bodyPr/>
                    <a:lstStyle/>
                    <a:p>
                      <a:pPr algn="ctr"/>
                      <a:r>
                        <a:rPr lang="en-US" sz="1050" dirty="0">
                          <a:latin typeface="Montserrat SemiBold" panose="00000700000000000000" pitchFamily="2" charset="0"/>
                        </a:rPr>
                        <a:t>Anya</a:t>
                      </a:r>
                    </a:p>
                  </a:txBody>
                  <a:tcPr anchor="ctr"/>
                </a:tc>
                <a:extLst>
                  <a:ext uri="{0D108BD9-81ED-4DB2-BD59-A6C34878D82A}">
                    <a16:rowId xmlns:a16="http://schemas.microsoft.com/office/drawing/2014/main" val="4066156089"/>
                  </a:ext>
                </a:extLst>
              </a:tr>
              <a:tr h="300733">
                <a:tc>
                  <a:txBody>
                    <a:bodyPr/>
                    <a:lstStyle/>
                    <a:p>
                      <a:pPr algn="ctr"/>
                      <a:r>
                        <a:rPr lang="en-US" sz="1050" dirty="0">
                          <a:latin typeface="Montserrat SemiBold" panose="00000700000000000000" pitchFamily="2" charset="0"/>
                        </a:rPr>
                        <a:t>Nate</a:t>
                      </a:r>
                    </a:p>
                  </a:txBody>
                  <a:tcPr anchor="ctr"/>
                </a:tc>
                <a:tc>
                  <a:txBody>
                    <a:bodyPr/>
                    <a:lstStyle/>
                    <a:p>
                      <a:pPr algn="ctr"/>
                      <a:r>
                        <a:rPr lang="en-US" sz="1050" dirty="0">
                          <a:latin typeface="Montserrat SemiBold" panose="00000700000000000000" pitchFamily="2" charset="0"/>
                        </a:rPr>
                        <a:t>Kuhu</a:t>
                      </a:r>
                    </a:p>
                  </a:txBody>
                  <a:tcPr anchor="ctr"/>
                </a:tc>
                <a:tc>
                  <a:txBody>
                    <a:bodyPr/>
                    <a:lstStyle/>
                    <a:p>
                      <a:pPr algn="ctr"/>
                      <a:r>
                        <a:rPr lang="en-US" sz="1050" dirty="0">
                          <a:latin typeface="Montserrat SemiBold" panose="00000700000000000000" pitchFamily="2" charset="0"/>
                        </a:rPr>
                        <a:t>Crystal</a:t>
                      </a: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extLst>
                  <a:ext uri="{0D108BD9-81ED-4DB2-BD59-A6C34878D82A}">
                    <a16:rowId xmlns:a16="http://schemas.microsoft.com/office/drawing/2014/main" val="2321297574"/>
                  </a:ext>
                </a:extLst>
              </a:tr>
            </a:tbl>
          </a:graphicData>
        </a:graphic>
      </p:graphicFrame>
      <p:sp>
        <p:nvSpPr>
          <p:cNvPr id="7" name="TextBox 6">
            <a:extLst>
              <a:ext uri="{FF2B5EF4-FFF2-40B4-BE49-F238E27FC236}">
                <a16:creationId xmlns:a16="http://schemas.microsoft.com/office/drawing/2014/main" id="{C13833EE-05B6-BA72-385F-A23240AFEA45}"/>
              </a:ext>
            </a:extLst>
          </p:cNvPr>
          <p:cNvSpPr txBox="1"/>
          <p:nvPr userDrawn="1"/>
        </p:nvSpPr>
        <p:spPr>
          <a:xfrm>
            <a:off x="6815404" y="6442666"/>
            <a:ext cx="4941095" cy="307777"/>
          </a:xfrm>
          <a:prstGeom prst="rect">
            <a:avLst/>
          </a:prstGeom>
          <a:noFill/>
        </p:spPr>
        <p:txBody>
          <a:bodyPr wrap="square" rtlCol="0">
            <a:spAutoFit/>
          </a:bodyPr>
          <a:lstStyle/>
          <a:p>
            <a:r>
              <a:rPr lang="en-US" sz="1400" i="1" dirty="0">
                <a:solidFill>
                  <a:srgbClr val="535353"/>
                </a:solidFill>
                <a:latin typeface="Montserrat SemiBold" panose="00000700000000000000" pitchFamily="2" charset="0"/>
              </a:rPr>
              <a:t>Now playing</a:t>
            </a:r>
            <a:r>
              <a:rPr lang="en-US" sz="1400" dirty="0">
                <a:solidFill>
                  <a:srgbClr val="535353"/>
                </a:solidFill>
                <a:latin typeface="Montserrat SemiBold" panose="00000700000000000000" pitchFamily="2" charset="0"/>
              </a:rPr>
              <a:t>: 🎶 </a:t>
            </a:r>
            <a:r>
              <a:rPr lang="en-US" sz="1400" dirty="0">
                <a:solidFill>
                  <a:srgbClr val="535353"/>
                </a:solidFill>
                <a:latin typeface="Montserrat SemiBold" panose="00000700000000000000" pitchFamily="2" charset="0"/>
                <a:hlinkClick r:id="rId4"/>
              </a:rPr>
              <a:t>CSE 123 26wi Lecture Tunes</a:t>
            </a:r>
            <a:r>
              <a:rPr lang="en-US" sz="1400" dirty="0">
                <a:solidFill>
                  <a:srgbClr val="535353"/>
                </a:solidFill>
                <a:latin typeface="Montserrat SemiBold" panose="00000700000000000000" pitchFamily="2" charset="0"/>
              </a:rPr>
              <a:t> 🎶</a:t>
            </a:r>
          </a:p>
        </p:txBody>
      </p:sp>
      <p:sp>
        <p:nvSpPr>
          <p:cNvPr id="8" name="Google Shape;96;p1">
            <a:extLst>
              <a:ext uri="{FF2B5EF4-FFF2-40B4-BE49-F238E27FC236}">
                <a16:creationId xmlns:a16="http://schemas.microsoft.com/office/drawing/2014/main" id="{04EE4C82-5E95-B610-DF46-3246854AB08E}"/>
              </a:ext>
            </a:extLst>
          </p:cNvPr>
          <p:cNvSpPr txBox="1"/>
          <p:nvPr userDrawn="1"/>
        </p:nvSpPr>
        <p:spPr>
          <a:xfrm>
            <a:off x="6519481" y="3741864"/>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65000"/>
                    <a:lumOff val="35000"/>
                  </a:schemeClr>
                </a:solidFill>
                <a:latin typeface="Montserrat ExtraBold"/>
                <a:ea typeface="Montserrat ExtraBold"/>
                <a:cs typeface="Montserrat ExtraBold"/>
                <a:sym typeface="Montserrat ExtraBold"/>
              </a:rPr>
              <a:t>Instructor:</a:t>
            </a:r>
            <a:endParaRPr sz="2000" dirty="0">
              <a:solidFill>
                <a:schemeClr val="tx1">
                  <a:lumMod val="65000"/>
                  <a:lumOff val="35000"/>
                </a:schemeClr>
              </a:solidFill>
              <a:latin typeface="Montserrat ExtraBold"/>
              <a:ea typeface="Montserrat ExtraBold"/>
              <a:cs typeface="Montserrat ExtraBold"/>
              <a:sym typeface="Montserrat ExtraBold"/>
            </a:endParaRPr>
          </a:p>
        </p:txBody>
      </p:sp>
      <p:sp>
        <p:nvSpPr>
          <p:cNvPr id="9" name="Google Shape;96;p1">
            <a:extLst>
              <a:ext uri="{FF2B5EF4-FFF2-40B4-BE49-F238E27FC236}">
                <a16:creationId xmlns:a16="http://schemas.microsoft.com/office/drawing/2014/main" id="{320AD4A8-23AD-0876-E2BA-C94D9FC4392A}"/>
              </a:ext>
            </a:extLst>
          </p:cNvPr>
          <p:cNvSpPr txBox="1"/>
          <p:nvPr userDrawn="1"/>
        </p:nvSpPr>
        <p:spPr>
          <a:xfrm>
            <a:off x="5500614" y="4433103"/>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65000"/>
                    <a:lumOff val="35000"/>
                  </a:schemeClr>
                </a:solidFill>
                <a:latin typeface="Montserrat ExtraBold"/>
                <a:ea typeface="Montserrat ExtraBold"/>
                <a:cs typeface="Montserrat ExtraBold"/>
                <a:sym typeface="Montserrat ExtraBold"/>
              </a:rPr>
              <a:t>TAs:</a:t>
            </a:r>
            <a:endParaRPr sz="2000" dirty="0">
              <a:solidFill>
                <a:schemeClr val="tx1">
                  <a:lumMod val="65000"/>
                  <a:lumOff val="35000"/>
                </a:schemeClr>
              </a:solidFill>
              <a:latin typeface="Montserrat ExtraBold"/>
              <a:ea typeface="Montserrat ExtraBold"/>
              <a:cs typeface="Montserrat ExtraBold"/>
              <a:sym typeface="Montserrat ExtraBold"/>
            </a:endParaRPr>
          </a:p>
        </p:txBody>
      </p:sp>
      <p:sp>
        <p:nvSpPr>
          <p:cNvPr id="11" name="TextBox 10">
            <a:extLst>
              <a:ext uri="{FF2B5EF4-FFF2-40B4-BE49-F238E27FC236}">
                <a16:creationId xmlns:a16="http://schemas.microsoft.com/office/drawing/2014/main" id="{5C8C360F-4256-FEE1-7C14-17182C543AFA}"/>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02: Polymorphism; Abstract Classes</a:t>
            </a:r>
          </a:p>
        </p:txBody>
      </p:sp>
      <p:sp>
        <p:nvSpPr>
          <p:cNvPr id="12" name="Google Shape;23;p29">
            <a:extLst>
              <a:ext uri="{FF2B5EF4-FFF2-40B4-BE49-F238E27FC236}">
                <a16:creationId xmlns:a16="http://schemas.microsoft.com/office/drawing/2014/main" id="{8AB0C156-E646-655A-EAEF-6213F4E43055}"/>
              </a:ext>
            </a:extLst>
          </p:cNvPr>
          <p:cNvSpPr txBox="1"/>
          <p:nvPr userDrawn="1"/>
        </p:nvSpPr>
        <p:spPr>
          <a:xfrm>
            <a:off x="486355" y="2794656"/>
            <a:ext cx="113706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0" i="0" u="none" strike="noStrike" cap="none" dirty="0">
                <a:solidFill>
                  <a:srgbClr val="FFFFFF"/>
                </a:solidFill>
                <a:latin typeface="Montserrat"/>
                <a:ea typeface="Montserrat"/>
                <a:cs typeface="Montserrat"/>
                <a:sym typeface="Montserrat"/>
              </a:rPr>
              <a:t>LEC 02</a:t>
            </a:r>
            <a:endParaRPr dirty="0"/>
          </a:p>
        </p:txBody>
      </p:sp>
    </p:spTree>
    <p:extLst>
      <p:ext uri="{BB962C8B-B14F-4D97-AF65-F5344CB8AC3E}">
        <p14:creationId xmlns:p14="http://schemas.microsoft.com/office/powerpoint/2010/main" val="374015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Winter 2026</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02: Polymorphism; Abstract Classes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9" r:id="rId4"/>
    <p:sldLayoutId id="2147483660" r:id="rId5"/>
    <p:sldLayoutId id="2147483654" r:id="rId6"/>
    <p:sldLayoutId id="2147483655" r:id="rId7"/>
    <p:sldLayoutId id="2147483658" r:id="rId8"/>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dstem.org/us/courses/90027/discussion/7511413" TargetMode="External"/><Relationship Id="rId2" Type="http://schemas.openxmlformats.org/officeDocument/2006/relationships/hyperlink" Target="https://cs.uw.edu/123/rubrics/#creative-project-rubric"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prstGeom prst="rect">
            <a:avLst/>
          </a:prstGeom>
          <a:noFill/>
          <a:ln>
            <a:noFill/>
          </a:ln>
        </p:spPr>
        <p:txBody>
          <a:bodyPr spcFirstLastPara="1" wrap="square" lIns="45700" tIns="45700" rIns="45700" bIns="45700" anchor="t" anchorCtr="0">
            <a:normAutofit/>
          </a:bodyPr>
          <a:lstStyle/>
          <a:p>
            <a:pPr lvl="0"/>
            <a:r>
              <a:rPr lang="en-US" sz="4800" dirty="0">
                <a:latin typeface="Montserrat SemiBold" panose="00000700000000000000" pitchFamily="2" charset="0"/>
              </a:rPr>
              <a:t>Polymorphism;</a:t>
            </a:r>
            <a:br>
              <a:rPr lang="en-US" sz="4800" dirty="0">
                <a:latin typeface="Montserrat SemiBold" panose="00000700000000000000" pitchFamily="2" charset="0"/>
              </a:rPr>
            </a:br>
            <a:r>
              <a:rPr lang="en-US" sz="4800" dirty="0">
                <a:latin typeface="Montserrat SemiBold" panose="00000700000000000000" pitchFamily="2" charset="0"/>
              </a:rPr>
              <a:t>Abstract Classes</a:t>
            </a:r>
            <a:endParaRPr sz="4800" dirty="0">
              <a:latin typeface="Montserrat SemiBold" panose="00000700000000000000" pitchFamily="2" charset="0"/>
            </a:endParaRPr>
          </a:p>
        </p:txBody>
      </p:sp>
      <p:sp>
        <p:nvSpPr>
          <p:cNvPr id="2" name="Content Placeholder 1">
            <a:extLst>
              <a:ext uri="{FF2B5EF4-FFF2-40B4-BE49-F238E27FC236}">
                <a16:creationId xmlns:a16="http://schemas.microsoft.com/office/drawing/2014/main" id="{365066F3-D23B-6778-0BE8-5C4AC5B5C31E}"/>
              </a:ext>
            </a:extLst>
          </p:cNvPr>
          <p:cNvSpPr>
            <a:spLocks noGrp="1"/>
          </p:cNvSpPr>
          <p:nvPr>
            <p:ph sz="quarter" idx="13"/>
          </p:nvPr>
        </p:nvSpPr>
        <p:spPr/>
        <p:txBody>
          <a:bodyPr/>
          <a:lstStyle/>
          <a:p>
            <a:endParaRPr lang="en-US" dirty="0"/>
          </a:p>
        </p:txBody>
      </p:sp>
      <p:sp>
        <p:nvSpPr>
          <p:cNvPr id="94" name="Google Shape;94;p1"/>
          <p:cNvSpPr txBox="1"/>
          <p:nvPr/>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a:solidFill>
                  <a:srgbClr val="A6A6A6"/>
                </a:solidFill>
                <a:latin typeface="Montserrat SemiBold"/>
                <a:ea typeface="Montserrat SemiBold"/>
                <a:cs typeface="Montserrat SemiBold"/>
                <a:sym typeface="Montserrat SemiBold"/>
              </a:rPr>
              <a:t>BEFORE WE START</a:t>
            </a:r>
            <a:endParaRPr/>
          </a:p>
        </p:txBody>
      </p:sp>
      <p:pic>
        <p:nvPicPr>
          <p:cNvPr id="19" name="Picture 18">
            <a:extLst>
              <a:ext uri="{FF2B5EF4-FFF2-40B4-BE49-F238E27FC236}">
                <a16:creationId xmlns:a16="http://schemas.microsoft.com/office/drawing/2014/main" id="{F8AC6101-EF0A-4C4A-A4FB-8E7D0034E055}"/>
              </a:ext>
            </a:extLst>
          </p:cNvPr>
          <p:cNvPicPr>
            <a:picLocks noChangeAspect="1"/>
          </p:cNvPicPr>
          <p:nvPr/>
        </p:nvPicPr>
        <p:blipFill>
          <a:blip r:embed="rId3"/>
          <a:srcRect/>
          <a:stretch/>
        </p:blipFill>
        <p:spPr>
          <a:xfrm>
            <a:off x="2974562" y="5571926"/>
            <a:ext cx="1223090" cy="1223090"/>
          </a:xfrm>
          <a:prstGeom prst="rect">
            <a:avLst/>
          </a:prstGeom>
        </p:spPr>
      </p:pic>
      <p:sp>
        <p:nvSpPr>
          <p:cNvPr id="7" name="TextBox 6">
            <a:extLst>
              <a:ext uri="{FF2B5EF4-FFF2-40B4-BE49-F238E27FC236}">
                <a16:creationId xmlns:a16="http://schemas.microsoft.com/office/drawing/2014/main" id="{D68D04F4-55AB-5CE1-FC37-42BEC912BC09}"/>
              </a:ext>
            </a:extLst>
          </p:cNvPr>
          <p:cNvSpPr txBox="1"/>
          <p:nvPr/>
        </p:nvSpPr>
        <p:spPr>
          <a:xfrm>
            <a:off x="7071026" y="2237509"/>
            <a:ext cx="4539900" cy="1477328"/>
          </a:xfrm>
          <a:prstGeom prst="rect">
            <a:avLst/>
          </a:prstGeom>
          <a:noFill/>
        </p:spPr>
        <p:txBody>
          <a:bodyPr wrap="square" rtlCol="0">
            <a:spAutoFit/>
          </a:bodyPr>
          <a:lstStyle/>
          <a:p>
            <a:pPr algn="ctr"/>
            <a:endParaRPr lang="en-US" i="1" dirty="0"/>
          </a:p>
          <a:p>
            <a:pPr algn="ctr"/>
            <a:r>
              <a:rPr lang="en-US" i="1" dirty="0"/>
              <a:t>Coffee or tea? Or something else?</a:t>
            </a:r>
          </a:p>
          <a:p>
            <a:pPr algn="ctr"/>
            <a:endParaRPr lang="en-US" i="1" dirty="0"/>
          </a:p>
          <a:p>
            <a:pPr algn="ctr"/>
            <a:endParaRPr lang="en-US" b="1" dirty="0">
              <a:solidFill>
                <a:schemeClr val="accent6"/>
              </a:solidFill>
              <a:cs typeface="Calibri"/>
              <a:sym typeface="Calibri"/>
            </a:endParaRPr>
          </a:p>
          <a:p>
            <a:pPr algn="ctr"/>
            <a:r>
              <a:rPr lang="en-US" b="1" dirty="0">
                <a:solidFill>
                  <a:schemeClr val="accent6"/>
                </a:solidFill>
                <a:cs typeface="Calibri"/>
                <a:sym typeface="Calibri"/>
              </a:rPr>
              <a:t>Respond on sli.do!</a:t>
            </a:r>
            <a:endParaRPr lang="en-US" b="1" dirty="0">
              <a:solidFill>
                <a:schemeClr val="accent6"/>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Compiler vs. Runtime Errors</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a:xfrm>
            <a:off x="838199" y="1229833"/>
            <a:ext cx="10652393" cy="5486400"/>
          </a:xfrm>
        </p:spPr>
        <p:txBody>
          <a:bodyPr>
            <a:normAutofit fontScale="92500" lnSpcReduction="10000"/>
          </a:bodyPr>
          <a:lstStyle/>
          <a:p>
            <a:pPr indent="-406400">
              <a:lnSpc>
                <a:spcPct val="100000"/>
              </a:lnSpc>
              <a:buSzPts val="2800"/>
            </a:pPr>
            <a:r>
              <a:rPr lang="en-US" dirty="0" err="1">
                <a:solidFill>
                  <a:srgbClr val="FF0000"/>
                </a:solidFill>
                <a:latin typeface="Consolas" panose="020B0609020204030204" pitchFamily="49" charset="0"/>
              </a:rPr>
              <a:t>DeclaredType</a:t>
            </a:r>
            <a:r>
              <a:rPr lang="en-US" dirty="0">
                <a:latin typeface="Consolas" panose="020B0609020204030204" pitchFamily="49" charset="0"/>
              </a:rPr>
              <a:t> x = new </a:t>
            </a:r>
            <a:r>
              <a:rPr lang="en-US" dirty="0" err="1">
                <a:solidFill>
                  <a:srgbClr val="0070C0"/>
                </a:solidFill>
                <a:latin typeface="Consolas" panose="020B0609020204030204" pitchFamily="49" charset="0"/>
              </a:rPr>
              <a:t>ActualType</a:t>
            </a:r>
            <a:r>
              <a:rPr lang="en-US" dirty="0">
                <a:latin typeface="Consolas" panose="020B0609020204030204" pitchFamily="49" charset="0"/>
              </a:rPr>
              <a:t>()</a:t>
            </a:r>
          </a:p>
          <a:p>
            <a:pPr lvl="1" indent="-406400">
              <a:lnSpc>
                <a:spcPct val="100000"/>
              </a:lnSpc>
              <a:buSzPts val="2800"/>
            </a:pPr>
            <a:r>
              <a:rPr lang="en-US" dirty="0"/>
              <a:t>At compile time, Java only knows </a:t>
            </a:r>
            <a:r>
              <a:rPr lang="en-US" dirty="0" err="1">
                <a:latin typeface="Consolas" panose="020B0609020204030204" pitchFamily="49" charset="0"/>
              </a:rPr>
              <a:t>DeclaredType</a:t>
            </a:r>
            <a:endParaRPr lang="en-US" dirty="0">
              <a:latin typeface="Consolas" panose="020B0609020204030204" pitchFamily="49" charset="0"/>
            </a:endParaRPr>
          </a:p>
          <a:p>
            <a:pPr lvl="1" indent="-406400">
              <a:lnSpc>
                <a:spcPct val="100000"/>
              </a:lnSpc>
              <a:buSzPts val="2800"/>
            </a:pPr>
            <a:r>
              <a:rPr lang="en-US" dirty="0"/>
              <a:t>Compiler error: trying to call a method that isn’t present</a:t>
            </a:r>
            <a:endParaRPr lang="en-US" dirty="0">
              <a:latin typeface="Consolas" panose="020B0609020204030204" pitchFamily="49" charset="0"/>
            </a:endParaRPr>
          </a:p>
          <a:p>
            <a:pPr marL="279400" lvl="1" indent="0">
              <a:lnSpc>
                <a:spcPct val="100000"/>
              </a:lnSpc>
              <a:buSzPts val="2800"/>
              <a:buNone/>
            </a:pPr>
            <a:r>
              <a:rPr lang="en-US" dirty="0">
                <a:latin typeface="Consolas" panose="020B0609020204030204" pitchFamily="49" charset="0"/>
              </a:rPr>
              <a:t>        </a:t>
            </a:r>
            <a:r>
              <a:rPr lang="en-US" dirty="0">
                <a:solidFill>
                  <a:srgbClr val="FF0000"/>
                </a:solidFill>
                <a:latin typeface="Consolas" panose="020B0609020204030204" pitchFamily="49" charset="0"/>
              </a:rPr>
              <a:t>Animal</a:t>
            </a:r>
            <a:r>
              <a:rPr lang="en-US" dirty="0">
                <a:latin typeface="Consolas" panose="020B0609020204030204" pitchFamily="49" charset="0"/>
              </a:rPr>
              <a:t> a = new </a:t>
            </a:r>
            <a:r>
              <a:rPr lang="en-US" dirty="0">
                <a:solidFill>
                  <a:srgbClr val="0070C0"/>
                </a:solidFill>
                <a:latin typeface="Consolas" panose="020B0609020204030204" pitchFamily="49" charset="0"/>
              </a:rPr>
              <a:t>Dog</a:t>
            </a:r>
            <a:r>
              <a:rPr lang="en-US" dirty="0">
                <a:latin typeface="Consolas" panose="020B0609020204030204" pitchFamily="49" charset="0"/>
              </a:rPr>
              <a:t>();</a:t>
            </a:r>
          </a:p>
          <a:p>
            <a:pPr marL="279400" lvl="1" indent="0">
              <a:lnSpc>
                <a:spcPct val="100000"/>
              </a:lnSpc>
              <a:buSzPts val="2800"/>
              <a:buNone/>
            </a:pPr>
            <a:r>
              <a:rPr lang="en-US" dirty="0">
                <a:latin typeface="Consolas" panose="020B0609020204030204" pitchFamily="49" charset="0"/>
              </a:rPr>
              <a:t>	    </a:t>
            </a:r>
            <a:r>
              <a:rPr lang="en-US" dirty="0" err="1">
                <a:latin typeface="Consolas" panose="020B0609020204030204" pitchFamily="49" charset="0"/>
              </a:rPr>
              <a:t>a.bark</a:t>
            </a:r>
            <a:r>
              <a:rPr lang="en-US" dirty="0">
                <a:latin typeface="Consolas" panose="020B0609020204030204" pitchFamily="49" charset="0"/>
              </a:rPr>
              <a:t>();               // No bark() -&gt; CE</a:t>
            </a:r>
          </a:p>
          <a:p>
            <a:pPr marL="622300" lvl="1" indent="-342900">
              <a:lnSpc>
                <a:spcPct val="100000"/>
              </a:lnSpc>
              <a:buSzPts val="2800"/>
            </a:pPr>
            <a:r>
              <a:rPr lang="en-US" dirty="0"/>
              <a:t>Can cast to change the </a:t>
            </a:r>
            <a:r>
              <a:rPr lang="en-US" dirty="0" err="1">
                <a:solidFill>
                  <a:srgbClr val="FF0000"/>
                </a:solidFill>
                <a:latin typeface="Consolas" panose="020B0609020204030204" pitchFamily="49" charset="0"/>
              </a:rPr>
              <a:t>DeclaredType</a:t>
            </a:r>
            <a:r>
              <a:rPr lang="en-US" dirty="0"/>
              <a:t> of an object</a:t>
            </a:r>
            <a:br>
              <a:rPr lang="en-US" dirty="0"/>
            </a:br>
            <a:r>
              <a:rPr lang="en-US" dirty="0"/>
              <a:t>	         </a:t>
            </a:r>
            <a:r>
              <a:rPr lang="en-US" dirty="0">
                <a:solidFill>
                  <a:srgbClr val="FF0000"/>
                </a:solidFill>
                <a:latin typeface="Consolas" panose="020B0609020204030204" pitchFamily="49" charset="0"/>
              </a:rPr>
              <a:t>Dog</a:t>
            </a:r>
            <a:r>
              <a:rPr lang="en-US" dirty="0">
                <a:latin typeface="Consolas" panose="020B0609020204030204" pitchFamily="49" charset="0"/>
              </a:rPr>
              <a:t> d = (Dog) a;</a:t>
            </a:r>
            <a:endParaRPr lang="en-US" dirty="0"/>
          </a:p>
          <a:p>
            <a:pPr marL="279400" lvl="1" indent="0">
              <a:lnSpc>
                <a:spcPct val="100000"/>
              </a:lnSpc>
              <a:buSzPts val="2800"/>
              <a:buNone/>
            </a:pPr>
            <a:r>
              <a:rPr lang="en-US" dirty="0"/>
              <a:t>	         </a:t>
            </a:r>
            <a:r>
              <a:rPr lang="en-US" dirty="0" err="1">
                <a:latin typeface="Consolas" panose="020B0609020204030204" pitchFamily="49" charset="0"/>
              </a:rPr>
              <a:t>d.bark</a:t>
            </a:r>
            <a:r>
              <a:rPr lang="en-US" dirty="0">
                <a:latin typeface="Consolas" panose="020B0609020204030204" pitchFamily="49" charset="0"/>
              </a:rPr>
              <a:t>();               // No more CE</a:t>
            </a:r>
          </a:p>
          <a:p>
            <a:pPr marL="622300" lvl="1" indent="-342900">
              <a:lnSpc>
                <a:spcPct val="100000"/>
              </a:lnSpc>
              <a:buSzPts val="2800"/>
              <a:buFontTx/>
              <a:buChar char="-"/>
            </a:pPr>
            <a:r>
              <a:rPr lang="en-US" dirty="0"/>
              <a:t>Runtime error: attempting cast to type that is not a superclass of actual type</a:t>
            </a:r>
            <a:endParaRPr lang="en-US" dirty="0">
              <a:latin typeface="Consolas" panose="020B0609020204030204" pitchFamily="49" charset="0"/>
            </a:endParaRPr>
          </a:p>
          <a:p>
            <a:pPr marL="279400" lvl="1" indent="0">
              <a:lnSpc>
                <a:spcPct val="100000"/>
              </a:lnSpc>
              <a:buSzPts val="2800"/>
              <a:buNone/>
            </a:pPr>
            <a:r>
              <a:rPr lang="en-US" dirty="0">
                <a:latin typeface="Consolas" panose="020B0609020204030204" pitchFamily="49" charset="0"/>
              </a:rPr>
              <a:t>	    </a:t>
            </a:r>
            <a:r>
              <a:rPr lang="en-US" dirty="0">
                <a:solidFill>
                  <a:srgbClr val="FF0000"/>
                </a:solidFill>
                <a:latin typeface="Consolas" panose="020B0609020204030204" pitchFamily="49" charset="0"/>
              </a:rPr>
              <a:t>Animal</a:t>
            </a:r>
            <a:r>
              <a:rPr lang="en-US" dirty="0">
                <a:latin typeface="Consolas" panose="020B0609020204030204" pitchFamily="49" charset="0"/>
              </a:rPr>
              <a:t> a = new </a:t>
            </a:r>
            <a:r>
              <a:rPr lang="en-US" dirty="0">
                <a:solidFill>
                  <a:srgbClr val="0070C0"/>
                </a:solidFill>
                <a:latin typeface="Consolas" panose="020B0609020204030204" pitchFamily="49" charset="0"/>
              </a:rPr>
              <a:t>Fish</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a:t>
            </a:r>
            <a:r>
              <a:rPr lang="en-US" dirty="0">
                <a:solidFill>
                  <a:srgbClr val="FF0000"/>
                </a:solidFill>
                <a:latin typeface="Consolas" panose="020B0609020204030204" pitchFamily="49" charset="0"/>
              </a:rPr>
              <a:t>Dog</a:t>
            </a:r>
            <a:r>
              <a:rPr lang="en-US" dirty="0">
                <a:latin typeface="Consolas" panose="020B0609020204030204" pitchFamily="49" charset="0"/>
              </a:rPr>
              <a:t> d = (Dog) a;        // Can’t cast -&gt; RE</a:t>
            </a:r>
          </a:p>
          <a:p>
            <a:pPr marL="279400" lvl="1" indent="0">
              <a:lnSpc>
                <a:spcPct val="100000"/>
              </a:lnSpc>
              <a:buSzPts val="2800"/>
              <a:buNone/>
            </a:pPr>
            <a:r>
              <a:rPr lang="en-US" dirty="0">
                <a:latin typeface="Consolas" panose="020B0609020204030204" pitchFamily="49" charset="0"/>
              </a:rPr>
              <a:t>        </a:t>
            </a:r>
            <a:r>
              <a:rPr lang="en-US" dirty="0" err="1">
                <a:latin typeface="Consolas" panose="020B0609020204030204" pitchFamily="49" charset="0"/>
              </a:rPr>
              <a:t>d.bark</a:t>
            </a:r>
            <a:r>
              <a:rPr lang="en-US" dirty="0">
                <a:latin typeface="Consolas" panose="020B0609020204030204" pitchFamily="49" charset="0"/>
              </a:rPr>
              <a:t>(); </a:t>
            </a:r>
          </a:p>
          <a:p>
            <a:pPr marL="279400" lvl="1" indent="0">
              <a:lnSpc>
                <a:spcPct val="100000"/>
              </a:lnSpc>
              <a:buSzPts val="2800"/>
              <a:buNone/>
            </a:pPr>
            <a:endParaRPr lang="en-US" dirty="0">
              <a:latin typeface="Consolas" panose="020B0609020204030204" pitchFamily="49" charset="0"/>
            </a:endParaRPr>
          </a:p>
          <a:p>
            <a:pPr marL="279400" lvl="1" indent="0">
              <a:lnSpc>
                <a:spcPct val="100000"/>
              </a:lnSpc>
              <a:buSzPts val="2800"/>
              <a:buNone/>
            </a:pPr>
            <a:r>
              <a:rPr lang="en-US" dirty="0">
                <a:latin typeface="Consolas" panose="020B0609020204030204" pitchFamily="49" charset="0"/>
              </a:rPr>
              <a:t>- </a:t>
            </a:r>
            <a:r>
              <a:rPr lang="en-US" dirty="0"/>
              <a:t>Order matters! Compilation before runtime</a:t>
            </a:r>
          </a:p>
          <a:p>
            <a:pPr marL="279400" lvl="1" indent="0">
              <a:lnSpc>
                <a:spcPct val="100000"/>
              </a:lnSpc>
              <a:buSzPts val="2800"/>
              <a:buNone/>
            </a:pPr>
            <a:endParaRPr lang="en-US" dirty="0">
              <a:latin typeface="Consolas" panose="020B0609020204030204" pitchFamily="49" charset="0"/>
            </a:endParaRPr>
          </a:p>
          <a:p>
            <a:pPr marL="279400" lvl="1" indent="0">
              <a:lnSpc>
                <a:spcPct val="100000"/>
              </a:lnSpc>
              <a:buSzPts val="2800"/>
              <a:buNone/>
            </a:pPr>
            <a:endParaRPr lang="en-US" dirty="0">
              <a:latin typeface="Consolas" panose="020B0609020204030204" pitchFamily="49" charset="0"/>
            </a:endParaRPr>
          </a:p>
          <a:p>
            <a:pPr marL="622300" lvl="1" indent="-342900">
              <a:lnSpc>
                <a:spcPct val="100000"/>
              </a:lnSpc>
              <a:buSzPts val="2800"/>
            </a:pPr>
            <a:endParaRPr lang="en-US" dirty="0">
              <a:latin typeface="Consolas" panose="020B0609020204030204" pitchFamily="49" charset="0"/>
            </a:endParaRPr>
          </a:p>
        </p:txBody>
      </p:sp>
    </p:spTree>
    <p:extLst>
      <p:ext uri="{BB962C8B-B14F-4D97-AF65-F5344CB8AC3E}">
        <p14:creationId xmlns:p14="http://schemas.microsoft.com/office/powerpoint/2010/main" val="284801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0FCAE10-9499-5142-EC00-F98FF8745188}"/>
              </a:ext>
            </a:extLst>
          </p:cNvPr>
          <p:cNvSpPr/>
          <p:nvPr/>
        </p:nvSpPr>
        <p:spPr>
          <a:xfrm>
            <a:off x="6008914" y="2166386"/>
            <a:ext cx="5780312" cy="2775728"/>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69CA84-BB09-F98A-324E-682DF90F3D4D}"/>
              </a:ext>
            </a:extLst>
          </p:cNvPr>
          <p:cNvSpPr>
            <a:spLocks noGrp="1"/>
          </p:cNvSpPr>
          <p:nvPr>
            <p:ph type="title"/>
          </p:nvPr>
        </p:nvSpPr>
        <p:spPr/>
        <p:txBody>
          <a:bodyPr/>
          <a:lstStyle/>
          <a:p>
            <a:r>
              <a:rPr lang="en-US" dirty="0"/>
              <a:t>Compiling Method Calls</a:t>
            </a:r>
          </a:p>
        </p:txBody>
      </p:sp>
      <p:sp>
        <p:nvSpPr>
          <p:cNvPr id="22" name="TextBox 21">
            <a:extLst>
              <a:ext uri="{FF2B5EF4-FFF2-40B4-BE49-F238E27FC236}">
                <a16:creationId xmlns:a16="http://schemas.microsoft.com/office/drawing/2014/main" id="{1F28A47C-D98D-3C45-CE87-2D6850CE185D}"/>
              </a:ext>
            </a:extLst>
          </p:cNvPr>
          <p:cNvSpPr txBox="1"/>
          <p:nvPr/>
        </p:nvSpPr>
        <p:spPr>
          <a:xfrm>
            <a:off x="6096000" y="1493837"/>
            <a:ext cx="5693228" cy="4154984"/>
          </a:xfrm>
          <a:prstGeom prst="rect">
            <a:avLst/>
          </a:prstGeom>
          <a:noFill/>
        </p:spPr>
        <p:txBody>
          <a:bodyPr wrap="square" rtlCol="0">
            <a:spAutoFit/>
          </a:bodyPr>
          <a:lstStyle/>
          <a:p>
            <a:r>
              <a:rPr lang="en-US" sz="2400" b="1" dirty="0"/>
              <a:t>When compiling:</a:t>
            </a:r>
          </a:p>
          <a:p>
            <a:endParaRPr lang="en-US" sz="2400" dirty="0"/>
          </a:p>
          <a:p>
            <a:r>
              <a:rPr lang="en-US" sz="2400" dirty="0"/>
              <a:t>Can we </a:t>
            </a:r>
            <a:r>
              <a:rPr lang="en-US" sz="2400" i="1" dirty="0"/>
              <a:t>guarantee </a:t>
            </a:r>
            <a:r>
              <a:rPr lang="en-US" sz="2400" dirty="0"/>
              <a:t>that the method exists for the </a:t>
            </a:r>
            <a:r>
              <a:rPr lang="en-US" sz="2400" dirty="0">
                <a:solidFill>
                  <a:srgbClr val="FF0000"/>
                </a:solidFill>
              </a:rPr>
              <a:t>declared type</a:t>
            </a:r>
            <a:r>
              <a:rPr lang="en-US" sz="2400" dirty="0"/>
              <a:t>?</a:t>
            </a:r>
            <a:endParaRPr lang="en-US" sz="2400" i="1" dirty="0"/>
          </a:p>
          <a:p>
            <a:endParaRPr lang="en-US" sz="2400" dirty="0"/>
          </a:p>
          <a:p>
            <a:r>
              <a:rPr lang="en-US" sz="2400" dirty="0"/>
              <a:t>Does the </a:t>
            </a:r>
            <a:r>
              <a:rPr lang="en-US" sz="2400" dirty="0">
                <a:solidFill>
                  <a:srgbClr val="FF0000"/>
                </a:solidFill>
              </a:rPr>
              <a:t>declared type</a:t>
            </a:r>
            <a:r>
              <a:rPr lang="en-US" sz="2400" dirty="0"/>
              <a:t> or one of its super classes contain a method of that name?</a:t>
            </a:r>
          </a:p>
          <a:p>
            <a:endParaRPr lang="en-US" sz="2400" dirty="0"/>
          </a:p>
          <a:p>
            <a:r>
              <a:rPr lang="en-US" sz="2400" dirty="0"/>
              <a:t>If not… Compile Error!</a:t>
            </a:r>
          </a:p>
          <a:p>
            <a:endParaRPr lang="en-US" sz="2400" dirty="0"/>
          </a:p>
          <a:p>
            <a:endParaRPr lang="en-US" sz="2400" dirty="0"/>
          </a:p>
        </p:txBody>
      </p:sp>
      <p:sp>
        <p:nvSpPr>
          <p:cNvPr id="26" name="TextBox 25">
            <a:extLst>
              <a:ext uri="{FF2B5EF4-FFF2-40B4-BE49-F238E27FC236}">
                <a16:creationId xmlns:a16="http://schemas.microsoft.com/office/drawing/2014/main" id="{274A80E6-EB7E-C097-B0DC-B951EBCCF3CD}"/>
              </a:ext>
            </a:extLst>
          </p:cNvPr>
          <p:cNvSpPr txBox="1"/>
          <p:nvPr/>
        </p:nvSpPr>
        <p:spPr>
          <a:xfrm>
            <a:off x="254234" y="1231479"/>
            <a:ext cx="3393878" cy="584775"/>
          </a:xfrm>
          <a:prstGeom prst="rect">
            <a:avLst/>
          </a:prstGeom>
          <a:noFill/>
        </p:spPr>
        <p:txBody>
          <a:bodyPr wrap="none" rtlCol="0">
            <a:spAutoFit/>
          </a:bodyPr>
          <a:lstStyle/>
          <a:p>
            <a:r>
              <a:rPr lang="en-US" sz="1600" dirty="0">
                <a:solidFill>
                  <a:srgbClr val="FF0000"/>
                </a:solidFill>
                <a:latin typeface="Source Code Pro" panose="020F0502020204030204" pitchFamily="49" charset="0"/>
              </a:rPr>
              <a:t>Animal</a:t>
            </a:r>
            <a:r>
              <a:rPr lang="en-US" sz="1600" b="0" i="0" dirty="0">
                <a:solidFill>
                  <a:srgbClr val="000000"/>
                </a:solidFill>
                <a:effectLst/>
                <a:latin typeface="Source Code Pro" panose="020F0502020204030204" pitchFamily="49" charset="0"/>
              </a:rPr>
              <a:t> </a:t>
            </a:r>
            <a:r>
              <a:rPr lang="en-US" sz="1600" dirty="0">
                <a:solidFill>
                  <a:srgbClr val="000000"/>
                </a:solidFill>
                <a:latin typeface="Source Code Pro" panose="020F0502020204030204" pitchFamily="49" charset="0"/>
              </a:rPr>
              <a:t>rufus</a:t>
            </a:r>
            <a:r>
              <a:rPr lang="en-US" sz="1600" b="0" i="0" dirty="0">
                <a:solidFill>
                  <a:srgbClr val="000000"/>
                </a:solidFill>
                <a:effectLst/>
                <a:latin typeface="Source Code Pro" panose="020F0502020204030204" pitchFamily="49" charset="0"/>
              </a:rPr>
              <a:t> = new </a:t>
            </a:r>
            <a:r>
              <a:rPr lang="en-US" sz="1600" b="0" i="0" dirty="0">
                <a:solidFill>
                  <a:srgbClr val="0070C0"/>
                </a:solidFill>
                <a:effectLst/>
                <a:latin typeface="Source Code Pro" panose="020F0502020204030204" pitchFamily="49" charset="0"/>
              </a:rPr>
              <a:t>Dog</a:t>
            </a:r>
            <a:r>
              <a:rPr lang="en-US" sz="1600" b="0" i="0" dirty="0">
                <a:solidFill>
                  <a:srgbClr val="000000"/>
                </a:solidFill>
                <a:effectLst/>
                <a:latin typeface="Source Code Pro" panose="020F0502020204030204" pitchFamily="49" charset="0"/>
              </a:rPr>
              <a:t>();</a:t>
            </a:r>
          </a:p>
          <a:p>
            <a:r>
              <a:rPr lang="en-US" sz="1600" dirty="0" err="1">
                <a:solidFill>
                  <a:srgbClr val="000000"/>
                </a:solidFill>
                <a:latin typeface="Source Code Pro" panose="020F0502020204030204" pitchFamily="49" charset="0"/>
              </a:rPr>
              <a:t>rufus.bark</a:t>
            </a:r>
            <a:r>
              <a:rPr lang="en-US" sz="1600" dirty="0">
                <a:solidFill>
                  <a:srgbClr val="000000"/>
                </a:solidFill>
                <a:latin typeface="Source Code Pro" panose="020F0502020204030204" pitchFamily="49" charset="0"/>
              </a:rPr>
              <a:t>();</a:t>
            </a:r>
            <a:endParaRPr lang="en-US" sz="1600" dirty="0"/>
          </a:p>
        </p:txBody>
      </p:sp>
      <p:grpSp>
        <p:nvGrpSpPr>
          <p:cNvPr id="30" name="Group 29">
            <a:extLst>
              <a:ext uri="{FF2B5EF4-FFF2-40B4-BE49-F238E27FC236}">
                <a16:creationId xmlns:a16="http://schemas.microsoft.com/office/drawing/2014/main" id="{CC29F219-EC2A-B67F-BB02-089C1F306150}"/>
              </a:ext>
            </a:extLst>
          </p:cNvPr>
          <p:cNvGrpSpPr/>
          <p:nvPr/>
        </p:nvGrpSpPr>
        <p:grpSpPr>
          <a:xfrm>
            <a:off x="631959" y="2166386"/>
            <a:ext cx="2027827" cy="2119890"/>
            <a:chOff x="3048000" y="2133603"/>
            <a:chExt cx="2027827" cy="2119890"/>
          </a:xfrm>
        </p:grpSpPr>
        <p:sp>
          <p:nvSpPr>
            <p:cNvPr id="27" name="Arrow: Left 26">
              <a:extLst>
                <a:ext uri="{FF2B5EF4-FFF2-40B4-BE49-F238E27FC236}">
                  <a16:creationId xmlns:a16="http://schemas.microsoft.com/office/drawing/2014/main" id="{6B37C86E-766D-A6E6-43D8-D121EE2DD0C2}"/>
                </a:ext>
              </a:extLst>
            </p:cNvPr>
            <p:cNvSpPr/>
            <p:nvPr/>
          </p:nvSpPr>
          <p:spPr>
            <a:xfrm rot="5400000">
              <a:off x="2968476" y="2523527"/>
              <a:ext cx="2119890" cy="1340042"/>
            </a:xfrm>
            <a:prstGeom prst="leftArrow">
              <a:avLst/>
            </a:prstGeom>
            <a:solidFill>
              <a:schemeClr val="accent6">
                <a:lumMod val="40000"/>
                <a:lumOff val="60000"/>
                <a:alpha val="50196"/>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2A4CEAEC-AB1E-C6E4-FB4E-E739B3283C92}"/>
                </a:ext>
              </a:extLst>
            </p:cNvPr>
            <p:cNvSpPr txBox="1"/>
            <p:nvPr/>
          </p:nvSpPr>
          <p:spPr>
            <a:xfrm>
              <a:off x="3048000" y="2835120"/>
              <a:ext cx="2027827" cy="923330"/>
            </a:xfrm>
            <a:prstGeom prst="rect">
              <a:avLst/>
            </a:prstGeom>
            <a:noFill/>
          </p:spPr>
          <p:txBody>
            <a:bodyPr wrap="square">
              <a:spAutoFit/>
            </a:bodyPr>
            <a:lstStyle/>
            <a:p>
              <a:pPr algn="ctr"/>
              <a:r>
                <a:rPr lang="en-US" b="1" dirty="0">
                  <a:solidFill>
                    <a:schemeClr val="tx1"/>
                  </a:solidFill>
                </a:rPr>
                <a:t>Compiling</a:t>
              </a:r>
              <a:r>
                <a:rPr lang="en-US" dirty="0">
                  <a:solidFill>
                    <a:schemeClr val="tx1"/>
                  </a:solidFill>
                </a:rPr>
                <a:t>:</a:t>
              </a:r>
            </a:p>
            <a:p>
              <a:pPr algn="ctr"/>
              <a:r>
                <a:rPr lang="en-US" dirty="0">
                  <a:solidFill>
                    <a:schemeClr val="tx1"/>
                  </a:solidFill>
                </a:rPr>
                <a:t>Look this way for </a:t>
              </a:r>
              <a:r>
                <a:rPr lang="en-US" sz="1800" dirty="0">
                  <a:solidFill>
                    <a:srgbClr val="000000"/>
                  </a:solidFill>
                  <a:latin typeface="Source Code Pro" panose="020F0502020204030204" pitchFamily="49" charset="0"/>
                </a:rPr>
                <a:t>bark</a:t>
              </a:r>
              <a:endParaRPr lang="en-US" dirty="0">
                <a:solidFill>
                  <a:schemeClr val="tx1"/>
                </a:solidFill>
              </a:endParaRPr>
            </a:p>
          </p:txBody>
        </p:sp>
      </p:grpSp>
      <p:sp>
        <p:nvSpPr>
          <p:cNvPr id="31" name="Arrow: Right 30">
            <a:extLst>
              <a:ext uri="{FF2B5EF4-FFF2-40B4-BE49-F238E27FC236}">
                <a16:creationId xmlns:a16="http://schemas.microsoft.com/office/drawing/2014/main" id="{38FAB6C9-3280-B3C9-6508-2FFE06C8994A}"/>
              </a:ext>
            </a:extLst>
          </p:cNvPr>
          <p:cNvSpPr/>
          <p:nvPr/>
        </p:nvSpPr>
        <p:spPr>
          <a:xfrm>
            <a:off x="746418" y="4346546"/>
            <a:ext cx="1623973" cy="484632"/>
          </a:xfrm>
          <a:prstGeom prst="rightArrow">
            <a:avLst/>
          </a:prstGeom>
          <a:solidFill>
            <a:srgbClr val="FF0000">
              <a:alpha val="5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Declared Type</a:t>
            </a:r>
          </a:p>
        </p:txBody>
      </p:sp>
      <p:sp>
        <p:nvSpPr>
          <p:cNvPr id="32" name="Rectangle 31">
            <a:extLst>
              <a:ext uri="{FF2B5EF4-FFF2-40B4-BE49-F238E27FC236}">
                <a16:creationId xmlns:a16="http://schemas.microsoft.com/office/drawing/2014/main" id="{2756D96F-3050-B33A-5167-D05EEEFB9CAD}"/>
              </a:ext>
            </a:extLst>
          </p:cNvPr>
          <p:cNvSpPr/>
          <p:nvPr/>
        </p:nvSpPr>
        <p:spPr>
          <a:xfrm>
            <a:off x="2465613" y="2069534"/>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Object</a:t>
            </a:r>
          </a:p>
        </p:txBody>
      </p:sp>
      <p:sp>
        <p:nvSpPr>
          <p:cNvPr id="33" name="Rectangle 32">
            <a:extLst>
              <a:ext uri="{FF2B5EF4-FFF2-40B4-BE49-F238E27FC236}">
                <a16:creationId xmlns:a16="http://schemas.microsoft.com/office/drawing/2014/main" id="{73F0FC08-FC08-72E0-AEFF-CEF6DE08743A}"/>
              </a:ext>
            </a:extLst>
          </p:cNvPr>
          <p:cNvSpPr/>
          <p:nvPr/>
        </p:nvSpPr>
        <p:spPr>
          <a:xfrm>
            <a:off x="2465613" y="3994151"/>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Animal</a:t>
            </a:r>
          </a:p>
        </p:txBody>
      </p:sp>
      <p:sp>
        <p:nvSpPr>
          <p:cNvPr id="34" name="Rectangle 33">
            <a:extLst>
              <a:ext uri="{FF2B5EF4-FFF2-40B4-BE49-F238E27FC236}">
                <a16:creationId xmlns:a16="http://schemas.microsoft.com/office/drawing/2014/main" id="{A3255DED-D871-0145-1B3E-1C247E5CB658}"/>
              </a:ext>
            </a:extLst>
          </p:cNvPr>
          <p:cNvSpPr/>
          <p:nvPr/>
        </p:nvSpPr>
        <p:spPr>
          <a:xfrm>
            <a:off x="1502228" y="5998939"/>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Dog</a:t>
            </a:r>
          </a:p>
        </p:txBody>
      </p:sp>
      <p:sp>
        <p:nvSpPr>
          <p:cNvPr id="35" name="Rectangle 34">
            <a:extLst>
              <a:ext uri="{FF2B5EF4-FFF2-40B4-BE49-F238E27FC236}">
                <a16:creationId xmlns:a16="http://schemas.microsoft.com/office/drawing/2014/main" id="{605674DF-3FB6-EA63-73E7-B7C59FBD1DD4}"/>
              </a:ext>
            </a:extLst>
          </p:cNvPr>
          <p:cNvSpPr/>
          <p:nvPr/>
        </p:nvSpPr>
        <p:spPr>
          <a:xfrm>
            <a:off x="3233057" y="5998938"/>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Fish</a:t>
            </a:r>
          </a:p>
        </p:txBody>
      </p:sp>
      <p:cxnSp>
        <p:nvCxnSpPr>
          <p:cNvPr id="36" name="Straight Arrow Connector 35">
            <a:extLst>
              <a:ext uri="{FF2B5EF4-FFF2-40B4-BE49-F238E27FC236}">
                <a16:creationId xmlns:a16="http://schemas.microsoft.com/office/drawing/2014/main" id="{FEF3D8B5-6229-DB79-785F-C9A22E3C4B44}"/>
              </a:ext>
            </a:extLst>
          </p:cNvPr>
          <p:cNvCxnSpPr>
            <a:cxnSpLocks/>
            <a:stCxn id="34" idx="0"/>
            <a:endCxn id="33" idx="2"/>
          </p:cNvCxnSpPr>
          <p:nvPr/>
        </p:nvCxnSpPr>
        <p:spPr>
          <a:xfrm flipV="1">
            <a:off x="2269671" y="4636408"/>
            <a:ext cx="963385" cy="13625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8BFE0088-2038-4635-1328-1B5CE2FD7DA2}"/>
              </a:ext>
            </a:extLst>
          </p:cNvPr>
          <p:cNvSpPr txBox="1"/>
          <p:nvPr/>
        </p:nvSpPr>
        <p:spPr>
          <a:xfrm rot="18467330">
            <a:off x="2152222" y="5060498"/>
            <a:ext cx="1056315" cy="707886"/>
          </a:xfrm>
          <a:prstGeom prst="rect">
            <a:avLst/>
          </a:prstGeom>
          <a:noFill/>
        </p:spPr>
        <p:txBody>
          <a:bodyPr wrap="none" rtlCol="0">
            <a:spAutoFit/>
          </a:bodyPr>
          <a:lstStyle/>
          <a:p>
            <a:r>
              <a:rPr lang="en-US" sz="2000" dirty="0"/>
              <a:t>extends</a:t>
            </a:r>
          </a:p>
          <a:p>
            <a:r>
              <a:rPr lang="en-US" sz="2000" dirty="0"/>
              <a:t>“is a”</a:t>
            </a:r>
          </a:p>
        </p:txBody>
      </p:sp>
      <p:cxnSp>
        <p:nvCxnSpPr>
          <p:cNvPr id="38" name="Straight Arrow Connector 37">
            <a:extLst>
              <a:ext uri="{FF2B5EF4-FFF2-40B4-BE49-F238E27FC236}">
                <a16:creationId xmlns:a16="http://schemas.microsoft.com/office/drawing/2014/main" id="{B27985D3-3556-1BE7-5DF6-45F3C870288C}"/>
              </a:ext>
            </a:extLst>
          </p:cNvPr>
          <p:cNvCxnSpPr>
            <a:cxnSpLocks/>
            <a:stCxn id="35" idx="0"/>
            <a:endCxn id="33" idx="2"/>
          </p:cNvCxnSpPr>
          <p:nvPr/>
        </p:nvCxnSpPr>
        <p:spPr>
          <a:xfrm flipH="1" flipV="1">
            <a:off x="3233056" y="4636408"/>
            <a:ext cx="767444" cy="13625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8801E21F-1C0E-640B-CFAD-2AD7B40CEEE0}"/>
              </a:ext>
            </a:extLst>
          </p:cNvPr>
          <p:cNvSpPr txBox="1"/>
          <p:nvPr/>
        </p:nvSpPr>
        <p:spPr>
          <a:xfrm rot="3716597">
            <a:off x="3164307" y="5126956"/>
            <a:ext cx="1056315" cy="707886"/>
          </a:xfrm>
          <a:prstGeom prst="rect">
            <a:avLst/>
          </a:prstGeom>
          <a:noFill/>
        </p:spPr>
        <p:txBody>
          <a:bodyPr wrap="none" rtlCol="0">
            <a:spAutoFit/>
          </a:bodyPr>
          <a:lstStyle/>
          <a:p>
            <a:r>
              <a:rPr lang="en-US" sz="2000" dirty="0"/>
              <a:t>extends</a:t>
            </a:r>
          </a:p>
          <a:p>
            <a:r>
              <a:rPr lang="en-US" sz="2000" dirty="0"/>
              <a:t>“is a”</a:t>
            </a:r>
          </a:p>
        </p:txBody>
      </p:sp>
      <p:cxnSp>
        <p:nvCxnSpPr>
          <p:cNvPr id="40" name="Straight Arrow Connector 39">
            <a:extLst>
              <a:ext uri="{FF2B5EF4-FFF2-40B4-BE49-F238E27FC236}">
                <a16:creationId xmlns:a16="http://schemas.microsoft.com/office/drawing/2014/main" id="{DE44903E-50C2-2FDA-6136-CC475229AB6D}"/>
              </a:ext>
            </a:extLst>
          </p:cNvPr>
          <p:cNvCxnSpPr>
            <a:cxnSpLocks/>
            <a:stCxn id="33" idx="0"/>
            <a:endCxn id="32" idx="2"/>
          </p:cNvCxnSpPr>
          <p:nvPr/>
        </p:nvCxnSpPr>
        <p:spPr>
          <a:xfrm flipV="1">
            <a:off x="3233056" y="2711791"/>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3D7ED2E2-4E06-CED7-80EB-D680ABA142C9}"/>
              </a:ext>
            </a:extLst>
          </p:cNvPr>
          <p:cNvSpPr txBox="1"/>
          <p:nvPr/>
        </p:nvSpPr>
        <p:spPr>
          <a:xfrm rot="16200000">
            <a:off x="2704898" y="2971351"/>
            <a:ext cx="1056315" cy="707886"/>
          </a:xfrm>
          <a:prstGeom prst="rect">
            <a:avLst/>
          </a:prstGeom>
          <a:noFill/>
        </p:spPr>
        <p:txBody>
          <a:bodyPr wrap="none" rtlCol="0">
            <a:spAutoFit/>
          </a:bodyPr>
          <a:lstStyle/>
          <a:p>
            <a:r>
              <a:rPr lang="en-US" sz="2000" dirty="0"/>
              <a:t>extends</a:t>
            </a:r>
          </a:p>
          <a:p>
            <a:r>
              <a:rPr lang="en-US" sz="2000" dirty="0"/>
              <a:t>“is a”</a:t>
            </a:r>
          </a:p>
        </p:txBody>
      </p:sp>
      <p:sp>
        <p:nvSpPr>
          <p:cNvPr id="3" name="Rectangle 2">
            <a:extLst>
              <a:ext uri="{FF2B5EF4-FFF2-40B4-BE49-F238E27FC236}">
                <a16:creationId xmlns:a16="http://schemas.microsoft.com/office/drawing/2014/main" id="{16D39B93-9882-5742-0675-D1762F89AB25}"/>
              </a:ext>
            </a:extLst>
          </p:cNvPr>
          <p:cNvSpPr/>
          <p:nvPr/>
        </p:nvSpPr>
        <p:spPr>
          <a:xfrm>
            <a:off x="6008914" y="5135427"/>
            <a:ext cx="5780312" cy="1576062"/>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BCD56A6-DFAC-BA81-4764-BDE8F79CD9AB}"/>
              </a:ext>
            </a:extLst>
          </p:cNvPr>
          <p:cNvSpPr txBox="1"/>
          <p:nvPr/>
        </p:nvSpPr>
        <p:spPr>
          <a:xfrm>
            <a:off x="6008914" y="5280328"/>
            <a:ext cx="5619869" cy="1200329"/>
          </a:xfrm>
          <a:prstGeom prst="rect">
            <a:avLst/>
          </a:prstGeom>
          <a:noFill/>
        </p:spPr>
        <p:txBody>
          <a:bodyPr wrap="square">
            <a:spAutoFit/>
          </a:bodyPr>
          <a:lstStyle/>
          <a:p>
            <a:r>
              <a:rPr lang="en-US" sz="1800" b="1" dirty="0"/>
              <a:t>In this example:</a:t>
            </a:r>
          </a:p>
          <a:p>
            <a:endParaRPr lang="en-US" b="1" dirty="0"/>
          </a:p>
          <a:p>
            <a:r>
              <a:rPr lang="en-US" b="1" dirty="0"/>
              <a:t>When compiling, neither Animal nor Object have a bark method, so we have a compile error!</a:t>
            </a:r>
            <a:endParaRPr lang="en-US" sz="1800" dirty="0"/>
          </a:p>
        </p:txBody>
      </p:sp>
    </p:spTree>
    <p:extLst>
      <p:ext uri="{BB962C8B-B14F-4D97-AF65-F5344CB8AC3E}">
        <p14:creationId xmlns:p14="http://schemas.microsoft.com/office/powerpoint/2010/main" val="415462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1BCEC84-1808-2256-4C27-EF00BDACD36B}"/>
              </a:ext>
            </a:extLst>
          </p:cNvPr>
          <p:cNvSpPr/>
          <p:nvPr/>
        </p:nvSpPr>
        <p:spPr>
          <a:xfrm>
            <a:off x="6008914" y="2166385"/>
            <a:ext cx="5780312" cy="2383843"/>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69CA84-BB09-F98A-324E-682DF90F3D4D}"/>
              </a:ext>
            </a:extLst>
          </p:cNvPr>
          <p:cNvSpPr>
            <a:spLocks noGrp="1"/>
          </p:cNvSpPr>
          <p:nvPr>
            <p:ph type="title"/>
          </p:nvPr>
        </p:nvSpPr>
        <p:spPr/>
        <p:txBody>
          <a:bodyPr/>
          <a:lstStyle/>
          <a:p>
            <a:r>
              <a:rPr lang="en-US" dirty="0"/>
              <a:t>Running Method Calls</a:t>
            </a:r>
          </a:p>
        </p:txBody>
      </p:sp>
      <p:sp>
        <p:nvSpPr>
          <p:cNvPr id="4" name="Rectangle 3">
            <a:extLst>
              <a:ext uri="{FF2B5EF4-FFF2-40B4-BE49-F238E27FC236}">
                <a16:creationId xmlns:a16="http://schemas.microsoft.com/office/drawing/2014/main" id="{6221BEFD-0D70-E2F5-AA5E-4029EBF1230F}"/>
              </a:ext>
            </a:extLst>
          </p:cNvPr>
          <p:cNvSpPr/>
          <p:nvPr/>
        </p:nvSpPr>
        <p:spPr>
          <a:xfrm>
            <a:off x="2465613" y="2069534"/>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Object</a:t>
            </a:r>
          </a:p>
        </p:txBody>
      </p:sp>
      <p:sp>
        <p:nvSpPr>
          <p:cNvPr id="5" name="Rectangle 4">
            <a:extLst>
              <a:ext uri="{FF2B5EF4-FFF2-40B4-BE49-F238E27FC236}">
                <a16:creationId xmlns:a16="http://schemas.microsoft.com/office/drawing/2014/main" id="{5ACC5551-74C0-3C8C-ED8C-90C05D7EAC99}"/>
              </a:ext>
            </a:extLst>
          </p:cNvPr>
          <p:cNvSpPr/>
          <p:nvPr/>
        </p:nvSpPr>
        <p:spPr>
          <a:xfrm>
            <a:off x="2465613" y="3994151"/>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Animal</a:t>
            </a:r>
          </a:p>
        </p:txBody>
      </p:sp>
      <p:sp>
        <p:nvSpPr>
          <p:cNvPr id="6" name="Rectangle 5">
            <a:extLst>
              <a:ext uri="{FF2B5EF4-FFF2-40B4-BE49-F238E27FC236}">
                <a16:creationId xmlns:a16="http://schemas.microsoft.com/office/drawing/2014/main" id="{139931D9-8E74-3D36-0A4B-07C4C9A8D2A1}"/>
              </a:ext>
            </a:extLst>
          </p:cNvPr>
          <p:cNvSpPr/>
          <p:nvPr/>
        </p:nvSpPr>
        <p:spPr>
          <a:xfrm>
            <a:off x="1502228" y="5998939"/>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Dog</a:t>
            </a:r>
          </a:p>
        </p:txBody>
      </p:sp>
      <p:sp>
        <p:nvSpPr>
          <p:cNvPr id="7" name="Rectangle 6">
            <a:extLst>
              <a:ext uri="{FF2B5EF4-FFF2-40B4-BE49-F238E27FC236}">
                <a16:creationId xmlns:a16="http://schemas.microsoft.com/office/drawing/2014/main" id="{9B864484-B5BE-7E4B-2996-39FE5D3AC13A}"/>
              </a:ext>
            </a:extLst>
          </p:cNvPr>
          <p:cNvSpPr/>
          <p:nvPr/>
        </p:nvSpPr>
        <p:spPr>
          <a:xfrm>
            <a:off x="3233057" y="5998938"/>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Fish</a:t>
            </a:r>
          </a:p>
        </p:txBody>
      </p:sp>
      <p:cxnSp>
        <p:nvCxnSpPr>
          <p:cNvPr id="9" name="Straight Arrow Connector 8">
            <a:extLst>
              <a:ext uri="{FF2B5EF4-FFF2-40B4-BE49-F238E27FC236}">
                <a16:creationId xmlns:a16="http://schemas.microsoft.com/office/drawing/2014/main" id="{EC9D4ED6-677F-6B89-BE8F-E08AAD210DD7}"/>
              </a:ext>
            </a:extLst>
          </p:cNvPr>
          <p:cNvCxnSpPr>
            <a:cxnSpLocks/>
            <a:stCxn id="6" idx="0"/>
            <a:endCxn id="5" idx="2"/>
          </p:cNvCxnSpPr>
          <p:nvPr/>
        </p:nvCxnSpPr>
        <p:spPr>
          <a:xfrm flipV="1">
            <a:off x="2269671" y="4636408"/>
            <a:ext cx="963385" cy="13625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14311F8-E38F-10E2-7C36-1300E6F583FF}"/>
              </a:ext>
            </a:extLst>
          </p:cNvPr>
          <p:cNvSpPr txBox="1"/>
          <p:nvPr/>
        </p:nvSpPr>
        <p:spPr>
          <a:xfrm rot="18467330">
            <a:off x="2152222" y="5060498"/>
            <a:ext cx="1056315" cy="707886"/>
          </a:xfrm>
          <a:prstGeom prst="rect">
            <a:avLst/>
          </a:prstGeom>
          <a:noFill/>
        </p:spPr>
        <p:txBody>
          <a:bodyPr wrap="none" rtlCol="0">
            <a:spAutoFit/>
          </a:bodyPr>
          <a:lstStyle/>
          <a:p>
            <a:r>
              <a:rPr lang="en-US" sz="2000" dirty="0"/>
              <a:t>extends</a:t>
            </a:r>
          </a:p>
          <a:p>
            <a:r>
              <a:rPr lang="en-US" sz="2000" dirty="0"/>
              <a:t>“is a”</a:t>
            </a:r>
          </a:p>
        </p:txBody>
      </p:sp>
      <p:cxnSp>
        <p:nvCxnSpPr>
          <p:cNvPr id="13" name="Straight Arrow Connector 12">
            <a:extLst>
              <a:ext uri="{FF2B5EF4-FFF2-40B4-BE49-F238E27FC236}">
                <a16:creationId xmlns:a16="http://schemas.microsoft.com/office/drawing/2014/main" id="{763CC8E6-4412-23AF-F4CF-4A0B5FF51F3A}"/>
              </a:ext>
            </a:extLst>
          </p:cNvPr>
          <p:cNvCxnSpPr>
            <a:cxnSpLocks/>
            <a:stCxn id="7" idx="0"/>
            <a:endCxn id="5" idx="2"/>
          </p:cNvCxnSpPr>
          <p:nvPr/>
        </p:nvCxnSpPr>
        <p:spPr>
          <a:xfrm flipH="1" flipV="1">
            <a:off x="3233056" y="4636408"/>
            <a:ext cx="767444" cy="13625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FB05A61-69B4-783C-9CE9-DDACC5A9FBAF}"/>
              </a:ext>
            </a:extLst>
          </p:cNvPr>
          <p:cNvSpPr txBox="1"/>
          <p:nvPr/>
        </p:nvSpPr>
        <p:spPr>
          <a:xfrm rot="3716597">
            <a:off x="3164307" y="5126956"/>
            <a:ext cx="1056315" cy="707886"/>
          </a:xfrm>
          <a:prstGeom prst="rect">
            <a:avLst/>
          </a:prstGeom>
          <a:noFill/>
        </p:spPr>
        <p:txBody>
          <a:bodyPr wrap="none" rtlCol="0">
            <a:spAutoFit/>
          </a:bodyPr>
          <a:lstStyle/>
          <a:p>
            <a:r>
              <a:rPr lang="en-US" sz="2000" dirty="0"/>
              <a:t>extends</a:t>
            </a:r>
          </a:p>
          <a:p>
            <a:r>
              <a:rPr lang="en-US" sz="2000" dirty="0"/>
              <a:t>“is a”</a:t>
            </a:r>
          </a:p>
        </p:txBody>
      </p:sp>
      <p:cxnSp>
        <p:nvCxnSpPr>
          <p:cNvPr id="17" name="Straight Arrow Connector 16">
            <a:extLst>
              <a:ext uri="{FF2B5EF4-FFF2-40B4-BE49-F238E27FC236}">
                <a16:creationId xmlns:a16="http://schemas.microsoft.com/office/drawing/2014/main" id="{86BEFE0C-3AD2-69C7-F174-99985464F8F9}"/>
              </a:ext>
            </a:extLst>
          </p:cNvPr>
          <p:cNvCxnSpPr>
            <a:cxnSpLocks/>
            <a:stCxn id="5" idx="0"/>
            <a:endCxn id="4" idx="2"/>
          </p:cNvCxnSpPr>
          <p:nvPr/>
        </p:nvCxnSpPr>
        <p:spPr>
          <a:xfrm flipV="1">
            <a:off x="3233056" y="2711791"/>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79E9548-1FE0-3FD3-7417-5D9562D751A1}"/>
              </a:ext>
            </a:extLst>
          </p:cNvPr>
          <p:cNvSpPr txBox="1"/>
          <p:nvPr/>
        </p:nvSpPr>
        <p:spPr>
          <a:xfrm rot="16200000">
            <a:off x="2704898" y="2971351"/>
            <a:ext cx="1056315" cy="707886"/>
          </a:xfrm>
          <a:prstGeom prst="rect">
            <a:avLst/>
          </a:prstGeom>
          <a:noFill/>
        </p:spPr>
        <p:txBody>
          <a:bodyPr wrap="none" rtlCol="0">
            <a:spAutoFit/>
          </a:bodyPr>
          <a:lstStyle/>
          <a:p>
            <a:r>
              <a:rPr lang="en-US" sz="2000" dirty="0"/>
              <a:t>extends</a:t>
            </a:r>
          </a:p>
          <a:p>
            <a:r>
              <a:rPr lang="en-US" sz="2000" dirty="0"/>
              <a:t>“is a”</a:t>
            </a:r>
          </a:p>
        </p:txBody>
      </p:sp>
      <p:sp>
        <p:nvSpPr>
          <p:cNvPr id="22" name="TextBox 21">
            <a:extLst>
              <a:ext uri="{FF2B5EF4-FFF2-40B4-BE49-F238E27FC236}">
                <a16:creationId xmlns:a16="http://schemas.microsoft.com/office/drawing/2014/main" id="{1F28A47C-D98D-3C45-CE87-2D6850CE185D}"/>
              </a:ext>
            </a:extLst>
          </p:cNvPr>
          <p:cNvSpPr txBox="1"/>
          <p:nvPr/>
        </p:nvSpPr>
        <p:spPr>
          <a:xfrm>
            <a:off x="6096000" y="1493837"/>
            <a:ext cx="5693228" cy="3785652"/>
          </a:xfrm>
          <a:prstGeom prst="rect">
            <a:avLst/>
          </a:prstGeom>
          <a:noFill/>
        </p:spPr>
        <p:txBody>
          <a:bodyPr wrap="square" rtlCol="0">
            <a:spAutoFit/>
          </a:bodyPr>
          <a:lstStyle/>
          <a:p>
            <a:r>
              <a:rPr lang="en-US" sz="2400" b="1" dirty="0"/>
              <a:t>When running:</a:t>
            </a:r>
          </a:p>
          <a:p>
            <a:endParaRPr lang="en-US" sz="2400" dirty="0"/>
          </a:p>
          <a:p>
            <a:r>
              <a:rPr lang="en-US" sz="2400" dirty="0"/>
              <a:t>Use the </a:t>
            </a:r>
            <a:r>
              <a:rPr lang="en-US" sz="2400" i="1" dirty="0"/>
              <a:t>most specific</a:t>
            </a:r>
            <a:r>
              <a:rPr lang="en-US" sz="2400" dirty="0"/>
              <a:t> version of the method call starting from the </a:t>
            </a:r>
            <a:r>
              <a:rPr lang="en-US" sz="2400" dirty="0">
                <a:solidFill>
                  <a:srgbClr val="0070C0"/>
                </a:solidFill>
              </a:rPr>
              <a:t>actual type</a:t>
            </a:r>
            <a:r>
              <a:rPr lang="en-US" sz="2400" dirty="0"/>
              <a:t>.</a:t>
            </a:r>
            <a:endParaRPr lang="en-US" sz="2400" i="1" dirty="0"/>
          </a:p>
          <a:p>
            <a:endParaRPr lang="en-US" sz="2400" dirty="0"/>
          </a:p>
          <a:p>
            <a:r>
              <a:rPr lang="en-US" sz="2400" dirty="0"/>
              <a:t>Start from the </a:t>
            </a:r>
            <a:r>
              <a:rPr lang="en-US" sz="2400" dirty="0">
                <a:solidFill>
                  <a:srgbClr val="0070C0"/>
                </a:solidFill>
              </a:rPr>
              <a:t>actual type</a:t>
            </a:r>
            <a:r>
              <a:rPr lang="en-US" sz="2400" dirty="0"/>
              <a:t>, then go “up” to super classes until you find the method. Run that first-discovered version.</a:t>
            </a:r>
          </a:p>
          <a:p>
            <a:endParaRPr lang="en-US" sz="2400" dirty="0"/>
          </a:p>
          <a:p>
            <a:endParaRPr lang="en-US" sz="2400" dirty="0"/>
          </a:p>
        </p:txBody>
      </p:sp>
      <p:sp>
        <p:nvSpPr>
          <p:cNvPr id="3" name="Arrow: Right 2">
            <a:extLst>
              <a:ext uri="{FF2B5EF4-FFF2-40B4-BE49-F238E27FC236}">
                <a16:creationId xmlns:a16="http://schemas.microsoft.com/office/drawing/2014/main" id="{5670ACF0-7A18-E5C8-2634-441CCC89C5FE}"/>
              </a:ext>
            </a:extLst>
          </p:cNvPr>
          <p:cNvSpPr/>
          <p:nvPr/>
        </p:nvSpPr>
        <p:spPr>
          <a:xfrm>
            <a:off x="0" y="5998938"/>
            <a:ext cx="1502228" cy="642257"/>
          </a:xfrm>
          <a:prstGeom prst="rightArrow">
            <a:avLst/>
          </a:prstGeom>
          <a:solidFill>
            <a:schemeClr val="tx2">
              <a:lumMod val="50000"/>
              <a:lumOff val="5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Actual Type</a:t>
            </a:r>
          </a:p>
        </p:txBody>
      </p:sp>
      <p:sp>
        <p:nvSpPr>
          <p:cNvPr id="11" name="Arrow: Left 10">
            <a:extLst>
              <a:ext uri="{FF2B5EF4-FFF2-40B4-BE49-F238E27FC236}">
                <a16:creationId xmlns:a16="http://schemas.microsoft.com/office/drawing/2014/main" id="{5A1CC531-B1FC-D506-BBDB-285AA8BA7C7B}"/>
              </a:ext>
            </a:extLst>
          </p:cNvPr>
          <p:cNvSpPr/>
          <p:nvPr/>
        </p:nvSpPr>
        <p:spPr>
          <a:xfrm rot="5400000">
            <a:off x="-898158" y="3064253"/>
            <a:ext cx="3668336" cy="2068287"/>
          </a:xfrm>
          <a:prstGeom prst="leftArrow">
            <a:avLst/>
          </a:prstGeom>
          <a:solidFill>
            <a:schemeClr val="accent6">
              <a:lumMod val="40000"/>
              <a:lumOff val="60000"/>
              <a:alpha val="50196"/>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7ED949AC-6152-5294-320A-52338AD6647E}"/>
              </a:ext>
            </a:extLst>
          </p:cNvPr>
          <p:cNvSpPr txBox="1"/>
          <p:nvPr/>
        </p:nvSpPr>
        <p:spPr>
          <a:xfrm>
            <a:off x="254234" y="1362111"/>
            <a:ext cx="3393878" cy="584775"/>
          </a:xfrm>
          <a:prstGeom prst="rect">
            <a:avLst/>
          </a:prstGeom>
          <a:noFill/>
        </p:spPr>
        <p:txBody>
          <a:bodyPr wrap="none" rtlCol="0">
            <a:spAutoFit/>
          </a:bodyPr>
          <a:lstStyle/>
          <a:p>
            <a:r>
              <a:rPr lang="en-US" sz="1600" dirty="0">
                <a:solidFill>
                  <a:srgbClr val="FF0000"/>
                </a:solidFill>
                <a:latin typeface="Source Code Pro" panose="020F0502020204030204" pitchFamily="49" charset="0"/>
              </a:rPr>
              <a:t>Animal</a:t>
            </a:r>
            <a:r>
              <a:rPr lang="en-US" sz="1600" b="0" i="0" dirty="0">
                <a:solidFill>
                  <a:srgbClr val="000000"/>
                </a:solidFill>
                <a:effectLst/>
                <a:latin typeface="Source Code Pro" panose="020F0502020204030204" pitchFamily="49" charset="0"/>
              </a:rPr>
              <a:t> </a:t>
            </a:r>
            <a:r>
              <a:rPr lang="en-US" sz="1600" dirty="0">
                <a:solidFill>
                  <a:srgbClr val="000000"/>
                </a:solidFill>
                <a:latin typeface="Source Code Pro" panose="020F0502020204030204" pitchFamily="49" charset="0"/>
              </a:rPr>
              <a:t>rufus</a:t>
            </a:r>
            <a:r>
              <a:rPr lang="en-US" sz="1600" b="0" i="0" dirty="0">
                <a:solidFill>
                  <a:srgbClr val="000000"/>
                </a:solidFill>
                <a:effectLst/>
                <a:latin typeface="Source Code Pro" panose="020F0502020204030204" pitchFamily="49" charset="0"/>
              </a:rPr>
              <a:t> = new </a:t>
            </a:r>
            <a:r>
              <a:rPr lang="en-US" sz="1600" b="0" i="0" dirty="0">
                <a:solidFill>
                  <a:srgbClr val="0070C0"/>
                </a:solidFill>
                <a:effectLst/>
                <a:latin typeface="Source Code Pro" panose="020F0502020204030204" pitchFamily="49" charset="0"/>
              </a:rPr>
              <a:t>Dog</a:t>
            </a:r>
            <a:r>
              <a:rPr lang="en-US" sz="1600" b="0" i="0" dirty="0">
                <a:solidFill>
                  <a:srgbClr val="000000"/>
                </a:solidFill>
                <a:effectLst/>
                <a:latin typeface="Source Code Pro" panose="020F0502020204030204" pitchFamily="49" charset="0"/>
              </a:rPr>
              <a:t>();</a:t>
            </a:r>
          </a:p>
          <a:p>
            <a:r>
              <a:rPr lang="en-US" sz="1600" dirty="0" err="1">
                <a:solidFill>
                  <a:srgbClr val="000000"/>
                </a:solidFill>
                <a:latin typeface="Source Code Pro" panose="020F0502020204030204" pitchFamily="49" charset="0"/>
              </a:rPr>
              <a:t>rufus.feed</a:t>
            </a:r>
            <a:r>
              <a:rPr lang="en-US" sz="1600" dirty="0">
                <a:solidFill>
                  <a:srgbClr val="000000"/>
                </a:solidFill>
                <a:latin typeface="Source Code Pro" panose="020F0502020204030204" pitchFamily="49" charset="0"/>
              </a:rPr>
              <a:t>();</a:t>
            </a:r>
            <a:endParaRPr lang="en-US" sz="1600" dirty="0"/>
          </a:p>
        </p:txBody>
      </p:sp>
      <p:sp>
        <p:nvSpPr>
          <p:cNvPr id="19" name="TextBox 18">
            <a:extLst>
              <a:ext uri="{FF2B5EF4-FFF2-40B4-BE49-F238E27FC236}">
                <a16:creationId xmlns:a16="http://schemas.microsoft.com/office/drawing/2014/main" id="{32ED8A86-1F5D-1ACB-B4DC-A9D595A01273}"/>
              </a:ext>
            </a:extLst>
          </p:cNvPr>
          <p:cNvSpPr txBox="1"/>
          <p:nvPr/>
        </p:nvSpPr>
        <p:spPr>
          <a:xfrm>
            <a:off x="-298174" y="3807069"/>
            <a:ext cx="2763787" cy="1200329"/>
          </a:xfrm>
          <a:prstGeom prst="rect">
            <a:avLst/>
          </a:prstGeom>
          <a:noFill/>
        </p:spPr>
        <p:txBody>
          <a:bodyPr wrap="square">
            <a:spAutoFit/>
          </a:bodyPr>
          <a:lstStyle/>
          <a:p>
            <a:pPr algn="ctr"/>
            <a:r>
              <a:rPr lang="en-US" b="1" dirty="0">
                <a:solidFill>
                  <a:schemeClr val="tx1"/>
                </a:solidFill>
              </a:rPr>
              <a:t>Running</a:t>
            </a:r>
            <a:r>
              <a:rPr lang="en-US" dirty="0">
                <a:solidFill>
                  <a:schemeClr val="tx1"/>
                </a:solidFill>
              </a:rPr>
              <a:t>:</a:t>
            </a:r>
          </a:p>
          <a:p>
            <a:pPr algn="ctr"/>
            <a:r>
              <a:rPr lang="en-US" dirty="0">
                <a:solidFill>
                  <a:schemeClr val="tx1"/>
                </a:solidFill>
              </a:rPr>
              <a:t>Look this way for </a:t>
            </a:r>
            <a:r>
              <a:rPr lang="en-US" sz="1800" dirty="0">
                <a:solidFill>
                  <a:srgbClr val="000000"/>
                </a:solidFill>
                <a:latin typeface="Source Code Pro" panose="020F0502020204030204" pitchFamily="49" charset="0"/>
              </a:rPr>
              <a:t>feed</a:t>
            </a:r>
            <a:endParaRPr lang="en-US" dirty="0">
              <a:solidFill>
                <a:schemeClr val="tx1"/>
              </a:solidFill>
            </a:endParaRPr>
          </a:p>
          <a:p>
            <a:pPr algn="ctr"/>
            <a:r>
              <a:rPr lang="en-US" dirty="0">
                <a:solidFill>
                  <a:schemeClr val="tx1"/>
                </a:solidFill>
              </a:rPr>
              <a:t>Use the first implementation found</a:t>
            </a:r>
          </a:p>
        </p:txBody>
      </p:sp>
      <p:sp>
        <p:nvSpPr>
          <p:cNvPr id="8" name="Rectangle 7">
            <a:extLst>
              <a:ext uri="{FF2B5EF4-FFF2-40B4-BE49-F238E27FC236}">
                <a16:creationId xmlns:a16="http://schemas.microsoft.com/office/drawing/2014/main" id="{C9C2BEA1-44EB-43B3-1D6F-A6B84C9C17F9}"/>
              </a:ext>
            </a:extLst>
          </p:cNvPr>
          <p:cNvSpPr/>
          <p:nvPr/>
        </p:nvSpPr>
        <p:spPr>
          <a:xfrm>
            <a:off x="6008914" y="5135427"/>
            <a:ext cx="5780312" cy="1576062"/>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6B54897-C6C0-7A67-69CD-D7D186DDE278}"/>
              </a:ext>
            </a:extLst>
          </p:cNvPr>
          <p:cNvSpPr txBox="1"/>
          <p:nvPr/>
        </p:nvSpPr>
        <p:spPr>
          <a:xfrm>
            <a:off x="6008914" y="5230633"/>
            <a:ext cx="5619869" cy="1477328"/>
          </a:xfrm>
          <a:prstGeom prst="rect">
            <a:avLst/>
          </a:prstGeom>
          <a:noFill/>
        </p:spPr>
        <p:txBody>
          <a:bodyPr wrap="square">
            <a:spAutoFit/>
          </a:bodyPr>
          <a:lstStyle/>
          <a:p>
            <a:r>
              <a:rPr lang="en-US" sz="1800" b="1" dirty="0"/>
              <a:t>In this example:</a:t>
            </a:r>
          </a:p>
          <a:p>
            <a:endParaRPr lang="en-US" b="1" dirty="0"/>
          </a:p>
          <a:p>
            <a:r>
              <a:rPr lang="en-US" b="1" dirty="0"/>
              <a:t>If the Dog class overrides feed, then we’ll use the implementation in Dog. Otherwise we’ll use the one in Animal</a:t>
            </a:r>
            <a:endParaRPr lang="en-US" sz="1800" dirty="0"/>
          </a:p>
        </p:txBody>
      </p:sp>
    </p:spTree>
    <p:extLst>
      <p:ext uri="{BB962C8B-B14F-4D97-AF65-F5344CB8AC3E}">
        <p14:creationId xmlns:p14="http://schemas.microsoft.com/office/powerpoint/2010/main" val="228786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2F2C496-451E-A7A8-EBD2-191D3EEB664A}"/>
              </a:ext>
            </a:extLst>
          </p:cNvPr>
          <p:cNvSpPr/>
          <p:nvPr/>
        </p:nvSpPr>
        <p:spPr>
          <a:xfrm>
            <a:off x="6287206" y="4890651"/>
            <a:ext cx="5780312" cy="1028301"/>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8884753-7336-4B76-2351-E4965BFC23BF}"/>
              </a:ext>
            </a:extLst>
          </p:cNvPr>
          <p:cNvSpPr/>
          <p:nvPr/>
        </p:nvSpPr>
        <p:spPr>
          <a:xfrm>
            <a:off x="6287208" y="1550161"/>
            <a:ext cx="5780312" cy="2721301"/>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6553E9F8-2113-EF85-103D-EA942A390789}"/>
              </a:ext>
            </a:extLst>
          </p:cNvPr>
          <p:cNvSpPr/>
          <p:nvPr/>
        </p:nvSpPr>
        <p:spPr>
          <a:xfrm>
            <a:off x="10884" y="6151337"/>
            <a:ext cx="1502228" cy="642257"/>
          </a:xfrm>
          <a:prstGeom prst="rightArrow">
            <a:avLst/>
          </a:prstGeom>
          <a:solidFill>
            <a:schemeClr val="tx2">
              <a:lumMod val="50000"/>
              <a:lumOff val="5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Actual Type</a:t>
            </a:r>
          </a:p>
        </p:txBody>
      </p:sp>
      <p:sp>
        <p:nvSpPr>
          <p:cNvPr id="2" name="Title 1">
            <a:extLst>
              <a:ext uri="{FF2B5EF4-FFF2-40B4-BE49-F238E27FC236}">
                <a16:creationId xmlns:a16="http://schemas.microsoft.com/office/drawing/2014/main" id="{C969CA84-BB09-F98A-324E-682DF90F3D4D}"/>
              </a:ext>
            </a:extLst>
          </p:cNvPr>
          <p:cNvSpPr>
            <a:spLocks noGrp="1"/>
          </p:cNvSpPr>
          <p:nvPr>
            <p:ph type="title"/>
          </p:nvPr>
        </p:nvSpPr>
        <p:spPr/>
        <p:txBody>
          <a:bodyPr/>
          <a:lstStyle/>
          <a:p>
            <a:r>
              <a:rPr lang="en-US" dirty="0"/>
              <a:t>Casts and Method Calls</a:t>
            </a:r>
          </a:p>
        </p:txBody>
      </p:sp>
      <p:sp>
        <p:nvSpPr>
          <p:cNvPr id="4" name="Rectangle 3">
            <a:extLst>
              <a:ext uri="{FF2B5EF4-FFF2-40B4-BE49-F238E27FC236}">
                <a16:creationId xmlns:a16="http://schemas.microsoft.com/office/drawing/2014/main" id="{6221BEFD-0D70-E2F5-AA5E-4029EBF1230F}"/>
              </a:ext>
            </a:extLst>
          </p:cNvPr>
          <p:cNvSpPr/>
          <p:nvPr/>
        </p:nvSpPr>
        <p:spPr>
          <a:xfrm>
            <a:off x="2465613" y="2069534"/>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Object</a:t>
            </a:r>
          </a:p>
        </p:txBody>
      </p:sp>
      <p:sp>
        <p:nvSpPr>
          <p:cNvPr id="5" name="Rectangle 4">
            <a:extLst>
              <a:ext uri="{FF2B5EF4-FFF2-40B4-BE49-F238E27FC236}">
                <a16:creationId xmlns:a16="http://schemas.microsoft.com/office/drawing/2014/main" id="{5ACC5551-74C0-3C8C-ED8C-90C05D7EAC99}"/>
              </a:ext>
            </a:extLst>
          </p:cNvPr>
          <p:cNvSpPr/>
          <p:nvPr/>
        </p:nvSpPr>
        <p:spPr>
          <a:xfrm>
            <a:off x="2465613" y="3994151"/>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Animal</a:t>
            </a:r>
          </a:p>
        </p:txBody>
      </p:sp>
      <p:sp>
        <p:nvSpPr>
          <p:cNvPr id="6" name="Rectangle 5">
            <a:extLst>
              <a:ext uri="{FF2B5EF4-FFF2-40B4-BE49-F238E27FC236}">
                <a16:creationId xmlns:a16="http://schemas.microsoft.com/office/drawing/2014/main" id="{139931D9-8E74-3D36-0A4B-07C4C9A8D2A1}"/>
              </a:ext>
            </a:extLst>
          </p:cNvPr>
          <p:cNvSpPr/>
          <p:nvPr/>
        </p:nvSpPr>
        <p:spPr>
          <a:xfrm>
            <a:off x="1502228" y="5998939"/>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Dog</a:t>
            </a:r>
          </a:p>
        </p:txBody>
      </p:sp>
      <p:sp>
        <p:nvSpPr>
          <p:cNvPr id="7" name="Rectangle 6">
            <a:extLst>
              <a:ext uri="{FF2B5EF4-FFF2-40B4-BE49-F238E27FC236}">
                <a16:creationId xmlns:a16="http://schemas.microsoft.com/office/drawing/2014/main" id="{9B864484-B5BE-7E4B-2996-39FE5D3AC13A}"/>
              </a:ext>
            </a:extLst>
          </p:cNvPr>
          <p:cNvSpPr/>
          <p:nvPr/>
        </p:nvSpPr>
        <p:spPr>
          <a:xfrm>
            <a:off x="3233057" y="5998938"/>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Fish</a:t>
            </a:r>
          </a:p>
        </p:txBody>
      </p:sp>
      <p:cxnSp>
        <p:nvCxnSpPr>
          <p:cNvPr id="9" name="Straight Arrow Connector 8">
            <a:extLst>
              <a:ext uri="{FF2B5EF4-FFF2-40B4-BE49-F238E27FC236}">
                <a16:creationId xmlns:a16="http://schemas.microsoft.com/office/drawing/2014/main" id="{EC9D4ED6-677F-6B89-BE8F-E08AAD210DD7}"/>
              </a:ext>
            </a:extLst>
          </p:cNvPr>
          <p:cNvCxnSpPr>
            <a:cxnSpLocks/>
            <a:stCxn id="6" idx="0"/>
            <a:endCxn id="5" idx="2"/>
          </p:cNvCxnSpPr>
          <p:nvPr/>
        </p:nvCxnSpPr>
        <p:spPr>
          <a:xfrm flipV="1">
            <a:off x="2269671" y="4636408"/>
            <a:ext cx="963385" cy="13625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63CC8E6-4412-23AF-F4CF-4A0B5FF51F3A}"/>
              </a:ext>
            </a:extLst>
          </p:cNvPr>
          <p:cNvCxnSpPr>
            <a:cxnSpLocks/>
            <a:stCxn id="7" idx="0"/>
            <a:endCxn id="5" idx="2"/>
          </p:cNvCxnSpPr>
          <p:nvPr/>
        </p:nvCxnSpPr>
        <p:spPr>
          <a:xfrm flipH="1" flipV="1">
            <a:off x="3233056" y="4636408"/>
            <a:ext cx="767444" cy="13625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6BEFE0C-3AD2-69C7-F174-99985464F8F9}"/>
              </a:ext>
            </a:extLst>
          </p:cNvPr>
          <p:cNvCxnSpPr>
            <a:cxnSpLocks/>
            <a:stCxn id="5" idx="0"/>
            <a:endCxn id="4" idx="2"/>
          </p:cNvCxnSpPr>
          <p:nvPr/>
        </p:nvCxnSpPr>
        <p:spPr>
          <a:xfrm flipV="1">
            <a:off x="3233056" y="2711791"/>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Arrow: Left 10">
            <a:extLst>
              <a:ext uri="{FF2B5EF4-FFF2-40B4-BE49-F238E27FC236}">
                <a16:creationId xmlns:a16="http://schemas.microsoft.com/office/drawing/2014/main" id="{5A1CC531-B1FC-D506-BBDB-285AA8BA7C7B}"/>
              </a:ext>
            </a:extLst>
          </p:cNvPr>
          <p:cNvSpPr/>
          <p:nvPr/>
        </p:nvSpPr>
        <p:spPr>
          <a:xfrm rot="5400000">
            <a:off x="-1017975" y="3184069"/>
            <a:ext cx="4082145" cy="2068287"/>
          </a:xfrm>
          <a:prstGeom prst="leftArrow">
            <a:avLst/>
          </a:prstGeom>
          <a:solidFill>
            <a:schemeClr val="accent6">
              <a:lumMod val="40000"/>
              <a:lumOff val="60000"/>
              <a:alpha val="50196"/>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32ED8A86-1F5D-1ACB-B4DC-A9D595A01273}"/>
              </a:ext>
            </a:extLst>
          </p:cNvPr>
          <p:cNvSpPr txBox="1"/>
          <p:nvPr/>
        </p:nvSpPr>
        <p:spPr>
          <a:xfrm>
            <a:off x="-726860" y="3179970"/>
            <a:ext cx="3499914" cy="2585323"/>
          </a:xfrm>
          <a:prstGeom prst="rect">
            <a:avLst/>
          </a:prstGeom>
          <a:noFill/>
        </p:spPr>
        <p:txBody>
          <a:bodyPr wrap="square">
            <a:spAutoFit/>
          </a:bodyPr>
          <a:lstStyle/>
          <a:p>
            <a:pPr algn="ctr"/>
            <a:r>
              <a:rPr lang="en-US" b="1" dirty="0">
                <a:solidFill>
                  <a:schemeClr val="tx1"/>
                </a:solidFill>
              </a:rPr>
              <a:t>Compiling</a:t>
            </a:r>
            <a:r>
              <a:rPr lang="en-US" dirty="0">
                <a:solidFill>
                  <a:schemeClr val="tx1"/>
                </a:solidFill>
              </a:rPr>
              <a:t>:</a:t>
            </a:r>
          </a:p>
          <a:p>
            <a:pPr algn="ctr"/>
            <a:r>
              <a:rPr lang="en-US" dirty="0"/>
              <a:t>From cast-to type</a:t>
            </a:r>
            <a:endParaRPr lang="en-US" dirty="0">
              <a:solidFill>
                <a:schemeClr val="tx1"/>
              </a:solidFill>
            </a:endParaRPr>
          </a:p>
          <a:p>
            <a:pPr algn="ctr"/>
            <a:r>
              <a:rPr lang="en-US" dirty="0">
                <a:solidFill>
                  <a:schemeClr val="tx1"/>
                </a:solidFill>
              </a:rPr>
              <a:t>Look this way </a:t>
            </a:r>
          </a:p>
          <a:p>
            <a:pPr algn="ctr"/>
            <a:r>
              <a:rPr lang="en-US" dirty="0">
                <a:solidFill>
                  <a:schemeClr val="tx1"/>
                </a:solidFill>
              </a:rPr>
              <a:t>for </a:t>
            </a:r>
            <a:r>
              <a:rPr lang="en-US" sz="1800" dirty="0">
                <a:solidFill>
                  <a:srgbClr val="000000"/>
                </a:solidFill>
                <a:latin typeface="Source Code Pro" panose="020F0502020204030204" pitchFamily="49" charset="0"/>
              </a:rPr>
              <a:t>bark</a:t>
            </a:r>
            <a:endParaRPr lang="en-US" dirty="0">
              <a:solidFill>
                <a:schemeClr val="tx1"/>
              </a:solidFill>
            </a:endParaRPr>
          </a:p>
          <a:p>
            <a:pPr algn="ctr"/>
            <a:endParaRPr lang="en-US" dirty="0">
              <a:solidFill>
                <a:schemeClr val="tx1"/>
              </a:solidFill>
            </a:endParaRPr>
          </a:p>
          <a:p>
            <a:pPr algn="ctr"/>
            <a:r>
              <a:rPr lang="en-US" b="1" dirty="0"/>
              <a:t>Running</a:t>
            </a:r>
            <a:r>
              <a:rPr lang="en-US" dirty="0"/>
              <a:t>:</a:t>
            </a:r>
          </a:p>
          <a:p>
            <a:pPr algn="ctr"/>
            <a:r>
              <a:rPr lang="en-US" dirty="0">
                <a:solidFill>
                  <a:schemeClr val="tx1"/>
                </a:solidFill>
              </a:rPr>
              <a:t>From actual type</a:t>
            </a:r>
          </a:p>
          <a:p>
            <a:pPr algn="ctr"/>
            <a:r>
              <a:rPr lang="en-US" dirty="0">
                <a:solidFill>
                  <a:schemeClr val="tx1"/>
                </a:solidFill>
              </a:rPr>
              <a:t>Look this way </a:t>
            </a:r>
          </a:p>
          <a:p>
            <a:pPr algn="ctr"/>
            <a:r>
              <a:rPr lang="en-US" dirty="0">
                <a:solidFill>
                  <a:schemeClr val="tx1"/>
                </a:solidFill>
              </a:rPr>
              <a:t>for cast-to type </a:t>
            </a:r>
          </a:p>
        </p:txBody>
      </p:sp>
      <p:sp>
        <p:nvSpPr>
          <p:cNvPr id="8" name="TextBox 7">
            <a:extLst>
              <a:ext uri="{FF2B5EF4-FFF2-40B4-BE49-F238E27FC236}">
                <a16:creationId xmlns:a16="http://schemas.microsoft.com/office/drawing/2014/main" id="{F56814DF-D995-4A9C-24C7-5A038E85F098}"/>
              </a:ext>
            </a:extLst>
          </p:cNvPr>
          <p:cNvSpPr txBox="1"/>
          <p:nvPr/>
        </p:nvSpPr>
        <p:spPr>
          <a:xfrm>
            <a:off x="254234" y="1231479"/>
            <a:ext cx="3270447" cy="830997"/>
          </a:xfrm>
          <a:prstGeom prst="rect">
            <a:avLst/>
          </a:prstGeom>
          <a:noFill/>
        </p:spPr>
        <p:txBody>
          <a:bodyPr wrap="none" rtlCol="0">
            <a:spAutoFit/>
          </a:bodyPr>
          <a:lstStyle/>
          <a:p>
            <a:r>
              <a:rPr lang="en-US" sz="1600" b="0" i="0" dirty="0">
                <a:solidFill>
                  <a:srgbClr val="FF0000"/>
                </a:solidFill>
                <a:effectLst/>
                <a:latin typeface="Source Code Pro" panose="020F0502020204030204" pitchFamily="49" charset="0"/>
              </a:rPr>
              <a:t>Animal</a:t>
            </a:r>
            <a:r>
              <a:rPr lang="en-US" sz="1600" b="0" i="0" dirty="0">
                <a:solidFill>
                  <a:srgbClr val="000000"/>
                </a:solidFill>
                <a:effectLst/>
                <a:latin typeface="Source Code Pro" panose="020F0502020204030204" pitchFamily="49" charset="0"/>
              </a:rPr>
              <a:t> rufus = new </a:t>
            </a:r>
            <a:r>
              <a:rPr lang="en-US" sz="1600" b="0" i="0" dirty="0">
                <a:solidFill>
                  <a:srgbClr val="0070C0"/>
                </a:solidFill>
                <a:effectLst/>
                <a:latin typeface="Source Code Pro" panose="020F0502020204030204" pitchFamily="49" charset="0"/>
              </a:rPr>
              <a:t>Dog</a:t>
            </a:r>
            <a:r>
              <a:rPr lang="en-US" sz="1600" b="0" i="0" dirty="0">
                <a:solidFill>
                  <a:srgbClr val="000000"/>
                </a:solidFill>
                <a:effectLst/>
                <a:latin typeface="Source Code Pro" panose="020F0502020204030204" pitchFamily="49" charset="0"/>
              </a:rPr>
              <a:t>();</a:t>
            </a:r>
          </a:p>
          <a:p>
            <a:r>
              <a:rPr lang="en-US" sz="1600" dirty="0">
                <a:solidFill>
                  <a:srgbClr val="000000"/>
                </a:solidFill>
                <a:latin typeface="Source Code Pro" panose="020F0502020204030204" pitchFamily="49" charset="0"/>
              </a:rPr>
              <a:t>Dog d = (</a:t>
            </a:r>
            <a:r>
              <a:rPr lang="en-US" sz="1600" dirty="0">
                <a:solidFill>
                  <a:srgbClr val="FF00FF"/>
                </a:solidFill>
                <a:latin typeface="Source Code Pro" panose="020F0502020204030204" pitchFamily="49" charset="0"/>
              </a:rPr>
              <a:t>Dog</a:t>
            </a:r>
            <a:r>
              <a:rPr lang="en-US" sz="1600" dirty="0">
                <a:solidFill>
                  <a:srgbClr val="000000"/>
                </a:solidFill>
                <a:latin typeface="Source Code Pro" panose="020F0502020204030204" pitchFamily="49" charset="0"/>
              </a:rPr>
              <a:t>) rufus;</a:t>
            </a:r>
            <a:endParaRPr lang="en-US" sz="1600" b="0" i="0" dirty="0">
              <a:solidFill>
                <a:srgbClr val="000000"/>
              </a:solidFill>
              <a:effectLst/>
              <a:latin typeface="Source Code Pro" panose="020F0502020204030204" pitchFamily="49" charset="0"/>
            </a:endParaRPr>
          </a:p>
          <a:p>
            <a:r>
              <a:rPr lang="en-US" sz="1600" dirty="0" err="1">
                <a:solidFill>
                  <a:srgbClr val="000000"/>
                </a:solidFill>
                <a:latin typeface="Source Code Pro" panose="020F0502020204030204" pitchFamily="49" charset="0"/>
              </a:rPr>
              <a:t>d.bark</a:t>
            </a:r>
            <a:r>
              <a:rPr lang="en-US" sz="1600" dirty="0">
                <a:solidFill>
                  <a:srgbClr val="000000"/>
                </a:solidFill>
                <a:latin typeface="Source Code Pro" panose="020F0502020204030204" pitchFamily="49" charset="0"/>
              </a:rPr>
              <a:t>();</a:t>
            </a:r>
            <a:endParaRPr lang="en-US" sz="1600" dirty="0"/>
          </a:p>
        </p:txBody>
      </p:sp>
      <p:sp>
        <p:nvSpPr>
          <p:cNvPr id="10" name="TextBox 9">
            <a:extLst>
              <a:ext uri="{FF2B5EF4-FFF2-40B4-BE49-F238E27FC236}">
                <a16:creationId xmlns:a16="http://schemas.microsoft.com/office/drawing/2014/main" id="{E40737A8-676B-31C3-E0B8-C59B60FDE62D}"/>
              </a:ext>
            </a:extLst>
          </p:cNvPr>
          <p:cNvSpPr txBox="1"/>
          <p:nvPr/>
        </p:nvSpPr>
        <p:spPr>
          <a:xfrm>
            <a:off x="6374294" y="967064"/>
            <a:ext cx="5693228" cy="5262979"/>
          </a:xfrm>
          <a:prstGeom prst="rect">
            <a:avLst/>
          </a:prstGeom>
          <a:noFill/>
        </p:spPr>
        <p:txBody>
          <a:bodyPr wrap="square" rtlCol="0">
            <a:spAutoFit/>
          </a:bodyPr>
          <a:lstStyle/>
          <a:p>
            <a:r>
              <a:rPr lang="en-US" sz="2400" b="1" dirty="0"/>
              <a:t>When compiling:</a:t>
            </a:r>
          </a:p>
          <a:p>
            <a:endParaRPr lang="en-US" sz="2400" dirty="0"/>
          </a:p>
          <a:p>
            <a:r>
              <a:rPr lang="en-US" sz="2400" dirty="0"/>
              <a:t>Can we </a:t>
            </a:r>
            <a:r>
              <a:rPr lang="en-US" sz="2400" i="1" dirty="0"/>
              <a:t>guarantee </a:t>
            </a:r>
            <a:r>
              <a:rPr lang="en-US" sz="2400" dirty="0"/>
              <a:t>that the method exists for the </a:t>
            </a:r>
            <a:r>
              <a:rPr lang="en-US" sz="2400" dirty="0">
                <a:solidFill>
                  <a:srgbClr val="FF00FF"/>
                </a:solidFill>
              </a:rPr>
              <a:t>Cast-to type</a:t>
            </a:r>
            <a:r>
              <a:rPr lang="en-US" sz="2400" dirty="0"/>
              <a:t>? </a:t>
            </a:r>
            <a:endParaRPr lang="en-US" sz="2400" i="1" dirty="0"/>
          </a:p>
          <a:p>
            <a:endParaRPr lang="en-US" sz="2400" dirty="0"/>
          </a:p>
          <a:p>
            <a:r>
              <a:rPr lang="en-US" sz="2400" dirty="0"/>
              <a:t>Does the </a:t>
            </a:r>
            <a:r>
              <a:rPr lang="en-US" sz="2400" dirty="0">
                <a:solidFill>
                  <a:srgbClr val="FF00FF"/>
                </a:solidFill>
              </a:rPr>
              <a:t>Cast-to type </a:t>
            </a:r>
            <a:r>
              <a:rPr lang="en-US" sz="2400" dirty="0"/>
              <a:t>or one of its super classes contain a method of that name?</a:t>
            </a:r>
          </a:p>
          <a:p>
            <a:endParaRPr lang="en-US" sz="2400" dirty="0"/>
          </a:p>
          <a:p>
            <a:r>
              <a:rPr lang="en-US" sz="2400" dirty="0"/>
              <a:t>If not… Compile Error!</a:t>
            </a:r>
          </a:p>
          <a:p>
            <a:r>
              <a:rPr lang="en-US" sz="2400" b="1" dirty="0"/>
              <a:t>When Running</a:t>
            </a:r>
            <a:r>
              <a:rPr lang="en-US" sz="2400" dirty="0"/>
              <a:t>:</a:t>
            </a:r>
          </a:p>
          <a:p>
            <a:endParaRPr lang="en-US" sz="2400" dirty="0"/>
          </a:p>
          <a:p>
            <a:r>
              <a:rPr lang="en-US" sz="2400" dirty="0"/>
              <a:t>Check that the </a:t>
            </a:r>
            <a:r>
              <a:rPr lang="en-US" sz="2400" dirty="0">
                <a:solidFill>
                  <a:srgbClr val="FF00FF"/>
                </a:solidFill>
              </a:rPr>
              <a:t>Cast-to Type</a:t>
            </a:r>
            <a:r>
              <a:rPr lang="en-US" sz="2400" dirty="0"/>
              <a:t> is either the </a:t>
            </a:r>
            <a:r>
              <a:rPr lang="en-US" sz="2400" dirty="0">
                <a:solidFill>
                  <a:srgbClr val="0070C0"/>
                </a:solidFill>
              </a:rPr>
              <a:t>Actual Type</a:t>
            </a:r>
            <a:r>
              <a:rPr lang="en-US" sz="2400" dirty="0"/>
              <a:t>, or one of its super classes</a:t>
            </a:r>
          </a:p>
          <a:p>
            <a:endParaRPr lang="en-US" sz="2400" dirty="0"/>
          </a:p>
        </p:txBody>
      </p:sp>
      <p:sp>
        <p:nvSpPr>
          <p:cNvPr id="3" name="Arrow: Right 2">
            <a:extLst>
              <a:ext uri="{FF2B5EF4-FFF2-40B4-BE49-F238E27FC236}">
                <a16:creationId xmlns:a16="http://schemas.microsoft.com/office/drawing/2014/main" id="{5670ACF0-7A18-E5C8-2634-441CCC89C5FE}"/>
              </a:ext>
            </a:extLst>
          </p:cNvPr>
          <p:cNvSpPr/>
          <p:nvPr/>
        </p:nvSpPr>
        <p:spPr>
          <a:xfrm>
            <a:off x="0" y="5765293"/>
            <a:ext cx="1502228" cy="642257"/>
          </a:xfrm>
          <a:prstGeom prst="rightArrow">
            <a:avLst/>
          </a:prstGeom>
          <a:solidFill>
            <a:srgbClr val="FF00FF">
              <a:alpha val="50196"/>
            </a:srgbClr>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Cast-to Type</a:t>
            </a:r>
          </a:p>
        </p:txBody>
      </p:sp>
      <p:grpSp>
        <p:nvGrpSpPr>
          <p:cNvPr id="20" name="Group 19">
            <a:extLst>
              <a:ext uri="{FF2B5EF4-FFF2-40B4-BE49-F238E27FC236}">
                <a16:creationId xmlns:a16="http://schemas.microsoft.com/office/drawing/2014/main" id="{BAEC793C-783B-95D2-EF7A-168F66C18F6E}"/>
              </a:ext>
            </a:extLst>
          </p:cNvPr>
          <p:cNvGrpSpPr/>
          <p:nvPr/>
        </p:nvGrpSpPr>
        <p:grpSpPr>
          <a:xfrm>
            <a:off x="7371067" y="6112563"/>
            <a:ext cx="2727089" cy="592208"/>
            <a:chOff x="9845911" y="569076"/>
            <a:chExt cx="2727089" cy="592208"/>
          </a:xfrm>
        </p:grpSpPr>
        <p:sp>
          <p:nvSpPr>
            <p:cNvPr id="18" name="Rectangle 17">
              <a:extLst>
                <a:ext uri="{FF2B5EF4-FFF2-40B4-BE49-F238E27FC236}">
                  <a16:creationId xmlns:a16="http://schemas.microsoft.com/office/drawing/2014/main" id="{7D44B4E5-00D0-8A76-F965-61EA415B4A1F}"/>
                </a:ext>
              </a:extLst>
            </p:cNvPr>
            <p:cNvSpPr/>
            <p:nvPr/>
          </p:nvSpPr>
          <p:spPr>
            <a:xfrm>
              <a:off x="9845911" y="569076"/>
              <a:ext cx="2617759" cy="592208"/>
            </a:xfrm>
            <a:prstGeom prst="rect">
              <a:avLst/>
            </a:prstGeom>
            <a:solidFill>
              <a:schemeClr val="accent4">
                <a:lumMod val="40000"/>
                <a:lumOff val="6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A0820DF-FE4D-CAC8-0F81-41CD1DEDA051}"/>
                </a:ext>
              </a:extLst>
            </p:cNvPr>
            <p:cNvSpPr txBox="1"/>
            <p:nvPr/>
          </p:nvSpPr>
          <p:spPr>
            <a:xfrm>
              <a:off x="9845911" y="674870"/>
              <a:ext cx="2727089" cy="369332"/>
            </a:xfrm>
            <a:prstGeom prst="rect">
              <a:avLst/>
            </a:prstGeom>
            <a:noFill/>
          </p:spPr>
          <p:txBody>
            <a:bodyPr wrap="square">
              <a:spAutoFit/>
            </a:bodyPr>
            <a:lstStyle/>
            <a:p>
              <a:r>
                <a:rPr lang="en-US" sz="1800" b="1" dirty="0"/>
                <a:t>This example has no error</a:t>
              </a:r>
              <a:endParaRPr lang="en-US" dirty="0"/>
            </a:p>
          </p:txBody>
        </p:sp>
      </p:grpSp>
    </p:spTree>
    <p:extLst>
      <p:ext uri="{BB962C8B-B14F-4D97-AF65-F5344CB8AC3E}">
        <p14:creationId xmlns:p14="http://schemas.microsoft.com/office/powerpoint/2010/main" val="887090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58360-043A-3115-69ED-25725624CF33}"/>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DA3FA2C3-5D9A-F22E-08BA-B3DC73BF97F2}"/>
              </a:ext>
            </a:extLst>
          </p:cNvPr>
          <p:cNvSpPr/>
          <p:nvPr/>
        </p:nvSpPr>
        <p:spPr>
          <a:xfrm>
            <a:off x="6287206" y="4890651"/>
            <a:ext cx="5780312" cy="1028301"/>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BCEC938-020A-D1E9-AA66-1DB7A0B69698}"/>
              </a:ext>
            </a:extLst>
          </p:cNvPr>
          <p:cNvSpPr/>
          <p:nvPr/>
        </p:nvSpPr>
        <p:spPr>
          <a:xfrm>
            <a:off x="6287208" y="1550161"/>
            <a:ext cx="5780312" cy="2721301"/>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5C4C6349-BD92-D709-7F68-9EC117B62E47}"/>
              </a:ext>
            </a:extLst>
          </p:cNvPr>
          <p:cNvSpPr/>
          <p:nvPr/>
        </p:nvSpPr>
        <p:spPr>
          <a:xfrm flipH="1">
            <a:off x="4806020" y="5998937"/>
            <a:ext cx="1568274" cy="642257"/>
          </a:xfrm>
          <a:prstGeom prst="rightArrow">
            <a:avLst/>
          </a:prstGeom>
          <a:solidFill>
            <a:schemeClr val="tx2">
              <a:lumMod val="50000"/>
              <a:lumOff val="5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Actual Type</a:t>
            </a:r>
          </a:p>
        </p:txBody>
      </p:sp>
      <p:sp>
        <p:nvSpPr>
          <p:cNvPr id="2" name="Title 1">
            <a:extLst>
              <a:ext uri="{FF2B5EF4-FFF2-40B4-BE49-F238E27FC236}">
                <a16:creationId xmlns:a16="http://schemas.microsoft.com/office/drawing/2014/main" id="{AF9555F4-618C-D061-E9E1-ACC09266945F}"/>
              </a:ext>
            </a:extLst>
          </p:cNvPr>
          <p:cNvSpPr>
            <a:spLocks noGrp="1"/>
          </p:cNvSpPr>
          <p:nvPr>
            <p:ph type="title"/>
          </p:nvPr>
        </p:nvSpPr>
        <p:spPr/>
        <p:txBody>
          <a:bodyPr/>
          <a:lstStyle/>
          <a:p>
            <a:r>
              <a:rPr lang="en-US" dirty="0"/>
              <a:t>Casts and Method Calls</a:t>
            </a:r>
          </a:p>
        </p:txBody>
      </p:sp>
      <p:sp>
        <p:nvSpPr>
          <p:cNvPr id="4" name="Rectangle 3">
            <a:extLst>
              <a:ext uri="{FF2B5EF4-FFF2-40B4-BE49-F238E27FC236}">
                <a16:creationId xmlns:a16="http://schemas.microsoft.com/office/drawing/2014/main" id="{D0861DF0-DB35-48ED-C682-287B6DBB5CC8}"/>
              </a:ext>
            </a:extLst>
          </p:cNvPr>
          <p:cNvSpPr/>
          <p:nvPr/>
        </p:nvSpPr>
        <p:spPr>
          <a:xfrm>
            <a:off x="2465613" y="2069534"/>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Object</a:t>
            </a:r>
          </a:p>
        </p:txBody>
      </p:sp>
      <p:sp>
        <p:nvSpPr>
          <p:cNvPr id="5" name="Rectangle 4">
            <a:extLst>
              <a:ext uri="{FF2B5EF4-FFF2-40B4-BE49-F238E27FC236}">
                <a16:creationId xmlns:a16="http://schemas.microsoft.com/office/drawing/2014/main" id="{F2AB0DDE-C92D-EC51-EC23-B6EE5FF6C1AD}"/>
              </a:ext>
            </a:extLst>
          </p:cNvPr>
          <p:cNvSpPr/>
          <p:nvPr/>
        </p:nvSpPr>
        <p:spPr>
          <a:xfrm>
            <a:off x="2465613" y="3994151"/>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Animal</a:t>
            </a:r>
          </a:p>
        </p:txBody>
      </p:sp>
      <p:sp>
        <p:nvSpPr>
          <p:cNvPr id="6" name="Rectangle 5">
            <a:extLst>
              <a:ext uri="{FF2B5EF4-FFF2-40B4-BE49-F238E27FC236}">
                <a16:creationId xmlns:a16="http://schemas.microsoft.com/office/drawing/2014/main" id="{B800C03E-8592-15B4-9EAA-FC1CABA39C37}"/>
              </a:ext>
            </a:extLst>
          </p:cNvPr>
          <p:cNvSpPr/>
          <p:nvPr/>
        </p:nvSpPr>
        <p:spPr>
          <a:xfrm>
            <a:off x="1502228" y="5998939"/>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Dog</a:t>
            </a:r>
          </a:p>
        </p:txBody>
      </p:sp>
      <p:sp>
        <p:nvSpPr>
          <p:cNvPr id="7" name="Rectangle 6">
            <a:extLst>
              <a:ext uri="{FF2B5EF4-FFF2-40B4-BE49-F238E27FC236}">
                <a16:creationId xmlns:a16="http://schemas.microsoft.com/office/drawing/2014/main" id="{E17113C6-E64E-06D7-4D1A-DB727D8F3C63}"/>
              </a:ext>
            </a:extLst>
          </p:cNvPr>
          <p:cNvSpPr/>
          <p:nvPr/>
        </p:nvSpPr>
        <p:spPr>
          <a:xfrm>
            <a:off x="3233057" y="5998938"/>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Fish</a:t>
            </a:r>
          </a:p>
        </p:txBody>
      </p:sp>
      <p:cxnSp>
        <p:nvCxnSpPr>
          <p:cNvPr id="9" name="Straight Arrow Connector 8">
            <a:extLst>
              <a:ext uri="{FF2B5EF4-FFF2-40B4-BE49-F238E27FC236}">
                <a16:creationId xmlns:a16="http://schemas.microsoft.com/office/drawing/2014/main" id="{CB6E9C67-B1A2-788E-A8E2-7801EC25C015}"/>
              </a:ext>
            </a:extLst>
          </p:cNvPr>
          <p:cNvCxnSpPr>
            <a:cxnSpLocks/>
            <a:stCxn id="6" idx="0"/>
            <a:endCxn id="5" idx="2"/>
          </p:cNvCxnSpPr>
          <p:nvPr/>
        </p:nvCxnSpPr>
        <p:spPr>
          <a:xfrm flipV="1">
            <a:off x="2269671" y="4636408"/>
            <a:ext cx="963385" cy="13625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77E0FC7-DC16-2342-ACEC-41C5B261B368}"/>
              </a:ext>
            </a:extLst>
          </p:cNvPr>
          <p:cNvCxnSpPr>
            <a:cxnSpLocks/>
            <a:stCxn id="7" idx="0"/>
            <a:endCxn id="5" idx="2"/>
          </p:cNvCxnSpPr>
          <p:nvPr/>
        </p:nvCxnSpPr>
        <p:spPr>
          <a:xfrm flipH="1" flipV="1">
            <a:off x="3233056" y="4636408"/>
            <a:ext cx="767444" cy="13625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914E2A1-E987-E506-D0FA-2461A0CB739E}"/>
              </a:ext>
            </a:extLst>
          </p:cNvPr>
          <p:cNvCxnSpPr>
            <a:cxnSpLocks/>
            <a:stCxn id="5" idx="0"/>
            <a:endCxn id="4" idx="2"/>
          </p:cNvCxnSpPr>
          <p:nvPr/>
        </p:nvCxnSpPr>
        <p:spPr>
          <a:xfrm flipV="1">
            <a:off x="3233056" y="2711791"/>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Arrow: Left 10">
            <a:extLst>
              <a:ext uri="{FF2B5EF4-FFF2-40B4-BE49-F238E27FC236}">
                <a16:creationId xmlns:a16="http://schemas.microsoft.com/office/drawing/2014/main" id="{966B3D45-7FAC-8B29-ED82-4F3FC739504B}"/>
              </a:ext>
            </a:extLst>
          </p:cNvPr>
          <p:cNvSpPr/>
          <p:nvPr/>
        </p:nvSpPr>
        <p:spPr>
          <a:xfrm rot="5400000">
            <a:off x="-1017975" y="3184069"/>
            <a:ext cx="4082145" cy="2068287"/>
          </a:xfrm>
          <a:prstGeom prst="leftArrow">
            <a:avLst/>
          </a:prstGeom>
          <a:solidFill>
            <a:schemeClr val="accent6">
              <a:lumMod val="40000"/>
              <a:lumOff val="60000"/>
              <a:alpha val="50196"/>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325661A1-5534-CEAD-0E2F-8581B697673E}"/>
              </a:ext>
            </a:extLst>
          </p:cNvPr>
          <p:cNvSpPr txBox="1"/>
          <p:nvPr/>
        </p:nvSpPr>
        <p:spPr>
          <a:xfrm>
            <a:off x="-726860" y="3179970"/>
            <a:ext cx="3499914" cy="2585323"/>
          </a:xfrm>
          <a:prstGeom prst="rect">
            <a:avLst/>
          </a:prstGeom>
          <a:noFill/>
        </p:spPr>
        <p:txBody>
          <a:bodyPr wrap="square">
            <a:spAutoFit/>
          </a:bodyPr>
          <a:lstStyle/>
          <a:p>
            <a:pPr algn="ctr"/>
            <a:r>
              <a:rPr lang="en-US" b="1" dirty="0">
                <a:solidFill>
                  <a:schemeClr val="tx1"/>
                </a:solidFill>
              </a:rPr>
              <a:t>Compiling</a:t>
            </a:r>
            <a:r>
              <a:rPr lang="en-US" dirty="0">
                <a:solidFill>
                  <a:schemeClr val="tx1"/>
                </a:solidFill>
              </a:rPr>
              <a:t>:</a:t>
            </a:r>
          </a:p>
          <a:p>
            <a:pPr algn="ctr"/>
            <a:r>
              <a:rPr lang="en-US" dirty="0"/>
              <a:t>From cast-to type</a:t>
            </a:r>
            <a:endParaRPr lang="en-US" dirty="0">
              <a:solidFill>
                <a:schemeClr val="tx1"/>
              </a:solidFill>
            </a:endParaRPr>
          </a:p>
          <a:p>
            <a:pPr algn="ctr"/>
            <a:r>
              <a:rPr lang="en-US" dirty="0">
                <a:solidFill>
                  <a:schemeClr val="tx1"/>
                </a:solidFill>
              </a:rPr>
              <a:t>Look this way </a:t>
            </a:r>
          </a:p>
          <a:p>
            <a:pPr algn="ctr"/>
            <a:r>
              <a:rPr lang="en-US" dirty="0">
                <a:solidFill>
                  <a:schemeClr val="tx1"/>
                </a:solidFill>
              </a:rPr>
              <a:t>for </a:t>
            </a:r>
            <a:r>
              <a:rPr lang="en-US" sz="1800" dirty="0">
                <a:solidFill>
                  <a:srgbClr val="000000"/>
                </a:solidFill>
                <a:latin typeface="Source Code Pro" panose="020F0502020204030204" pitchFamily="49" charset="0"/>
              </a:rPr>
              <a:t>bark</a:t>
            </a:r>
            <a:endParaRPr lang="en-US" dirty="0">
              <a:solidFill>
                <a:schemeClr val="tx1"/>
              </a:solidFill>
            </a:endParaRPr>
          </a:p>
          <a:p>
            <a:pPr algn="ctr"/>
            <a:endParaRPr lang="en-US" dirty="0">
              <a:solidFill>
                <a:schemeClr val="tx1"/>
              </a:solidFill>
            </a:endParaRPr>
          </a:p>
          <a:p>
            <a:pPr algn="ctr"/>
            <a:r>
              <a:rPr lang="en-US" b="1" dirty="0"/>
              <a:t>Running</a:t>
            </a:r>
            <a:r>
              <a:rPr lang="en-US" dirty="0"/>
              <a:t>:</a:t>
            </a:r>
          </a:p>
          <a:p>
            <a:pPr algn="ctr"/>
            <a:r>
              <a:rPr lang="en-US" dirty="0">
                <a:solidFill>
                  <a:schemeClr val="tx1"/>
                </a:solidFill>
              </a:rPr>
              <a:t>From actual type</a:t>
            </a:r>
          </a:p>
          <a:p>
            <a:pPr algn="ctr"/>
            <a:r>
              <a:rPr lang="en-US" dirty="0">
                <a:solidFill>
                  <a:schemeClr val="tx1"/>
                </a:solidFill>
              </a:rPr>
              <a:t>Look this way </a:t>
            </a:r>
          </a:p>
          <a:p>
            <a:pPr algn="ctr"/>
            <a:r>
              <a:rPr lang="en-US" dirty="0">
                <a:solidFill>
                  <a:schemeClr val="tx1"/>
                </a:solidFill>
              </a:rPr>
              <a:t>for cast-to type </a:t>
            </a:r>
          </a:p>
        </p:txBody>
      </p:sp>
      <p:sp>
        <p:nvSpPr>
          <p:cNvPr id="8" name="TextBox 7">
            <a:extLst>
              <a:ext uri="{FF2B5EF4-FFF2-40B4-BE49-F238E27FC236}">
                <a16:creationId xmlns:a16="http://schemas.microsoft.com/office/drawing/2014/main" id="{FE13173D-527A-3DA7-5A16-BA184E325AFC}"/>
              </a:ext>
            </a:extLst>
          </p:cNvPr>
          <p:cNvSpPr txBox="1"/>
          <p:nvPr/>
        </p:nvSpPr>
        <p:spPr>
          <a:xfrm>
            <a:off x="254234" y="1231479"/>
            <a:ext cx="3393878" cy="830997"/>
          </a:xfrm>
          <a:prstGeom prst="rect">
            <a:avLst/>
          </a:prstGeom>
          <a:noFill/>
        </p:spPr>
        <p:txBody>
          <a:bodyPr wrap="none" rtlCol="0">
            <a:spAutoFit/>
          </a:bodyPr>
          <a:lstStyle/>
          <a:p>
            <a:r>
              <a:rPr lang="en-US" sz="1600" dirty="0">
                <a:solidFill>
                  <a:srgbClr val="FF0000"/>
                </a:solidFill>
                <a:latin typeface="Source Code Pro" panose="020F0502020204030204" pitchFamily="49" charset="0"/>
              </a:rPr>
              <a:t>Animal</a:t>
            </a:r>
            <a:r>
              <a:rPr lang="en-US" sz="1600" dirty="0">
                <a:solidFill>
                  <a:srgbClr val="000000"/>
                </a:solidFill>
                <a:latin typeface="Source Code Pro" panose="020F0502020204030204" pitchFamily="49" charset="0"/>
              </a:rPr>
              <a:t> rufus = new </a:t>
            </a:r>
            <a:r>
              <a:rPr lang="en-US" sz="1600" dirty="0">
                <a:solidFill>
                  <a:srgbClr val="0070C0"/>
                </a:solidFill>
                <a:latin typeface="Source Code Pro" panose="020F0502020204030204" pitchFamily="49" charset="0"/>
              </a:rPr>
              <a:t>Fish</a:t>
            </a:r>
            <a:r>
              <a:rPr lang="en-US" sz="1600" dirty="0">
                <a:solidFill>
                  <a:srgbClr val="000000"/>
                </a:solidFill>
                <a:latin typeface="Source Code Pro" panose="020F0502020204030204" pitchFamily="49" charset="0"/>
              </a:rPr>
              <a:t>();</a:t>
            </a:r>
          </a:p>
          <a:p>
            <a:r>
              <a:rPr lang="en-US" sz="1600" dirty="0">
                <a:solidFill>
                  <a:srgbClr val="000000"/>
                </a:solidFill>
                <a:latin typeface="Source Code Pro" panose="020F0502020204030204" pitchFamily="49" charset="0"/>
              </a:rPr>
              <a:t>Dog d = (</a:t>
            </a:r>
            <a:r>
              <a:rPr lang="en-US" sz="1600" dirty="0">
                <a:solidFill>
                  <a:srgbClr val="FF00FF"/>
                </a:solidFill>
                <a:latin typeface="Source Code Pro" panose="020F0502020204030204" pitchFamily="49" charset="0"/>
              </a:rPr>
              <a:t>Dog</a:t>
            </a:r>
            <a:r>
              <a:rPr lang="en-US" sz="1600" dirty="0">
                <a:solidFill>
                  <a:srgbClr val="000000"/>
                </a:solidFill>
                <a:latin typeface="Source Code Pro" panose="020F0502020204030204" pitchFamily="49" charset="0"/>
              </a:rPr>
              <a:t>) rufus;</a:t>
            </a:r>
          </a:p>
          <a:p>
            <a:r>
              <a:rPr lang="en-US" sz="1600" dirty="0" err="1">
                <a:solidFill>
                  <a:srgbClr val="000000"/>
                </a:solidFill>
                <a:latin typeface="Source Code Pro" panose="020F0502020204030204" pitchFamily="49" charset="0"/>
              </a:rPr>
              <a:t>d.bark</a:t>
            </a:r>
            <a:r>
              <a:rPr lang="en-US" sz="1600" dirty="0">
                <a:solidFill>
                  <a:srgbClr val="000000"/>
                </a:solidFill>
                <a:latin typeface="Source Code Pro" panose="020F0502020204030204" pitchFamily="49" charset="0"/>
              </a:rPr>
              <a:t>();</a:t>
            </a:r>
            <a:endParaRPr lang="en-US" sz="1600" dirty="0"/>
          </a:p>
        </p:txBody>
      </p:sp>
      <p:sp>
        <p:nvSpPr>
          <p:cNvPr id="10" name="TextBox 9">
            <a:extLst>
              <a:ext uri="{FF2B5EF4-FFF2-40B4-BE49-F238E27FC236}">
                <a16:creationId xmlns:a16="http://schemas.microsoft.com/office/drawing/2014/main" id="{2032AFE7-3F1D-E154-8AAF-0CAB236E4EE1}"/>
              </a:ext>
            </a:extLst>
          </p:cNvPr>
          <p:cNvSpPr txBox="1"/>
          <p:nvPr/>
        </p:nvSpPr>
        <p:spPr>
          <a:xfrm>
            <a:off x="6374294" y="967064"/>
            <a:ext cx="5693228" cy="5262979"/>
          </a:xfrm>
          <a:prstGeom prst="rect">
            <a:avLst/>
          </a:prstGeom>
          <a:noFill/>
        </p:spPr>
        <p:txBody>
          <a:bodyPr wrap="square" rtlCol="0">
            <a:spAutoFit/>
          </a:bodyPr>
          <a:lstStyle/>
          <a:p>
            <a:r>
              <a:rPr lang="en-US" sz="2400" b="1" dirty="0"/>
              <a:t>When compiling:</a:t>
            </a:r>
          </a:p>
          <a:p>
            <a:endParaRPr lang="en-US" sz="2400" dirty="0"/>
          </a:p>
          <a:p>
            <a:r>
              <a:rPr lang="en-US" sz="2400" dirty="0"/>
              <a:t>Can we </a:t>
            </a:r>
            <a:r>
              <a:rPr lang="en-US" sz="2400" i="1" dirty="0"/>
              <a:t>guarantee </a:t>
            </a:r>
            <a:r>
              <a:rPr lang="en-US" sz="2400" dirty="0"/>
              <a:t>that the method exists for the </a:t>
            </a:r>
            <a:r>
              <a:rPr lang="en-US" sz="2400" dirty="0">
                <a:solidFill>
                  <a:srgbClr val="FF00FF"/>
                </a:solidFill>
              </a:rPr>
              <a:t>Cast-to type</a:t>
            </a:r>
            <a:r>
              <a:rPr lang="en-US" sz="2400" dirty="0"/>
              <a:t>? </a:t>
            </a:r>
            <a:endParaRPr lang="en-US" sz="2400" i="1" dirty="0"/>
          </a:p>
          <a:p>
            <a:endParaRPr lang="en-US" sz="2400" dirty="0"/>
          </a:p>
          <a:p>
            <a:r>
              <a:rPr lang="en-US" sz="2400" dirty="0"/>
              <a:t>Does the </a:t>
            </a:r>
            <a:r>
              <a:rPr lang="en-US" sz="2400" dirty="0">
                <a:solidFill>
                  <a:srgbClr val="FF00FF"/>
                </a:solidFill>
              </a:rPr>
              <a:t>Cast-to type </a:t>
            </a:r>
            <a:r>
              <a:rPr lang="en-US" sz="2400" dirty="0"/>
              <a:t>or one of its super classes contain a method of that name?</a:t>
            </a:r>
          </a:p>
          <a:p>
            <a:endParaRPr lang="en-US" sz="2400" dirty="0"/>
          </a:p>
          <a:p>
            <a:r>
              <a:rPr lang="en-US" sz="2400" dirty="0"/>
              <a:t>If not… Compile Error!</a:t>
            </a:r>
          </a:p>
          <a:p>
            <a:r>
              <a:rPr lang="en-US" sz="2400" b="1" dirty="0"/>
              <a:t>When Running</a:t>
            </a:r>
            <a:r>
              <a:rPr lang="en-US" sz="2400" dirty="0"/>
              <a:t>:</a:t>
            </a:r>
          </a:p>
          <a:p>
            <a:endParaRPr lang="en-US" sz="2400" dirty="0"/>
          </a:p>
          <a:p>
            <a:r>
              <a:rPr lang="en-US" sz="2400" dirty="0"/>
              <a:t>Check that the </a:t>
            </a:r>
            <a:r>
              <a:rPr lang="en-US" sz="2400" dirty="0">
                <a:solidFill>
                  <a:srgbClr val="FF00FF"/>
                </a:solidFill>
              </a:rPr>
              <a:t>Cast-to Type</a:t>
            </a:r>
            <a:r>
              <a:rPr lang="en-US" sz="2400" dirty="0"/>
              <a:t> is either the </a:t>
            </a:r>
            <a:r>
              <a:rPr lang="en-US" sz="2400" dirty="0">
                <a:solidFill>
                  <a:srgbClr val="0070C0"/>
                </a:solidFill>
              </a:rPr>
              <a:t>Actual Type</a:t>
            </a:r>
            <a:r>
              <a:rPr lang="en-US" sz="2400" dirty="0"/>
              <a:t>, or one of its super classes</a:t>
            </a:r>
          </a:p>
          <a:p>
            <a:endParaRPr lang="en-US" sz="2400" dirty="0"/>
          </a:p>
        </p:txBody>
      </p:sp>
      <p:sp>
        <p:nvSpPr>
          <p:cNvPr id="3" name="Arrow: Right 2">
            <a:extLst>
              <a:ext uri="{FF2B5EF4-FFF2-40B4-BE49-F238E27FC236}">
                <a16:creationId xmlns:a16="http://schemas.microsoft.com/office/drawing/2014/main" id="{4D727FAE-1EA1-E40A-884B-43B9C2B67852}"/>
              </a:ext>
            </a:extLst>
          </p:cNvPr>
          <p:cNvSpPr/>
          <p:nvPr/>
        </p:nvSpPr>
        <p:spPr>
          <a:xfrm>
            <a:off x="0" y="5765293"/>
            <a:ext cx="1502228" cy="642257"/>
          </a:xfrm>
          <a:prstGeom prst="rightArrow">
            <a:avLst/>
          </a:prstGeom>
          <a:solidFill>
            <a:srgbClr val="FF00FF">
              <a:alpha val="50196"/>
            </a:srgbClr>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Cast-to Type</a:t>
            </a:r>
          </a:p>
        </p:txBody>
      </p:sp>
      <p:grpSp>
        <p:nvGrpSpPr>
          <p:cNvPr id="20" name="Group 19">
            <a:extLst>
              <a:ext uri="{FF2B5EF4-FFF2-40B4-BE49-F238E27FC236}">
                <a16:creationId xmlns:a16="http://schemas.microsoft.com/office/drawing/2014/main" id="{21FB3944-F962-30D0-0695-544B13408880}"/>
              </a:ext>
            </a:extLst>
          </p:cNvPr>
          <p:cNvGrpSpPr/>
          <p:nvPr/>
        </p:nvGrpSpPr>
        <p:grpSpPr>
          <a:xfrm>
            <a:off x="7371067" y="6112563"/>
            <a:ext cx="3790576" cy="592208"/>
            <a:chOff x="9845911" y="569076"/>
            <a:chExt cx="2727089" cy="592208"/>
          </a:xfrm>
        </p:grpSpPr>
        <p:sp>
          <p:nvSpPr>
            <p:cNvPr id="18" name="Rectangle 17">
              <a:extLst>
                <a:ext uri="{FF2B5EF4-FFF2-40B4-BE49-F238E27FC236}">
                  <a16:creationId xmlns:a16="http://schemas.microsoft.com/office/drawing/2014/main" id="{D6FD5F10-4735-D1A4-36DC-766D0CCC3413}"/>
                </a:ext>
              </a:extLst>
            </p:cNvPr>
            <p:cNvSpPr/>
            <p:nvPr/>
          </p:nvSpPr>
          <p:spPr>
            <a:xfrm>
              <a:off x="9845911" y="569076"/>
              <a:ext cx="2617759" cy="592208"/>
            </a:xfrm>
            <a:prstGeom prst="rect">
              <a:avLst/>
            </a:prstGeom>
            <a:solidFill>
              <a:schemeClr val="accent4">
                <a:lumMod val="40000"/>
                <a:lumOff val="6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CEA8EC4-792F-1B0B-6CC9-F1689E585C7B}"/>
                </a:ext>
              </a:extLst>
            </p:cNvPr>
            <p:cNvSpPr txBox="1"/>
            <p:nvPr/>
          </p:nvSpPr>
          <p:spPr>
            <a:xfrm>
              <a:off x="9845911" y="674870"/>
              <a:ext cx="2727089" cy="369332"/>
            </a:xfrm>
            <a:prstGeom prst="rect">
              <a:avLst/>
            </a:prstGeom>
            <a:noFill/>
          </p:spPr>
          <p:txBody>
            <a:bodyPr wrap="square">
              <a:spAutoFit/>
            </a:bodyPr>
            <a:lstStyle/>
            <a:p>
              <a:r>
                <a:rPr lang="en-US" sz="1800" b="1" dirty="0"/>
                <a:t>This example has a runtime error</a:t>
              </a:r>
              <a:endParaRPr lang="en-US" dirty="0"/>
            </a:p>
          </p:txBody>
        </p:sp>
      </p:grpSp>
    </p:spTree>
    <p:extLst>
      <p:ext uri="{BB962C8B-B14F-4D97-AF65-F5344CB8AC3E}">
        <p14:creationId xmlns:p14="http://schemas.microsoft.com/office/powerpoint/2010/main" val="559480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Compiler vs. Runtime Errors: Method Calls</a:t>
            </a:r>
          </a:p>
        </p:txBody>
      </p:sp>
      <p:pic>
        <p:nvPicPr>
          <p:cNvPr id="6" name="Picture 5" descr="A diagram of a method&#10;&#10;AI-generated content may be incorrect.">
            <a:extLst>
              <a:ext uri="{FF2B5EF4-FFF2-40B4-BE49-F238E27FC236}">
                <a16:creationId xmlns:a16="http://schemas.microsoft.com/office/drawing/2014/main" id="{667EDD95-35F4-CE0B-B0B9-D5649F55BF07}"/>
              </a:ext>
            </a:extLst>
          </p:cNvPr>
          <p:cNvPicPr>
            <a:picLocks noChangeAspect="1"/>
          </p:cNvPicPr>
          <p:nvPr/>
        </p:nvPicPr>
        <p:blipFill>
          <a:blip r:embed="rId2"/>
          <a:stretch>
            <a:fillRect/>
          </a:stretch>
        </p:blipFill>
        <p:spPr>
          <a:xfrm>
            <a:off x="838200" y="1219200"/>
            <a:ext cx="9859027" cy="5471760"/>
          </a:xfrm>
          <a:prstGeom prst="rect">
            <a:avLst/>
          </a:prstGeom>
        </p:spPr>
      </p:pic>
    </p:spTree>
    <p:extLst>
      <p:ext uri="{BB962C8B-B14F-4D97-AF65-F5344CB8AC3E}">
        <p14:creationId xmlns:p14="http://schemas.microsoft.com/office/powerpoint/2010/main" val="3168213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8989F-297F-69B4-6B04-421A092F0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331D4-A622-3A72-01AB-69E182446ECB}"/>
              </a:ext>
            </a:extLst>
          </p:cNvPr>
          <p:cNvSpPr>
            <a:spLocks noGrp="1"/>
          </p:cNvSpPr>
          <p:nvPr>
            <p:ph type="title"/>
          </p:nvPr>
        </p:nvSpPr>
        <p:spPr/>
        <p:txBody>
          <a:bodyPr/>
          <a:lstStyle/>
          <a:p>
            <a:r>
              <a:rPr lang="en-US" dirty="0"/>
              <a:t>Compiler vs. Runtime Errors: Casting</a:t>
            </a:r>
          </a:p>
        </p:txBody>
      </p:sp>
      <p:pic>
        <p:nvPicPr>
          <p:cNvPr id="4" name="Picture 3" descr="A diagram of a program&#10;&#10;AI-generated content may be incorrect.">
            <a:extLst>
              <a:ext uri="{FF2B5EF4-FFF2-40B4-BE49-F238E27FC236}">
                <a16:creationId xmlns:a16="http://schemas.microsoft.com/office/drawing/2014/main" id="{269DF4EB-3515-A8E8-3AF5-3948DAC8439D}"/>
              </a:ext>
            </a:extLst>
          </p:cNvPr>
          <p:cNvPicPr>
            <a:picLocks noChangeAspect="1"/>
          </p:cNvPicPr>
          <p:nvPr/>
        </p:nvPicPr>
        <p:blipFill>
          <a:blip r:embed="rId2"/>
          <a:stretch>
            <a:fillRect/>
          </a:stretch>
        </p:blipFill>
        <p:spPr>
          <a:xfrm>
            <a:off x="1437788" y="1219200"/>
            <a:ext cx="9316423" cy="5363726"/>
          </a:xfrm>
          <a:prstGeom prst="rect">
            <a:avLst/>
          </a:prstGeom>
        </p:spPr>
      </p:pic>
    </p:spTree>
    <p:extLst>
      <p:ext uri="{BB962C8B-B14F-4D97-AF65-F5344CB8AC3E}">
        <p14:creationId xmlns:p14="http://schemas.microsoft.com/office/powerpoint/2010/main" val="344180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8643-7F59-4AA7-A7E3-9450D8AD2626}"/>
              </a:ext>
            </a:extLst>
          </p:cNvPr>
          <p:cNvSpPr>
            <a:spLocks noGrp="1"/>
          </p:cNvSpPr>
          <p:nvPr>
            <p:ph type="title"/>
          </p:nvPr>
        </p:nvSpPr>
        <p:spPr/>
        <p:txBody>
          <a:bodyPr>
            <a:normAutofit/>
          </a:bodyPr>
          <a:lstStyle/>
          <a:p>
            <a:r>
              <a:rPr lang="en-US" dirty="0"/>
              <a:t>What is the result of the following code?</a:t>
            </a:r>
          </a:p>
        </p:txBody>
      </p:sp>
      <p:pic>
        <p:nvPicPr>
          <p:cNvPr id="3" name="Picture 2">
            <a:extLst>
              <a:ext uri="{FF2B5EF4-FFF2-40B4-BE49-F238E27FC236}">
                <a16:creationId xmlns:a16="http://schemas.microsoft.com/office/drawing/2014/main" id="{7936D11A-569D-4D63-ACC7-E305FF6A1B50}"/>
              </a:ext>
            </a:extLst>
          </p:cNvPr>
          <p:cNvPicPr>
            <a:picLocks noChangeAspect="1"/>
          </p:cNvPicPr>
          <p:nvPr/>
        </p:nvPicPr>
        <p:blipFill>
          <a:blip r:embed="rId2"/>
          <a:srcRect/>
          <a:stretch/>
        </p:blipFill>
        <p:spPr>
          <a:xfrm>
            <a:off x="7372419" y="311827"/>
            <a:ext cx="731520" cy="731520"/>
          </a:xfrm>
          <a:prstGeom prst="rect">
            <a:avLst/>
          </a:prstGeom>
        </p:spPr>
      </p:pic>
      <p:sp>
        <p:nvSpPr>
          <p:cNvPr id="4" name="TextBox 3">
            <a:extLst>
              <a:ext uri="{FF2B5EF4-FFF2-40B4-BE49-F238E27FC236}">
                <a16:creationId xmlns:a16="http://schemas.microsoft.com/office/drawing/2014/main" id="{F8205EB7-57ED-4C34-9C92-5D9BDA229C88}"/>
              </a:ext>
            </a:extLst>
          </p:cNvPr>
          <p:cNvSpPr txBox="1"/>
          <p:nvPr/>
        </p:nvSpPr>
        <p:spPr>
          <a:xfrm>
            <a:off x="317395" y="3343291"/>
            <a:ext cx="7186731" cy="1015663"/>
          </a:xfrm>
          <a:prstGeom prst="rect">
            <a:avLst/>
          </a:prstGeom>
          <a:noFill/>
        </p:spPr>
        <p:txBody>
          <a:bodyPr wrap="square" rtlCol="0">
            <a:spAutoFit/>
          </a:bodyPr>
          <a:lstStyle/>
          <a:p>
            <a:r>
              <a:rPr lang="en-US" sz="2000" dirty="0">
                <a:latin typeface="Consolas" panose="020B0609020204030204" pitchFamily="49" charset="0"/>
              </a:rPr>
              <a:t>Teacher </a:t>
            </a:r>
            <a:r>
              <a:rPr lang="en-US" sz="2000" dirty="0" err="1">
                <a:latin typeface="Consolas" panose="020B0609020204030204" pitchFamily="49" charset="0"/>
              </a:rPr>
              <a:t>socrates</a:t>
            </a:r>
            <a:r>
              <a:rPr lang="en-US" sz="2000" dirty="0">
                <a:latin typeface="Consolas" panose="020B0609020204030204" pitchFamily="49" charset="0"/>
              </a:rPr>
              <a:t> = new Teacher("Socrates", 2400);</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socrates.getEmployeeName</a:t>
            </a:r>
            <a:r>
              <a:rPr lang="en-US" sz="2000" dirty="0">
                <a:latin typeface="Consolas" panose="020B0609020204030204" pitchFamily="49" charset="0"/>
              </a:rPr>
              <a:t>());</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socrates.getYearsExperience</a:t>
            </a:r>
            <a:r>
              <a:rPr lang="en-US" sz="2000" dirty="0">
                <a:latin typeface="Consolas" panose="020B0609020204030204" pitchFamily="49" charset="0"/>
              </a:rPr>
              <a:t>());</a:t>
            </a:r>
            <a:endParaRPr lang="en-US" sz="2000" b="0" dirty="0">
              <a:effectLst/>
              <a:latin typeface="Consolas" panose="020B0609020204030204" pitchFamily="49" charset="0"/>
            </a:endParaRPr>
          </a:p>
        </p:txBody>
      </p:sp>
      <p:sp>
        <p:nvSpPr>
          <p:cNvPr id="5" name="TextBox 4">
            <a:extLst>
              <a:ext uri="{FF2B5EF4-FFF2-40B4-BE49-F238E27FC236}">
                <a16:creationId xmlns:a16="http://schemas.microsoft.com/office/drawing/2014/main" id="{53E9ECC1-5110-434B-A0C9-275992DF7656}"/>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Tree>
    <p:extLst>
      <p:ext uri="{BB962C8B-B14F-4D97-AF65-F5344CB8AC3E}">
        <p14:creationId xmlns:p14="http://schemas.microsoft.com/office/powerpoint/2010/main" val="1503618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31CEF-4A21-809B-DD16-61B2418F6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17461-8C38-2270-02ED-EFA8B5DF681D}"/>
              </a:ext>
            </a:extLst>
          </p:cNvPr>
          <p:cNvSpPr>
            <a:spLocks noGrp="1"/>
          </p:cNvSpPr>
          <p:nvPr>
            <p:ph type="title"/>
          </p:nvPr>
        </p:nvSpPr>
        <p:spPr/>
        <p:txBody>
          <a:bodyPr>
            <a:normAutofit/>
          </a:bodyPr>
          <a:lstStyle/>
          <a:p>
            <a:r>
              <a:rPr lang="en-US" dirty="0"/>
              <a:t>What is the result of the following code?</a:t>
            </a:r>
          </a:p>
        </p:txBody>
      </p:sp>
      <p:pic>
        <p:nvPicPr>
          <p:cNvPr id="3" name="Picture 2">
            <a:extLst>
              <a:ext uri="{FF2B5EF4-FFF2-40B4-BE49-F238E27FC236}">
                <a16:creationId xmlns:a16="http://schemas.microsoft.com/office/drawing/2014/main" id="{9DD8FC8F-1891-1DE6-C66E-C70DC97AB565}"/>
              </a:ext>
            </a:extLst>
          </p:cNvPr>
          <p:cNvPicPr>
            <a:picLocks noChangeAspect="1"/>
          </p:cNvPicPr>
          <p:nvPr/>
        </p:nvPicPr>
        <p:blipFill>
          <a:blip r:embed="rId2"/>
          <a:srcRect/>
          <a:stretch/>
        </p:blipFill>
        <p:spPr>
          <a:xfrm>
            <a:off x="7372419" y="311827"/>
            <a:ext cx="731520" cy="731520"/>
          </a:xfrm>
          <a:prstGeom prst="rect">
            <a:avLst/>
          </a:prstGeom>
        </p:spPr>
      </p:pic>
      <p:sp>
        <p:nvSpPr>
          <p:cNvPr id="4" name="TextBox 3">
            <a:extLst>
              <a:ext uri="{FF2B5EF4-FFF2-40B4-BE49-F238E27FC236}">
                <a16:creationId xmlns:a16="http://schemas.microsoft.com/office/drawing/2014/main" id="{92973917-E9D3-ECC6-7691-0EB4A71E5395}"/>
              </a:ext>
            </a:extLst>
          </p:cNvPr>
          <p:cNvSpPr txBox="1"/>
          <p:nvPr/>
        </p:nvSpPr>
        <p:spPr>
          <a:xfrm>
            <a:off x="317395" y="3343291"/>
            <a:ext cx="7186731" cy="1015663"/>
          </a:xfrm>
          <a:prstGeom prst="rect">
            <a:avLst/>
          </a:prstGeom>
          <a:noFill/>
        </p:spPr>
        <p:txBody>
          <a:bodyPr wrap="square" rtlCol="0">
            <a:spAutoFit/>
          </a:bodyPr>
          <a:lstStyle/>
          <a:p>
            <a:r>
              <a:rPr lang="en-US" sz="2000" dirty="0">
                <a:latin typeface="Consolas" panose="020B0609020204030204" pitchFamily="49" charset="0"/>
              </a:rPr>
              <a:t>Teacher </a:t>
            </a:r>
            <a:r>
              <a:rPr lang="en-US" sz="2000" dirty="0" err="1">
                <a:latin typeface="Consolas" panose="020B0609020204030204" pitchFamily="49" charset="0"/>
              </a:rPr>
              <a:t>socrates</a:t>
            </a:r>
            <a:r>
              <a:rPr lang="en-US" sz="2000" dirty="0">
                <a:latin typeface="Consolas" panose="020B0609020204030204" pitchFamily="49" charset="0"/>
              </a:rPr>
              <a:t> = new Teacher("Socrates", 2400);</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socrates.getEmployeeName</a:t>
            </a:r>
            <a:r>
              <a:rPr lang="en-US" sz="2000" dirty="0">
                <a:latin typeface="Consolas" panose="020B0609020204030204" pitchFamily="49" charset="0"/>
              </a:rPr>
              <a:t>());</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socrates.getYearsExperience</a:t>
            </a:r>
            <a:r>
              <a:rPr lang="en-US" sz="2000" dirty="0">
                <a:latin typeface="Consolas" panose="020B0609020204030204" pitchFamily="49" charset="0"/>
              </a:rPr>
              <a:t>());</a:t>
            </a:r>
            <a:endParaRPr lang="en-US" sz="2000" b="0" dirty="0">
              <a:effectLst/>
              <a:latin typeface="Consolas" panose="020B0609020204030204" pitchFamily="49" charset="0"/>
            </a:endParaRPr>
          </a:p>
        </p:txBody>
      </p:sp>
      <p:sp>
        <p:nvSpPr>
          <p:cNvPr id="5" name="TextBox 4">
            <a:extLst>
              <a:ext uri="{FF2B5EF4-FFF2-40B4-BE49-F238E27FC236}">
                <a16:creationId xmlns:a16="http://schemas.microsoft.com/office/drawing/2014/main" id="{BBE70F98-3418-85FA-0803-47CF8D55F9DB}"/>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Tree>
    <p:extLst>
      <p:ext uri="{BB962C8B-B14F-4D97-AF65-F5344CB8AC3E}">
        <p14:creationId xmlns:p14="http://schemas.microsoft.com/office/powerpoint/2010/main" val="185723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EF162-C58F-4E90-38F6-D9B62FB07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1E531-E6ED-FB85-AA68-393DFEE5BD1A}"/>
              </a:ext>
            </a:extLst>
          </p:cNvPr>
          <p:cNvSpPr>
            <a:spLocks noGrp="1"/>
          </p:cNvSpPr>
          <p:nvPr>
            <p:ph type="title"/>
          </p:nvPr>
        </p:nvSpPr>
        <p:spPr/>
        <p:txBody>
          <a:bodyPr>
            <a:normAutofit/>
          </a:bodyPr>
          <a:lstStyle/>
          <a:p>
            <a:r>
              <a:rPr lang="en-US" dirty="0"/>
              <a:t>What is the result of the following code?</a:t>
            </a:r>
          </a:p>
        </p:txBody>
      </p:sp>
      <p:pic>
        <p:nvPicPr>
          <p:cNvPr id="3" name="Picture 2">
            <a:extLst>
              <a:ext uri="{FF2B5EF4-FFF2-40B4-BE49-F238E27FC236}">
                <a16:creationId xmlns:a16="http://schemas.microsoft.com/office/drawing/2014/main" id="{14E34BDF-B129-375C-B302-A5A5FBB24369}"/>
              </a:ext>
            </a:extLst>
          </p:cNvPr>
          <p:cNvPicPr>
            <a:picLocks noChangeAspect="1"/>
          </p:cNvPicPr>
          <p:nvPr/>
        </p:nvPicPr>
        <p:blipFill>
          <a:blip r:embed="rId2"/>
          <a:srcRect/>
          <a:stretch/>
        </p:blipFill>
        <p:spPr>
          <a:xfrm>
            <a:off x="7372419" y="311827"/>
            <a:ext cx="731520" cy="731520"/>
          </a:xfrm>
          <a:prstGeom prst="rect">
            <a:avLst/>
          </a:prstGeom>
        </p:spPr>
      </p:pic>
      <p:sp>
        <p:nvSpPr>
          <p:cNvPr id="4" name="TextBox 3">
            <a:extLst>
              <a:ext uri="{FF2B5EF4-FFF2-40B4-BE49-F238E27FC236}">
                <a16:creationId xmlns:a16="http://schemas.microsoft.com/office/drawing/2014/main" id="{E871F3CB-DCCC-6621-81F3-4E648DFB0596}"/>
              </a:ext>
            </a:extLst>
          </p:cNvPr>
          <p:cNvSpPr txBox="1"/>
          <p:nvPr/>
        </p:nvSpPr>
        <p:spPr>
          <a:xfrm>
            <a:off x="317395" y="3343291"/>
            <a:ext cx="7186731" cy="1015663"/>
          </a:xfrm>
          <a:prstGeom prst="rect">
            <a:avLst/>
          </a:prstGeom>
          <a:noFill/>
        </p:spPr>
        <p:txBody>
          <a:bodyPr wrap="square" rtlCol="0">
            <a:spAutoFit/>
          </a:bodyPr>
          <a:lstStyle/>
          <a:p>
            <a:r>
              <a:rPr lang="en-US" sz="2000" dirty="0">
                <a:latin typeface="Consolas" panose="020B0609020204030204" pitchFamily="49" charset="0"/>
              </a:rPr>
              <a:t>Employee </a:t>
            </a:r>
            <a:r>
              <a:rPr lang="en-US" sz="2000" dirty="0" err="1">
                <a:latin typeface="Consolas" panose="020B0609020204030204" pitchFamily="49" charset="0"/>
              </a:rPr>
              <a:t>anthony</a:t>
            </a:r>
            <a:r>
              <a:rPr lang="en-US" sz="2000" dirty="0">
                <a:latin typeface="Consolas" panose="020B0609020204030204" pitchFamily="49" charset="0"/>
              </a:rPr>
              <a:t> = new Chef("Anthony Bourdain");</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anthony.getEmployeeName</a:t>
            </a:r>
            <a:r>
              <a:rPr lang="en-US" sz="2000" dirty="0">
                <a:latin typeface="Consolas" panose="020B0609020204030204" pitchFamily="49" charset="0"/>
              </a:rPr>
              <a:t>());</a:t>
            </a:r>
          </a:p>
          <a:p>
            <a:r>
              <a:rPr lang="en-US" sz="2000" dirty="0" err="1">
                <a:latin typeface="Consolas" panose="020B0609020204030204" pitchFamily="49" charset="0"/>
              </a:rPr>
              <a:t>anthony.cookFood</a:t>
            </a:r>
            <a:r>
              <a:rPr lang="en-US" sz="2000" dirty="0">
                <a:latin typeface="Consolas" panose="020B0609020204030204" pitchFamily="49" charset="0"/>
              </a:rPr>
              <a:t>("shrimp");</a:t>
            </a:r>
            <a:endParaRPr lang="en-US" sz="2000" b="0" dirty="0">
              <a:effectLst/>
              <a:latin typeface="Consolas" panose="020B0609020204030204" pitchFamily="49" charset="0"/>
            </a:endParaRPr>
          </a:p>
        </p:txBody>
      </p:sp>
      <p:sp>
        <p:nvSpPr>
          <p:cNvPr id="5" name="TextBox 4">
            <a:extLst>
              <a:ext uri="{FF2B5EF4-FFF2-40B4-BE49-F238E27FC236}">
                <a16:creationId xmlns:a16="http://schemas.microsoft.com/office/drawing/2014/main" id="{73DD5993-0AE8-9019-8F12-ABF9F0352E9D}"/>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Tree>
    <p:extLst>
      <p:ext uri="{BB962C8B-B14F-4D97-AF65-F5344CB8AC3E}">
        <p14:creationId xmlns:p14="http://schemas.microsoft.com/office/powerpoint/2010/main" val="260631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a:bodyPr>
          <a:lstStyle/>
          <a:p>
            <a:r>
              <a:rPr lang="en-US" dirty="0"/>
              <a:t>Creative Project 0 due tonight, Wednesday, January 14 at 11:59pm!</a:t>
            </a:r>
          </a:p>
          <a:p>
            <a:pPr lvl="1"/>
            <a:r>
              <a:rPr lang="en-US" dirty="0"/>
              <a:t>See generic </a:t>
            </a:r>
            <a:r>
              <a:rPr lang="en-US" dirty="0">
                <a:hlinkClick r:id="rId2"/>
              </a:rPr>
              <a:t>Creative Project rubric</a:t>
            </a:r>
            <a:r>
              <a:rPr lang="en-US" dirty="0"/>
              <a:t> posted on website </a:t>
            </a:r>
          </a:p>
          <a:p>
            <a:r>
              <a:rPr lang="en-US" dirty="0"/>
              <a:t>Programming Assignment 0 will be released tomorrow, Thursday, January 15 and is due Wednesday, January 21</a:t>
            </a:r>
          </a:p>
          <a:p>
            <a:pPr lvl="1"/>
            <a:r>
              <a:rPr lang="en-US" dirty="0"/>
              <a:t>Focused on inheritance and abstract classes</a:t>
            </a:r>
          </a:p>
          <a:p>
            <a:r>
              <a:rPr lang="en-US" dirty="0"/>
              <a:t>Recruiting students for a research study about the self-placement</a:t>
            </a:r>
          </a:p>
          <a:p>
            <a:pPr lvl="1"/>
            <a:r>
              <a:rPr lang="en-US" dirty="0"/>
              <a:t>See </a:t>
            </a:r>
            <a:r>
              <a:rPr lang="en-US" dirty="0">
                <a:hlinkClick r:id="rId3"/>
              </a:rPr>
              <a:t>Ed post #68</a:t>
            </a:r>
            <a:r>
              <a:rPr lang="en-US" dirty="0"/>
              <a:t> for details</a:t>
            </a:r>
          </a:p>
          <a:p>
            <a:endParaRPr lang="en-US" dirty="0"/>
          </a:p>
        </p:txBody>
      </p:sp>
    </p:spTree>
    <p:extLst>
      <p:ext uri="{BB962C8B-B14F-4D97-AF65-F5344CB8AC3E}">
        <p14:creationId xmlns:p14="http://schemas.microsoft.com/office/powerpoint/2010/main" val="428973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56297-275A-FDDF-48F4-CC84C8FB9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0B6DAD-5040-1B15-53A6-4329597E9228}"/>
              </a:ext>
            </a:extLst>
          </p:cNvPr>
          <p:cNvSpPr>
            <a:spLocks noGrp="1"/>
          </p:cNvSpPr>
          <p:nvPr>
            <p:ph type="title"/>
          </p:nvPr>
        </p:nvSpPr>
        <p:spPr/>
        <p:txBody>
          <a:bodyPr>
            <a:normAutofit/>
          </a:bodyPr>
          <a:lstStyle/>
          <a:p>
            <a:r>
              <a:rPr lang="en-US" dirty="0"/>
              <a:t>What is the result of the following code?</a:t>
            </a:r>
          </a:p>
        </p:txBody>
      </p:sp>
      <p:pic>
        <p:nvPicPr>
          <p:cNvPr id="3" name="Picture 2">
            <a:extLst>
              <a:ext uri="{FF2B5EF4-FFF2-40B4-BE49-F238E27FC236}">
                <a16:creationId xmlns:a16="http://schemas.microsoft.com/office/drawing/2014/main" id="{24B2EF26-3595-9906-EAB4-CB086675031B}"/>
              </a:ext>
            </a:extLst>
          </p:cNvPr>
          <p:cNvPicPr>
            <a:picLocks noChangeAspect="1"/>
          </p:cNvPicPr>
          <p:nvPr/>
        </p:nvPicPr>
        <p:blipFill>
          <a:blip r:embed="rId2"/>
          <a:srcRect/>
          <a:stretch/>
        </p:blipFill>
        <p:spPr>
          <a:xfrm>
            <a:off x="7372419" y="311827"/>
            <a:ext cx="731520" cy="731520"/>
          </a:xfrm>
          <a:prstGeom prst="rect">
            <a:avLst/>
          </a:prstGeom>
        </p:spPr>
      </p:pic>
      <p:sp>
        <p:nvSpPr>
          <p:cNvPr id="4" name="TextBox 3">
            <a:extLst>
              <a:ext uri="{FF2B5EF4-FFF2-40B4-BE49-F238E27FC236}">
                <a16:creationId xmlns:a16="http://schemas.microsoft.com/office/drawing/2014/main" id="{7EE65E9C-5FA3-0421-B32E-15AED753B178}"/>
              </a:ext>
            </a:extLst>
          </p:cNvPr>
          <p:cNvSpPr txBox="1"/>
          <p:nvPr/>
        </p:nvSpPr>
        <p:spPr>
          <a:xfrm>
            <a:off x="317395" y="3343291"/>
            <a:ext cx="7186731" cy="1015663"/>
          </a:xfrm>
          <a:prstGeom prst="rect">
            <a:avLst/>
          </a:prstGeom>
          <a:noFill/>
        </p:spPr>
        <p:txBody>
          <a:bodyPr wrap="square" rtlCol="0">
            <a:spAutoFit/>
          </a:bodyPr>
          <a:lstStyle/>
          <a:p>
            <a:r>
              <a:rPr lang="en-US" sz="2000" dirty="0">
                <a:latin typeface="Consolas" panose="020B0609020204030204" pitchFamily="49" charset="0"/>
              </a:rPr>
              <a:t>Employee </a:t>
            </a:r>
            <a:r>
              <a:rPr lang="en-US" sz="2000" dirty="0" err="1">
                <a:latin typeface="Consolas" panose="020B0609020204030204" pitchFamily="49" charset="0"/>
              </a:rPr>
              <a:t>anthony</a:t>
            </a:r>
            <a:r>
              <a:rPr lang="en-US" sz="2000" dirty="0">
                <a:latin typeface="Consolas" panose="020B0609020204030204" pitchFamily="49" charset="0"/>
              </a:rPr>
              <a:t> = new Chef("Anthony Bourdain");</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anthony.getEmployeeName</a:t>
            </a:r>
            <a:r>
              <a:rPr lang="en-US" sz="2000" dirty="0">
                <a:latin typeface="Consolas" panose="020B0609020204030204" pitchFamily="49" charset="0"/>
              </a:rPr>
              <a:t>());</a:t>
            </a:r>
          </a:p>
          <a:p>
            <a:r>
              <a:rPr lang="en-US" sz="2000" dirty="0" err="1">
                <a:latin typeface="Consolas" panose="020B0609020204030204" pitchFamily="49" charset="0"/>
              </a:rPr>
              <a:t>anthony.cookFood</a:t>
            </a:r>
            <a:r>
              <a:rPr lang="en-US" sz="2000" dirty="0">
                <a:latin typeface="Consolas" panose="020B0609020204030204" pitchFamily="49" charset="0"/>
              </a:rPr>
              <a:t>("shrimp");</a:t>
            </a:r>
          </a:p>
        </p:txBody>
      </p:sp>
      <p:sp>
        <p:nvSpPr>
          <p:cNvPr id="5" name="TextBox 4">
            <a:extLst>
              <a:ext uri="{FF2B5EF4-FFF2-40B4-BE49-F238E27FC236}">
                <a16:creationId xmlns:a16="http://schemas.microsoft.com/office/drawing/2014/main" id="{7E0A6CDB-2D02-B462-2C9C-E8D50D5C79BF}"/>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Tree>
    <p:extLst>
      <p:ext uri="{BB962C8B-B14F-4D97-AF65-F5344CB8AC3E}">
        <p14:creationId xmlns:p14="http://schemas.microsoft.com/office/powerpoint/2010/main" val="227471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371CC-81D5-DBB7-6B97-8F23838CD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D746B-BC1B-B2F3-85A1-D5A97E965AFC}"/>
              </a:ext>
            </a:extLst>
          </p:cNvPr>
          <p:cNvSpPr>
            <a:spLocks noGrp="1"/>
          </p:cNvSpPr>
          <p:nvPr>
            <p:ph type="title"/>
          </p:nvPr>
        </p:nvSpPr>
        <p:spPr/>
        <p:txBody>
          <a:bodyPr>
            <a:normAutofit/>
          </a:bodyPr>
          <a:lstStyle/>
          <a:p>
            <a:r>
              <a:rPr lang="en-US" dirty="0"/>
              <a:t>What is the result of the following code?</a:t>
            </a:r>
          </a:p>
        </p:txBody>
      </p:sp>
      <p:pic>
        <p:nvPicPr>
          <p:cNvPr id="3" name="Picture 2">
            <a:extLst>
              <a:ext uri="{FF2B5EF4-FFF2-40B4-BE49-F238E27FC236}">
                <a16:creationId xmlns:a16="http://schemas.microsoft.com/office/drawing/2014/main" id="{77AE7CA5-1EE4-7194-078F-6BAE3E2D007D}"/>
              </a:ext>
            </a:extLst>
          </p:cNvPr>
          <p:cNvPicPr>
            <a:picLocks noChangeAspect="1"/>
          </p:cNvPicPr>
          <p:nvPr/>
        </p:nvPicPr>
        <p:blipFill>
          <a:blip r:embed="rId2"/>
          <a:srcRect/>
          <a:stretch/>
        </p:blipFill>
        <p:spPr>
          <a:xfrm>
            <a:off x="7372419" y="311827"/>
            <a:ext cx="731520" cy="731520"/>
          </a:xfrm>
          <a:prstGeom prst="rect">
            <a:avLst/>
          </a:prstGeom>
        </p:spPr>
      </p:pic>
      <p:sp>
        <p:nvSpPr>
          <p:cNvPr id="4" name="TextBox 3">
            <a:extLst>
              <a:ext uri="{FF2B5EF4-FFF2-40B4-BE49-F238E27FC236}">
                <a16:creationId xmlns:a16="http://schemas.microsoft.com/office/drawing/2014/main" id="{1B332D56-0DC7-372E-BAA2-AD4C285996DE}"/>
              </a:ext>
            </a:extLst>
          </p:cNvPr>
          <p:cNvSpPr txBox="1"/>
          <p:nvPr/>
        </p:nvSpPr>
        <p:spPr>
          <a:xfrm>
            <a:off x="317395" y="3343291"/>
            <a:ext cx="7186731" cy="1323439"/>
          </a:xfrm>
          <a:prstGeom prst="rect">
            <a:avLst/>
          </a:prstGeom>
          <a:noFill/>
        </p:spPr>
        <p:txBody>
          <a:bodyPr wrap="square" rtlCol="0">
            <a:spAutoFit/>
          </a:bodyPr>
          <a:lstStyle/>
          <a:p>
            <a:r>
              <a:rPr lang="en-US" sz="2000" dirty="0">
                <a:latin typeface="Consolas" panose="020B0609020204030204" pitchFamily="49" charset="0"/>
              </a:rPr>
              <a:t>Employee </a:t>
            </a:r>
            <a:r>
              <a:rPr lang="en-US" sz="2000" dirty="0" err="1">
                <a:latin typeface="Consolas" panose="020B0609020204030204" pitchFamily="49" charset="0"/>
              </a:rPr>
              <a:t>anthony</a:t>
            </a:r>
            <a:r>
              <a:rPr lang="en-US" sz="2000" dirty="0">
                <a:latin typeface="Consolas" panose="020B0609020204030204" pitchFamily="49" charset="0"/>
              </a:rPr>
              <a:t> = new Chef("Anthony Bourdain");</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anthony.getEmployeeName</a:t>
            </a:r>
            <a:r>
              <a:rPr lang="en-US" sz="2000" dirty="0">
                <a:latin typeface="Consolas" panose="020B0609020204030204" pitchFamily="49" charset="0"/>
              </a:rPr>
              <a:t>());</a:t>
            </a:r>
          </a:p>
          <a:p>
            <a:r>
              <a:rPr lang="en-US" sz="2000" dirty="0">
                <a:latin typeface="Consolas" panose="020B0609020204030204" pitchFamily="49" charset="0"/>
              </a:rPr>
              <a:t>Chef c = (Chef) </a:t>
            </a:r>
            <a:r>
              <a:rPr lang="en-US" sz="2000" dirty="0" err="1">
                <a:latin typeface="Consolas" panose="020B0609020204030204" pitchFamily="49" charset="0"/>
              </a:rPr>
              <a:t>anthony</a:t>
            </a:r>
            <a:r>
              <a:rPr lang="en-US" sz="2000" dirty="0">
                <a:latin typeface="Consolas" panose="020B0609020204030204" pitchFamily="49" charset="0"/>
              </a:rPr>
              <a:t>;</a:t>
            </a:r>
          </a:p>
          <a:p>
            <a:r>
              <a:rPr lang="en-US" sz="2000" dirty="0" err="1">
                <a:latin typeface="Consolas" panose="020B0609020204030204" pitchFamily="49" charset="0"/>
              </a:rPr>
              <a:t>c.cookFood</a:t>
            </a:r>
            <a:r>
              <a:rPr lang="en-US" sz="2000" dirty="0">
                <a:latin typeface="Consolas" panose="020B0609020204030204" pitchFamily="49" charset="0"/>
              </a:rPr>
              <a:t>("shrimp");</a:t>
            </a:r>
            <a:endParaRPr lang="en-US" sz="2000" b="0" dirty="0">
              <a:effectLst/>
              <a:latin typeface="Consolas" panose="020B0609020204030204" pitchFamily="49" charset="0"/>
            </a:endParaRPr>
          </a:p>
        </p:txBody>
      </p:sp>
      <p:sp>
        <p:nvSpPr>
          <p:cNvPr id="5" name="TextBox 4">
            <a:extLst>
              <a:ext uri="{FF2B5EF4-FFF2-40B4-BE49-F238E27FC236}">
                <a16:creationId xmlns:a16="http://schemas.microsoft.com/office/drawing/2014/main" id="{B02A148A-D519-07F9-49D2-66E39A0446AB}"/>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Tree>
    <p:extLst>
      <p:ext uri="{BB962C8B-B14F-4D97-AF65-F5344CB8AC3E}">
        <p14:creationId xmlns:p14="http://schemas.microsoft.com/office/powerpoint/2010/main" val="3595711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CA115-A518-6C49-756D-E03F446AB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A97F9-08FB-4A58-61B5-EF8F1CCCB6F0}"/>
              </a:ext>
            </a:extLst>
          </p:cNvPr>
          <p:cNvSpPr>
            <a:spLocks noGrp="1"/>
          </p:cNvSpPr>
          <p:nvPr>
            <p:ph type="title"/>
          </p:nvPr>
        </p:nvSpPr>
        <p:spPr/>
        <p:txBody>
          <a:bodyPr>
            <a:normAutofit/>
          </a:bodyPr>
          <a:lstStyle/>
          <a:p>
            <a:r>
              <a:rPr lang="en-US" dirty="0"/>
              <a:t>What is the result of the following code?</a:t>
            </a:r>
          </a:p>
        </p:txBody>
      </p:sp>
      <p:pic>
        <p:nvPicPr>
          <p:cNvPr id="3" name="Picture 2">
            <a:extLst>
              <a:ext uri="{FF2B5EF4-FFF2-40B4-BE49-F238E27FC236}">
                <a16:creationId xmlns:a16="http://schemas.microsoft.com/office/drawing/2014/main" id="{4C41E778-F4F1-E95F-473C-7C4C3FEAC0C5}"/>
              </a:ext>
            </a:extLst>
          </p:cNvPr>
          <p:cNvPicPr>
            <a:picLocks noChangeAspect="1"/>
          </p:cNvPicPr>
          <p:nvPr/>
        </p:nvPicPr>
        <p:blipFill>
          <a:blip r:embed="rId2"/>
          <a:srcRect/>
          <a:stretch/>
        </p:blipFill>
        <p:spPr>
          <a:xfrm>
            <a:off x="7372419" y="311827"/>
            <a:ext cx="731520" cy="731520"/>
          </a:xfrm>
          <a:prstGeom prst="rect">
            <a:avLst/>
          </a:prstGeom>
        </p:spPr>
      </p:pic>
      <p:sp>
        <p:nvSpPr>
          <p:cNvPr id="4" name="TextBox 3">
            <a:extLst>
              <a:ext uri="{FF2B5EF4-FFF2-40B4-BE49-F238E27FC236}">
                <a16:creationId xmlns:a16="http://schemas.microsoft.com/office/drawing/2014/main" id="{7745E34D-7433-DA40-D5A1-6A25017C69AA}"/>
              </a:ext>
            </a:extLst>
          </p:cNvPr>
          <p:cNvSpPr txBox="1"/>
          <p:nvPr/>
        </p:nvSpPr>
        <p:spPr>
          <a:xfrm>
            <a:off x="317395" y="3343291"/>
            <a:ext cx="7186731" cy="1323439"/>
          </a:xfrm>
          <a:prstGeom prst="rect">
            <a:avLst/>
          </a:prstGeom>
          <a:noFill/>
        </p:spPr>
        <p:txBody>
          <a:bodyPr wrap="square" rtlCol="0">
            <a:spAutoFit/>
          </a:bodyPr>
          <a:lstStyle/>
          <a:p>
            <a:r>
              <a:rPr lang="en-US" sz="2000" dirty="0">
                <a:latin typeface="Consolas" panose="020B0609020204030204" pitchFamily="49" charset="0"/>
              </a:rPr>
              <a:t>Employee </a:t>
            </a:r>
            <a:r>
              <a:rPr lang="en-US" sz="2000" dirty="0" err="1">
                <a:latin typeface="Consolas" panose="020B0609020204030204" pitchFamily="49" charset="0"/>
              </a:rPr>
              <a:t>anthony</a:t>
            </a:r>
            <a:r>
              <a:rPr lang="en-US" sz="2000" dirty="0">
                <a:latin typeface="Consolas" panose="020B0609020204030204" pitchFamily="49" charset="0"/>
              </a:rPr>
              <a:t> = new Chef("Anthony Bourdain");</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anthony.getEmployeeName</a:t>
            </a:r>
            <a:r>
              <a:rPr lang="en-US" sz="2000" dirty="0">
                <a:latin typeface="Consolas" panose="020B0609020204030204" pitchFamily="49" charset="0"/>
              </a:rPr>
              <a:t>());</a:t>
            </a:r>
          </a:p>
          <a:p>
            <a:r>
              <a:rPr lang="en-US" sz="2000" dirty="0">
                <a:latin typeface="Consolas" panose="020B0609020204030204" pitchFamily="49" charset="0"/>
              </a:rPr>
              <a:t>Chef c = (Chef) </a:t>
            </a:r>
            <a:r>
              <a:rPr lang="en-US" sz="2000" dirty="0" err="1">
                <a:latin typeface="Consolas" panose="020B0609020204030204" pitchFamily="49" charset="0"/>
              </a:rPr>
              <a:t>anthony</a:t>
            </a:r>
            <a:r>
              <a:rPr lang="en-US" sz="2000" dirty="0">
                <a:latin typeface="Consolas" panose="020B0609020204030204" pitchFamily="49" charset="0"/>
              </a:rPr>
              <a:t>;</a:t>
            </a:r>
          </a:p>
          <a:p>
            <a:r>
              <a:rPr lang="en-US" sz="2000" dirty="0" err="1">
                <a:latin typeface="Consolas" panose="020B0609020204030204" pitchFamily="49" charset="0"/>
              </a:rPr>
              <a:t>c.cookFood</a:t>
            </a:r>
            <a:r>
              <a:rPr lang="en-US" sz="2000" dirty="0">
                <a:latin typeface="Consolas" panose="020B0609020204030204" pitchFamily="49" charset="0"/>
              </a:rPr>
              <a:t>("shrimp");</a:t>
            </a:r>
          </a:p>
        </p:txBody>
      </p:sp>
      <p:sp>
        <p:nvSpPr>
          <p:cNvPr id="5" name="TextBox 4">
            <a:extLst>
              <a:ext uri="{FF2B5EF4-FFF2-40B4-BE49-F238E27FC236}">
                <a16:creationId xmlns:a16="http://schemas.microsoft.com/office/drawing/2014/main" id="{6143D887-BED6-F482-39C0-CF0AEDF5DAAA}"/>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Tree>
    <p:extLst>
      <p:ext uri="{BB962C8B-B14F-4D97-AF65-F5344CB8AC3E}">
        <p14:creationId xmlns:p14="http://schemas.microsoft.com/office/powerpoint/2010/main" val="229308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C029F-EF27-1D77-0A18-23B273AC22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BA227-E98A-BA16-DC9B-1FABB76ADF7A}"/>
              </a:ext>
            </a:extLst>
          </p:cNvPr>
          <p:cNvSpPr>
            <a:spLocks noGrp="1"/>
          </p:cNvSpPr>
          <p:nvPr>
            <p:ph type="title"/>
          </p:nvPr>
        </p:nvSpPr>
        <p:spPr/>
        <p:txBody>
          <a:bodyPr>
            <a:normAutofit/>
          </a:bodyPr>
          <a:lstStyle/>
          <a:p>
            <a:r>
              <a:rPr lang="en-US" dirty="0"/>
              <a:t>What is the result of the following code?</a:t>
            </a:r>
          </a:p>
        </p:txBody>
      </p:sp>
      <p:pic>
        <p:nvPicPr>
          <p:cNvPr id="3" name="Picture 2">
            <a:extLst>
              <a:ext uri="{FF2B5EF4-FFF2-40B4-BE49-F238E27FC236}">
                <a16:creationId xmlns:a16="http://schemas.microsoft.com/office/drawing/2014/main" id="{4F0F8C2D-3B79-DE92-77B2-0CF844C177E6}"/>
              </a:ext>
            </a:extLst>
          </p:cNvPr>
          <p:cNvPicPr>
            <a:picLocks noChangeAspect="1"/>
          </p:cNvPicPr>
          <p:nvPr/>
        </p:nvPicPr>
        <p:blipFill>
          <a:blip r:embed="rId2"/>
          <a:srcRect/>
          <a:stretch/>
        </p:blipFill>
        <p:spPr>
          <a:xfrm>
            <a:off x="7372419" y="311827"/>
            <a:ext cx="731520" cy="731520"/>
          </a:xfrm>
          <a:prstGeom prst="rect">
            <a:avLst/>
          </a:prstGeom>
        </p:spPr>
      </p:pic>
      <p:sp>
        <p:nvSpPr>
          <p:cNvPr id="4" name="TextBox 3">
            <a:extLst>
              <a:ext uri="{FF2B5EF4-FFF2-40B4-BE49-F238E27FC236}">
                <a16:creationId xmlns:a16="http://schemas.microsoft.com/office/drawing/2014/main" id="{5E6DC904-F297-1A12-B6B1-39CEA286F18F}"/>
              </a:ext>
            </a:extLst>
          </p:cNvPr>
          <p:cNvSpPr txBox="1"/>
          <p:nvPr/>
        </p:nvSpPr>
        <p:spPr>
          <a:xfrm>
            <a:off x="317395" y="3343291"/>
            <a:ext cx="7186731" cy="1323439"/>
          </a:xfrm>
          <a:prstGeom prst="rect">
            <a:avLst/>
          </a:prstGeom>
          <a:noFill/>
        </p:spPr>
        <p:txBody>
          <a:bodyPr wrap="square" rtlCol="0">
            <a:spAutoFit/>
          </a:bodyPr>
          <a:lstStyle/>
          <a:p>
            <a:r>
              <a:rPr lang="en-US" sz="2000" dirty="0">
                <a:latin typeface="Consolas" panose="020B0609020204030204" pitchFamily="49" charset="0"/>
              </a:rPr>
              <a:t>Employee </a:t>
            </a:r>
            <a:r>
              <a:rPr lang="en-US" sz="2000" dirty="0" err="1">
                <a:latin typeface="Consolas" panose="020B0609020204030204" pitchFamily="49" charset="0"/>
              </a:rPr>
              <a:t>anthony</a:t>
            </a:r>
            <a:r>
              <a:rPr lang="en-US" sz="2000" dirty="0">
                <a:latin typeface="Consolas" panose="020B0609020204030204" pitchFamily="49" charset="0"/>
              </a:rPr>
              <a:t> = new Chef("Anthony Bourdain");</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anthony.getEmployeeName</a:t>
            </a:r>
            <a:r>
              <a:rPr lang="en-US" sz="2000" dirty="0">
                <a:latin typeface="Consolas" panose="020B0609020204030204" pitchFamily="49" charset="0"/>
              </a:rPr>
              <a:t>());</a:t>
            </a:r>
          </a:p>
          <a:p>
            <a:r>
              <a:rPr lang="en-US" sz="2000" dirty="0">
                <a:latin typeface="Consolas" panose="020B0609020204030204" pitchFamily="49" charset="0"/>
              </a:rPr>
              <a:t>Teacher t = (Teacher) </a:t>
            </a:r>
            <a:r>
              <a:rPr lang="en-US" sz="2000" dirty="0" err="1">
                <a:latin typeface="Consolas" panose="020B0609020204030204" pitchFamily="49" charset="0"/>
              </a:rPr>
              <a:t>anthony</a:t>
            </a:r>
            <a:r>
              <a:rPr lang="en-US" sz="2000" dirty="0">
                <a:latin typeface="Consolas" panose="020B0609020204030204" pitchFamily="49" charset="0"/>
              </a:rPr>
              <a:t>;</a:t>
            </a:r>
          </a:p>
          <a:p>
            <a:r>
              <a:rPr lang="en-US" sz="2000" dirty="0" err="1">
                <a:latin typeface="Consolas" panose="020B0609020204030204" pitchFamily="49" charset="0"/>
              </a:rPr>
              <a:t>t.getYearsExperience</a:t>
            </a:r>
            <a:r>
              <a:rPr lang="en-US" sz="2000" dirty="0">
                <a:latin typeface="Consolas" panose="020B0609020204030204" pitchFamily="49" charset="0"/>
              </a:rPr>
              <a:t>();</a:t>
            </a:r>
            <a:endParaRPr lang="en-US" sz="2000" b="0" dirty="0">
              <a:effectLst/>
              <a:latin typeface="Consolas" panose="020B0609020204030204" pitchFamily="49" charset="0"/>
            </a:endParaRPr>
          </a:p>
        </p:txBody>
      </p:sp>
      <p:sp>
        <p:nvSpPr>
          <p:cNvPr id="5" name="TextBox 4">
            <a:extLst>
              <a:ext uri="{FF2B5EF4-FFF2-40B4-BE49-F238E27FC236}">
                <a16:creationId xmlns:a16="http://schemas.microsoft.com/office/drawing/2014/main" id="{87EFD6E0-95E0-8172-0A81-6296057CA1EB}"/>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Tree>
    <p:extLst>
      <p:ext uri="{BB962C8B-B14F-4D97-AF65-F5344CB8AC3E}">
        <p14:creationId xmlns:p14="http://schemas.microsoft.com/office/powerpoint/2010/main" val="2812078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666D0-08F1-8FED-0B77-ED3E3A070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37FF5-D9E2-8E86-0707-D3BD22179662}"/>
              </a:ext>
            </a:extLst>
          </p:cNvPr>
          <p:cNvSpPr>
            <a:spLocks noGrp="1"/>
          </p:cNvSpPr>
          <p:nvPr>
            <p:ph type="title"/>
          </p:nvPr>
        </p:nvSpPr>
        <p:spPr/>
        <p:txBody>
          <a:bodyPr>
            <a:normAutofit/>
          </a:bodyPr>
          <a:lstStyle/>
          <a:p>
            <a:r>
              <a:rPr lang="en-US" dirty="0"/>
              <a:t>What is the result of the following code?</a:t>
            </a:r>
          </a:p>
        </p:txBody>
      </p:sp>
      <p:pic>
        <p:nvPicPr>
          <p:cNvPr id="3" name="Picture 2">
            <a:extLst>
              <a:ext uri="{FF2B5EF4-FFF2-40B4-BE49-F238E27FC236}">
                <a16:creationId xmlns:a16="http://schemas.microsoft.com/office/drawing/2014/main" id="{9E80DA1B-5F17-4F9B-794F-AEBC0DD2E109}"/>
              </a:ext>
            </a:extLst>
          </p:cNvPr>
          <p:cNvPicPr>
            <a:picLocks noChangeAspect="1"/>
          </p:cNvPicPr>
          <p:nvPr/>
        </p:nvPicPr>
        <p:blipFill>
          <a:blip r:embed="rId2"/>
          <a:srcRect/>
          <a:stretch/>
        </p:blipFill>
        <p:spPr>
          <a:xfrm>
            <a:off x="7372419" y="311827"/>
            <a:ext cx="731520" cy="731520"/>
          </a:xfrm>
          <a:prstGeom prst="rect">
            <a:avLst/>
          </a:prstGeom>
        </p:spPr>
      </p:pic>
      <p:sp>
        <p:nvSpPr>
          <p:cNvPr id="4" name="TextBox 3">
            <a:extLst>
              <a:ext uri="{FF2B5EF4-FFF2-40B4-BE49-F238E27FC236}">
                <a16:creationId xmlns:a16="http://schemas.microsoft.com/office/drawing/2014/main" id="{EDB6250C-E24D-FE6F-4650-C946BC268042}"/>
              </a:ext>
            </a:extLst>
          </p:cNvPr>
          <p:cNvSpPr txBox="1"/>
          <p:nvPr/>
        </p:nvSpPr>
        <p:spPr>
          <a:xfrm>
            <a:off x="317395" y="3343291"/>
            <a:ext cx="7186731" cy="1323439"/>
          </a:xfrm>
          <a:prstGeom prst="rect">
            <a:avLst/>
          </a:prstGeom>
          <a:noFill/>
        </p:spPr>
        <p:txBody>
          <a:bodyPr wrap="square" rtlCol="0">
            <a:spAutoFit/>
          </a:bodyPr>
          <a:lstStyle/>
          <a:p>
            <a:r>
              <a:rPr lang="en-US" sz="2000" dirty="0">
                <a:latin typeface="Consolas" panose="020B0609020204030204" pitchFamily="49" charset="0"/>
              </a:rPr>
              <a:t>Employee </a:t>
            </a:r>
            <a:r>
              <a:rPr lang="en-US" sz="2000" dirty="0" err="1">
                <a:latin typeface="Consolas" panose="020B0609020204030204" pitchFamily="49" charset="0"/>
              </a:rPr>
              <a:t>anthony</a:t>
            </a:r>
            <a:r>
              <a:rPr lang="en-US" sz="2000" dirty="0">
                <a:latin typeface="Consolas" panose="020B0609020204030204" pitchFamily="49" charset="0"/>
              </a:rPr>
              <a:t> = new Chef("Anthony Bourdain");</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anthony.getEmployeeName</a:t>
            </a:r>
            <a:r>
              <a:rPr lang="en-US" sz="2000" dirty="0">
                <a:latin typeface="Consolas" panose="020B0609020204030204" pitchFamily="49" charset="0"/>
              </a:rPr>
              <a:t>());</a:t>
            </a:r>
          </a:p>
          <a:p>
            <a:r>
              <a:rPr lang="en-US" sz="2000" dirty="0">
                <a:latin typeface="Consolas" panose="020B0609020204030204" pitchFamily="49" charset="0"/>
              </a:rPr>
              <a:t>Teacher t = (Teacher) </a:t>
            </a:r>
            <a:r>
              <a:rPr lang="en-US" sz="2000" dirty="0" err="1">
                <a:latin typeface="Consolas" panose="020B0609020204030204" pitchFamily="49" charset="0"/>
              </a:rPr>
              <a:t>anthony</a:t>
            </a:r>
            <a:r>
              <a:rPr lang="en-US" sz="2000" dirty="0">
                <a:latin typeface="Consolas" panose="020B0609020204030204" pitchFamily="49" charset="0"/>
              </a:rPr>
              <a:t>;</a:t>
            </a:r>
          </a:p>
          <a:p>
            <a:r>
              <a:rPr lang="en-US" sz="2000" dirty="0" err="1">
                <a:latin typeface="Consolas" panose="020B0609020204030204" pitchFamily="49" charset="0"/>
              </a:rPr>
              <a:t>t.getYearsExperience</a:t>
            </a:r>
            <a:r>
              <a:rPr lang="en-US" sz="2000" dirty="0">
                <a:latin typeface="Consolas" panose="020B0609020204030204" pitchFamily="49" charset="0"/>
              </a:rPr>
              <a:t>();</a:t>
            </a:r>
          </a:p>
        </p:txBody>
      </p:sp>
      <p:sp>
        <p:nvSpPr>
          <p:cNvPr id="5" name="TextBox 4">
            <a:extLst>
              <a:ext uri="{FF2B5EF4-FFF2-40B4-BE49-F238E27FC236}">
                <a16:creationId xmlns:a16="http://schemas.microsoft.com/office/drawing/2014/main" id="{15EBF3D8-E8A5-239F-0837-21A3324EB6C1}"/>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Tree>
    <p:extLst>
      <p:ext uri="{BB962C8B-B14F-4D97-AF65-F5344CB8AC3E}">
        <p14:creationId xmlns:p14="http://schemas.microsoft.com/office/powerpoint/2010/main" val="3849081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4C55-908F-95CE-345C-A5CBC9DF9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7E5FA-A092-4EEE-BD09-D334E791BFD8}"/>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8FCBAEF8-E3C9-7537-E07D-30EFD3DD6F87}"/>
              </a:ext>
            </a:extLst>
          </p:cNvPr>
          <p:cNvSpPr>
            <a:spLocks noGrp="1"/>
          </p:cNvSpPr>
          <p:nvPr>
            <p:ph idx="1"/>
          </p:nvPr>
        </p:nvSpPr>
        <p:spPr/>
        <p:txBody>
          <a:bodyPr/>
          <a:lstStyle/>
          <a:p>
            <a:pPr>
              <a:spcAft>
                <a:spcPts val="1200"/>
              </a:spcAft>
            </a:pPr>
            <a:r>
              <a:rPr lang="en-US" dirty="0"/>
              <a:t>Polymorphism</a:t>
            </a:r>
          </a:p>
          <a:p>
            <a:pPr>
              <a:spcAft>
                <a:spcPts val="1200"/>
              </a:spcAft>
            </a:pPr>
            <a:r>
              <a:rPr lang="en-US" dirty="0"/>
              <a:t>Compiler vs. Runtime Errors</a:t>
            </a:r>
            <a:endParaRPr lang="en-US" b="1" dirty="0">
              <a:solidFill>
                <a:srgbClr val="FA8231"/>
              </a:solidFill>
            </a:endParaRPr>
          </a:p>
          <a:p>
            <a:pPr>
              <a:spcAft>
                <a:spcPts val="1200"/>
              </a:spcAft>
            </a:pPr>
            <a:r>
              <a:rPr lang="en-US" b="1" dirty="0">
                <a:solidFill>
                  <a:schemeClr val="accent5"/>
                </a:solidFill>
              </a:rPr>
              <a:t>Abstract Classes</a:t>
            </a:r>
          </a:p>
        </p:txBody>
      </p:sp>
      <p:sp>
        <p:nvSpPr>
          <p:cNvPr id="4" name="Pentagon 3">
            <a:extLst>
              <a:ext uri="{FF2B5EF4-FFF2-40B4-BE49-F238E27FC236}">
                <a16:creationId xmlns:a16="http://schemas.microsoft.com/office/drawing/2014/main" id="{2B49D66F-6D06-5992-37B6-E423E8725AF7}"/>
              </a:ext>
            </a:extLst>
          </p:cNvPr>
          <p:cNvSpPr/>
          <p:nvPr/>
        </p:nvSpPr>
        <p:spPr>
          <a:xfrm rot="10800000">
            <a:off x="3616527" y="278663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372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870-2373-2B03-570C-6B3CE09FAFB6}"/>
              </a:ext>
            </a:extLst>
          </p:cNvPr>
          <p:cNvSpPr>
            <a:spLocks noGrp="1"/>
          </p:cNvSpPr>
          <p:nvPr>
            <p:ph type="title"/>
          </p:nvPr>
        </p:nvSpPr>
        <p:spPr/>
        <p:txBody>
          <a:bodyPr/>
          <a:lstStyle/>
          <a:p>
            <a:r>
              <a:rPr lang="en-US" dirty="0"/>
              <a:t>Abstract Classes</a:t>
            </a:r>
          </a:p>
        </p:txBody>
      </p:sp>
      <p:sp>
        <p:nvSpPr>
          <p:cNvPr id="3" name="Content Placeholder 2">
            <a:extLst>
              <a:ext uri="{FF2B5EF4-FFF2-40B4-BE49-F238E27FC236}">
                <a16:creationId xmlns:a16="http://schemas.microsoft.com/office/drawing/2014/main" id="{8D365F00-1F12-0E48-0722-69545AF4853F}"/>
              </a:ext>
            </a:extLst>
          </p:cNvPr>
          <p:cNvSpPr>
            <a:spLocks noGrp="1"/>
          </p:cNvSpPr>
          <p:nvPr>
            <p:ph idx="1"/>
          </p:nvPr>
        </p:nvSpPr>
        <p:spPr>
          <a:xfrm>
            <a:off x="838200" y="1371600"/>
            <a:ext cx="10515600" cy="5232400"/>
          </a:xfrm>
        </p:spPr>
        <p:txBody>
          <a:bodyPr>
            <a:normAutofit/>
          </a:bodyPr>
          <a:lstStyle/>
          <a:p>
            <a:r>
              <a:rPr lang="en-US" sz="2800" dirty="0"/>
              <a:t>Mi</a:t>
            </a:r>
            <a:r>
              <a:rPr lang="en-US" dirty="0"/>
              <a:t>xture of </a:t>
            </a:r>
            <a:r>
              <a:rPr lang="en-US" dirty="0">
                <a:latin typeface="Consolas" panose="020B0609020204030204" pitchFamily="49" charset="0"/>
              </a:rPr>
              <a:t>Interfaces</a:t>
            </a:r>
            <a:r>
              <a:rPr lang="en-US" dirty="0"/>
              <a:t> and </a:t>
            </a:r>
            <a:r>
              <a:rPr lang="en-US" dirty="0">
                <a:latin typeface="Consolas" panose="020B0609020204030204" pitchFamily="49" charset="0"/>
              </a:rPr>
              <a:t>Classes</a:t>
            </a:r>
          </a:p>
          <a:p>
            <a:pPr lvl="1"/>
            <a:r>
              <a:rPr lang="en-US" dirty="0">
                <a:latin typeface="Consolas" panose="020B0609020204030204" pitchFamily="49" charset="0"/>
              </a:rPr>
              <a:t>Interface </a:t>
            </a:r>
            <a:r>
              <a:rPr lang="en-US" dirty="0"/>
              <a:t>similarities:</a:t>
            </a:r>
          </a:p>
          <a:p>
            <a:pPr marL="914400" lvl="2" indent="0">
              <a:buNone/>
            </a:pPr>
            <a:r>
              <a:rPr lang="en-US" dirty="0"/>
              <a:t>- Can contain (</a:t>
            </a:r>
            <a:r>
              <a:rPr lang="en-US" dirty="0">
                <a:latin typeface="Consolas" panose="020B0609020204030204" pitchFamily="49" charset="0"/>
              </a:rPr>
              <a:t>abstract</a:t>
            </a:r>
            <a:r>
              <a:rPr lang="en-US" dirty="0"/>
              <a:t>) method declarations</a:t>
            </a:r>
          </a:p>
          <a:p>
            <a:pPr marL="914400" lvl="2" indent="0">
              <a:buNone/>
            </a:pPr>
            <a:r>
              <a:rPr lang="en-US" dirty="0"/>
              <a:t>- Can’t be instantiated</a:t>
            </a:r>
          </a:p>
          <a:p>
            <a:pPr lvl="1"/>
            <a:r>
              <a:rPr lang="en-US" dirty="0">
                <a:latin typeface="Consolas" panose="020B0609020204030204" pitchFamily="49" charset="0"/>
              </a:rPr>
              <a:t>Class </a:t>
            </a:r>
            <a:r>
              <a:rPr lang="en-US" dirty="0"/>
              <a:t>similarities:</a:t>
            </a:r>
          </a:p>
          <a:p>
            <a:pPr marL="914400" lvl="2" indent="0">
              <a:buNone/>
            </a:pPr>
            <a:r>
              <a:rPr lang="en-US" dirty="0"/>
              <a:t>- Can contain method implementations</a:t>
            </a:r>
          </a:p>
          <a:p>
            <a:pPr marL="914400" lvl="2" indent="0">
              <a:buNone/>
            </a:pPr>
            <a:r>
              <a:rPr lang="en-US" dirty="0"/>
              <a:t>- Can have fields</a:t>
            </a:r>
          </a:p>
          <a:p>
            <a:pPr marL="914400" lvl="2" indent="0">
              <a:buNone/>
            </a:pPr>
            <a:r>
              <a:rPr lang="en-US" dirty="0"/>
              <a:t>- Can have constructors</a:t>
            </a:r>
          </a:p>
          <a:p>
            <a:pPr marL="0" indent="0">
              <a:buNone/>
            </a:pPr>
            <a:endParaRPr lang="en-US" dirty="0"/>
          </a:p>
          <a:p>
            <a:r>
              <a:rPr lang="en-US" dirty="0"/>
              <a:t>Is there identical / nearly similar behavior between classes that shouldn’t inherit from one another?</a:t>
            </a:r>
          </a:p>
        </p:txBody>
      </p:sp>
      <p:graphicFrame>
        <p:nvGraphicFramePr>
          <p:cNvPr id="4" name="Diagram 3">
            <a:extLst>
              <a:ext uri="{FF2B5EF4-FFF2-40B4-BE49-F238E27FC236}">
                <a16:creationId xmlns:a16="http://schemas.microsoft.com/office/drawing/2014/main" id="{26EEDBDE-4CFC-4A94-922C-C857515A9970}"/>
              </a:ext>
            </a:extLst>
          </p:cNvPr>
          <p:cNvGraphicFramePr/>
          <p:nvPr>
            <p:extLst>
              <p:ext uri="{D42A27DB-BD31-4B8C-83A1-F6EECF244321}">
                <p14:modId xmlns:p14="http://schemas.microsoft.com/office/powerpoint/2010/main" val="2520620737"/>
              </p:ext>
            </p:extLst>
          </p:nvPr>
        </p:nvGraphicFramePr>
        <p:xfrm>
          <a:off x="7623694" y="1219200"/>
          <a:ext cx="4355870" cy="3305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0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870-2373-2B03-570C-6B3CE09FAFB6}"/>
              </a:ext>
            </a:extLst>
          </p:cNvPr>
          <p:cNvSpPr>
            <a:spLocks noGrp="1"/>
          </p:cNvSpPr>
          <p:nvPr>
            <p:ph type="title"/>
          </p:nvPr>
        </p:nvSpPr>
        <p:spPr/>
        <p:txBody>
          <a:bodyPr/>
          <a:lstStyle/>
          <a:p>
            <a:r>
              <a:rPr lang="en-US" dirty="0"/>
              <a:t>Advanced OOP Summary</a:t>
            </a:r>
          </a:p>
        </p:txBody>
      </p:sp>
      <p:sp>
        <p:nvSpPr>
          <p:cNvPr id="3" name="Content Placeholder 2">
            <a:extLst>
              <a:ext uri="{FF2B5EF4-FFF2-40B4-BE49-F238E27FC236}">
                <a16:creationId xmlns:a16="http://schemas.microsoft.com/office/drawing/2014/main" id="{8D365F00-1F12-0E48-0722-69545AF4853F}"/>
              </a:ext>
            </a:extLst>
          </p:cNvPr>
          <p:cNvSpPr>
            <a:spLocks noGrp="1"/>
          </p:cNvSpPr>
          <p:nvPr>
            <p:ph idx="1"/>
          </p:nvPr>
        </p:nvSpPr>
        <p:spPr>
          <a:xfrm>
            <a:off x="838200" y="1371600"/>
            <a:ext cx="8850745" cy="5232400"/>
          </a:xfrm>
        </p:spPr>
        <p:txBody>
          <a:bodyPr>
            <a:normAutofit/>
          </a:bodyPr>
          <a:lstStyle/>
          <a:p>
            <a:r>
              <a:rPr lang="en-US" dirty="0"/>
              <a:t>Allow us to define differing levels of abstraction</a:t>
            </a:r>
          </a:p>
          <a:p>
            <a:pPr lvl="1"/>
            <a:r>
              <a:rPr lang="en-US" dirty="0"/>
              <a:t>Interfaces = high-level specification</a:t>
            </a:r>
          </a:p>
          <a:p>
            <a:pPr lvl="2"/>
            <a:r>
              <a:rPr lang="en-US" dirty="0"/>
              <a:t>What behavior should this type of class have</a:t>
            </a:r>
          </a:p>
          <a:p>
            <a:pPr lvl="1"/>
            <a:r>
              <a:rPr lang="en-US" dirty="0"/>
              <a:t>Abstract classes = shared behavior + high-level specification</a:t>
            </a:r>
          </a:p>
          <a:p>
            <a:pPr lvl="1"/>
            <a:r>
              <a:rPr lang="en-US" dirty="0"/>
              <a:t>Classes = individual behavior implementation</a:t>
            </a:r>
          </a:p>
          <a:p>
            <a:r>
              <a:rPr lang="en-US" dirty="0"/>
              <a:t>Inheritance allows us to share code via “is-a” relationships</a:t>
            </a:r>
          </a:p>
          <a:p>
            <a:pPr lvl="1"/>
            <a:r>
              <a:rPr lang="en-US" dirty="0"/>
              <a:t>Reduce redundancy / repeated code &amp; enable polymorphism</a:t>
            </a:r>
          </a:p>
          <a:p>
            <a:pPr lvl="2"/>
            <a:r>
              <a:rPr lang="en-US" dirty="0"/>
              <a:t>Still might not be the “best” decision!</a:t>
            </a:r>
          </a:p>
          <a:p>
            <a:pPr lvl="1"/>
            <a:r>
              <a:rPr lang="en-US" dirty="0"/>
              <a:t>Interfaces extend other interfaces</a:t>
            </a:r>
          </a:p>
          <a:p>
            <a:pPr lvl="1"/>
            <a:r>
              <a:rPr lang="en-US" dirty="0"/>
              <a:t>(abstract) classes extend other (abstract) classes</a:t>
            </a:r>
          </a:p>
          <a:p>
            <a:endParaRPr lang="en-US" dirty="0"/>
          </a:p>
          <a:p>
            <a:pPr lvl="1"/>
            <a:endParaRPr lang="en-US" dirty="0"/>
          </a:p>
          <a:p>
            <a:endParaRPr lang="en-US" dirty="0"/>
          </a:p>
        </p:txBody>
      </p:sp>
      <p:graphicFrame>
        <p:nvGraphicFramePr>
          <p:cNvPr id="5" name="Diagram 4">
            <a:extLst>
              <a:ext uri="{FF2B5EF4-FFF2-40B4-BE49-F238E27FC236}">
                <a16:creationId xmlns:a16="http://schemas.microsoft.com/office/drawing/2014/main" id="{A0EDD675-30BB-4EA8-A13A-1A8F09A8E343}"/>
              </a:ext>
            </a:extLst>
          </p:cNvPr>
          <p:cNvGraphicFramePr/>
          <p:nvPr>
            <p:extLst>
              <p:ext uri="{D42A27DB-BD31-4B8C-83A1-F6EECF244321}">
                <p14:modId xmlns:p14="http://schemas.microsoft.com/office/powerpoint/2010/main" val="4216650024"/>
              </p:ext>
            </p:extLst>
          </p:nvPr>
        </p:nvGraphicFramePr>
        <p:xfrm>
          <a:off x="10286714" y="1371600"/>
          <a:ext cx="1600486" cy="4000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CA996D4-CCAE-48AE-9312-9E534D1D0363}"/>
              </a:ext>
            </a:extLst>
          </p:cNvPr>
          <p:cNvSpPr txBox="1"/>
          <p:nvPr/>
        </p:nvSpPr>
        <p:spPr>
          <a:xfrm>
            <a:off x="8830647" y="958335"/>
            <a:ext cx="1312219" cy="492443"/>
          </a:xfrm>
          <a:prstGeom prst="rect">
            <a:avLst/>
          </a:prstGeom>
          <a:noFill/>
        </p:spPr>
        <p:txBody>
          <a:bodyPr wrap="none" rtlCol="0">
            <a:spAutoFit/>
          </a:bodyPr>
          <a:lstStyle/>
          <a:p>
            <a:r>
              <a:rPr lang="en-US" sz="2600" i="1" dirty="0"/>
              <a:t>Abstract</a:t>
            </a:r>
          </a:p>
        </p:txBody>
      </p:sp>
      <p:sp>
        <p:nvSpPr>
          <p:cNvPr id="7" name="TextBox 6">
            <a:extLst>
              <a:ext uri="{FF2B5EF4-FFF2-40B4-BE49-F238E27FC236}">
                <a16:creationId xmlns:a16="http://schemas.microsoft.com/office/drawing/2014/main" id="{1FE1B738-9F67-4EF0-A305-510FC34FD6B6}"/>
              </a:ext>
            </a:extLst>
          </p:cNvPr>
          <p:cNvSpPr txBox="1"/>
          <p:nvPr/>
        </p:nvSpPr>
        <p:spPr>
          <a:xfrm>
            <a:off x="8784576" y="5229909"/>
            <a:ext cx="1404359" cy="492443"/>
          </a:xfrm>
          <a:prstGeom prst="rect">
            <a:avLst/>
          </a:prstGeom>
          <a:noFill/>
        </p:spPr>
        <p:txBody>
          <a:bodyPr wrap="none" rtlCol="0">
            <a:spAutoFit/>
          </a:bodyPr>
          <a:lstStyle/>
          <a:p>
            <a:r>
              <a:rPr lang="en-US" sz="2600" i="1" dirty="0"/>
              <a:t>Concrete</a:t>
            </a:r>
          </a:p>
        </p:txBody>
      </p:sp>
      <p:sp>
        <p:nvSpPr>
          <p:cNvPr id="8" name="TextBox 7">
            <a:extLst>
              <a:ext uri="{FF2B5EF4-FFF2-40B4-BE49-F238E27FC236}">
                <a16:creationId xmlns:a16="http://schemas.microsoft.com/office/drawing/2014/main" id="{CE63A0CF-619E-47F5-A6BE-0E1052C748D7}"/>
              </a:ext>
            </a:extLst>
          </p:cNvPr>
          <p:cNvSpPr txBox="1"/>
          <p:nvPr/>
        </p:nvSpPr>
        <p:spPr>
          <a:xfrm>
            <a:off x="838200" y="6126946"/>
            <a:ext cx="9653733" cy="954107"/>
          </a:xfrm>
          <a:prstGeom prst="rect">
            <a:avLst/>
          </a:prstGeom>
          <a:noFill/>
        </p:spPr>
        <p:txBody>
          <a:bodyPr wrap="none" rtlCol="0">
            <a:spAutoFit/>
          </a:bodyPr>
          <a:lstStyle/>
          <a:p>
            <a:pPr marL="285750" indent="-285750">
              <a:buFont typeface="Arial" panose="020B0604020202020204" pitchFamily="34" charset="0"/>
              <a:buChar char="•"/>
            </a:pPr>
            <a:r>
              <a:rPr lang="en-US" sz="2800" dirty="0"/>
              <a:t>You’re now capable of designing some pretty complex systems!</a:t>
            </a:r>
          </a:p>
          <a:p>
            <a:endParaRPr lang="en-US" sz="2800" dirty="0"/>
          </a:p>
        </p:txBody>
      </p:sp>
      <p:cxnSp>
        <p:nvCxnSpPr>
          <p:cNvPr id="10" name="Straight Arrow Connector 9">
            <a:extLst>
              <a:ext uri="{FF2B5EF4-FFF2-40B4-BE49-F238E27FC236}">
                <a16:creationId xmlns:a16="http://schemas.microsoft.com/office/drawing/2014/main" id="{3CE4BCC2-E512-407D-AC72-F3E9102E1E10}"/>
              </a:ext>
            </a:extLst>
          </p:cNvPr>
          <p:cNvCxnSpPr/>
          <p:nvPr/>
        </p:nvCxnSpPr>
        <p:spPr>
          <a:xfrm>
            <a:off x="9995985" y="1368973"/>
            <a:ext cx="0" cy="400274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6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870-2373-2B03-570C-6B3CE09FAFB6}"/>
              </a:ext>
            </a:extLst>
          </p:cNvPr>
          <p:cNvSpPr>
            <a:spLocks noGrp="1"/>
          </p:cNvSpPr>
          <p:nvPr>
            <p:ph type="title"/>
          </p:nvPr>
        </p:nvSpPr>
        <p:spPr/>
        <p:txBody>
          <a:bodyPr/>
          <a:lstStyle/>
          <a:p>
            <a:r>
              <a:rPr lang="en-US" dirty="0"/>
              <a:t>Design in the “real world”</a:t>
            </a:r>
          </a:p>
        </p:txBody>
      </p:sp>
      <p:sp>
        <p:nvSpPr>
          <p:cNvPr id="3" name="Content Placeholder 2">
            <a:extLst>
              <a:ext uri="{FF2B5EF4-FFF2-40B4-BE49-F238E27FC236}">
                <a16:creationId xmlns:a16="http://schemas.microsoft.com/office/drawing/2014/main" id="{8D365F00-1F12-0E48-0722-69545AF4853F}"/>
              </a:ext>
            </a:extLst>
          </p:cNvPr>
          <p:cNvSpPr>
            <a:spLocks noGrp="1"/>
          </p:cNvSpPr>
          <p:nvPr>
            <p:ph idx="1"/>
          </p:nvPr>
        </p:nvSpPr>
        <p:spPr>
          <a:xfrm>
            <a:off x="838200" y="1371600"/>
            <a:ext cx="10515600" cy="5232400"/>
          </a:xfrm>
        </p:spPr>
        <p:txBody>
          <a:bodyPr>
            <a:normAutofit/>
          </a:bodyPr>
          <a:lstStyle/>
          <a:p>
            <a:r>
              <a:rPr lang="en-US" dirty="0"/>
              <a:t>In this course, we’ll always give you expected behavior of the classes you write</a:t>
            </a:r>
          </a:p>
          <a:p>
            <a:pPr lvl="1"/>
            <a:r>
              <a:rPr lang="en-US" dirty="0"/>
              <a:t>Often not the case when programming for real</a:t>
            </a:r>
          </a:p>
          <a:p>
            <a:pPr lvl="1"/>
            <a:r>
              <a:rPr lang="en-US" dirty="0"/>
              <a:t>Clients don’t really know what they want (but programmers don’t either)</a:t>
            </a:r>
          </a:p>
          <a:p>
            <a:pPr marL="457200" lvl="1" indent="0">
              <a:buNone/>
            </a:pPr>
            <a:endParaRPr lang="en-US" dirty="0"/>
          </a:p>
          <a:p>
            <a:r>
              <a:rPr lang="en-US" dirty="0"/>
              <a:t>My advice:</a:t>
            </a:r>
          </a:p>
          <a:p>
            <a:pPr lvl="1"/>
            <a:r>
              <a:rPr lang="en-US" dirty="0"/>
              <a:t>Clarify assumptions before making them (do I really want this functionality?)</a:t>
            </a:r>
          </a:p>
          <a:p>
            <a:pPr lvl="1"/>
            <a:r>
              <a:rPr lang="en-US" b="1" dirty="0"/>
              <a:t>There’s no one right answer</a:t>
            </a:r>
          </a:p>
          <a:p>
            <a:pPr lvl="2"/>
            <a:r>
              <a:rPr lang="en-US" dirty="0"/>
              <a:t>Weigh the options, make a decision, and provide explanation</a:t>
            </a:r>
          </a:p>
          <a:p>
            <a:pPr lvl="2"/>
            <a:r>
              <a:rPr lang="en-US" dirty="0"/>
              <a:t>Iterative development: make mistakes and learn from them</a:t>
            </a:r>
          </a:p>
          <a:p>
            <a:pPr lvl="2"/>
            <a:r>
              <a:rPr lang="en-US" dirty="0"/>
              <a:t>Be receptive to feedback and be willing to change your mind</a:t>
            </a:r>
          </a:p>
          <a:p>
            <a:pPr marL="0" indent="0">
              <a:buNone/>
            </a:pPr>
            <a:endParaRPr lang="en-US" dirty="0"/>
          </a:p>
        </p:txBody>
      </p:sp>
    </p:spTree>
    <p:extLst>
      <p:ext uri="{BB962C8B-B14F-4D97-AF65-F5344CB8AC3E}">
        <p14:creationId xmlns:p14="http://schemas.microsoft.com/office/powerpoint/2010/main" val="9785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9EA8A-4932-79DD-78D0-02EE78DA6FD1}"/>
              </a:ext>
            </a:extLst>
          </p:cNvPr>
          <p:cNvSpPr>
            <a:spLocks noGrp="1"/>
          </p:cNvSpPr>
          <p:nvPr>
            <p:ph type="title"/>
          </p:nvPr>
        </p:nvSpPr>
        <p:spPr/>
        <p:txBody>
          <a:bodyPr/>
          <a:lstStyle/>
          <a:p>
            <a:r>
              <a:rPr lang="en-US" dirty="0"/>
              <a:t>Interface versus Implementation</a:t>
            </a:r>
          </a:p>
        </p:txBody>
      </p:sp>
      <p:sp>
        <p:nvSpPr>
          <p:cNvPr id="3" name="Content Placeholder 2">
            <a:extLst>
              <a:ext uri="{FF2B5EF4-FFF2-40B4-BE49-F238E27FC236}">
                <a16:creationId xmlns:a16="http://schemas.microsoft.com/office/drawing/2014/main" id="{F45EE59C-D0CD-2ACF-AEB5-AF3EA9086090}"/>
              </a:ext>
            </a:extLst>
          </p:cNvPr>
          <p:cNvSpPr>
            <a:spLocks noGrp="1"/>
          </p:cNvSpPr>
          <p:nvPr>
            <p:ph idx="1"/>
          </p:nvPr>
        </p:nvSpPr>
        <p:spPr/>
        <p:txBody>
          <a:bodyPr/>
          <a:lstStyle/>
          <a:p>
            <a:r>
              <a:rPr lang="en-US" dirty="0"/>
              <a:t>Interface: what something </a:t>
            </a:r>
            <a:r>
              <a:rPr lang="en-US" i="1" dirty="0"/>
              <a:t>should </a:t>
            </a:r>
            <a:r>
              <a:rPr lang="en-US" dirty="0"/>
              <a:t>do</a:t>
            </a:r>
          </a:p>
          <a:p>
            <a:endParaRPr lang="en-US" dirty="0"/>
          </a:p>
          <a:p>
            <a:r>
              <a:rPr lang="en-US" dirty="0"/>
              <a:t>Implementation:</a:t>
            </a:r>
            <a:r>
              <a:rPr lang="en-US" i="1" dirty="0"/>
              <a:t> how</a:t>
            </a:r>
            <a:r>
              <a:rPr lang="en-US" dirty="0"/>
              <a:t> something is done</a:t>
            </a:r>
          </a:p>
          <a:p>
            <a:endParaRPr lang="en-US" dirty="0"/>
          </a:p>
          <a:p>
            <a:r>
              <a:rPr lang="en-US" dirty="0"/>
              <a:t>These are different!</a:t>
            </a:r>
          </a:p>
          <a:p>
            <a:endParaRPr lang="en-US" dirty="0"/>
          </a:p>
          <a:p>
            <a:r>
              <a:rPr lang="en-US" dirty="0"/>
              <a:t>Big theme of CSE 123: </a:t>
            </a:r>
            <a:br>
              <a:rPr lang="en-US" dirty="0"/>
            </a:br>
            <a:br>
              <a:rPr lang="en-US" dirty="0"/>
            </a:br>
            <a:r>
              <a:rPr lang="en-US" dirty="0"/>
              <a:t>	choose between different implementations of same interface</a:t>
            </a:r>
          </a:p>
        </p:txBody>
      </p:sp>
    </p:spTree>
    <p:extLst>
      <p:ext uri="{BB962C8B-B14F-4D97-AF65-F5344CB8AC3E}">
        <p14:creationId xmlns:p14="http://schemas.microsoft.com/office/powerpoint/2010/main" val="350754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49045-C18D-3A08-1CCA-3923E4E42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D7534-53C6-B687-78AE-005D7474BB44}"/>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4E3DFA6A-363F-4BE4-0C1E-BFD03995D0E1}"/>
              </a:ext>
            </a:extLst>
          </p:cNvPr>
          <p:cNvSpPr>
            <a:spLocks noGrp="1"/>
          </p:cNvSpPr>
          <p:nvPr>
            <p:ph idx="1"/>
          </p:nvPr>
        </p:nvSpPr>
        <p:spPr/>
        <p:txBody>
          <a:bodyPr/>
          <a:lstStyle/>
          <a:p>
            <a:pPr>
              <a:spcAft>
                <a:spcPts val="1200"/>
              </a:spcAft>
            </a:pPr>
            <a:r>
              <a:rPr lang="en-US" b="1" dirty="0">
                <a:solidFill>
                  <a:schemeClr val="accent5"/>
                </a:solidFill>
              </a:rPr>
              <a:t>Polymorphism</a:t>
            </a:r>
          </a:p>
          <a:p>
            <a:pPr>
              <a:spcAft>
                <a:spcPts val="1200"/>
              </a:spcAft>
            </a:pPr>
            <a:r>
              <a:rPr lang="en-US" dirty="0"/>
              <a:t>Compiler vs. Runtime Errors</a:t>
            </a:r>
            <a:endParaRPr lang="en-US" b="1" dirty="0">
              <a:solidFill>
                <a:srgbClr val="FA8231"/>
              </a:solidFill>
            </a:endParaRPr>
          </a:p>
          <a:p>
            <a:pPr>
              <a:spcAft>
                <a:spcPts val="1200"/>
              </a:spcAft>
            </a:pPr>
            <a:r>
              <a:rPr lang="en-US" dirty="0">
                <a:solidFill>
                  <a:schemeClr val="tx1">
                    <a:lumMod val="85000"/>
                    <a:lumOff val="15000"/>
                  </a:schemeClr>
                </a:solidFill>
              </a:rPr>
              <a:t>Abstract Classes</a:t>
            </a:r>
          </a:p>
        </p:txBody>
      </p:sp>
      <p:sp>
        <p:nvSpPr>
          <p:cNvPr id="4" name="Pentagon 3">
            <a:extLst>
              <a:ext uri="{FF2B5EF4-FFF2-40B4-BE49-F238E27FC236}">
                <a16:creationId xmlns:a16="http://schemas.microsoft.com/office/drawing/2014/main" id="{A9A81083-6104-3586-FB5A-E5AAE48CBDD9}"/>
              </a:ext>
            </a:extLst>
          </p:cNvPr>
          <p:cNvSpPr/>
          <p:nvPr/>
        </p:nvSpPr>
        <p:spPr>
          <a:xfrm rot="10800000">
            <a:off x="3414642"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64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Polymorphism</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a:xfrm>
            <a:off x="838199" y="1229833"/>
            <a:ext cx="10652393" cy="5486400"/>
          </a:xfrm>
        </p:spPr>
        <p:txBody>
          <a:bodyPr>
            <a:normAutofit/>
          </a:bodyPr>
          <a:lstStyle/>
          <a:p>
            <a:pPr indent="-406400">
              <a:lnSpc>
                <a:spcPct val="100000"/>
              </a:lnSpc>
              <a:buSzPts val="2800"/>
            </a:pPr>
            <a:r>
              <a:rPr lang="en-US" dirty="0" err="1">
                <a:solidFill>
                  <a:srgbClr val="FF0000"/>
                </a:solidFill>
                <a:latin typeface="Source Code Pro" panose="020F0502020204030204" pitchFamily="49" charset="0"/>
              </a:rPr>
              <a:t>DeclaredType</a:t>
            </a:r>
            <a:r>
              <a:rPr lang="en-US" dirty="0">
                <a:latin typeface="Consolas" panose="020B0609020204030204" pitchFamily="49" charset="0"/>
              </a:rPr>
              <a:t> x = new </a:t>
            </a:r>
            <a:r>
              <a:rPr lang="en-US" dirty="0" err="1">
                <a:solidFill>
                  <a:srgbClr val="0070C0"/>
                </a:solidFill>
                <a:latin typeface="Source Code Pro" panose="020F0502020204030204" pitchFamily="49" charset="0"/>
              </a:rPr>
              <a:t>ActualType</a:t>
            </a:r>
            <a:r>
              <a:rPr lang="en-US" dirty="0">
                <a:latin typeface="Consolas" panose="020B0609020204030204" pitchFamily="49" charset="0"/>
              </a:rPr>
              <a:t>()</a:t>
            </a:r>
          </a:p>
          <a:p>
            <a:pPr lvl="1" indent="-406400">
              <a:lnSpc>
                <a:spcPct val="100000"/>
              </a:lnSpc>
              <a:buSzPts val="2800"/>
            </a:pPr>
            <a:r>
              <a:rPr lang="en-US" dirty="0"/>
              <a:t>All methods in </a:t>
            </a:r>
            <a:r>
              <a:rPr lang="en-US" dirty="0" err="1">
                <a:solidFill>
                  <a:srgbClr val="FF0000"/>
                </a:solidFill>
                <a:latin typeface="Source Code Pro" panose="020F0502020204030204" pitchFamily="49" charset="0"/>
              </a:rPr>
              <a:t>DeclaredType</a:t>
            </a:r>
            <a:r>
              <a:rPr lang="en-US" dirty="0"/>
              <a:t> can be called on </a:t>
            </a:r>
            <a:r>
              <a:rPr lang="en-US" dirty="0">
                <a:latin typeface="Consolas" panose="020B0609020204030204" pitchFamily="49" charset="0"/>
              </a:rPr>
              <a:t>x</a:t>
            </a:r>
          </a:p>
          <a:p>
            <a:pPr lvl="1" indent="-406400">
              <a:lnSpc>
                <a:spcPct val="100000"/>
              </a:lnSpc>
              <a:buSzPts val="2800"/>
            </a:pPr>
            <a:r>
              <a:rPr lang="en-US" dirty="0"/>
              <a:t>We’ve seen this with interfaces (</a:t>
            </a:r>
            <a:r>
              <a:rPr lang="en-US" dirty="0">
                <a:solidFill>
                  <a:srgbClr val="FF0000"/>
                </a:solidFill>
                <a:latin typeface="Consolas" panose="020B0609020204030204" pitchFamily="49" charset="0"/>
              </a:rPr>
              <a:t>List</a:t>
            </a:r>
            <a:r>
              <a:rPr lang="en-US" dirty="0">
                <a:latin typeface="Consolas" panose="020B0609020204030204" pitchFamily="49" charset="0"/>
              </a:rPr>
              <a:t>&lt;String&gt; </a:t>
            </a:r>
            <a:r>
              <a:rPr lang="en-US" dirty="0"/>
              <a:t>vs.  </a:t>
            </a:r>
            <a:r>
              <a:rPr lang="en-US" dirty="0" err="1">
                <a:solidFill>
                  <a:srgbClr val="0070C0"/>
                </a:solidFill>
                <a:latin typeface="Consolas" panose="020B0609020204030204" pitchFamily="49" charset="0"/>
              </a:rPr>
              <a:t>ArrayList</a:t>
            </a:r>
            <a:r>
              <a:rPr lang="en-US" dirty="0">
                <a:latin typeface="Consolas" panose="020B0609020204030204" pitchFamily="49" charset="0"/>
              </a:rPr>
              <a:t>&lt;String&gt;</a:t>
            </a:r>
            <a:r>
              <a:rPr lang="en-US" dirty="0"/>
              <a:t>)</a:t>
            </a:r>
          </a:p>
          <a:p>
            <a:pPr lvl="1" indent="-406400">
              <a:lnSpc>
                <a:spcPct val="100000"/>
              </a:lnSpc>
              <a:buSzPts val="2800"/>
            </a:pPr>
            <a:r>
              <a:rPr lang="en-US" dirty="0"/>
              <a:t>Can also be to inheritance relationships</a:t>
            </a:r>
          </a:p>
          <a:p>
            <a:pPr lvl="1" indent="-406400">
              <a:lnSpc>
                <a:spcPct val="100000"/>
              </a:lnSpc>
              <a:buSzPts val="2800"/>
            </a:pPr>
            <a:r>
              <a:rPr lang="en-US" b="1" dirty="0">
                <a:latin typeface="Calibri" panose="020F0502020204030204" pitchFamily="34" charset="0"/>
                <a:cs typeface="Calibri" panose="020F0502020204030204" pitchFamily="34" charset="0"/>
              </a:rPr>
              <a:t>Important: </a:t>
            </a:r>
            <a:r>
              <a:rPr lang="en-US" dirty="0">
                <a:latin typeface="Calibri" panose="020F0502020204030204" pitchFamily="34" charset="0"/>
                <a:cs typeface="Calibri" panose="020F0502020204030204" pitchFamily="34" charset="0"/>
              </a:rPr>
              <a:t>The </a:t>
            </a:r>
            <a:r>
              <a:rPr lang="en-US" dirty="0" err="1">
                <a:solidFill>
                  <a:srgbClr val="0070C0"/>
                </a:solidFill>
                <a:latin typeface="Source Code Pro" panose="020F0502020204030204" pitchFamily="49" charset="0"/>
              </a:rPr>
              <a:t>ActualType</a:t>
            </a:r>
            <a:r>
              <a:rPr lang="en-US" dirty="0">
                <a:latin typeface="Calibri" panose="020F0502020204030204" pitchFamily="34" charset="0"/>
                <a:cs typeface="Calibri" panose="020F0502020204030204" pitchFamily="34" charset="0"/>
              </a:rPr>
              <a:t> determines what method is actually called!</a:t>
            </a:r>
            <a:endParaRPr lang="en-US" b="1" dirty="0">
              <a:latin typeface="Calibri" panose="020F0502020204030204" pitchFamily="34" charset="0"/>
              <a:cs typeface="Calibri" panose="020F0502020204030204" pitchFamily="34" charset="0"/>
            </a:endParaRPr>
          </a:p>
          <a:p>
            <a:pPr lvl="1" indent="-406400">
              <a:lnSpc>
                <a:spcPct val="100000"/>
              </a:lnSpc>
              <a:buSzPts val="2800"/>
            </a:pPr>
            <a:endParaRPr lang="en-US" dirty="0"/>
          </a:p>
          <a:p>
            <a:pPr marL="0" indent="0">
              <a:lnSpc>
                <a:spcPct val="100000"/>
              </a:lnSpc>
              <a:buSzPts val="2800"/>
              <a:buNone/>
            </a:pPr>
            <a:endParaRPr lang="en-US" sz="1000" dirty="0">
              <a:latin typeface="Consolas" panose="020B0609020204030204" pitchFamily="49" charset="0"/>
            </a:endParaRPr>
          </a:p>
          <a:p>
            <a:pPr marL="0" indent="0">
              <a:lnSpc>
                <a:spcPct val="100000"/>
              </a:lnSpc>
              <a:buSzPts val="2800"/>
              <a:buNone/>
            </a:pPr>
            <a:r>
              <a:rPr lang="en-US" sz="2400" dirty="0">
                <a:solidFill>
                  <a:srgbClr val="FF0000"/>
                </a:solidFill>
                <a:latin typeface="Consolas" panose="020B0609020204030204" pitchFamily="49" charset="0"/>
              </a:rPr>
              <a:t>Animal</a:t>
            </a:r>
            <a:r>
              <a:rPr lang="en-US" sz="2400" dirty="0">
                <a:latin typeface="Consolas" panose="020B0609020204030204" pitchFamily="49" charset="0"/>
              </a:rPr>
              <a:t>[] </a:t>
            </a:r>
            <a:r>
              <a:rPr lang="en-US" sz="2400" dirty="0" err="1">
                <a:latin typeface="Consolas" panose="020B0609020204030204" pitchFamily="49" charset="0"/>
              </a:rPr>
              <a:t>arr</a:t>
            </a:r>
            <a:r>
              <a:rPr lang="en-US" sz="2400" dirty="0">
                <a:latin typeface="Consolas" panose="020B0609020204030204" pitchFamily="49" charset="0"/>
              </a:rPr>
              <a:t> = {new </a:t>
            </a:r>
            <a:r>
              <a:rPr lang="en-US" sz="2400" dirty="0">
                <a:solidFill>
                  <a:srgbClr val="0070C0"/>
                </a:solidFill>
                <a:latin typeface="Consolas" panose="020B0609020204030204" pitchFamily="49" charset="0"/>
              </a:rPr>
              <a:t>Animal</a:t>
            </a:r>
            <a:r>
              <a:rPr lang="en-US" sz="2400" dirty="0">
                <a:latin typeface="Consolas" panose="020B0609020204030204" pitchFamily="49" charset="0"/>
              </a:rPr>
              <a:t>(), new </a:t>
            </a:r>
            <a:r>
              <a:rPr lang="en-US" sz="2400" dirty="0">
                <a:solidFill>
                  <a:srgbClr val="0070C0"/>
                </a:solidFill>
                <a:latin typeface="Consolas" panose="020B0609020204030204" pitchFamily="49" charset="0"/>
              </a:rPr>
              <a:t>Dog</a:t>
            </a:r>
            <a:r>
              <a:rPr lang="en-US" sz="2400" dirty="0">
                <a:latin typeface="Consolas" panose="020B0609020204030204" pitchFamily="49" charset="0"/>
              </a:rPr>
              <a:t>(), new </a:t>
            </a:r>
            <a:r>
              <a:rPr lang="en-US" sz="2400" dirty="0">
                <a:solidFill>
                  <a:srgbClr val="0070C0"/>
                </a:solidFill>
                <a:latin typeface="Consolas" panose="020B0609020204030204" pitchFamily="49" charset="0"/>
              </a:rPr>
              <a:t>Husky</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for (</a:t>
            </a:r>
            <a:r>
              <a:rPr lang="en-US" sz="2400" dirty="0">
                <a:solidFill>
                  <a:srgbClr val="FF0000"/>
                </a:solidFill>
                <a:latin typeface="Consolas" panose="020B0609020204030204" pitchFamily="49" charset="0"/>
              </a:rPr>
              <a:t>Animal</a:t>
            </a:r>
            <a:r>
              <a:rPr lang="en-US" sz="2400" dirty="0">
                <a:latin typeface="Consolas" panose="020B0609020204030204" pitchFamily="49" charset="0"/>
              </a:rPr>
              <a:t> a : </a:t>
            </a:r>
            <a:r>
              <a:rPr lang="en-US" sz="2400" dirty="0" err="1">
                <a:latin typeface="Consolas" panose="020B0609020204030204" pitchFamily="49" charset="0"/>
              </a:rPr>
              <a:t>arr</a:t>
            </a:r>
            <a:r>
              <a:rPr lang="en-US" sz="2400" dirty="0">
                <a:latin typeface="Consolas" panose="020B0609020204030204" pitchFamily="49" charset="0"/>
              </a:rPr>
              <a:t>) {</a:t>
            </a:r>
          </a:p>
          <a:p>
            <a:pPr marL="0" indent="0">
              <a:lnSpc>
                <a:spcPct val="100000"/>
              </a:lnSpc>
              <a:buSzPts val="2800"/>
              <a:buNone/>
            </a:pPr>
            <a:r>
              <a:rPr lang="en-US" sz="2400" dirty="0">
                <a:latin typeface="Consolas" panose="020B0609020204030204" pitchFamily="49" charset="0"/>
              </a:rPr>
              <a:t>    </a:t>
            </a:r>
            <a:r>
              <a:rPr lang="en-US" sz="2400" dirty="0" err="1">
                <a:latin typeface="Consolas" panose="020B0609020204030204" pitchFamily="49" charset="0"/>
              </a:rPr>
              <a:t>a.speak</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a:t>
            </a:r>
          </a:p>
        </p:txBody>
      </p:sp>
    </p:spTree>
    <p:extLst>
      <p:ext uri="{BB962C8B-B14F-4D97-AF65-F5344CB8AC3E}">
        <p14:creationId xmlns:p14="http://schemas.microsoft.com/office/powerpoint/2010/main" val="92107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5E1C3-4690-8C41-A36C-3A2F54251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90044F-AAEF-5AF6-47DD-E15743462A94}"/>
              </a:ext>
            </a:extLst>
          </p:cNvPr>
          <p:cNvSpPr>
            <a:spLocks noGrp="1"/>
          </p:cNvSpPr>
          <p:nvPr>
            <p:ph type="title"/>
          </p:nvPr>
        </p:nvSpPr>
        <p:spPr/>
        <p:txBody>
          <a:bodyPr/>
          <a:lstStyle/>
          <a:p>
            <a:r>
              <a:rPr lang="en-US" dirty="0"/>
              <a:t>Polymorphism</a:t>
            </a:r>
          </a:p>
        </p:txBody>
      </p:sp>
      <p:sp>
        <p:nvSpPr>
          <p:cNvPr id="3" name="Content Placeholder 2">
            <a:extLst>
              <a:ext uri="{FF2B5EF4-FFF2-40B4-BE49-F238E27FC236}">
                <a16:creationId xmlns:a16="http://schemas.microsoft.com/office/drawing/2014/main" id="{E9060B14-3213-36A0-5F3D-A05E3BE87606}"/>
              </a:ext>
            </a:extLst>
          </p:cNvPr>
          <p:cNvSpPr>
            <a:spLocks noGrp="1"/>
          </p:cNvSpPr>
          <p:nvPr>
            <p:ph idx="1"/>
          </p:nvPr>
        </p:nvSpPr>
        <p:spPr>
          <a:xfrm>
            <a:off x="838199" y="1229833"/>
            <a:ext cx="10652393" cy="5486400"/>
          </a:xfrm>
        </p:spPr>
        <p:txBody>
          <a:bodyPr>
            <a:normAutofit/>
          </a:bodyPr>
          <a:lstStyle/>
          <a:p>
            <a:pPr marL="0" indent="0">
              <a:lnSpc>
                <a:spcPct val="100000"/>
              </a:lnSpc>
              <a:buSzPts val="2800"/>
              <a:buNone/>
            </a:pPr>
            <a:endParaRPr lang="en-US" sz="2400" dirty="0">
              <a:solidFill>
                <a:srgbClr val="FF0000"/>
              </a:solidFill>
              <a:latin typeface="Consolas" panose="020B0609020204030204" pitchFamily="49" charset="0"/>
            </a:endParaRPr>
          </a:p>
          <a:p>
            <a:pPr marL="0" indent="0">
              <a:lnSpc>
                <a:spcPct val="100000"/>
              </a:lnSpc>
              <a:buSzPts val="2800"/>
              <a:buNone/>
            </a:pPr>
            <a:r>
              <a:rPr lang="en-US" sz="2400" dirty="0">
                <a:solidFill>
                  <a:srgbClr val="FF0000"/>
                </a:solidFill>
                <a:latin typeface="Consolas" panose="020B0609020204030204" pitchFamily="49" charset="0"/>
              </a:rPr>
              <a:t>Animal</a:t>
            </a:r>
            <a:r>
              <a:rPr lang="en-US" sz="2400" dirty="0">
                <a:latin typeface="Consolas" panose="020B0609020204030204" pitchFamily="49" charset="0"/>
              </a:rPr>
              <a:t>[] </a:t>
            </a:r>
            <a:r>
              <a:rPr lang="en-US" sz="2400" dirty="0" err="1">
                <a:latin typeface="Consolas" panose="020B0609020204030204" pitchFamily="49" charset="0"/>
              </a:rPr>
              <a:t>arr</a:t>
            </a:r>
            <a:r>
              <a:rPr lang="en-US" sz="2400" dirty="0">
                <a:latin typeface="Consolas" panose="020B0609020204030204" pitchFamily="49" charset="0"/>
              </a:rPr>
              <a:t> = {new </a:t>
            </a:r>
            <a:r>
              <a:rPr lang="en-US" sz="2400" dirty="0">
                <a:solidFill>
                  <a:srgbClr val="0070C0"/>
                </a:solidFill>
                <a:latin typeface="Consolas" panose="020B0609020204030204" pitchFamily="49" charset="0"/>
              </a:rPr>
              <a:t>Animal</a:t>
            </a:r>
            <a:r>
              <a:rPr lang="en-US" sz="2400" dirty="0">
                <a:latin typeface="Consolas" panose="020B0609020204030204" pitchFamily="49" charset="0"/>
              </a:rPr>
              <a:t>(), new </a:t>
            </a:r>
            <a:r>
              <a:rPr lang="en-US" sz="2400" dirty="0">
                <a:solidFill>
                  <a:srgbClr val="0070C0"/>
                </a:solidFill>
                <a:latin typeface="Consolas" panose="020B0609020204030204" pitchFamily="49" charset="0"/>
              </a:rPr>
              <a:t>Dog</a:t>
            </a:r>
            <a:r>
              <a:rPr lang="en-US" sz="2400" dirty="0">
                <a:latin typeface="Consolas" panose="020B0609020204030204" pitchFamily="49" charset="0"/>
              </a:rPr>
              <a:t>(), new </a:t>
            </a:r>
            <a:r>
              <a:rPr lang="en-US" sz="2400" dirty="0">
                <a:solidFill>
                  <a:srgbClr val="0070C0"/>
                </a:solidFill>
                <a:latin typeface="Consolas" panose="020B0609020204030204" pitchFamily="49" charset="0"/>
              </a:rPr>
              <a:t>Husky</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for (</a:t>
            </a:r>
            <a:r>
              <a:rPr lang="en-US" sz="2400" dirty="0">
                <a:solidFill>
                  <a:srgbClr val="FF0000"/>
                </a:solidFill>
                <a:latin typeface="Consolas" panose="020B0609020204030204" pitchFamily="49" charset="0"/>
              </a:rPr>
              <a:t>Animal</a:t>
            </a:r>
            <a:r>
              <a:rPr lang="en-US" sz="2400" dirty="0">
                <a:latin typeface="Consolas" panose="020B0609020204030204" pitchFamily="49" charset="0"/>
              </a:rPr>
              <a:t> a : </a:t>
            </a:r>
            <a:r>
              <a:rPr lang="en-US" sz="2400" dirty="0" err="1">
                <a:latin typeface="Consolas" panose="020B0609020204030204" pitchFamily="49" charset="0"/>
              </a:rPr>
              <a:t>arr</a:t>
            </a:r>
            <a:r>
              <a:rPr lang="en-US" sz="2400" dirty="0">
                <a:latin typeface="Consolas" panose="020B0609020204030204" pitchFamily="49" charset="0"/>
              </a:rPr>
              <a:t>) {</a:t>
            </a:r>
          </a:p>
          <a:p>
            <a:pPr marL="0" indent="0">
              <a:lnSpc>
                <a:spcPct val="100000"/>
              </a:lnSpc>
              <a:buSzPts val="2800"/>
              <a:buNone/>
            </a:pPr>
            <a:r>
              <a:rPr lang="en-US" sz="2400" dirty="0">
                <a:latin typeface="Consolas" panose="020B0609020204030204" pitchFamily="49" charset="0"/>
              </a:rPr>
              <a:t>    </a:t>
            </a:r>
            <a:r>
              <a:rPr lang="en-US" sz="2400" dirty="0" err="1">
                <a:latin typeface="Consolas" panose="020B0609020204030204" pitchFamily="49" charset="0"/>
              </a:rPr>
              <a:t>a.speak</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a:t>
            </a:r>
          </a:p>
          <a:p>
            <a:pPr marL="0" indent="0">
              <a:lnSpc>
                <a:spcPct val="100000"/>
              </a:lnSpc>
              <a:buSzPts val="2800"/>
              <a:buNone/>
            </a:pPr>
            <a:endParaRPr lang="en-US" sz="2400" dirty="0">
              <a:latin typeface="Consolas" panose="020B0609020204030204" pitchFamily="49" charset="0"/>
            </a:endParaRPr>
          </a:p>
          <a:p>
            <a:pPr indent="-406400">
              <a:lnSpc>
                <a:spcPct val="100000"/>
              </a:lnSpc>
              <a:buSzPts val="2800"/>
            </a:pPr>
            <a:r>
              <a:rPr lang="en-US" dirty="0" err="1">
                <a:solidFill>
                  <a:srgbClr val="FF0000"/>
                </a:solidFill>
                <a:latin typeface="Source Code Pro" panose="020F0502020204030204" pitchFamily="49" charset="0"/>
              </a:rPr>
              <a:t>DeclaredType</a:t>
            </a:r>
            <a:r>
              <a:rPr lang="en-US" dirty="0">
                <a:latin typeface="Consolas" panose="020B0609020204030204" pitchFamily="49" charset="0"/>
              </a:rPr>
              <a:t> x = new </a:t>
            </a:r>
            <a:r>
              <a:rPr lang="en-US" dirty="0" err="1">
                <a:solidFill>
                  <a:srgbClr val="0070C0"/>
                </a:solidFill>
                <a:latin typeface="Source Code Pro" panose="020F0502020204030204" pitchFamily="49" charset="0"/>
              </a:rPr>
              <a:t>ActualType</a:t>
            </a:r>
            <a:r>
              <a:rPr lang="en-US" dirty="0">
                <a:latin typeface="Consolas" panose="020B0609020204030204" pitchFamily="49" charset="0"/>
              </a:rPr>
              <a:t>()</a:t>
            </a:r>
            <a:endParaRPr lang="en-US" sz="2400" dirty="0">
              <a:latin typeface="Consolas" panose="020B0609020204030204" pitchFamily="49" charset="0"/>
            </a:endParaRPr>
          </a:p>
          <a:p>
            <a:pPr lvl="1" indent="-406400">
              <a:lnSpc>
                <a:spcPct val="100000"/>
              </a:lnSpc>
              <a:buSzPts val="2800"/>
            </a:pPr>
            <a:r>
              <a:rPr lang="en-US" sz="2800" b="1" dirty="0">
                <a:latin typeface="Calibri" panose="020F0502020204030204" pitchFamily="34" charset="0"/>
                <a:cs typeface="Calibri" panose="020F0502020204030204" pitchFamily="34" charset="0"/>
              </a:rPr>
              <a:t>Important: </a:t>
            </a:r>
            <a:br>
              <a:rPr lang="en-US" sz="2800" b="1" dirty="0">
                <a:latin typeface="Calibri" panose="020F0502020204030204" pitchFamily="34" charset="0"/>
                <a:cs typeface="Calibri" panose="020F0502020204030204" pitchFamily="34" charset="0"/>
              </a:rPr>
            </a:br>
            <a:r>
              <a:rPr lang="en-US" sz="800" b="1" dirty="0">
                <a:latin typeface="Calibri" panose="020F0502020204030204" pitchFamily="34" charset="0"/>
                <a:cs typeface="Calibri" panose="020F0502020204030204" pitchFamily="34" charset="0"/>
              </a:rPr>
              <a:t>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The </a:t>
            </a:r>
            <a:r>
              <a:rPr lang="en-US" sz="2800" dirty="0" err="1">
                <a:solidFill>
                  <a:srgbClr val="0070C0"/>
                </a:solidFill>
                <a:latin typeface="Source Code Pro" panose="020F0502020204030204" pitchFamily="49" charset="0"/>
              </a:rPr>
              <a:t>ActualType</a:t>
            </a:r>
            <a:r>
              <a:rPr lang="en-US" sz="2800" dirty="0">
                <a:latin typeface="Calibri" panose="020F0502020204030204" pitchFamily="34" charset="0"/>
                <a:cs typeface="Calibri" panose="020F0502020204030204" pitchFamily="34" charset="0"/>
              </a:rPr>
              <a:t> determines what method is actually called!</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183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CA84-BB09-F98A-324E-682DF90F3D4D}"/>
              </a:ext>
            </a:extLst>
          </p:cNvPr>
          <p:cNvSpPr>
            <a:spLocks noGrp="1"/>
          </p:cNvSpPr>
          <p:nvPr>
            <p:ph type="title"/>
          </p:nvPr>
        </p:nvSpPr>
        <p:spPr/>
        <p:txBody>
          <a:bodyPr/>
          <a:lstStyle/>
          <a:p>
            <a:r>
              <a:rPr lang="en-US" dirty="0"/>
              <a:t>Declared Type and Actual Type</a:t>
            </a:r>
          </a:p>
        </p:txBody>
      </p:sp>
      <p:sp>
        <p:nvSpPr>
          <p:cNvPr id="3" name="TextBox 2">
            <a:extLst>
              <a:ext uri="{FF2B5EF4-FFF2-40B4-BE49-F238E27FC236}">
                <a16:creationId xmlns:a16="http://schemas.microsoft.com/office/drawing/2014/main" id="{A7D36A94-E288-99B4-BCFA-E765064D79A3}"/>
              </a:ext>
            </a:extLst>
          </p:cNvPr>
          <p:cNvSpPr txBox="1"/>
          <p:nvPr/>
        </p:nvSpPr>
        <p:spPr>
          <a:xfrm>
            <a:off x="6355145" y="3756140"/>
            <a:ext cx="3764172" cy="338554"/>
          </a:xfrm>
          <a:prstGeom prst="rect">
            <a:avLst/>
          </a:prstGeom>
          <a:noFill/>
        </p:spPr>
        <p:txBody>
          <a:bodyPr wrap="none" rtlCol="0">
            <a:spAutoFit/>
          </a:bodyPr>
          <a:lstStyle/>
          <a:p>
            <a:r>
              <a:rPr lang="en-US" sz="1600" b="0" i="0" dirty="0">
                <a:solidFill>
                  <a:srgbClr val="FF0000"/>
                </a:solidFill>
                <a:effectLst/>
                <a:latin typeface="Source Code Pro" panose="020F0502020204030204" pitchFamily="49" charset="0"/>
              </a:rPr>
              <a:t>Dog</a:t>
            </a:r>
            <a:r>
              <a:rPr lang="en-US" sz="1600" b="0" i="0" dirty="0">
                <a:solidFill>
                  <a:srgbClr val="000000"/>
                </a:solidFill>
                <a:effectLst/>
                <a:latin typeface="Source Code Pro" panose="020F0502020204030204" pitchFamily="49" charset="0"/>
              </a:rPr>
              <a:t> rufus = new </a:t>
            </a:r>
            <a:r>
              <a:rPr lang="en-US" sz="1600" b="0" i="0" dirty="0">
                <a:solidFill>
                  <a:srgbClr val="0070C0"/>
                </a:solidFill>
                <a:effectLst/>
                <a:latin typeface="Source Code Pro" panose="020F0502020204030204" pitchFamily="49" charset="0"/>
              </a:rPr>
              <a:t>Dog</a:t>
            </a:r>
            <a:r>
              <a:rPr lang="en-US" sz="1600" b="0" i="0" dirty="0">
                <a:solidFill>
                  <a:srgbClr val="000000"/>
                </a:solidFill>
                <a:effectLst/>
                <a:latin typeface="Source Code Pro" panose="020F0502020204030204" pitchFamily="49" charset="0"/>
              </a:rPr>
              <a:t>(”Rufus");</a:t>
            </a:r>
            <a:endParaRPr lang="en-US" sz="1600" dirty="0"/>
          </a:p>
        </p:txBody>
      </p:sp>
      <p:sp>
        <p:nvSpPr>
          <p:cNvPr id="8" name="TextBox 7">
            <a:extLst>
              <a:ext uri="{FF2B5EF4-FFF2-40B4-BE49-F238E27FC236}">
                <a16:creationId xmlns:a16="http://schemas.microsoft.com/office/drawing/2014/main" id="{3633E257-17D9-A352-408A-85BD61DDB18D}"/>
              </a:ext>
            </a:extLst>
          </p:cNvPr>
          <p:cNvSpPr txBox="1"/>
          <p:nvPr/>
        </p:nvSpPr>
        <p:spPr>
          <a:xfrm>
            <a:off x="173163" y="3756140"/>
            <a:ext cx="4134465" cy="338554"/>
          </a:xfrm>
          <a:prstGeom prst="rect">
            <a:avLst/>
          </a:prstGeom>
          <a:noFill/>
        </p:spPr>
        <p:txBody>
          <a:bodyPr wrap="none" rtlCol="0">
            <a:spAutoFit/>
          </a:bodyPr>
          <a:lstStyle/>
          <a:p>
            <a:r>
              <a:rPr lang="en-US" sz="1600" b="0" i="0" dirty="0">
                <a:solidFill>
                  <a:srgbClr val="FF0000"/>
                </a:solidFill>
                <a:effectLst/>
                <a:latin typeface="Source Code Pro" panose="020F0502020204030204" pitchFamily="49" charset="0"/>
              </a:rPr>
              <a:t>Animal</a:t>
            </a:r>
            <a:r>
              <a:rPr lang="en-US" sz="1600" b="0" i="0" dirty="0">
                <a:solidFill>
                  <a:srgbClr val="000000"/>
                </a:solidFill>
                <a:effectLst/>
                <a:latin typeface="Source Code Pro" panose="020F0502020204030204" pitchFamily="49" charset="0"/>
              </a:rPr>
              <a:t> rufus = new </a:t>
            </a:r>
            <a:r>
              <a:rPr lang="en-US" sz="1600" b="0" i="0" dirty="0">
                <a:solidFill>
                  <a:srgbClr val="0070C0"/>
                </a:solidFill>
                <a:effectLst/>
                <a:latin typeface="Source Code Pro" panose="020F0502020204030204" pitchFamily="49" charset="0"/>
              </a:rPr>
              <a:t>Dog</a:t>
            </a:r>
            <a:r>
              <a:rPr lang="en-US" sz="1600" b="0" i="0" dirty="0">
                <a:solidFill>
                  <a:srgbClr val="000000"/>
                </a:solidFill>
                <a:effectLst/>
                <a:latin typeface="Source Code Pro" panose="020F0502020204030204" pitchFamily="49" charset="0"/>
              </a:rPr>
              <a:t>("Rufus");</a:t>
            </a:r>
            <a:endParaRPr lang="en-US" sz="1600" dirty="0"/>
          </a:p>
        </p:txBody>
      </p:sp>
      <p:sp>
        <p:nvSpPr>
          <p:cNvPr id="10" name="TextBox 9">
            <a:extLst>
              <a:ext uri="{FF2B5EF4-FFF2-40B4-BE49-F238E27FC236}">
                <a16:creationId xmlns:a16="http://schemas.microsoft.com/office/drawing/2014/main" id="{BD1C9554-2A6D-01BA-47C4-D1653A9A2E12}"/>
              </a:ext>
            </a:extLst>
          </p:cNvPr>
          <p:cNvSpPr txBox="1"/>
          <p:nvPr/>
        </p:nvSpPr>
        <p:spPr>
          <a:xfrm>
            <a:off x="2761872" y="1483508"/>
            <a:ext cx="6494085" cy="400110"/>
          </a:xfrm>
          <a:prstGeom prst="rect">
            <a:avLst/>
          </a:prstGeom>
          <a:noFill/>
        </p:spPr>
        <p:txBody>
          <a:bodyPr wrap="none" rtlCol="0">
            <a:spAutoFit/>
          </a:bodyPr>
          <a:lstStyle/>
          <a:p>
            <a:r>
              <a:rPr lang="en-US" sz="2000" b="0" i="0" dirty="0" err="1">
                <a:solidFill>
                  <a:srgbClr val="FF0000"/>
                </a:solidFill>
                <a:effectLst/>
                <a:latin typeface="Source Code Pro" panose="020F0502020204030204" pitchFamily="49" charset="0"/>
              </a:rPr>
              <a:t>DeclaredType</a:t>
            </a:r>
            <a:r>
              <a:rPr lang="en-US" sz="2000" b="0" i="0" dirty="0">
                <a:solidFill>
                  <a:srgbClr val="000000"/>
                </a:solidFill>
                <a:effectLst/>
                <a:latin typeface="Source Code Pro" panose="020F0502020204030204" pitchFamily="49" charset="0"/>
              </a:rPr>
              <a:t> </a:t>
            </a:r>
            <a:r>
              <a:rPr lang="en-US" sz="2000" b="0" i="0" dirty="0" err="1">
                <a:solidFill>
                  <a:srgbClr val="000000"/>
                </a:solidFill>
                <a:effectLst/>
                <a:latin typeface="Source Code Pro" panose="020F0502020204030204" pitchFamily="49" charset="0"/>
              </a:rPr>
              <a:t>varName</a:t>
            </a:r>
            <a:r>
              <a:rPr lang="en-US" sz="2000" b="0" i="0" dirty="0">
                <a:solidFill>
                  <a:srgbClr val="000000"/>
                </a:solidFill>
                <a:effectLst/>
                <a:latin typeface="Source Code Pro" panose="020F0502020204030204" pitchFamily="49" charset="0"/>
              </a:rPr>
              <a:t> = new </a:t>
            </a:r>
            <a:r>
              <a:rPr lang="en-US" sz="2000" b="0" i="0" dirty="0" err="1">
                <a:solidFill>
                  <a:srgbClr val="0070C0"/>
                </a:solidFill>
                <a:effectLst/>
                <a:latin typeface="Source Code Pro" panose="020F0502020204030204" pitchFamily="49" charset="0"/>
              </a:rPr>
              <a:t>ActualType</a:t>
            </a:r>
            <a:r>
              <a:rPr lang="en-US" sz="2000" b="0" i="0" dirty="0">
                <a:solidFill>
                  <a:srgbClr val="000000"/>
                </a:solidFill>
                <a:effectLst/>
                <a:latin typeface="Source Code Pro" panose="020F0502020204030204" pitchFamily="49" charset="0"/>
              </a:rPr>
              <a:t>(…);</a:t>
            </a:r>
            <a:endParaRPr lang="en-US" sz="2000" dirty="0"/>
          </a:p>
        </p:txBody>
      </p:sp>
      <p:sp>
        <p:nvSpPr>
          <p:cNvPr id="11" name="TextBox 10">
            <a:extLst>
              <a:ext uri="{FF2B5EF4-FFF2-40B4-BE49-F238E27FC236}">
                <a16:creationId xmlns:a16="http://schemas.microsoft.com/office/drawing/2014/main" id="{05E61201-1B4F-6552-C9FF-9A8937684C46}"/>
              </a:ext>
            </a:extLst>
          </p:cNvPr>
          <p:cNvSpPr txBox="1"/>
          <p:nvPr/>
        </p:nvSpPr>
        <p:spPr>
          <a:xfrm>
            <a:off x="173163" y="4171753"/>
            <a:ext cx="5835752" cy="1477328"/>
          </a:xfrm>
          <a:prstGeom prst="rect">
            <a:avLst/>
          </a:prstGeom>
          <a:noFill/>
        </p:spPr>
        <p:txBody>
          <a:bodyPr wrap="square" rtlCol="0">
            <a:spAutoFit/>
          </a:bodyPr>
          <a:lstStyle/>
          <a:p>
            <a:r>
              <a:rPr lang="en-US" dirty="0">
                <a:solidFill>
                  <a:srgbClr val="FF0000"/>
                </a:solidFill>
              </a:rPr>
              <a:t>Declared Type: Animal</a:t>
            </a:r>
          </a:p>
          <a:p>
            <a:r>
              <a:rPr lang="en-US" dirty="0">
                <a:solidFill>
                  <a:srgbClr val="0070C0"/>
                </a:solidFill>
              </a:rPr>
              <a:t>Actual Type: Dog</a:t>
            </a:r>
          </a:p>
          <a:p>
            <a:endParaRPr lang="en-US" dirty="0"/>
          </a:p>
          <a:p>
            <a:r>
              <a:rPr lang="en-US" dirty="0"/>
              <a:t>Can call methods that makes sense for EVERY </a:t>
            </a:r>
            <a:r>
              <a:rPr lang="en-US" dirty="0">
                <a:solidFill>
                  <a:srgbClr val="FF0000"/>
                </a:solidFill>
              </a:rPr>
              <a:t>Animal</a:t>
            </a:r>
          </a:p>
          <a:p>
            <a:r>
              <a:rPr lang="en-US" dirty="0"/>
              <a:t>If </a:t>
            </a:r>
            <a:r>
              <a:rPr lang="en-US" dirty="0">
                <a:solidFill>
                  <a:srgbClr val="0070C0"/>
                </a:solidFill>
              </a:rPr>
              <a:t>Dog</a:t>
            </a:r>
            <a:r>
              <a:rPr lang="en-US" dirty="0"/>
              <a:t> overrides a method, uses the </a:t>
            </a:r>
            <a:r>
              <a:rPr lang="en-US" dirty="0">
                <a:solidFill>
                  <a:srgbClr val="0070C0"/>
                </a:solidFill>
              </a:rPr>
              <a:t>Dog</a:t>
            </a:r>
            <a:r>
              <a:rPr lang="en-US" dirty="0"/>
              <a:t> version</a:t>
            </a:r>
          </a:p>
        </p:txBody>
      </p:sp>
      <p:sp>
        <p:nvSpPr>
          <p:cNvPr id="15" name="TextBox 14">
            <a:extLst>
              <a:ext uri="{FF2B5EF4-FFF2-40B4-BE49-F238E27FC236}">
                <a16:creationId xmlns:a16="http://schemas.microsoft.com/office/drawing/2014/main" id="{E1170072-321F-7D8F-DC87-3513C7A1621A}"/>
              </a:ext>
            </a:extLst>
          </p:cNvPr>
          <p:cNvSpPr txBox="1"/>
          <p:nvPr/>
        </p:nvSpPr>
        <p:spPr>
          <a:xfrm>
            <a:off x="6356248" y="4171753"/>
            <a:ext cx="5835752" cy="1477328"/>
          </a:xfrm>
          <a:prstGeom prst="rect">
            <a:avLst/>
          </a:prstGeom>
          <a:noFill/>
        </p:spPr>
        <p:txBody>
          <a:bodyPr wrap="square" rtlCol="0">
            <a:spAutoFit/>
          </a:bodyPr>
          <a:lstStyle/>
          <a:p>
            <a:r>
              <a:rPr lang="en-US" dirty="0">
                <a:solidFill>
                  <a:srgbClr val="FF0000"/>
                </a:solidFill>
              </a:rPr>
              <a:t>Declared Type: Dog</a:t>
            </a:r>
          </a:p>
          <a:p>
            <a:r>
              <a:rPr lang="en-US" dirty="0">
                <a:solidFill>
                  <a:srgbClr val="0070C0"/>
                </a:solidFill>
              </a:rPr>
              <a:t>Actual Type: Dog</a:t>
            </a:r>
          </a:p>
          <a:p>
            <a:endParaRPr lang="en-US" dirty="0"/>
          </a:p>
          <a:p>
            <a:r>
              <a:rPr lang="en-US" dirty="0"/>
              <a:t>Can call methods that makes sense for EVERY </a:t>
            </a:r>
            <a:r>
              <a:rPr lang="en-US" dirty="0">
                <a:solidFill>
                  <a:srgbClr val="FF0000"/>
                </a:solidFill>
              </a:rPr>
              <a:t>Dog</a:t>
            </a:r>
          </a:p>
          <a:p>
            <a:r>
              <a:rPr lang="en-US" dirty="0"/>
              <a:t>If </a:t>
            </a:r>
            <a:r>
              <a:rPr lang="en-US" dirty="0">
                <a:solidFill>
                  <a:srgbClr val="0070C0"/>
                </a:solidFill>
              </a:rPr>
              <a:t>Dog</a:t>
            </a:r>
            <a:r>
              <a:rPr lang="en-US" dirty="0"/>
              <a:t> overrides a method, uses the </a:t>
            </a:r>
            <a:r>
              <a:rPr lang="en-US" dirty="0">
                <a:solidFill>
                  <a:srgbClr val="0070C0"/>
                </a:solidFill>
              </a:rPr>
              <a:t>Dog</a:t>
            </a:r>
            <a:r>
              <a:rPr lang="en-US" dirty="0"/>
              <a:t> version</a:t>
            </a:r>
          </a:p>
        </p:txBody>
      </p:sp>
      <p:sp>
        <p:nvSpPr>
          <p:cNvPr id="4" name="TextBox 3">
            <a:extLst>
              <a:ext uri="{FF2B5EF4-FFF2-40B4-BE49-F238E27FC236}">
                <a16:creationId xmlns:a16="http://schemas.microsoft.com/office/drawing/2014/main" id="{329C26DB-F437-1865-8B48-8A110293C069}"/>
              </a:ext>
            </a:extLst>
          </p:cNvPr>
          <p:cNvSpPr txBox="1"/>
          <p:nvPr/>
        </p:nvSpPr>
        <p:spPr>
          <a:xfrm>
            <a:off x="2422018" y="2312937"/>
            <a:ext cx="7433766" cy="400110"/>
          </a:xfrm>
          <a:prstGeom prst="rect">
            <a:avLst/>
          </a:prstGeom>
          <a:solidFill>
            <a:schemeClr val="accent4">
              <a:lumMod val="40000"/>
              <a:lumOff val="60000"/>
            </a:schemeClr>
          </a:solidFill>
          <a:ln w="38100">
            <a:solidFill>
              <a:schemeClr val="accent4">
                <a:lumMod val="75000"/>
              </a:schemeClr>
            </a:solidFill>
          </a:ln>
        </p:spPr>
        <p:txBody>
          <a:bodyPr wrap="none" rtlCol="0">
            <a:spAutoFit/>
          </a:bodyPr>
          <a:lstStyle/>
          <a:p>
            <a:r>
              <a:rPr lang="en-US" sz="2000" dirty="0" err="1">
                <a:solidFill>
                  <a:srgbClr val="0070C0"/>
                </a:solidFill>
                <a:latin typeface="Source Code Pro" panose="020F0502020204030204" pitchFamily="49" charset="0"/>
              </a:rPr>
              <a:t>ActualType</a:t>
            </a:r>
            <a:r>
              <a:rPr lang="en-US" sz="2000" dirty="0">
                <a:solidFill>
                  <a:srgbClr val="0070C0"/>
                </a:solidFill>
                <a:latin typeface="Source Code Pro" panose="020F0502020204030204" pitchFamily="49" charset="0"/>
              </a:rPr>
              <a:t> </a:t>
            </a:r>
            <a:r>
              <a:rPr lang="en-US" sz="2000" dirty="0">
                <a:latin typeface="Calibri" panose="020F0502020204030204" pitchFamily="34" charset="0"/>
                <a:cs typeface="Calibri" panose="020F0502020204030204" pitchFamily="34" charset="0"/>
              </a:rPr>
              <a:t>must be a subclass of (or same as)</a:t>
            </a:r>
            <a:r>
              <a:rPr lang="en-US" sz="2000" dirty="0">
                <a:latin typeface="Source Code Pro" panose="020F0502020204030204" pitchFamily="49" charset="0"/>
              </a:rPr>
              <a:t> </a:t>
            </a:r>
            <a:r>
              <a:rPr lang="en-US" sz="2000" b="0" i="0" dirty="0" err="1">
                <a:solidFill>
                  <a:srgbClr val="FF0000"/>
                </a:solidFill>
                <a:effectLst/>
                <a:latin typeface="Source Code Pro" panose="020F0502020204030204" pitchFamily="49" charset="0"/>
              </a:rPr>
              <a:t>DeclaredType</a:t>
            </a:r>
            <a:endParaRPr lang="en-US" sz="2000" dirty="0"/>
          </a:p>
        </p:txBody>
      </p:sp>
    </p:spTree>
    <p:extLst>
      <p:ext uri="{BB962C8B-B14F-4D97-AF65-F5344CB8AC3E}">
        <p14:creationId xmlns:p14="http://schemas.microsoft.com/office/powerpoint/2010/main" val="338129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Polymorphism</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a:xfrm>
            <a:off x="838199" y="1229833"/>
            <a:ext cx="10652393" cy="5486400"/>
          </a:xfrm>
        </p:spPr>
        <p:txBody>
          <a:bodyPr>
            <a:normAutofit/>
          </a:bodyPr>
          <a:lstStyle/>
          <a:p>
            <a:pPr marL="0" indent="0">
              <a:lnSpc>
                <a:spcPct val="100000"/>
              </a:lnSpc>
              <a:buSzPts val="2800"/>
              <a:buNone/>
            </a:pPr>
            <a:endParaRPr lang="en-US" sz="2400" dirty="0">
              <a:solidFill>
                <a:srgbClr val="FF0000"/>
              </a:solidFill>
              <a:latin typeface="Consolas" panose="020B0609020204030204" pitchFamily="49" charset="0"/>
            </a:endParaRPr>
          </a:p>
          <a:p>
            <a:pPr marL="0" indent="0">
              <a:lnSpc>
                <a:spcPct val="100000"/>
              </a:lnSpc>
              <a:buSzPts val="2800"/>
              <a:buNone/>
            </a:pPr>
            <a:r>
              <a:rPr lang="en-US" sz="2400" dirty="0">
                <a:latin typeface="Consolas" panose="020B0609020204030204" pitchFamily="49" charset="0"/>
              </a:rPr>
              <a:t>Animal[] </a:t>
            </a:r>
            <a:r>
              <a:rPr lang="en-US" sz="2400" dirty="0" err="1">
                <a:latin typeface="Consolas" panose="020B0609020204030204" pitchFamily="49" charset="0"/>
              </a:rPr>
              <a:t>arr</a:t>
            </a:r>
            <a:r>
              <a:rPr lang="en-US" sz="2400" dirty="0">
                <a:latin typeface="Consolas" panose="020B0609020204030204" pitchFamily="49" charset="0"/>
              </a:rPr>
              <a:t> = {new Animal(), new Dog(), new Husky()};</a:t>
            </a:r>
          </a:p>
          <a:p>
            <a:pPr marL="0" indent="0">
              <a:lnSpc>
                <a:spcPct val="100000"/>
              </a:lnSpc>
              <a:buSzPts val="2800"/>
              <a:buNone/>
            </a:pPr>
            <a:r>
              <a:rPr lang="en-US" sz="2400" dirty="0">
                <a:latin typeface="Consolas" panose="020B0609020204030204" pitchFamily="49" charset="0"/>
              </a:rPr>
              <a:t>for (Animal a : </a:t>
            </a:r>
            <a:r>
              <a:rPr lang="en-US" sz="2400" dirty="0" err="1">
                <a:latin typeface="Consolas" panose="020B0609020204030204" pitchFamily="49" charset="0"/>
              </a:rPr>
              <a:t>arr</a:t>
            </a:r>
            <a:r>
              <a:rPr lang="en-US" sz="2400" dirty="0">
                <a:latin typeface="Consolas" panose="020B0609020204030204" pitchFamily="49" charset="0"/>
              </a:rPr>
              <a:t>) {</a:t>
            </a:r>
          </a:p>
          <a:p>
            <a:pPr marL="0" indent="0">
              <a:lnSpc>
                <a:spcPct val="100000"/>
              </a:lnSpc>
              <a:buSzPts val="2800"/>
              <a:buNone/>
            </a:pPr>
            <a:r>
              <a:rPr lang="en-US" sz="2400" dirty="0">
                <a:latin typeface="Consolas" panose="020B0609020204030204" pitchFamily="49" charset="0"/>
              </a:rPr>
              <a:t>    </a:t>
            </a:r>
            <a:r>
              <a:rPr lang="en-US" sz="2400" dirty="0" err="1">
                <a:latin typeface="Consolas" panose="020B0609020204030204" pitchFamily="49" charset="0"/>
              </a:rPr>
              <a:t>a.speak</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a:t>
            </a:r>
          </a:p>
          <a:p>
            <a:pPr marL="0" indent="0">
              <a:lnSpc>
                <a:spcPct val="100000"/>
              </a:lnSpc>
              <a:buSzPts val="2800"/>
              <a:buNone/>
            </a:pPr>
            <a:endParaRPr lang="en-US" sz="2400" dirty="0">
              <a:latin typeface="Consolas" panose="020B0609020204030204" pitchFamily="49" charset="0"/>
            </a:endParaRPr>
          </a:p>
          <a:p>
            <a:pPr marL="0" indent="0">
              <a:lnSpc>
                <a:spcPct val="100000"/>
              </a:lnSpc>
              <a:buSzPts val="2800"/>
              <a:buNone/>
            </a:pPr>
            <a:r>
              <a:rPr lang="en-US" dirty="0">
                <a:latin typeface="Calibri" panose="020F0502020204030204" pitchFamily="34" charset="0"/>
                <a:cs typeface="Calibri" panose="020F0502020204030204" pitchFamily="34" charset="0"/>
              </a:rPr>
              <a:t>Suppose </a:t>
            </a:r>
            <a:r>
              <a:rPr lang="en-US" dirty="0">
                <a:latin typeface="Consolas" panose="020B0609020204030204" pitchFamily="49" charset="0"/>
              </a:rPr>
              <a:t>Animal</a:t>
            </a:r>
            <a:r>
              <a:rPr lang="en-US" dirty="0">
                <a:latin typeface="Calibri" panose="020F0502020204030204" pitchFamily="34" charset="0"/>
                <a:cs typeface="Calibri" panose="020F0502020204030204" pitchFamily="34" charset="0"/>
              </a:rPr>
              <a:t>, </a:t>
            </a:r>
            <a:r>
              <a:rPr lang="en-US" dirty="0">
                <a:latin typeface="Consolas" panose="020B0609020204030204" pitchFamily="49" charset="0"/>
              </a:rPr>
              <a:t>Dog</a:t>
            </a:r>
            <a:r>
              <a:rPr lang="en-US" dirty="0">
                <a:latin typeface="Calibri" panose="020F0502020204030204" pitchFamily="34" charset="0"/>
                <a:cs typeface="Calibri" panose="020F0502020204030204" pitchFamily="34" charset="0"/>
              </a:rPr>
              <a:t>, and </a:t>
            </a:r>
            <a:r>
              <a:rPr lang="en-US" dirty="0">
                <a:latin typeface="Consolas" panose="020B0609020204030204" pitchFamily="49" charset="0"/>
              </a:rPr>
              <a:t>Husky</a:t>
            </a:r>
            <a:r>
              <a:rPr lang="en-US" dirty="0">
                <a:latin typeface="Calibri" panose="020F0502020204030204" pitchFamily="34" charset="0"/>
                <a:cs typeface="Calibri" panose="020F0502020204030204" pitchFamily="34" charset="0"/>
              </a:rPr>
              <a:t> all implement speak.</a:t>
            </a:r>
          </a:p>
          <a:p>
            <a:pPr marL="0" indent="0">
              <a:lnSpc>
                <a:spcPct val="100000"/>
              </a:lnSpc>
              <a:buSzPts val="2800"/>
              <a:buNone/>
            </a:pPr>
            <a:endParaRPr lang="en-US" dirty="0">
              <a:latin typeface="Calibri" panose="020F0502020204030204" pitchFamily="34" charset="0"/>
              <a:cs typeface="Calibri" panose="020F0502020204030204" pitchFamily="34" charset="0"/>
            </a:endParaRPr>
          </a:p>
          <a:p>
            <a:pPr marL="0" indent="0">
              <a:lnSpc>
                <a:spcPct val="100000"/>
              </a:lnSpc>
              <a:buSzPts val="2800"/>
              <a:buNone/>
            </a:pPr>
            <a:r>
              <a:rPr lang="en-US" dirty="0">
                <a:latin typeface="Calibri" panose="020F0502020204030204" pitchFamily="34" charset="0"/>
                <a:cs typeface="Calibri" panose="020F0502020204030204" pitchFamily="34" charset="0"/>
              </a:rPr>
              <a:t>Which version gets called on each iteration of the loop?</a:t>
            </a:r>
          </a:p>
        </p:txBody>
      </p:sp>
      <p:sp>
        <p:nvSpPr>
          <p:cNvPr id="4" name="Rounded Rectangle 3">
            <a:extLst>
              <a:ext uri="{FF2B5EF4-FFF2-40B4-BE49-F238E27FC236}">
                <a16:creationId xmlns:a16="http://schemas.microsoft.com/office/drawing/2014/main" id="{90CEBBCC-FB90-A9D5-3C30-3BA5D30812DE}"/>
              </a:ext>
            </a:extLst>
          </p:cNvPr>
          <p:cNvSpPr/>
          <p:nvPr/>
        </p:nvSpPr>
        <p:spPr>
          <a:xfrm>
            <a:off x="8107017" y="470452"/>
            <a:ext cx="3750366" cy="901148"/>
          </a:xfrm>
          <a:prstGeom prst="roundRect">
            <a:avLst/>
          </a:prstGeom>
          <a:solidFill>
            <a:schemeClr val="accent1">
              <a:lumMod val="20000"/>
              <a:lumOff val="80000"/>
            </a:schemeClr>
          </a:solidFill>
          <a:ln w="508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Typical Problem</a:t>
            </a:r>
          </a:p>
        </p:txBody>
      </p:sp>
    </p:spTree>
    <p:extLst>
      <p:ext uri="{BB962C8B-B14F-4D97-AF65-F5344CB8AC3E}">
        <p14:creationId xmlns:p14="http://schemas.microsoft.com/office/powerpoint/2010/main" val="405065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1BCEC84-1808-2256-4C27-EF00BDACD36B}"/>
              </a:ext>
            </a:extLst>
          </p:cNvPr>
          <p:cNvSpPr/>
          <p:nvPr/>
        </p:nvSpPr>
        <p:spPr>
          <a:xfrm>
            <a:off x="6008914" y="2166385"/>
            <a:ext cx="5780312" cy="2383843"/>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69CA84-BB09-F98A-324E-682DF90F3D4D}"/>
              </a:ext>
            </a:extLst>
          </p:cNvPr>
          <p:cNvSpPr>
            <a:spLocks noGrp="1"/>
          </p:cNvSpPr>
          <p:nvPr>
            <p:ph type="title"/>
          </p:nvPr>
        </p:nvSpPr>
        <p:spPr/>
        <p:txBody>
          <a:bodyPr/>
          <a:lstStyle/>
          <a:p>
            <a:r>
              <a:rPr lang="en-US" dirty="0"/>
              <a:t>Overrides and Method Calls</a:t>
            </a:r>
          </a:p>
        </p:txBody>
      </p:sp>
      <p:sp>
        <p:nvSpPr>
          <p:cNvPr id="4" name="Rectangle 3">
            <a:extLst>
              <a:ext uri="{FF2B5EF4-FFF2-40B4-BE49-F238E27FC236}">
                <a16:creationId xmlns:a16="http://schemas.microsoft.com/office/drawing/2014/main" id="{6221BEFD-0D70-E2F5-AA5E-4029EBF1230F}"/>
              </a:ext>
            </a:extLst>
          </p:cNvPr>
          <p:cNvSpPr/>
          <p:nvPr/>
        </p:nvSpPr>
        <p:spPr>
          <a:xfrm>
            <a:off x="2465613" y="2069534"/>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Animal</a:t>
            </a:r>
          </a:p>
        </p:txBody>
      </p:sp>
      <p:sp>
        <p:nvSpPr>
          <p:cNvPr id="5" name="Rectangle 4">
            <a:extLst>
              <a:ext uri="{FF2B5EF4-FFF2-40B4-BE49-F238E27FC236}">
                <a16:creationId xmlns:a16="http://schemas.microsoft.com/office/drawing/2014/main" id="{5ACC5551-74C0-3C8C-ED8C-90C05D7EAC99}"/>
              </a:ext>
            </a:extLst>
          </p:cNvPr>
          <p:cNvSpPr/>
          <p:nvPr/>
        </p:nvSpPr>
        <p:spPr>
          <a:xfrm>
            <a:off x="2465613" y="3994151"/>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Dog</a:t>
            </a:r>
          </a:p>
        </p:txBody>
      </p:sp>
      <p:sp>
        <p:nvSpPr>
          <p:cNvPr id="6" name="Rectangle 5">
            <a:extLst>
              <a:ext uri="{FF2B5EF4-FFF2-40B4-BE49-F238E27FC236}">
                <a16:creationId xmlns:a16="http://schemas.microsoft.com/office/drawing/2014/main" id="{139931D9-8E74-3D36-0A4B-07C4C9A8D2A1}"/>
              </a:ext>
            </a:extLst>
          </p:cNvPr>
          <p:cNvSpPr/>
          <p:nvPr/>
        </p:nvSpPr>
        <p:spPr>
          <a:xfrm>
            <a:off x="2465613" y="5932565"/>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Husky</a:t>
            </a:r>
          </a:p>
        </p:txBody>
      </p:sp>
      <p:cxnSp>
        <p:nvCxnSpPr>
          <p:cNvPr id="17" name="Straight Arrow Connector 16">
            <a:extLst>
              <a:ext uri="{FF2B5EF4-FFF2-40B4-BE49-F238E27FC236}">
                <a16:creationId xmlns:a16="http://schemas.microsoft.com/office/drawing/2014/main" id="{86BEFE0C-3AD2-69C7-F174-99985464F8F9}"/>
              </a:ext>
            </a:extLst>
          </p:cNvPr>
          <p:cNvCxnSpPr>
            <a:cxnSpLocks/>
            <a:stCxn id="5" idx="0"/>
            <a:endCxn id="4" idx="2"/>
          </p:cNvCxnSpPr>
          <p:nvPr/>
        </p:nvCxnSpPr>
        <p:spPr>
          <a:xfrm flipV="1">
            <a:off x="3233056" y="2711791"/>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79E9548-1FE0-3FD3-7417-5D9562D751A1}"/>
              </a:ext>
            </a:extLst>
          </p:cNvPr>
          <p:cNvSpPr txBox="1"/>
          <p:nvPr/>
        </p:nvSpPr>
        <p:spPr>
          <a:xfrm rot="16200000">
            <a:off x="2704898" y="2971351"/>
            <a:ext cx="1056315" cy="707886"/>
          </a:xfrm>
          <a:prstGeom prst="rect">
            <a:avLst/>
          </a:prstGeom>
          <a:noFill/>
        </p:spPr>
        <p:txBody>
          <a:bodyPr wrap="none" rtlCol="0">
            <a:spAutoFit/>
          </a:bodyPr>
          <a:lstStyle/>
          <a:p>
            <a:r>
              <a:rPr lang="en-US" sz="2000" dirty="0"/>
              <a:t>extends</a:t>
            </a:r>
          </a:p>
          <a:p>
            <a:r>
              <a:rPr lang="en-US" sz="2000" dirty="0"/>
              <a:t>“is a”</a:t>
            </a:r>
          </a:p>
        </p:txBody>
      </p:sp>
      <p:sp>
        <p:nvSpPr>
          <p:cNvPr id="22" name="TextBox 21">
            <a:extLst>
              <a:ext uri="{FF2B5EF4-FFF2-40B4-BE49-F238E27FC236}">
                <a16:creationId xmlns:a16="http://schemas.microsoft.com/office/drawing/2014/main" id="{1F28A47C-D98D-3C45-CE87-2D6850CE185D}"/>
              </a:ext>
            </a:extLst>
          </p:cNvPr>
          <p:cNvSpPr txBox="1"/>
          <p:nvPr/>
        </p:nvSpPr>
        <p:spPr>
          <a:xfrm>
            <a:off x="6096000" y="1493837"/>
            <a:ext cx="5693228" cy="3785652"/>
          </a:xfrm>
          <a:prstGeom prst="rect">
            <a:avLst/>
          </a:prstGeom>
          <a:noFill/>
        </p:spPr>
        <p:txBody>
          <a:bodyPr wrap="square" rtlCol="0">
            <a:spAutoFit/>
          </a:bodyPr>
          <a:lstStyle/>
          <a:p>
            <a:r>
              <a:rPr lang="en-US" sz="2400" b="1" dirty="0"/>
              <a:t>When running:</a:t>
            </a:r>
          </a:p>
          <a:p>
            <a:endParaRPr lang="en-US" sz="2400" dirty="0"/>
          </a:p>
          <a:p>
            <a:r>
              <a:rPr lang="en-US" sz="2400" dirty="0"/>
              <a:t>Use the </a:t>
            </a:r>
            <a:r>
              <a:rPr lang="en-US" sz="2400" i="1" dirty="0"/>
              <a:t>most specific</a:t>
            </a:r>
            <a:r>
              <a:rPr lang="en-US" sz="2400" dirty="0"/>
              <a:t> version of the method call starting from the </a:t>
            </a:r>
            <a:r>
              <a:rPr lang="en-US" sz="2400" dirty="0">
                <a:solidFill>
                  <a:srgbClr val="0070C0"/>
                </a:solidFill>
              </a:rPr>
              <a:t>actual type</a:t>
            </a:r>
            <a:r>
              <a:rPr lang="en-US" sz="2400" dirty="0"/>
              <a:t>.</a:t>
            </a:r>
            <a:endParaRPr lang="en-US" sz="2400" i="1" dirty="0"/>
          </a:p>
          <a:p>
            <a:endParaRPr lang="en-US" sz="2400" dirty="0"/>
          </a:p>
          <a:p>
            <a:r>
              <a:rPr lang="en-US" sz="2400" dirty="0"/>
              <a:t>Start from the </a:t>
            </a:r>
            <a:r>
              <a:rPr lang="en-US" sz="2400" dirty="0">
                <a:solidFill>
                  <a:srgbClr val="0070C0"/>
                </a:solidFill>
              </a:rPr>
              <a:t>actual type</a:t>
            </a:r>
            <a:r>
              <a:rPr lang="en-US" sz="2400" dirty="0"/>
              <a:t>, then go “up” to super classes until you find the method. Run that first-discovered version.</a:t>
            </a:r>
          </a:p>
          <a:p>
            <a:endParaRPr lang="en-US" sz="2400" dirty="0"/>
          </a:p>
          <a:p>
            <a:endParaRPr lang="en-US" sz="2400" dirty="0"/>
          </a:p>
        </p:txBody>
      </p:sp>
      <p:sp>
        <p:nvSpPr>
          <p:cNvPr id="3" name="Arrow: Right 2">
            <a:extLst>
              <a:ext uri="{FF2B5EF4-FFF2-40B4-BE49-F238E27FC236}">
                <a16:creationId xmlns:a16="http://schemas.microsoft.com/office/drawing/2014/main" id="{5670ACF0-7A18-E5C8-2634-441CCC89C5FE}"/>
              </a:ext>
            </a:extLst>
          </p:cNvPr>
          <p:cNvSpPr/>
          <p:nvPr/>
        </p:nvSpPr>
        <p:spPr>
          <a:xfrm>
            <a:off x="710291" y="5969297"/>
            <a:ext cx="1502228" cy="642257"/>
          </a:xfrm>
          <a:prstGeom prst="rightArrow">
            <a:avLst/>
          </a:prstGeom>
          <a:solidFill>
            <a:schemeClr val="tx2">
              <a:lumMod val="50000"/>
              <a:lumOff val="5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Actual Type</a:t>
            </a:r>
          </a:p>
        </p:txBody>
      </p:sp>
      <p:sp>
        <p:nvSpPr>
          <p:cNvPr id="11" name="Arrow: Left 10">
            <a:extLst>
              <a:ext uri="{FF2B5EF4-FFF2-40B4-BE49-F238E27FC236}">
                <a16:creationId xmlns:a16="http://schemas.microsoft.com/office/drawing/2014/main" id="{5A1CC531-B1FC-D506-BBDB-285AA8BA7C7B}"/>
              </a:ext>
            </a:extLst>
          </p:cNvPr>
          <p:cNvSpPr/>
          <p:nvPr/>
        </p:nvSpPr>
        <p:spPr>
          <a:xfrm rot="5400000">
            <a:off x="-898158" y="3064253"/>
            <a:ext cx="3668336" cy="2068287"/>
          </a:xfrm>
          <a:prstGeom prst="leftArrow">
            <a:avLst/>
          </a:prstGeom>
          <a:solidFill>
            <a:schemeClr val="accent6">
              <a:lumMod val="40000"/>
              <a:lumOff val="60000"/>
              <a:alpha val="50196"/>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7ED949AC-6152-5294-320A-52338AD6647E}"/>
              </a:ext>
            </a:extLst>
          </p:cNvPr>
          <p:cNvSpPr txBox="1"/>
          <p:nvPr/>
        </p:nvSpPr>
        <p:spPr>
          <a:xfrm>
            <a:off x="254234" y="1362111"/>
            <a:ext cx="3393878" cy="584775"/>
          </a:xfrm>
          <a:prstGeom prst="rect">
            <a:avLst/>
          </a:prstGeom>
          <a:noFill/>
        </p:spPr>
        <p:txBody>
          <a:bodyPr wrap="none" rtlCol="0">
            <a:spAutoFit/>
          </a:bodyPr>
          <a:lstStyle/>
          <a:p>
            <a:r>
              <a:rPr lang="en-US" sz="1600" dirty="0">
                <a:solidFill>
                  <a:srgbClr val="FF0000"/>
                </a:solidFill>
                <a:latin typeface="Source Code Pro" panose="020F0502020204030204" pitchFamily="49" charset="0"/>
              </a:rPr>
              <a:t>Animal</a:t>
            </a:r>
            <a:r>
              <a:rPr lang="en-US" sz="1600" b="0" i="0" dirty="0">
                <a:solidFill>
                  <a:srgbClr val="000000"/>
                </a:solidFill>
                <a:effectLst/>
                <a:latin typeface="Source Code Pro" panose="020F0502020204030204" pitchFamily="49" charset="0"/>
              </a:rPr>
              <a:t> </a:t>
            </a:r>
            <a:r>
              <a:rPr lang="en-US" sz="1600" dirty="0">
                <a:solidFill>
                  <a:srgbClr val="000000"/>
                </a:solidFill>
                <a:latin typeface="Source Code Pro" panose="020F0502020204030204" pitchFamily="49" charset="0"/>
              </a:rPr>
              <a:t>dubs</a:t>
            </a:r>
            <a:r>
              <a:rPr lang="en-US" sz="1600" b="0" i="0" dirty="0">
                <a:solidFill>
                  <a:srgbClr val="000000"/>
                </a:solidFill>
                <a:effectLst/>
                <a:latin typeface="Source Code Pro" panose="020F0502020204030204" pitchFamily="49" charset="0"/>
              </a:rPr>
              <a:t> = new </a:t>
            </a:r>
            <a:r>
              <a:rPr lang="en-US" sz="1600" b="0" i="0" dirty="0">
                <a:solidFill>
                  <a:srgbClr val="0070C0"/>
                </a:solidFill>
                <a:effectLst/>
                <a:latin typeface="Source Code Pro" panose="020F0502020204030204" pitchFamily="49" charset="0"/>
              </a:rPr>
              <a:t>Husky</a:t>
            </a:r>
            <a:r>
              <a:rPr lang="en-US" sz="1600" b="0" i="0" dirty="0">
                <a:solidFill>
                  <a:srgbClr val="000000"/>
                </a:solidFill>
                <a:effectLst/>
                <a:latin typeface="Source Code Pro" panose="020F0502020204030204" pitchFamily="49" charset="0"/>
              </a:rPr>
              <a:t>();</a:t>
            </a:r>
          </a:p>
          <a:p>
            <a:r>
              <a:rPr lang="en-US" sz="1600" dirty="0" err="1">
                <a:solidFill>
                  <a:srgbClr val="000000"/>
                </a:solidFill>
                <a:latin typeface="Source Code Pro" panose="020F0502020204030204" pitchFamily="49" charset="0"/>
              </a:rPr>
              <a:t>dubs.speak</a:t>
            </a:r>
            <a:r>
              <a:rPr lang="en-US" sz="1600" dirty="0">
                <a:solidFill>
                  <a:srgbClr val="000000"/>
                </a:solidFill>
                <a:latin typeface="Source Code Pro" panose="020F0502020204030204" pitchFamily="49" charset="0"/>
              </a:rPr>
              <a:t>();</a:t>
            </a:r>
            <a:endParaRPr lang="en-US" sz="1600" dirty="0"/>
          </a:p>
        </p:txBody>
      </p:sp>
      <p:sp>
        <p:nvSpPr>
          <p:cNvPr id="19" name="TextBox 18">
            <a:extLst>
              <a:ext uri="{FF2B5EF4-FFF2-40B4-BE49-F238E27FC236}">
                <a16:creationId xmlns:a16="http://schemas.microsoft.com/office/drawing/2014/main" id="{32ED8A86-1F5D-1ACB-B4DC-A9D595A01273}"/>
              </a:ext>
            </a:extLst>
          </p:cNvPr>
          <p:cNvSpPr txBox="1"/>
          <p:nvPr/>
        </p:nvSpPr>
        <p:spPr>
          <a:xfrm>
            <a:off x="-298174" y="3807069"/>
            <a:ext cx="2763787" cy="1200329"/>
          </a:xfrm>
          <a:prstGeom prst="rect">
            <a:avLst/>
          </a:prstGeom>
          <a:noFill/>
        </p:spPr>
        <p:txBody>
          <a:bodyPr wrap="square">
            <a:spAutoFit/>
          </a:bodyPr>
          <a:lstStyle/>
          <a:p>
            <a:pPr algn="ctr"/>
            <a:r>
              <a:rPr lang="en-US" b="1" dirty="0">
                <a:solidFill>
                  <a:schemeClr val="tx1"/>
                </a:solidFill>
              </a:rPr>
              <a:t>Running</a:t>
            </a:r>
            <a:r>
              <a:rPr lang="en-US" dirty="0">
                <a:solidFill>
                  <a:schemeClr val="tx1"/>
                </a:solidFill>
              </a:rPr>
              <a:t>:</a:t>
            </a:r>
          </a:p>
          <a:p>
            <a:pPr algn="ctr"/>
            <a:r>
              <a:rPr lang="en-US" dirty="0">
                <a:solidFill>
                  <a:schemeClr val="tx1"/>
                </a:solidFill>
              </a:rPr>
              <a:t>Look this way for </a:t>
            </a:r>
            <a:r>
              <a:rPr lang="en-US" sz="1800" dirty="0">
                <a:solidFill>
                  <a:srgbClr val="000000"/>
                </a:solidFill>
                <a:latin typeface="Source Code Pro" panose="020F0502020204030204" pitchFamily="49" charset="0"/>
              </a:rPr>
              <a:t>speak</a:t>
            </a:r>
            <a:endParaRPr lang="en-US" dirty="0">
              <a:solidFill>
                <a:schemeClr val="tx1"/>
              </a:solidFill>
            </a:endParaRPr>
          </a:p>
          <a:p>
            <a:pPr algn="ctr"/>
            <a:r>
              <a:rPr lang="en-US" dirty="0">
                <a:solidFill>
                  <a:schemeClr val="tx1"/>
                </a:solidFill>
              </a:rPr>
              <a:t>Use the first implementation found</a:t>
            </a:r>
          </a:p>
        </p:txBody>
      </p:sp>
      <p:sp>
        <p:nvSpPr>
          <p:cNvPr id="8" name="Rectangle 7">
            <a:extLst>
              <a:ext uri="{FF2B5EF4-FFF2-40B4-BE49-F238E27FC236}">
                <a16:creationId xmlns:a16="http://schemas.microsoft.com/office/drawing/2014/main" id="{C9C2BEA1-44EB-43B3-1D6F-A6B84C9C17F9}"/>
              </a:ext>
            </a:extLst>
          </p:cNvPr>
          <p:cNvSpPr/>
          <p:nvPr/>
        </p:nvSpPr>
        <p:spPr>
          <a:xfrm>
            <a:off x="6008914" y="5135427"/>
            <a:ext cx="5780312" cy="1576062"/>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6B54897-C6C0-7A67-69CD-D7D186DDE278}"/>
              </a:ext>
            </a:extLst>
          </p:cNvPr>
          <p:cNvSpPr txBox="1"/>
          <p:nvPr/>
        </p:nvSpPr>
        <p:spPr>
          <a:xfrm>
            <a:off x="6008914" y="5230633"/>
            <a:ext cx="5619869" cy="1477328"/>
          </a:xfrm>
          <a:prstGeom prst="rect">
            <a:avLst/>
          </a:prstGeom>
          <a:noFill/>
        </p:spPr>
        <p:txBody>
          <a:bodyPr wrap="square">
            <a:spAutoFit/>
          </a:bodyPr>
          <a:lstStyle/>
          <a:p>
            <a:r>
              <a:rPr lang="en-US" sz="1800" b="1" dirty="0"/>
              <a:t>In this example:</a:t>
            </a:r>
          </a:p>
          <a:p>
            <a:endParaRPr lang="en-US" b="1" dirty="0"/>
          </a:p>
          <a:p>
            <a:r>
              <a:rPr lang="en-US" b="1" dirty="0"/>
              <a:t>If the Husky class overrides speak, then we’ll use the implementation in Husky. If not, we’ll look in Dog and use that one if found. If not, then we’ll look in Animal.</a:t>
            </a:r>
            <a:endParaRPr lang="en-US" sz="1800" dirty="0"/>
          </a:p>
        </p:txBody>
      </p:sp>
      <p:cxnSp>
        <p:nvCxnSpPr>
          <p:cNvPr id="16" name="Straight Arrow Connector 15">
            <a:extLst>
              <a:ext uri="{FF2B5EF4-FFF2-40B4-BE49-F238E27FC236}">
                <a16:creationId xmlns:a16="http://schemas.microsoft.com/office/drawing/2014/main" id="{DDDEE29B-A9AD-EB51-D8B4-FDC36908C053}"/>
              </a:ext>
            </a:extLst>
          </p:cNvPr>
          <p:cNvCxnSpPr>
            <a:cxnSpLocks/>
          </p:cNvCxnSpPr>
          <p:nvPr/>
        </p:nvCxnSpPr>
        <p:spPr>
          <a:xfrm flipV="1">
            <a:off x="3226432" y="4633358"/>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E0E6DB0-B6B7-3414-DD9D-13463986E2BF}"/>
              </a:ext>
            </a:extLst>
          </p:cNvPr>
          <p:cNvSpPr txBox="1"/>
          <p:nvPr/>
        </p:nvSpPr>
        <p:spPr>
          <a:xfrm rot="16200000">
            <a:off x="2698274" y="4892918"/>
            <a:ext cx="1056315" cy="707886"/>
          </a:xfrm>
          <a:prstGeom prst="rect">
            <a:avLst/>
          </a:prstGeom>
          <a:noFill/>
        </p:spPr>
        <p:txBody>
          <a:bodyPr wrap="none" rtlCol="0">
            <a:spAutoFit/>
          </a:bodyPr>
          <a:lstStyle/>
          <a:p>
            <a:r>
              <a:rPr lang="en-US" sz="2000" dirty="0"/>
              <a:t>extends</a:t>
            </a:r>
          </a:p>
          <a:p>
            <a:r>
              <a:rPr lang="en-US" sz="2000" dirty="0"/>
              <a:t>“is a”</a:t>
            </a:r>
          </a:p>
        </p:txBody>
      </p:sp>
      <p:sp>
        <p:nvSpPr>
          <p:cNvPr id="23" name="Rounded Rectangle 22">
            <a:extLst>
              <a:ext uri="{FF2B5EF4-FFF2-40B4-BE49-F238E27FC236}">
                <a16:creationId xmlns:a16="http://schemas.microsoft.com/office/drawing/2014/main" id="{A8F685B2-A888-51F1-3F7E-74F6C3FFE8C5}"/>
              </a:ext>
            </a:extLst>
          </p:cNvPr>
          <p:cNvSpPr/>
          <p:nvPr/>
        </p:nvSpPr>
        <p:spPr>
          <a:xfrm>
            <a:off x="8107017" y="470452"/>
            <a:ext cx="3750366" cy="901148"/>
          </a:xfrm>
          <a:prstGeom prst="roundRect">
            <a:avLst/>
          </a:prstGeom>
          <a:solidFill>
            <a:schemeClr val="accent4">
              <a:lumMod val="40000"/>
              <a:lumOff val="60000"/>
            </a:schemeClr>
          </a:solidFill>
          <a:ln w="508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Solution Technique</a:t>
            </a:r>
          </a:p>
        </p:txBody>
      </p:sp>
    </p:spTree>
    <p:extLst>
      <p:ext uri="{BB962C8B-B14F-4D97-AF65-F5344CB8AC3E}">
        <p14:creationId xmlns:p14="http://schemas.microsoft.com/office/powerpoint/2010/main" val="277390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solidFill>
                  <a:schemeClr val="tx1">
                    <a:lumMod val="85000"/>
                    <a:lumOff val="15000"/>
                  </a:schemeClr>
                </a:solidFill>
              </a:rPr>
              <a:t>Polymorphism</a:t>
            </a:r>
          </a:p>
          <a:p>
            <a:pPr>
              <a:spcAft>
                <a:spcPts val="1200"/>
              </a:spcAft>
            </a:pPr>
            <a:r>
              <a:rPr lang="en-US" b="1" dirty="0">
                <a:solidFill>
                  <a:schemeClr val="accent5"/>
                </a:solidFill>
              </a:rPr>
              <a:t>Compiler vs. Runtime Errors</a:t>
            </a:r>
          </a:p>
          <a:p>
            <a:pPr>
              <a:spcAft>
                <a:spcPts val="1200"/>
              </a:spcAft>
            </a:pPr>
            <a:r>
              <a:rPr lang="en-US" dirty="0">
                <a:solidFill>
                  <a:schemeClr val="tx1">
                    <a:lumMod val="85000"/>
                    <a:lumOff val="15000"/>
                  </a:schemeClr>
                </a:solidFill>
              </a:rPr>
              <a:t>Abstract Classes</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349240" y="2106504"/>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190638"/>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17539</TotalTime>
  <Words>1780</Words>
  <Application>Microsoft Office PowerPoint</Application>
  <PresentationFormat>Widescreen</PresentationFormat>
  <Paragraphs>335</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Aptos</vt:lpstr>
      <vt:lpstr>Arial</vt:lpstr>
      <vt:lpstr>Calibri</vt:lpstr>
      <vt:lpstr>Consolas</vt:lpstr>
      <vt:lpstr>Montserrat</vt:lpstr>
      <vt:lpstr>Montserrat ExtraBold</vt:lpstr>
      <vt:lpstr>Montserrat SemiBold</vt:lpstr>
      <vt:lpstr>Source Code Pro</vt:lpstr>
      <vt:lpstr>System Font Regular</vt:lpstr>
      <vt:lpstr>CSE 373 Summer 2020</vt:lpstr>
      <vt:lpstr>Polymorphism; Abstract Classes</vt:lpstr>
      <vt:lpstr>Announcements</vt:lpstr>
      <vt:lpstr>Lecture Outline</vt:lpstr>
      <vt:lpstr>Polymorphism</vt:lpstr>
      <vt:lpstr>Polymorphism</vt:lpstr>
      <vt:lpstr>Declared Type and Actual Type</vt:lpstr>
      <vt:lpstr>Polymorphism</vt:lpstr>
      <vt:lpstr>Overrides and Method Calls</vt:lpstr>
      <vt:lpstr>Lecture Outline</vt:lpstr>
      <vt:lpstr>Compiler vs. Runtime Errors</vt:lpstr>
      <vt:lpstr>Compiling Method Calls</vt:lpstr>
      <vt:lpstr>Running Method Calls</vt:lpstr>
      <vt:lpstr>Casts and Method Calls</vt:lpstr>
      <vt:lpstr>Casts and Method Calls</vt:lpstr>
      <vt:lpstr>Compiler vs. Runtime Errors: Method Calls</vt:lpstr>
      <vt:lpstr>Compiler vs. Runtime Errors: Casting</vt:lpstr>
      <vt:lpstr>What is the result of the following code?</vt:lpstr>
      <vt:lpstr>What is the result of the following code?</vt:lpstr>
      <vt:lpstr>What is the result of the following code?</vt:lpstr>
      <vt:lpstr>What is the result of the following code?</vt:lpstr>
      <vt:lpstr>What is the result of the following code?</vt:lpstr>
      <vt:lpstr>What is the result of the following code?</vt:lpstr>
      <vt:lpstr>What is the result of the following code?</vt:lpstr>
      <vt:lpstr>What is the result of the following code?</vt:lpstr>
      <vt:lpstr>Lecture Outline</vt:lpstr>
      <vt:lpstr>Abstract Classes</vt:lpstr>
      <vt:lpstr>Advanced OOP Summary</vt:lpstr>
      <vt:lpstr>Design in the “real world”</vt:lpstr>
      <vt:lpstr>Interface versus 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Brett Wortzman</cp:lastModifiedBy>
  <cp:revision>308</cp:revision>
  <cp:lastPrinted>2022-09-27T21:33:44Z</cp:lastPrinted>
  <dcterms:created xsi:type="dcterms:W3CDTF">2020-06-13T06:27:42Z</dcterms:created>
  <dcterms:modified xsi:type="dcterms:W3CDTF">2026-01-16T19:00:14Z</dcterms:modified>
</cp:coreProperties>
</file>