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9" r:id="rId2"/>
    <p:sldId id="324" r:id="rId3"/>
    <p:sldId id="325" r:id="rId4"/>
    <p:sldId id="338" r:id="rId5"/>
    <p:sldId id="336" r:id="rId6"/>
    <p:sldId id="337" r:id="rId7"/>
    <p:sldId id="329" r:id="rId8"/>
    <p:sldId id="334" r:id="rId9"/>
    <p:sldId id="332" r:id="rId10"/>
    <p:sldId id="272" r:id="rId11"/>
    <p:sldId id="340" r:id="rId12"/>
    <p:sldId id="33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3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99"/>
            <p14:sldId id="324"/>
            <p14:sldId id="325"/>
            <p14:sldId id="338"/>
            <p14:sldId id="336"/>
            <p14:sldId id="337"/>
            <p14:sldId id="329"/>
            <p14:sldId id="334"/>
            <p14:sldId id="332"/>
            <p14:sldId id="272"/>
            <p14:sldId id="340"/>
            <p14:sldId id="339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3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25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190e800d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f190e800d3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f190e800d3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190e800d3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190e800d3_0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f190e800d3_0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190e800d3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f190e800d3_0_3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f190e800d3_0_3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63B30178-253A-7B0E-0499-7D948BACD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>
            <a:extLst>
              <a:ext uri="{FF2B5EF4-FFF2-40B4-BE49-F238E27FC236}">
                <a16:creationId xmlns:a16="http://schemas.microsoft.com/office/drawing/2014/main" id="{A3930435-F4FF-0FD6-C76A-ABA8FE2CA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>
            <a:extLst>
              <a:ext uri="{FF2B5EF4-FFF2-40B4-BE49-F238E27FC236}">
                <a16:creationId xmlns:a16="http://schemas.microsoft.com/office/drawing/2014/main" id="{164C1B0B-F447-5DDC-62CF-861654A9F3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>
            <a:extLst>
              <a:ext uri="{FF2B5EF4-FFF2-40B4-BE49-F238E27FC236}">
                <a16:creationId xmlns:a16="http://schemas.microsoft.com/office/drawing/2014/main" id="{8D0052EC-3AAC-2F8B-8FF4-5D204B8BDF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14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>
          <a:extLst>
            <a:ext uri="{FF2B5EF4-FFF2-40B4-BE49-F238E27FC236}">
              <a16:creationId xmlns:a16="http://schemas.microsoft.com/office/drawing/2014/main" id="{93C30F8F-1C25-F767-6CD2-E416EAD0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90e800d3_0_279:notes">
            <a:extLst>
              <a:ext uri="{FF2B5EF4-FFF2-40B4-BE49-F238E27FC236}">
                <a16:creationId xmlns:a16="http://schemas.microsoft.com/office/drawing/2014/main" id="{198C1C9F-3A71-6C0A-E8F7-CCAFA1185D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90e800d3_0_279:notes">
            <a:extLst>
              <a:ext uri="{FF2B5EF4-FFF2-40B4-BE49-F238E27FC236}">
                <a16:creationId xmlns:a16="http://schemas.microsoft.com/office/drawing/2014/main" id="{09A73372-F761-9165-62D8-98B2553323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f190e800d3_0_279:notes">
            <a:extLst>
              <a:ext uri="{FF2B5EF4-FFF2-40B4-BE49-F238E27FC236}">
                <a16:creationId xmlns:a16="http://schemas.microsoft.com/office/drawing/2014/main" id="{BC29D96C-1AD4-949F-6DBB-21F61F6235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68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190e800d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190e800d3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2f190e800d3_0_2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f190e800d3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f190e800d3_0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f190e800d3_0_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190e800d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190e800d3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190e800d3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190e800d3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190e800d3_0_3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2f190e800d3_0_3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f190e800d3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f190e800d3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f190e800d3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F1F2FD0D-4D7C-5977-7E46-9259727EDA6E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707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Hashing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Where do you keep your keys/wallet/phone at home so you don’t lose them?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90009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two items hash to the same slot?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EB8562-CA98-5869-A995-CA2D48679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49711"/>
          </a:xfrm>
        </p:spPr>
        <p:txBody>
          <a:bodyPr>
            <a:normAutofit/>
          </a:bodyPr>
          <a:lstStyle/>
          <a:p>
            <a:r>
              <a:rPr lang="en-US" dirty="0"/>
              <a:t>Nothing stops the hash function from returning the same number for two different items!</a:t>
            </a:r>
          </a:p>
          <a:p>
            <a:r>
              <a:rPr lang="en-US" dirty="0"/>
              <a:t>Our hash table needs some way to handle this...</a:t>
            </a:r>
          </a:p>
          <a:p>
            <a:r>
              <a:rPr lang="en-US" dirty="0"/>
              <a:t>Any ideas?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BB1DF5F5-82AD-800C-A2F4-EDD43A416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>
            <a:extLst>
              <a:ext uri="{FF2B5EF4-FFF2-40B4-BE49-F238E27FC236}">
                <a16:creationId xmlns:a16="http://schemas.microsoft.com/office/drawing/2014/main" id="{3C9EC5E5-BF80-8A01-30EF-02E4EE56D3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if two items hash to the same slot?</a:t>
            </a:r>
            <a:endParaRPr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5A6D761-027C-BE2D-1CD0-AB6C8AC86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49711"/>
          </a:xfrm>
        </p:spPr>
        <p:txBody>
          <a:bodyPr>
            <a:normAutofit/>
          </a:bodyPr>
          <a:lstStyle/>
          <a:p>
            <a:r>
              <a:rPr lang="en-US" dirty="0"/>
              <a:t>Nothing stops the hash function from returning the same number for two different items!</a:t>
            </a:r>
          </a:p>
          <a:p>
            <a:r>
              <a:rPr lang="en-US" dirty="0"/>
              <a:t>Our hash table needs some way to handle this...</a:t>
            </a:r>
          </a:p>
          <a:p>
            <a:r>
              <a:rPr lang="en-US" dirty="0"/>
              <a:t>Any ideas?</a:t>
            </a:r>
          </a:p>
          <a:p>
            <a:r>
              <a:rPr lang="en-US" dirty="0"/>
              <a:t>Common solutions:</a:t>
            </a:r>
          </a:p>
          <a:p>
            <a:pPr lvl="1"/>
            <a:r>
              <a:rPr lang="en-US" dirty="0"/>
              <a:t>Probing: look at some other related slots</a:t>
            </a:r>
          </a:p>
          <a:p>
            <a:pPr lvl="1"/>
            <a:r>
              <a:rPr lang="en-US" dirty="0"/>
              <a:t>Chaining: make each slot a list(!)</a:t>
            </a:r>
          </a:p>
        </p:txBody>
      </p:sp>
    </p:spTree>
    <p:extLst>
      <p:ext uri="{BB962C8B-B14F-4D97-AF65-F5344CB8AC3E}">
        <p14:creationId xmlns:p14="http://schemas.microsoft.com/office/powerpoint/2010/main" val="395368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>
          <a:extLst>
            <a:ext uri="{FF2B5EF4-FFF2-40B4-BE49-F238E27FC236}">
              <a16:creationId xmlns:a16="http://schemas.microsoft.com/office/drawing/2014/main" id="{FFE96AD7-8C88-1EE5-2312-50426F58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190e800d3_0_279">
            <a:extLst>
              <a:ext uri="{FF2B5EF4-FFF2-40B4-BE49-F238E27FC236}">
                <a16:creationId xmlns:a16="http://schemas.microsoft.com/office/drawing/2014/main" id="{50C560F4-8DAB-005A-201A-BEFE58A8B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42" name="Google Shape;242;g2f190e800d3_0_279">
            <a:extLst>
              <a:ext uri="{FF2B5EF4-FFF2-40B4-BE49-F238E27FC236}">
                <a16:creationId xmlns:a16="http://schemas.microsoft.com/office/drawing/2014/main" id="{99FC2674-3B7A-BA3C-83CC-82DE4A4750B0}"/>
              </a:ext>
            </a:extLst>
          </p:cNvPr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f190e800d3_0_279">
            <a:extLst>
              <a:ext uri="{FF2B5EF4-FFF2-40B4-BE49-F238E27FC236}">
                <a16:creationId xmlns:a16="http://schemas.microsoft.com/office/drawing/2014/main" id="{BEDAAF16-236F-AB46-F1C4-06230AF5F5F9}"/>
              </a:ext>
            </a:extLst>
          </p:cNvPr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f190e800d3_0_279">
            <a:extLst>
              <a:ext uri="{FF2B5EF4-FFF2-40B4-BE49-F238E27FC236}">
                <a16:creationId xmlns:a16="http://schemas.microsoft.com/office/drawing/2014/main" id="{12BAC312-C78B-B8DB-BC89-262783E93AC6}"/>
              </a:ext>
            </a:extLst>
          </p:cNvPr>
          <p:cNvSpPr txBox="1"/>
          <p:nvPr/>
        </p:nvSpPr>
        <p:spPr>
          <a:xfrm>
            <a:off x="6044075" y="45143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2f190e800d3_0_279">
            <a:extLst>
              <a:ext uri="{FF2B5EF4-FFF2-40B4-BE49-F238E27FC236}">
                <a16:creationId xmlns:a16="http://schemas.microsoft.com/office/drawing/2014/main" id="{D08CA940-FBBB-55F8-D2A8-D81EA2AB1B0B}"/>
              </a:ext>
            </a:extLst>
          </p:cNvPr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f190e800d3_0_279">
            <a:extLst>
              <a:ext uri="{FF2B5EF4-FFF2-40B4-BE49-F238E27FC236}">
                <a16:creationId xmlns:a16="http://schemas.microsoft.com/office/drawing/2014/main" id="{7E17C5D3-FD9A-4108-3F4F-E24954467E4D}"/>
              </a:ext>
            </a:extLst>
          </p:cNvPr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f190e800d3_0_279">
            <a:extLst>
              <a:ext uri="{FF2B5EF4-FFF2-40B4-BE49-F238E27FC236}">
                <a16:creationId xmlns:a16="http://schemas.microsoft.com/office/drawing/2014/main" id="{3CFBF909-9552-498E-FC96-063E16EF7DB3}"/>
              </a:ext>
            </a:extLst>
          </p:cNvPr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</a:t>
            </a:r>
            <a:endParaRPr sz="2700" u="sng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81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190e800d3_0_26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Linear Probing?</a:t>
            </a:r>
            <a:endParaRPr/>
          </a:p>
        </p:txBody>
      </p:sp>
      <p:sp>
        <p:nvSpPr>
          <p:cNvPr id="254" name="Google Shape;254;g2f190e800d3_0_269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5" name="Google Shape;255;g2f190e800d3_0_269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6" name="Google Shape;256;g2f190e800d3_0_269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190e800d3_0_269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f190e800d3_0_269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f190e800d3_0_269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190e800d3_0_269"/>
          <p:cNvSpPr txBox="1"/>
          <p:nvPr/>
        </p:nvSpPr>
        <p:spPr>
          <a:xfrm>
            <a:off x="755217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f190e800d3_0_29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67" name="Google Shape;267;g2f190e800d3_0_293"/>
          <p:cNvSpPr txBox="1"/>
          <p:nvPr/>
        </p:nvSpPr>
        <p:spPr>
          <a:xfrm>
            <a:off x="1999675" y="3898725"/>
            <a:ext cx="226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f190e800d3_0_293"/>
          <p:cNvSpPr txBox="1"/>
          <p:nvPr/>
        </p:nvSpPr>
        <p:spPr>
          <a:xfrm>
            <a:off x="6044075" y="389872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2f190e800d3_0_293"/>
          <p:cNvSpPr txBox="1"/>
          <p:nvPr/>
        </p:nvSpPr>
        <p:spPr>
          <a:xfrm>
            <a:off x="6044075" y="451432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900" b="1" baseline="3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f190e800d3_0_293"/>
          <p:cNvSpPr txBox="1"/>
          <p:nvPr/>
        </p:nvSpPr>
        <p:spPr>
          <a:xfrm>
            <a:off x="1999675" y="3121200"/>
            <a:ext cx="3825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 Hash Function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190e800d3_0_293"/>
          <p:cNvSpPr txBox="1"/>
          <p:nvPr/>
        </p:nvSpPr>
        <p:spPr>
          <a:xfrm>
            <a:off x="6044075" y="3121200"/>
            <a:ext cx="447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 Function (if collision)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f190e800d3_0_293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adding the element in the next available spot (quadratically)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190e800d3_0_30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Quadratic Probing?</a:t>
            </a:r>
            <a:endParaRPr/>
          </a:p>
        </p:txBody>
      </p:sp>
      <p:sp>
        <p:nvSpPr>
          <p:cNvPr id="279" name="Google Shape;279;g2f190e800d3_0_304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g2f190e800d3_0_304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1" name="Google Shape;281;g2f190e800d3_0_304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f190e800d3_0_304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190e800d3_0_304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f190e800d3_0_304"/>
          <p:cNvSpPr txBox="1"/>
          <p:nvPr/>
        </p:nvSpPr>
        <p:spPr>
          <a:xfrm>
            <a:off x="3593025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h’(x) = [h(x) + f(i)]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f190e800d3_0_304"/>
          <p:cNvSpPr txBox="1"/>
          <p:nvPr/>
        </p:nvSpPr>
        <p:spPr>
          <a:xfrm>
            <a:off x="7552175" y="1219175"/>
            <a:ext cx="3865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f(i) = i</a:t>
            </a:r>
            <a:r>
              <a:rPr lang="en-US" sz="29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f190e800d3_0_3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Chaining?</a:t>
            </a:r>
            <a:endParaRPr dirty="0"/>
          </a:p>
        </p:txBody>
      </p:sp>
      <p:sp>
        <p:nvSpPr>
          <p:cNvPr id="292" name="Google Shape;292;g2f190e800d3_0_316"/>
          <p:cNvSpPr/>
          <p:nvPr/>
        </p:nvSpPr>
        <p:spPr>
          <a:xfrm>
            <a:off x="2410350" y="1375625"/>
            <a:ext cx="7371300" cy="1194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resolve collisions by creating a LinkedList at that Index (also called a “bucket”)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2f190e800d3_0_316"/>
          <p:cNvSpPr txBox="1"/>
          <p:nvPr/>
        </p:nvSpPr>
        <p:spPr>
          <a:xfrm>
            <a:off x="1496425" y="3368600"/>
            <a:ext cx="8830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Combines both features of ArrayList Indexing and the ease of adding values using LinkedLists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f190e800d3_0_32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Chaining?</a:t>
            </a:r>
            <a:endParaRPr dirty="0"/>
          </a:p>
        </p:txBody>
      </p:sp>
      <p:sp>
        <p:nvSpPr>
          <p:cNvPr id="300" name="Google Shape;300;g2f190e800d3_0_327"/>
          <p:cNvSpPr txBox="1"/>
          <p:nvPr/>
        </p:nvSpPr>
        <p:spPr>
          <a:xfrm>
            <a:off x="838200" y="1219175"/>
            <a:ext cx="386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h(x) = x % size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g2f190e800d3_0_327"/>
          <p:cNvGraphicFramePr/>
          <p:nvPr/>
        </p:nvGraphicFramePr>
        <p:xfrm>
          <a:off x="3247450" y="2428663"/>
          <a:ext cx="664325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6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2" name="Google Shape;302;g2f190e800d3_0_327"/>
          <p:cNvSpPr txBox="1"/>
          <p:nvPr/>
        </p:nvSpPr>
        <p:spPr>
          <a:xfrm>
            <a:off x="3790225" y="1813063"/>
            <a:ext cx="104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f190e800d3_0_327"/>
          <p:cNvSpPr txBox="1"/>
          <p:nvPr/>
        </p:nvSpPr>
        <p:spPr>
          <a:xfrm>
            <a:off x="4079750" y="2324813"/>
            <a:ext cx="6642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f190e800d3_0_327"/>
          <p:cNvSpPr/>
          <p:nvPr/>
        </p:nvSpPr>
        <p:spPr>
          <a:xfrm>
            <a:off x="1127350" y="2422450"/>
            <a:ext cx="1550100" cy="3704100"/>
          </a:xfrm>
          <a:prstGeom prst="flowChartConnector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23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43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190e800d3_0_33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Recap (Comparison)</a:t>
            </a:r>
            <a:endParaRPr/>
          </a:p>
        </p:txBody>
      </p:sp>
      <p:graphicFrame>
        <p:nvGraphicFramePr>
          <p:cNvPr id="311" name="Google Shape;311;g2f190e800d3_0_339"/>
          <p:cNvGraphicFramePr/>
          <p:nvPr>
            <p:extLst>
              <p:ext uri="{D42A27DB-BD31-4B8C-83A1-F6EECF244321}">
                <p14:modId xmlns:p14="http://schemas.microsoft.com/office/powerpoint/2010/main" val="1015603539"/>
              </p:ext>
            </p:extLst>
          </p:nvPr>
        </p:nvGraphicFramePr>
        <p:xfrm>
          <a:off x="952500" y="1585125"/>
          <a:ext cx="10287000" cy="196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Linear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Quadratic Probing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Chaining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A way to resolve collisions by adding the element in the next available spot (quadratically)</a:t>
                      </a:r>
                      <a:endParaRPr sz="2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A way to resolve collisions by creating a LinkedList at that Index (also called a “bucket”)</a:t>
                      </a:r>
                      <a:endParaRPr sz="2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190e800d3_0_34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Chaining?</a:t>
            </a:r>
            <a:endParaRPr dirty="0"/>
          </a:p>
        </p:txBody>
      </p:sp>
      <p:sp>
        <p:nvSpPr>
          <p:cNvPr id="318" name="Google Shape;318;g2f190e800d3_0_345"/>
          <p:cNvSpPr txBox="1"/>
          <p:nvPr/>
        </p:nvSpPr>
        <p:spPr>
          <a:xfrm>
            <a:off x="1153800" y="2865325"/>
            <a:ext cx="9884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Linear and Quadratic Probing often result in “Clustering”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Inefficient use of space in the table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the Runtimes will also be slower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9" name="Google Shape;319;g2f190e800d3_0_345"/>
          <p:cNvGraphicFramePr/>
          <p:nvPr/>
        </p:nvGraphicFramePr>
        <p:xfrm>
          <a:off x="952500" y="4989900"/>
          <a:ext cx="10287000" cy="4571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0" name="Google Shape;320;g2f190e800d3_0_345"/>
          <p:cNvSpPr/>
          <p:nvPr/>
        </p:nvSpPr>
        <p:spPr>
          <a:xfrm>
            <a:off x="2410350" y="1375625"/>
            <a:ext cx="7371300" cy="144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 - A tendency for data to clump together when using solutions to Collisions like Linear and Quadratic probing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Programming Project 3 due today, Friday 3/3 at 11:59pm</a:t>
            </a:r>
          </a:p>
          <a:p>
            <a:r>
              <a:rPr lang="en-US" dirty="0"/>
              <a:t>Creative Project 3 out, due Friday, 3/13 at 11:59pm</a:t>
            </a:r>
          </a:p>
          <a:p>
            <a:r>
              <a:rPr lang="en-US" dirty="0"/>
              <a:t>Resubmission Cycle 6 due </a:t>
            </a:r>
            <a:r>
              <a:rPr lang="en-US" b="1" dirty="0"/>
              <a:t>tonight at 11:59pm</a:t>
            </a:r>
          </a:p>
          <a:p>
            <a:pPr lvl="1"/>
            <a:r>
              <a:rPr lang="en-US" b="1" i="1" u="sng" dirty="0">
                <a:solidFill>
                  <a:schemeClr val="accent2"/>
                </a:solidFill>
              </a:rPr>
              <a:t>P1</a:t>
            </a:r>
            <a:r>
              <a:rPr lang="en-US" dirty="0"/>
              <a:t>, C2, P2 eligible </a:t>
            </a:r>
          </a:p>
          <a:p>
            <a:r>
              <a:rPr lang="en-US" dirty="0"/>
              <a:t>R8 </a:t>
            </a:r>
            <a:r>
              <a:rPr lang="en-US"/>
              <a:t>/ R-Brett will </a:t>
            </a:r>
            <a:r>
              <a:rPr lang="en-US" dirty="0"/>
              <a:t>open on Monday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190e800d3_0_37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Chaining?</a:t>
            </a:r>
            <a:endParaRPr dirty="0"/>
          </a:p>
        </p:txBody>
      </p:sp>
      <p:sp>
        <p:nvSpPr>
          <p:cNvPr id="328" name="Google Shape;328;g2f190e800d3_0_372"/>
          <p:cNvSpPr txBox="1"/>
          <p:nvPr/>
        </p:nvSpPr>
        <p:spPr>
          <a:xfrm>
            <a:off x="952500" y="1219165"/>
            <a:ext cx="8254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Hashing can reduce it down to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“Load Factor” - lambda (𝞴)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values in each LinkedList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the index in the Table is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value in LinkedList is O(𝞴) or essentially O(1)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49A2-86D0-2610-5587-83F583E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Java </a:t>
            </a:r>
            <a:r>
              <a:rPr lang="en-US" dirty="0" err="1"/>
              <a:t>hashCode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55705-EC3E-4F4A-C0C5-F97BC6C2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hash = 0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for (each field) {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    hash = 31 * hash + hash(field)</a:t>
            </a:r>
          </a:p>
          <a:p>
            <a:pPr marL="0" indent="0">
              <a:buNone/>
            </a:pPr>
            <a:r>
              <a:rPr lang="en-US" i="1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659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0D1-B512-277E-EA16-E5EC5CC0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E83-E95A-AA85-70FD-590A9FF1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Lists</a:t>
            </a:r>
          </a:p>
          <a:p>
            <a:pPr lvl="1"/>
            <a:r>
              <a:rPr lang="en-US" dirty="0"/>
              <a:t>Maintain an ordered sequence of elements</a:t>
            </a:r>
          </a:p>
          <a:p>
            <a:pPr lvl="1"/>
            <a:r>
              <a:rPr lang="en-US" dirty="0"/>
              <a:t>Provides get(), add(), remove(), ...</a:t>
            </a:r>
          </a:p>
          <a:p>
            <a:pPr lvl="1"/>
            <a:r>
              <a:rPr lang="en-US" dirty="0"/>
              <a:t>Studied two implementations: </a:t>
            </a:r>
            <a:r>
              <a:rPr lang="en-US" dirty="0" err="1"/>
              <a:t>ArrayIntList</a:t>
            </a:r>
            <a:r>
              <a:rPr lang="en-US" dirty="0"/>
              <a:t> and </a:t>
            </a:r>
            <a:r>
              <a:rPr lang="en-US" dirty="0" err="1"/>
              <a:t>LinkedIntList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Sets</a:t>
            </a:r>
          </a:p>
          <a:p>
            <a:pPr lvl="1"/>
            <a:r>
              <a:rPr lang="en-US" dirty="0"/>
              <a:t>Maintain a collection of elements</a:t>
            </a:r>
          </a:p>
          <a:p>
            <a:pPr lvl="1"/>
            <a:r>
              <a:rPr lang="en-US" dirty="0"/>
              <a:t>Provides contains(), add(), remove(), ...</a:t>
            </a:r>
          </a:p>
          <a:p>
            <a:pPr lvl="1"/>
            <a:r>
              <a:rPr lang="en-US" dirty="0"/>
              <a:t>Implementations?</a:t>
            </a:r>
          </a:p>
        </p:txBody>
      </p:sp>
    </p:spTree>
    <p:extLst>
      <p:ext uri="{BB962C8B-B14F-4D97-AF65-F5344CB8AC3E}">
        <p14:creationId xmlns:p14="http://schemas.microsoft.com/office/powerpoint/2010/main" val="31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98CBA-68CC-899A-3DB4-3C5050B4D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08273754-87C7-068B-AC15-CE10E46C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19B772A9-0AA2-A99B-E1F5-8635D76E41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954999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6C864-FDC7-6BF9-F21B-9F5FB597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F8789A5-EF8B-C8C3-C6F1-D4DE5D0E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542FF9EE-F099-B75E-70F8-19D728B49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441744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88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E3F6-7DB1-006C-A6B1-E8C68B492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D3EA16F-8434-21DA-B1AB-316562E2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D1B77657-7E3A-E294-4511-892D2BEE1B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C805542-829D-EDA6-271A-B512D263D0F5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93610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52F-0024-3D64-6D63-CD8F514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3B4-8D24-025B-B230-50B4938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179983"/>
          </a:xfrm>
        </p:spPr>
        <p:txBody>
          <a:bodyPr>
            <a:normAutofit/>
          </a:bodyPr>
          <a:lstStyle/>
          <a:p>
            <a:r>
              <a:rPr lang="en-US" dirty="0"/>
              <a:t>Define a </a:t>
            </a:r>
            <a:r>
              <a:rPr lang="en-US" b="1" dirty="0"/>
              <a:t>hash function </a:t>
            </a:r>
            <a:r>
              <a:rPr lang="en-US" dirty="0"/>
              <a:t>h(x) that turns any value into an integer</a:t>
            </a:r>
          </a:p>
          <a:p>
            <a:pPr lvl="1"/>
            <a:r>
              <a:rPr lang="en-US" dirty="0"/>
              <a:t>Call this the values </a:t>
            </a:r>
            <a:r>
              <a:rPr lang="en-US" b="1" dirty="0"/>
              <a:t>hash code</a:t>
            </a:r>
            <a:endParaRPr lang="en-US" dirty="0"/>
          </a:p>
          <a:p>
            <a:r>
              <a:rPr lang="en-US" dirty="0"/>
              <a:t>Create a big array</a:t>
            </a:r>
          </a:p>
          <a:p>
            <a:r>
              <a:rPr lang="en-US" dirty="0"/>
              <a:t>Store each value in the array at index h(x)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BC0678-B4D1-83EF-62B5-E556946C1D68}"/>
              </a:ext>
            </a:extLst>
          </p:cNvPr>
          <p:cNvGrpSpPr/>
          <p:nvPr/>
        </p:nvGrpSpPr>
        <p:grpSpPr>
          <a:xfrm>
            <a:off x="3021492" y="5327372"/>
            <a:ext cx="6149016" cy="768629"/>
            <a:chOff x="3021492" y="4532241"/>
            <a:chExt cx="6149016" cy="768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E0470-29BC-AA7B-C9A1-1D091581E9F4}"/>
                </a:ext>
              </a:extLst>
            </p:cNvPr>
            <p:cNvSpPr/>
            <p:nvPr/>
          </p:nvSpPr>
          <p:spPr>
            <a:xfrm>
              <a:off x="3021492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C0292-F4EE-2279-6703-CF42E0531ACA}"/>
                </a:ext>
              </a:extLst>
            </p:cNvPr>
            <p:cNvSpPr/>
            <p:nvPr/>
          </p:nvSpPr>
          <p:spPr>
            <a:xfrm>
              <a:off x="3790119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0801E2-2D3B-E89A-EAEC-31A8AF94C8CD}"/>
                </a:ext>
              </a:extLst>
            </p:cNvPr>
            <p:cNvSpPr/>
            <p:nvPr/>
          </p:nvSpPr>
          <p:spPr>
            <a:xfrm>
              <a:off x="4558746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0F256-954B-0F84-5329-D8B01B52D436}"/>
                </a:ext>
              </a:extLst>
            </p:cNvPr>
            <p:cNvSpPr/>
            <p:nvPr/>
          </p:nvSpPr>
          <p:spPr>
            <a:xfrm>
              <a:off x="5327373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3382D-38D9-38AB-0EBB-52DB244D1740}"/>
                </a:ext>
              </a:extLst>
            </p:cNvPr>
            <p:cNvSpPr/>
            <p:nvPr/>
          </p:nvSpPr>
          <p:spPr>
            <a:xfrm>
              <a:off x="6096000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E3E46-6D4E-002A-E3FD-B7411993B09F}"/>
                </a:ext>
              </a:extLst>
            </p:cNvPr>
            <p:cNvSpPr/>
            <p:nvPr/>
          </p:nvSpPr>
          <p:spPr>
            <a:xfrm>
              <a:off x="6864627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05ABB-112E-A584-DA3A-9F7E4CE6842D}"/>
                </a:ext>
              </a:extLst>
            </p:cNvPr>
            <p:cNvSpPr/>
            <p:nvPr/>
          </p:nvSpPr>
          <p:spPr>
            <a:xfrm>
              <a:off x="7633254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06685D-5236-6530-EBE0-CF2719CB0239}"/>
                </a:ext>
              </a:extLst>
            </p:cNvPr>
            <p:cNvSpPr/>
            <p:nvPr/>
          </p:nvSpPr>
          <p:spPr>
            <a:xfrm>
              <a:off x="8401881" y="4532241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6617488-1A8E-CB76-1BC7-0B4C621B275C}"/>
              </a:ext>
            </a:extLst>
          </p:cNvPr>
          <p:cNvSpPr/>
          <p:nvPr/>
        </p:nvSpPr>
        <p:spPr>
          <a:xfrm>
            <a:off x="6096000" y="3876597"/>
            <a:ext cx="768627" cy="7686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8A32C3-DCEB-8273-7BF6-D9428F2AE7B8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6480312" y="4645224"/>
            <a:ext cx="2" cy="106646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53AF60-DBA2-7293-2A4A-8E0249DF38B7}"/>
              </a:ext>
            </a:extLst>
          </p:cNvPr>
          <p:cNvSpPr txBox="1"/>
          <p:nvPr/>
        </p:nvSpPr>
        <p:spPr>
          <a:xfrm>
            <a:off x="5834269" y="6123369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h(x)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23EFA-2957-CECF-5D24-1D8865D13011}"/>
              </a:ext>
            </a:extLst>
          </p:cNvPr>
          <p:cNvSpPr txBox="1"/>
          <p:nvPr/>
        </p:nvSpPr>
        <p:spPr>
          <a:xfrm>
            <a:off x="2759761" y="6133420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DD575-A438-CD25-4B0E-D9C180B1D4C8}"/>
              </a:ext>
            </a:extLst>
          </p:cNvPr>
          <p:cNvSpPr txBox="1"/>
          <p:nvPr/>
        </p:nvSpPr>
        <p:spPr>
          <a:xfrm>
            <a:off x="3528388" y="6134173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09FBA-1D40-34ED-B653-2E5BDB89A093}"/>
              </a:ext>
            </a:extLst>
          </p:cNvPr>
          <p:cNvSpPr txBox="1"/>
          <p:nvPr/>
        </p:nvSpPr>
        <p:spPr>
          <a:xfrm>
            <a:off x="4681329" y="6015647"/>
            <a:ext cx="1292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664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30778-C06E-F95F-4845-E944BD759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A6D0338C-F125-BD5B-44EC-12BB0D2B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30" name="Content Placeholder 3">
            <a:extLst>
              <a:ext uri="{FF2B5EF4-FFF2-40B4-BE49-F238E27FC236}">
                <a16:creationId xmlns:a16="http://schemas.microsoft.com/office/drawing/2014/main" id="{EC5801FF-39AD-8E66-AB4E-90333DAB7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91705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793A942-10D2-507F-D3D5-8A06C7BFE8D2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</p:spTree>
    <p:extLst>
      <p:ext uri="{BB962C8B-B14F-4D97-AF65-F5344CB8AC3E}">
        <p14:creationId xmlns:p14="http://schemas.microsoft.com/office/powerpoint/2010/main" val="261082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FD6A6-D2BF-F447-54A3-E572E73A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620A-E86A-E4E4-2857-16494125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54DAB-D6B5-4BDC-1DD4-7EE44B1E8D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29688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9821166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SortedArraySet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6BFEB05-3B28-3F73-C874-6B97E439629C}"/>
              </a:ext>
            </a:extLst>
          </p:cNvPr>
          <p:cNvSpPr txBox="1"/>
          <p:nvPr/>
        </p:nvSpPr>
        <p:spPr>
          <a:xfrm>
            <a:off x="7880467" y="4066524"/>
            <a:ext cx="634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</a:t>
            </a:r>
            <a:br>
              <a:rPr lang="en-US" dirty="0"/>
            </a:br>
            <a:r>
              <a:rPr lang="en-US" dirty="0"/>
              <a:t>   is balanced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2B8E7-8001-C14B-C5D4-D1DFA25271FA}"/>
              </a:ext>
            </a:extLst>
          </p:cNvPr>
          <p:cNvSpPr txBox="1"/>
          <p:nvPr/>
        </p:nvSpPr>
        <p:spPr>
          <a:xfrm>
            <a:off x="9683869" y="4080298"/>
            <a:ext cx="6261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with some </a:t>
            </a:r>
            <a:br>
              <a:rPr lang="en-US" dirty="0"/>
            </a:br>
            <a:r>
              <a:rPr lang="en-US" dirty="0"/>
              <a:t>     assumptions</a:t>
            </a:r>
          </a:p>
        </p:txBody>
      </p:sp>
    </p:spTree>
    <p:extLst>
      <p:ext uri="{BB962C8B-B14F-4D97-AF65-F5344CB8AC3E}">
        <p14:creationId xmlns:p14="http://schemas.microsoft.com/office/powerpoint/2010/main" val="9172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16947</TotalTime>
  <Words>1096</Words>
  <Application>Microsoft Office PowerPoint</Application>
  <PresentationFormat>Widescreen</PresentationFormat>
  <Paragraphs>283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Hashing</vt:lpstr>
      <vt:lpstr>Announcements</vt:lpstr>
      <vt:lpstr>Data structures so far</vt:lpstr>
      <vt:lpstr>Set implementations</vt:lpstr>
      <vt:lpstr>Set implementations</vt:lpstr>
      <vt:lpstr>Set implementations</vt:lpstr>
      <vt:lpstr>Hash Table</vt:lpstr>
      <vt:lpstr>Set implementations</vt:lpstr>
      <vt:lpstr>Set implementations</vt:lpstr>
      <vt:lpstr>What if two items hash to the same slot?</vt:lpstr>
      <vt:lpstr>What if two items hash to the same slot?</vt:lpstr>
      <vt:lpstr>What is Linear Probing?</vt:lpstr>
      <vt:lpstr>What is Linear Probing?</vt:lpstr>
      <vt:lpstr>What is Quadratic Probing?</vt:lpstr>
      <vt:lpstr>What is Quadratic Probing?</vt:lpstr>
      <vt:lpstr>What is Chaining?</vt:lpstr>
      <vt:lpstr>What is Chaining?</vt:lpstr>
      <vt:lpstr>Recap (Comparison)</vt:lpstr>
      <vt:lpstr>Why Chaining?</vt:lpstr>
      <vt:lpstr>Why Chaining?</vt:lpstr>
      <vt:lpstr>Standard Java hashCode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356</cp:revision>
  <cp:lastPrinted>2022-09-27T21:33:44Z</cp:lastPrinted>
  <dcterms:created xsi:type="dcterms:W3CDTF">2020-06-13T06:27:42Z</dcterms:created>
  <dcterms:modified xsi:type="dcterms:W3CDTF">2026-03-06T20:43:47Z</dcterms:modified>
</cp:coreProperties>
</file>