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383" r:id="rId3"/>
    <p:sldId id="324" r:id="rId4"/>
    <p:sldId id="931" r:id="rId5"/>
    <p:sldId id="929" r:id="rId6"/>
    <p:sldId id="935" r:id="rId7"/>
    <p:sldId id="934" r:id="rId8"/>
    <p:sldId id="930" r:id="rId9"/>
    <p:sldId id="932" r:id="rId10"/>
    <p:sldId id="920" r:id="rId11"/>
    <p:sldId id="921" r:id="rId12"/>
    <p:sldId id="922" r:id="rId13"/>
    <p:sldId id="933" r:id="rId14"/>
    <p:sldId id="923" r:id="rId15"/>
    <p:sldId id="928" r:id="rId16"/>
    <p:sldId id="924" r:id="rId17"/>
    <p:sldId id="926" r:id="rId18"/>
    <p:sldId id="9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83"/>
            <p14:sldId id="324"/>
            <p14:sldId id="931"/>
            <p14:sldId id="929"/>
            <p14:sldId id="935"/>
            <p14:sldId id="934"/>
            <p14:sldId id="930"/>
            <p14:sldId id="932"/>
            <p14:sldId id="920"/>
            <p14:sldId id="921"/>
            <p14:sldId id="922"/>
            <p14:sldId id="933"/>
            <p14:sldId id="923"/>
            <p14:sldId id="928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6312"/>
  </p:normalViewPr>
  <p:slideViewPr>
    <p:cSldViewPr snapToGrid="0" snapToObjects="1">
      <p:cViewPr varScale="1">
        <p:scale>
          <a:sx n="105" d="100"/>
          <a:sy n="105" d="100"/>
        </p:scale>
        <p:origin x="158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90A4663-E589-E872-8AFD-8F395E06D4B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47BE2-9EF4-4097-9FE8-31974E8D47ED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6FA4-8F5F-447A-8D5B-4A60FD970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73D9-3E2A-4B8D-8DEC-2BC729149A17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E7688-D2A5-4949-9B8E-4E7991CC1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1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Binary Search Trees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Do you collect anything? What?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90009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BST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</a:t>
            </a:r>
            <a:r>
              <a:rPr lang="en-US" dirty="0" err="1"/>
              <a:t>subBSTs</a:t>
            </a:r>
            <a:endParaRPr lang="en-US" dirty="0"/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00221"/>
            <a:ext cx="890943" cy="916573"/>
            <a:chOff x="8286993" y="1491448"/>
            <a:chExt cx="1294557" cy="1349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67825" y="1491448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0F766-F47A-4615-A1E4-7C5A87AF69CB}"/>
              </a:ext>
            </a:extLst>
          </p:cNvPr>
          <p:cNvSpPr txBox="1"/>
          <p:nvPr/>
        </p:nvSpPr>
        <p:spPr>
          <a:xfrm>
            <a:off x="7100758" y="3724849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&lt;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64579-FBA2-47F3-9D62-8A17F81B6CE6}"/>
              </a:ext>
            </a:extLst>
          </p:cNvPr>
          <p:cNvSpPr txBox="1"/>
          <p:nvPr/>
        </p:nvSpPr>
        <p:spPr>
          <a:xfrm>
            <a:off x="8098112" y="3718093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&gt; x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134DA-4747-40B2-B836-09BCEFB14DF0}"/>
              </a:ext>
            </a:extLst>
          </p:cNvPr>
          <p:cNvSpPr/>
          <p:nvPr/>
        </p:nvSpPr>
        <p:spPr>
          <a:xfrm>
            <a:off x="9762726" y="1943784"/>
            <a:ext cx="1894858" cy="1440814"/>
          </a:xfrm>
          <a:prstGeom prst="wedgeRoundRectCallout">
            <a:avLst>
              <a:gd name="adj1" fmla="val -37304"/>
              <a:gd name="adj2" fmla="val 666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BSTs in this class, we'll make the simplifying assumption of </a:t>
            </a:r>
            <a:r>
              <a:rPr lang="en-US" b="1" i="1" dirty="0"/>
              <a:t>no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1048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(1)</a:t>
            </a:r>
          </a:p>
        </p:txBody>
      </p:sp>
      <p:pic>
        <p:nvPicPr>
          <p:cNvPr id="1026" name="Picture 2" descr="Big O Cheat Sheet – Time Complexity Chart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 for balanced BST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2391859" y="25521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1049462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3763459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171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18935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1506662" y="3332684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172348" y="3332684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74393" y="4634928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1829951" y="4634928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29318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46082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389064" y="4645880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544622" y="4645880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8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(2)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27970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(3)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9455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147086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If your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r>
              <a:rPr lang="en-US" dirty="0"/>
              <a:t>Programming Assignment 3 due </a:t>
            </a:r>
            <a:r>
              <a:rPr lang="en-US" b="1" dirty="0"/>
              <a:t>Friday</a:t>
            </a:r>
            <a:r>
              <a:rPr lang="en-US" dirty="0"/>
              <a:t> (3/6) at 11:59pm </a:t>
            </a:r>
          </a:p>
          <a:p>
            <a:r>
              <a:rPr lang="en-US" dirty="0"/>
              <a:t>Creative Project 3 due </a:t>
            </a:r>
            <a:r>
              <a:rPr lang="en-US" b="1" dirty="0"/>
              <a:t>Friday, 3/13</a:t>
            </a:r>
            <a:r>
              <a:rPr lang="en-US" dirty="0"/>
              <a:t> at 11:59pm</a:t>
            </a:r>
          </a:p>
          <a:p>
            <a:pPr lvl="1"/>
            <a:r>
              <a:rPr lang="en-US" dirty="0"/>
              <a:t>Last assignment! </a:t>
            </a:r>
          </a:p>
          <a:p>
            <a:r>
              <a:rPr lang="en-US" dirty="0"/>
              <a:t>Resubmission Cycle 6 is open, due on Friday, 3/6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pPr lvl="1"/>
            <a:r>
              <a:rPr lang="en-US" dirty="0"/>
              <a:t>Reminder: In R-Brett, all assignments will be eligible! </a:t>
            </a:r>
          </a:p>
          <a:p>
            <a:r>
              <a:rPr lang="en-US" dirty="0"/>
              <a:t>Final Exam: Tuesday, March 17, 12:30pm-2:20pm KNE 110/120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6066" y="211496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aco" pitchFamily="2" charset="77"/>
              </a:rPr>
              <a:t>contains()</a:t>
            </a:r>
            <a:r>
              <a:rPr lang="en-US" dirty="0"/>
              <a:t> 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280374" cy="4075043"/>
          </a:xfrm>
        </p:spPr>
        <p:txBody>
          <a:bodyPr anchor="t">
            <a:normAutofit/>
          </a:bodyPr>
          <a:lstStyle/>
          <a:p>
            <a:r>
              <a:rPr lang="en-US" dirty="0"/>
              <a:t>contains() checks if an element is in a collection.</a:t>
            </a:r>
          </a:p>
          <a:p>
            <a:r>
              <a:rPr lang="en-US" dirty="0">
                <a:cs typeface="Arial" panose="020B0604020202020204" pitchFamily="34" charset="0"/>
              </a:rPr>
              <a:t>How fast is contains() on an </a:t>
            </a:r>
            <a:r>
              <a:rPr lang="en-US" dirty="0" err="1">
                <a:cs typeface="Arial" panose="020B0604020202020204" pitchFamily="34" charset="0"/>
              </a:rPr>
              <a:t>ArrayList</a:t>
            </a:r>
            <a:r>
              <a:rPr lang="en-US" dirty="0">
                <a:cs typeface="Arial" panose="020B0604020202020204" pitchFamily="34" charset="0"/>
              </a:rPr>
              <a:t>? LinkedList? </a:t>
            </a:r>
            <a:r>
              <a:rPr lang="en-US" dirty="0" err="1">
                <a:cs typeface="Arial" panose="020B0604020202020204" pitchFamily="34" charset="0"/>
              </a:rPr>
              <a:t>IntTree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cs typeface="Arial" panose="020B0604020202020204" pitchFamily="34" charset="0"/>
              </a:rPr>
              <a:t>Is it possible to be faster?</a:t>
            </a:r>
          </a:p>
        </p:txBody>
      </p:sp>
    </p:spTree>
    <p:extLst>
      <p:ext uri="{BB962C8B-B14F-4D97-AF65-F5344CB8AC3E}">
        <p14:creationId xmlns:p14="http://schemas.microsoft.com/office/powerpoint/2010/main" val="18475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F070-42B6-2A57-F66B-59088AAE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746B-B3B1-80ED-E2E3-0208361C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68E1C-7008-6348-8609-178BF460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280374" cy="4075043"/>
          </a:xfrm>
        </p:spPr>
        <p:txBody>
          <a:bodyPr anchor="t">
            <a:normAutofit/>
          </a:bodyPr>
          <a:lstStyle/>
          <a:p>
            <a:r>
              <a:rPr lang="en-US" dirty="0"/>
              <a:t>How would you find your favorite word in the dictionary?</a:t>
            </a:r>
          </a:p>
          <a:p>
            <a:pPr lvl="1"/>
            <a:r>
              <a:rPr lang="en-US" dirty="0"/>
              <a:t>Look at every page?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That would take O(n) time where n is the size of the dictionary.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you find a word more quickly?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E7D4-7A75-8E7D-E222-A0B4AA25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EB8B-8CA1-85EB-B227-C9F048C7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AF1B-4A1A-69B7-1372-8E54A956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7CDC5-2DBD-A9D6-9C28-17A54CE60B3A}"/>
              </a:ext>
            </a:extLst>
          </p:cNvPr>
          <p:cNvSpPr txBox="1"/>
          <p:nvPr/>
        </p:nvSpPr>
        <p:spPr>
          <a:xfrm>
            <a:off x="4119365" y="1371600"/>
            <a:ext cx="7932100" cy="4699159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the dictionary, from the first to last word, </a:t>
            </a:r>
          </a:p>
          <a:p>
            <a:r>
              <a:rPr lang="en-US" dirty="0">
                <a:latin typeface="Consolas" panose="020B0609020204030204" pitchFamily="49" charset="0"/>
              </a:rPr>
              <a:t>        looking for target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search(dictionary,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there are no more words to look through</a:t>
            </a:r>
          </a:p>
          <a:p>
            <a:r>
              <a:rPr lang="en-US" dirty="0">
                <a:latin typeface="Consolas" panose="020B0609020204030204" pitchFamily="49" charset="0"/>
              </a:rPr>
              <a:t>        give up</a:t>
            </a:r>
          </a:p>
          <a:p>
            <a:r>
              <a:rPr lang="en-US" dirty="0">
                <a:latin typeface="Consolas" panose="020B0609020204030204" pitchFamily="49" charset="0"/>
              </a:rPr>
              <a:t>    else 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a midpoint between left and right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the word at that midpoint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target is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found it! 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target comes before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left, midpoint-1,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(target comes after that word)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midpoint+1, right, target)</a:t>
            </a:r>
          </a:p>
        </p:txBody>
      </p:sp>
    </p:spTree>
    <p:extLst>
      <p:ext uri="{BB962C8B-B14F-4D97-AF65-F5344CB8AC3E}">
        <p14:creationId xmlns:p14="http://schemas.microsoft.com/office/powerpoint/2010/main" val="9901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391311" y="1007485"/>
            <a:ext cx="7647376" cy="4086225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search(list, 0, </a:t>
            </a:r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 – 1, target)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search(list,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(left &gt; right):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-1</a:t>
            </a:r>
          </a:p>
          <a:p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r>
              <a:rPr lang="en-US" dirty="0">
                <a:latin typeface="Consolas" panose="020B0609020204030204" pitchFamily="49" charset="0"/>
              </a:rPr>
              <a:t>	 mid = (left + right) / 2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(target ==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mid;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(target &lt;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left, mid – 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mid + 1, right, target)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471E18-AC49-4E32-8384-1363CB1A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4675"/>
              </p:ext>
            </p:extLst>
          </p:nvPr>
        </p:nvGraphicFramePr>
        <p:xfrm>
          <a:off x="1310763" y="5572014"/>
          <a:ext cx="9570474" cy="1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86">
                  <a:extLst>
                    <a:ext uri="{9D8B030D-6E8A-4147-A177-3AD203B41FA5}">
                      <a16:colId xmlns:a16="http://schemas.microsoft.com/office/drawing/2014/main" val="104209290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8611303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352569492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35889465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429605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267809550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034942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1937755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6144467"/>
                    </a:ext>
                  </a:extLst>
                </a:gridCol>
              </a:tblGrid>
              <a:tr h="106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64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D683E5-57A4-21F5-588F-F8B7706A5ABB}"/>
              </a:ext>
            </a:extLst>
          </p:cNvPr>
          <p:cNvSpPr/>
          <p:nvPr/>
        </p:nvSpPr>
        <p:spPr>
          <a:xfrm>
            <a:off x="4208318" y="3106882"/>
            <a:ext cx="6525491" cy="2192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would we add an element to the array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while retaining our ability to do binary search?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How fast is this add operation?</a:t>
            </a:r>
          </a:p>
        </p:txBody>
      </p:sp>
    </p:spTree>
    <p:extLst>
      <p:ext uri="{BB962C8B-B14F-4D97-AF65-F5344CB8AC3E}">
        <p14:creationId xmlns:p14="http://schemas.microsoft.com/office/powerpoint/2010/main" val="21809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585681" y="27884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844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17804</TotalTime>
  <Words>1169</Words>
  <Application>Microsoft Office PowerPoint</Application>
  <PresentationFormat>Widescreen</PresentationFormat>
  <Paragraphs>214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Monaco</vt:lpstr>
      <vt:lpstr>Montserrat</vt:lpstr>
      <vt:lpstr>Montserrat ExtraBold</vt:lpstr>
      <vt:lpstr>Montserrat SemiBold</vt:lpstr>
      <vt:lpstr>System Font Regular</vt:lpstr>
      <vt:lpstr>CSE 373 Summer 2020</vt:lpstr>
      <vt:lpstr>Binary Search Trees</vt:lpstr>
      <vt:lpstr>Lecture Outline</vt:lpstr>
      <vt:lpstr>Announcements</vt:lpstr>
      <vt:lpstr>Lecture Outline</vt:lpstr>
      <vt:lpstr>contains() on Collections</vt:lpstr>
      <vt:lpstr>Looking through a dictionary</vt:lpstr>
      <vt:lpstr>Looking through a dictionary</vt:lpstr>
      <vt:lpstr>Binary Search</vt:lpstr>
      <vt:lpstr>Lecture Outline</vt:lpstr>
      <vt:lpstr>Binary Trees [Review]</vt:lpstr>
      <vt:lpstr>Binary Search Trees (BSTs)</vt:lpstr>
      <vt:lpstr>Why BSTs?</vt:lpstr>
      <vt:lpstr>Lecture Outline</vt:lpstr>
      <vt:lpstr>BSTs &amp; Runtime (1)</vt:lpstr>
      <vt:lpstr>Example Tree: contains for balanced BST</vt:lpstr>
      <vt:lpstr>BSTs &amp; Runtime (2)</vt:lpstr>
      <vt:lpstr>BSTs &amp; Runtime (3)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373</cp:revision>
  <cp:lastPrinted>2022-09-27T21:33:44Z</cp:lastPrinted>
  <dcterms:created xsi:type="dcterms:W3CDTF">2020-06-13T06:27:42Z</dcterms:created>
  <dcterms:modified xsi:type="dcterms:W3CDTF">2026-03-04T18:51:34Z</dcterms:modified>
</cp:coreProperties>
</file>